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498" autoAdjust="0"/>
  </p:normalViewPr>
  <p:slideViewPr>
    <p:cSldViewPr snapToGrid="0">
      <p:cViewPr varScale="1">
        <p:scale>
          <a:sx n="95" d="100"/>
          <a:sy n="95" d="100"/>
        </p:scale>
        <p:origin x="1134" y="78"/>
      </p:cViewPr>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C1FB40-EEC0-4E72-BAC7-05926ACF2DAB}" type="datetimeFigureOut">
              <a:rPr lang="en-US" smtClean="0"/>
              <a:t>8/18/2016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504CF4-8D0E-4EDB-990D-BEBF6D61A9C6}" type="slidenum">
              <a:rPr lang="en-US" smtClean="0"/>
              <a:t>‹#›</a:t>
            </a:fld>
            <a:endParaRPr lang="en-US"/>
          </a:p>
        </p:txBody>
      </p:sp>
    </p:spTree>
    <p:extLst>
      <p:ext uri="{BB962C8B-B14F-4D97-AF65-F5344CB8AC3E}">
        <p14:creationId xmlns:p14="http://schemas.microsoft.com/office/powerpoint/2010/main" val="12117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Congratulations on taking an articulated class with Mt. San Jacinto College. This</a:t>
            </a:r>
            <a:r>
              <a:rPr lang="en-US" baseline="0" dirty="0" smtClean="0"/>
              <a:t> means you will earn college credit for your high school coursework. This is the first step in obtaining and documenting your college credit.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a:t>
            </a:fld>
            <a:endParaRPr lang="en-US"/>
          </a:p>
        </p:txBody>
      </p:sp>
    </p:spTree>
    <p:extLst>
      <p:ext uri="{BB962C8B-B14F-4D97-AF65-F5344CB8AC3E}">
        <p14:creationId xmlns:p14="http://schemas.microsoft.com/office/powerpoint/2010/main" val="2539288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Enter your</a:t>
            </a:r>
            <a:r>
              <a:rPr lang="en-US" baseline="0" dirty="0" smtClean="0"/>
              <a:t> </a:t>
            </a:r>
            <a:r>
              <a:rPr lang="en-US" baseline="0" dirty="0" smtClean="0"/>
              <a:t>personal email </a:t>
            </a:r>
            <a:r>
              <a:rPr lang="en-US" baseline="0" dirty="0" smtClean="0"/>
              <a:t>address </a:t>
            </a:r>
            <a:r>
              <a:rPr lang="en-US" baseline="0" dirty="0" smtClean="0"/>
              <a:t>here, and </a:t>
            </a:r>
            <a:r>
              <a:rPr lang="en-US" baseline="0" dirty="0" smtClean="0"/>
              <a:t>repeat this entry. </a:t>
            </a:r>
            <a:r>
              <a:rPr lang="en-US" dirty="0" smtClean="0"/>
              <a:t>Students only</a:t>
            </a:r>
            <a:r>
              <a:rPr lang="en-US" baseline="0" dirty="0" smtClean="0"/>
              <a:t> need to enter one phone number, and indicate if you would like this to be used for text messaging from the College.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10</a:t>
            </a:fld>
            <a:endParaRPr lang="en-US"/>
          </a:p>
        </p:txBody>
      </p:sp>
    </p:spTree>
    <p:extLst>
      <p:ext uri="{BB962C8B-B14F-4D97-AF65-F5344CB8AC3E}">
        <p14:creationId xmlns:p14="http://schemas.microsoft.com/office/powerpoint/2010/main" val="343550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this time you need to enter your permanent address. When </a:t>
            </a:r>
            <a:r>
              <a:rPr lang="en-US" baseline="0" dirty="0" smtClean="0"/>
              <a:t>filling out this section, you may enter your street address or a P.O. Box. Please make sure you are entering your correct address.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11</a:t>
            </a:fld>
            <a:endParaRPr lang="en-US"/>
          </a:p>
        </p:txBody>
      </p:sp>
    </p:spTree>
    <p:extLst>
      <p:ext uri="{BB962C8B-B14F-4D97-AF65-F5344CB8AC3E}">
        <p14:creationId xmlns:p14="http://schemas.microsoft.com/office/powerpoint/2010/main" val="1296144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will</a:t>
            </a:r>
            <a:r>
              <a:rPr lang="en-US" baseline="0" dirty="0" smtClean="0"/>
              <a:t> </a:t>
            </a:r>
            <a:r>
              <a:rPr lang="en-US" dirty="0" smtClean="0"/>
              <a:t>create </a:t>
            </a:r>
            <a:r>
              <a:rPr lang="en-US" dirty="0" smtClean="0"/>
              <a:t>a username and password.</a:t>
            </a:r>
            <a:r>
              <a:rPr lang="en-US" baseline="0" dirty="0" smtClean="0"/>
              <a:t> Your username can be anything you like and </a:t>
            </a:r>
            <a:r>
              <a:rPr lang="en-US" baseline="0" dirty="0" smtClean="0"/>
              <a:t>can remember</a:t>
            </a:r>
            <a:r>
              <a:rPr lang="en-US" baseline="0" dirty="0" smtClean="0"/>
              <a:t>. Next, you will be asked to create a four digit security pin. You may choose any four numbers. </a:t>
            </a:r>
            <a:r>
              <a:rPr lang="en-US" baseline="0" dirty="0" smtClean="0"/>
              <a:t>This number </a:t>
            </a:r>
            <a:r>
              <a:rPr lang="en-US" baseline="0" dirty="0" smtClean="0"/>
              <a:t>will be used to help you access your account, should you forget your username and password. </a:t>
            </a:r>
            <a:r>
              <a:rPr lang="en-US" dirty="0" smtClean="0"/>
              <a:t>Quick Tip: </a:t>
            </a:r>
            <a:r>
              <a:rPr lang="en-US" dirty="0" smtClean="0"/>
              <a:t>write </a:t>
            </a:r>
            <a:r>
              <a:rPr lang="en-US" dirty="0" smtClean="0"/>
              <a:t>down, or take a picture</a:t>
            </a:r>
            <a:r>
              <a:rPr lang="en-US" baseline="0" dirty="0" smtClean="0"/>
              <a:t>, of your username and password to make it easier to remember.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12</a:t>
            </a:fld>
            <a:endParaRPr lang="en-US"/>
          </a:p>
        </p:txBody>
      </p:sp>
    </p:spTree>
    <p:extLst>
      <p:ext uri="{BB962C8B-B14F-4D97-AF65-F5344CB8AC3E}">
        <p14:creationId xmlns:p14="http://schemas.microsoft.com/office/powerpoint/2010/main" val="3895181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section you will be required to choose </a:t>
            </a:r>
            <a:r>
              <a:rPr lang="en-US" dirty="0" smtClean="0"/>
              <a:t>three security</a:t>
            </a:r>
            <a:r>
              <a:rPr lang="en-US" baseline="0" dirty="0" smtClean="0"/>
              <a:t> </a:t>
            </a:r>
            <a:r>
              <a:rPr lang="en-US" baseline="0" dirty="0" smtClean="0"/>
              <a:t>questions for your OpenCCC Account. These questions will be used to retrieve your account information should you forget your username and password. Please select </a:t>
            </a:r>
            <a:r>
              <a:rPr lang="en-US" baseline="0" dirty="0" smtClean="0"/>
              <a:t>questions with answers that are simple and easy to remember. You may not discuss your selected </a:t>
            </a:r>
            <a:r>
              <a:rPr lang="en-US" baseline="0" dirty="0" smtClean="0"/>
              <a:t>questions, </a:t>
            </a:r>
            <a:r>
              <a:rPr lang="en-US" baseline="0" dirty="0" smtClean="0"/>
              <a:t>or </a:t>
            </a:r>
            <a:r>
              <a:rPr lang="en-US" baseline="0" dirty="0" smtClean="0"/>
              <a:t>answers, </a:t>
            </a:r>
            <a:r>
              <a:rPr lang="en-US" baseline="0" dirty="0" smtClean="0"/>
              <a:t>with classmates and others for security purposes.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13</a:t>
            </a:fld>
            <a:endParaRPr lang="en-US"/>
          </a:p>
        </p:txBody>
      </p:sp>
    </p:spTree>
    <p:extLst>
      <p:ext uri="{BB962C8B-B14F-4D97-AF65-F5344CB8AC3E}">
        <p14:creationId xmlns:p14="http://schemas.microsoft.com/office/powerpoint/2010/main" val="1075129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Congratulations!</a:t>
            </a:r>
            <a:r>
              <a:rPr lang="en-US" baseline="0" dirty="0" smtClean="0"/>
              <a:t> You are now ready to move on to Step Two and complete your Mt. San Jacinto College application.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14</a:t>
            </a:fld>
            <a:endParaRPr lang="en-US"/>
          </a:p>
        </p:txBody>
      </p:sp>
    </p:spTree>
    <p:extLst>
      <p:ext uri="{BB962C8B-B14F-4D97-AF65-F5344CB8AC3E}">
        <p14:creationId xmlns:p14="http://schemas.microsoft.com/office/powerpoint/2010/main" val="3852364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Before you begin, please take note on the items you will need to complete the OpenCCC Account: </a:t>
            </a:r>
            <a:r>
              <a:rPr lang="en-US" dirty="0" smtClean="0"/>
              <a:t>your permanent </a:t>
            </a:r>
            <a:r>
              <a:rPr lang="en-US" dirty="0" smtClean="0"/>
              <a:t>address, telephone number, </a:t>
            </a:r>
            <a:r>
              <a:rPr lang="en-US" dirty="0" smtClean="0"/>
              <a:t>personal</a:t>
            </a:r>
            <a:r>
              <a:rPr lang="en-US" baseline="0" dirty="0" smtClean="0"/>
              <a:t> </a:t>
            </a:r>
            <a:r>
              <a:rPr lang="en-US" dirty="0" smtClean="0"/>
              <a:t>email </a:t>
            </a:r>
            <a:r>
              <a:rPr lang="en-US" dirty="0" smtClean="0"/>
              <a:t>address, </a:t>
            </a:r>
            <a:r>
              <a:rPr lang="en-US" dirty="0" smtClean="0"/>
              <a:t>Social Security Number,</a:t>
            </a:r>
            <a:r>
              <a:rPr lang="en-US" baseline="0" dirty="0" smtClean="0"/>
              <a:t> </a:t>
            </a:r>
            <a:r>
              <a:rPr lang="en-US" baseline="0" dirty="0" smtClean="0"/>
              <a:t>or </a:t>
            </a:r>
            <a:r>
              <a:rPr lang="en-US" baseline="0" dirty="0" smtClean="0"/>
              <a:t>Alien Registration Number </a:t>
            </a:r>
            <a:r>
              <a:rPr lang="en-US" baseline="0" dirty="0" smtClean="0"/>
              <a:t>and expiration date. </a:t>
            </a:r>
            <a:r>
              <a:rPr lang="en-US" baseline="0" dirty="0" smtClean="0"/>
              <a:t>Please note</a:t>
            </a:r>
            <a:r>
              <a:rPr lang="en-US" i="0" baseline="0" dirty="0" smtClean="0"/>
              <a:t>, </a:t>
            </a:r>
            <a:r>
              <a:rPr lang="en-US" sz="1200" i="0" kern="1200" dirty="0" smtClean="0">
                <a:solidFill>
                  <a:schemeClr val="tx1"/>
                </a:solidFill>
                <a:effectLst/>
                <a:latin typeface="+mn-lt"/>
                <a:ea typeface="+mn-ea"/>
                <a:cs typeface="+mn-cs"/>
              </a:rPr>
              <a:t>if you do not supply your Social Security Number when applying, or are a Dream Act/AB540 student, you will need to visit the MSJC college admissions offices, with your parent or guardian,</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and bring identification in order to obtain your MSJC ID Number.</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2</a:t>
            </a:fld>
            <a:endParaRPr lang="en-US"/>
          </a:p>
        </p:txBody>
      </p:sp>
    </p:spTree>
    <p:extLst>
      <p:ext uri="{BB962C8B-B14F-4D97-AF65-F5344CB8AC3E}">
        <p14:creationId xmlns:p14="http://schemas.microsoft.com/office/powerpoint/2010/main" val="253222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begin, visit our MSJC website</a:t>
            </a:r>
            <a:r>
              <a:rPr lang="en-US" baseline="0" dirty="0" smtClean="0"/>
              <a:t> at www.msjc.edu and click on the red </a:t>
            </a:r>
            <a:r>
              <a:rPr lang="en-US" baseline="0" dirty="0" smtClean="0"/>
              <a:t>“Apply Now” </a:t>
            </a:r>
            <a:r>
              <a:rPr lang="en-US" baseline="0" dirty="0" smtClean="0"/>
              <a:t>button.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3</a:t>
            </a:fld>
            <a:endParaRPr lang="en-US"/>
          </a:p>
        </p:txBody>
      </p:sp>
    </p:spTree>
    <p:extLst>
      <p:ext uri="{BB962C8B-B14F-4D97-AF65-F5344CB8AC3E}">
        <p14:creationId xmlns:p14="http://schemas.microsoft.com/office/powerpoint/2010/main" val="122409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will be directed to a second</a:t>
            </a:r>
            <a:r>
              <a:rPr lang="en-US" baseline="0" dirty="0" smtClean="0"/>
              <a:t> page and be requested to click on the red </a:t>
            </a:r>
            <a:r>
              <a:rPr lang="en-US" baseline="0" dirty="0" smtClean="0"/>
              <a:t>“Apply Now” </a:t>
            </a:r>
            <a:r>
              <a:rPr lang="en-US" baseline="0" dirty="0" smtClean="0"/>
              <a:t>button again.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4</a:t>
            </a:fld>
            <a:endParaRPr lang="en-US"/>
          </a:p>
        </p:txBody>
      </p:sp>
    </p:spTree>
    <p:extLst>
      <p:ext uri="{BB962C8B-B14F-4D97-AF65-F5344CB8AC3E}">
        <p14:creationId xmlns:p14="http://schemas.microsoft.com/office/powerpoint/2010/main" val="2135079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do not </a:t>
            </a:r>
            <a:r>
              <a:rPr lang="en-US" dirty="0" smtClean="0"/>
              <a:t>already</a:t>
            </a:r>
            <a:r>
              <a:rPr lang="en-US" baseline="0" dirty="0" smtClean="0"/>
              <a:t> </a:t>
            </a:r>
            <a:r>
              <a:rPr lang="en-US" dirty="0" smtClean="0"/>
              <a:t>have </a:t>
            </a:r>
            <a:r>
              <a:rPr lang="en-US" dirty="0" smtClean="0"/>
              <a:t>an </a:t>
            </a:r>
            <a:r>
              <a:rPr lang="en-US" baseline="0" dirty="0" smtClean="0"/>
              <a:t>OpenCCC Account</a:t>
            </a:r>
            <a:r>
              <a:rPr lang="en-US" baseline="0" dirty="0" smtClean="0"/>
              <a:t>, you will need to </a:t>
            </a:r>
            <a:r>
              <a:rPr lang="en-US" baseline="0" dirty="0" smtClean="0"/>
              <a:t>create one by clicking </a:t>
            </a:r>
            <a:r>
              <a:rPr lang="en-US" baseline="0" dirty="0" smtClean="0"/>
              <a:t>on </a:t>
            </a:r>
            <a:r>
              <a:rPr lang="en-US" baseline="0" dirty="0" smtClean="0"/>
              <a:t>the blue “Create </a:t>
            </a:r>
            <a:r>
              <a:rPr lang="en-US" baseline="0" dirty="0" smtClean="0"/>
              <a:t>an </a:t>
            </a:r>
            <a:r>
              <a:rPr lang="en-US" baseline="0" dirty="0" smtClean="0"/>
              <a:t>Account” link in the middle of the webpage. </a:t>
            </a:r>
            <a:r>
              <a:rPr lang="en-US" dirty="0" smtClean="0"/>
              <a:t>Quick Tip: If you have an existing</a:t>
            </a:r>
            <a:r>
              <a:rPr lang="en-US" baseline="0" dirty="0" smtClean="0"/>
              <a:t> OpenCCC Account you may sign in by clicking on the </a:t>
            </a:r>
            <a:r>
              <a:rPr lang="en-US" baseline="0" dirty="0" smtClean="0"/>
              <a:t>blue “Sign In” </a:t>
            </a:r>
            <a:r>
              <a:rPr lang="en-US" baseline="0" dirty="0" smtClean="0"/>
              <a:t>button </a:t>
            </a:r>
            <a:r>
              <a:rPr lang="en-US" baseline="0" dirty="0" smtClean="0"/>
              <a:t>in </a:t>
            </a:r>
            <a:r>
              <a:rPr lang="en-US" baseline="0" dirty="0" smtClean="0"/>
              <a:t>the </a:t>
            </a:r>
            <a:r>
              <a:rPr lang="en-US" baseline="0" dirty="0" smtClean="0"/>
              <a:t>middle of the webpage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5</a:t>
            </a:fld>
            <a:endParaRPr lang="en-US"/>
          </a:p>
        </p:txBody>
      </p:sp>
    </p:spTree>
    <p:extLst>
      <p:ext uri="{BB962C8B-B14F-4D97-AF65-F5344CB8AC3E}">
        <p14:creationId xmlns:p14="http://schemas.microsoft.com/office/powerpoint/2010/main" val="2308334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creating your OpenCCC Account p</a:t>
            </a:r>
            <a:r>
              <a:rPr lang="en-US" dirty="0" smtClean="0"/>
              <a:t>lease </a:t>
            </a:r>
            <a:r>
              <a:rPr lang="en-US" dirty="0" smtClean="0"/>
              <a:t>make sure to use a personal email address. In many cases a student’s school email address will</a:t>
            </a:r>
            <a:r>
              <a:rPr lang="en-US" baseline="0" dirty="0" smtClean="0"/>
              <a:t> expire after graduation and students </a:t>
            </a:r>
            <a:r>
              <a:rPr lang="en-US" baseline="0" dirty="0" smtClean="0"/>
              <a:t>will need </a:t>
            </a:r>
            <a:r>
              <a:rPr lang="en-US" baseline="0" dirty="0" smtClean="0"/>
              <a:t>to access their MSJC credits at a later date. </a:t>
            </a:r>
            <a:r>
              <a:rPr lang="en-US" baseline="0" dirty="0" smtClean="0"/>
              <a:t>If you do not currently have a personal email address you may create one at this time using the links on the webpage, or use your parent’s email address to create your OpenCCC Account. Please make sure you receive your parent’s permission before doing so. Once you have an email address ready you may click on the blue “Begin Creating My Account” button on the bottom of the webpage.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6</a:t>
            </a:fld>
            <a:endParaRPr lang="en-US"/>
          </a:p>
        </p:txBody>
      </p:sp>
    </p:spTree>
    <p:extLst>
      <p:ext uri="{BB962C8B-B14F-4D97-AF65-F5344CB8AC3E}">
        <p14:creationId xmlns:p14="http://schemas.microsoft.com/office/powerpoint/2010/main" val="923852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a:t>
            </a:r>
            <a:r>
              <a:rPr lang="en-US" baseline="0" dirty="0" smtClean="0"/>
              <a:t> creating your account by filling </a:t>
            </a:r>
            <a:r>
              <a:rPr lang="en-US" dirty="0" smtClean="0"/>
              <a:t>in all required personal</a:t>
            </a:r>
            <a:r>
              <a:rPr lang="en-US" baseline="0" dirty="0" smtClean="0"/>
              <a:t> information, including your full name and date of birth. Remember, w</a:t>
            </a:r>
            <a:r>
              <a:rPr lang="en-US" dirty="0" smtClean="0"/>
              <a:t>hen </a:t>
            </a:r>
            <a:r>
              <a:rPr lang="en-US" dirty="0" smtClean="0"/>
              <a:t>creating your </a:t>
            </a:r>
            <a:r>
              <a:rPr lang="en-US" dirty="0" smtClean="0"/>
              <a:t>account</a:t>
            </a:r>
            <a:r>
              <a:rPr lang="en-US" baseline="0" dirty="0" smtClean="0"/>
              <a:t> you must enter </a:t>
            </a:r>
            <a:r>
              <a:rPr lang="en-US" dirty="0" smtClean="0"/>
              <a:t>your</a:t>
            </a:r>
            <a:r>
              <a:rPr lang="en-US" baseline="0" dirty="0" smtClean="0"/>
              <a:t> </a:t>
            </a:r>
            <a:r>
              <a:rPr lang="en-US" baseline="0" dirty="0" smtClean="0"/>
              <a:t>legal name and not a nickname. </a:t>
            </a:r>
            <a:r>
              <a:rPr lang="en-US" baseline="0" dirty="0" smtClean="0"/>
              <a:t>In order to move forward make sure you c</a:t>
            </a:r>
            <a:r>
              <a:rPr lang="en-US" dirty="0" smtClean="0"/>
              <a:t>heck</a:t>
            </a:r>
            <a:r>
              <a:rPr lang="en-US" baseline="0" dirty="0" smtClean="0"/>
              <a:t> both boxes in </a:t>
            </a:r>
            <a:r>
              <a:rPr lang="en-US" baseline="0" dirty="0" smtClean="0"/>
              <a:t>regards to your name. </a:t>
            </a:r>
            <a:r>
              <a:rPr lang="en-US" baseline="0" dirty="0" smtClean="0"/>
              <a:t>When you are finished entering this information you will need to scroll down the page to complete the next set of steps,.</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7</a:t>
            </a:fld>
            <a:endParaRPr lang="en-US"/>
          </a:p>
        </p:txBody>
      </p:sp>
    </p:spTree>
    <p:extLst>
      <p:ext uri="{BB962C8B-B14F-4D97-AF65-F5344CB8AC3E}">
        <p14:creationId xmlns:p14="http://schemas.microsoft.com/office/powerpoint/2010/main" val="2780293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this section you</a:t>
            </a:r>
            <a:r>
              <a:rPr lang="en-US" baseline="0" dirty="0" smtClean="0"/>
              <a:t> </a:t>
            </a:r>
            <a:r>
              <a:rPr lang="en-US" baseline="0" dirty="0" smtClean="0"/>
              <a:t>will be requested to input your Social Security Number. </a:t>
            </a:r>
            <a:r>
              <a:rPr lang="en-US" dirty="0" smtClean="0"/>
              <a:t>The Social Security</a:t>
            </a:r>
            <a:r>
              <a:rPr lang="en-US" baseline="0" dirty="0" smtClean="0"/>
              <a:t> Number is used as a means of identifying student records and to facilitate financial aid. </a:t>
            </a:r>
            <a:r>
              <a:rPr lang="en-US" sz="1200" i="0" kern="1200" dirty="0" smtClean="0">
                <a:solidFill>
                  <a:schemeClr val="tx1"/>
                </a:solidFill>
                <a:effectLst/>
                <a:latin typeface="+mn-lt"/>
                <a:ea typeface="+mn-ea"/>
                <a:cs typeface="+mn-cs"/>
              </a:rPr>
              <a:t>If you do not supply your Social Security Number when applying, or are a Dream Act/AB540 student, you will need to visit the MSJC college admissions </a:t>
            </a:r>
            <a:r>
              <a:rPr lang="en-US" sz="1200" i="0" kern="1200" dirty="0" smtClean="0">
                <a:solidFill>
                  <a:schemeClr val="tx1"/>
                </a:solidFill>
                <a:effectLst/>
                <a:latin typeface="+mn-lt"/>
                <a:ea typeface="+mn-ea"/>
                <a:cs typeface="+mn-cs"/>
              </a:rPr>
              <a:t>offices, with your parent or guardian,</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and bring identification </a:t>
            </a:r>
            <a:r>
              <a:rPr lang="en-US" sz="1200" i="0" kern="1200" dirty="0" smtClean="0">
                <a:solidFill>
                  <a:schemeClr val="tx1"/>
                </a:solidFill>
                <a:effectLst/>
                <a:latin typeface="+mn-lt"/>
                <a:ea typeface="+mn-ea"/>
                <a:cs typeface="+mn-cs"/>
              </a:rPr>
              <a:t>in order to obtain your MSJC ID Number. These services are available</a:t>
            </a:r>
            <a:r>
              <a:rPr lang="en-US" sz="1200" i="0" kern="1200" baseline="0" dirty="0" smtClean="0">
                <a:solidFill>
                  <a:schemeClr val="tx1"/>
                </a:solidFill>
                <a:effectLst/>
                <a:latin typeface="+mn-lt"/>
                <a:ea typeface="+mn-ea"/>
                <a:cs typeface="+mn-cs"/>
              </a:rPr>
              <a:t> at our San Jacinto and Menifee campuses. </a:t>
            </a:r>
            <a:endParaRPr lang="en-US" sz="1200" i="0" kern="1200" dirty="0" smtClean="0">
              <a:solidFill>
                <a:schemeClr val="tx1"/>
              </a:solidFill>
              <a:effectLst/>
              <a:latin typeface="+mn-lt"/>
              <a:ea typeface="+mn-ea"/>
              <a:cs typeface="+mn-cs"/>
            </a:endParaRPr>
          </a:p>
          <a:p>
            <a:r>
              <a:rPr lang="en-US" i="0" baseline="0" dirty="0" smtClean="0"/>
              <a:t> </a:t>
            </a:r>
            <a:endParaRPr lang="en-US" i="0" dirty="0"/>
          </a:p>
        </p:txBody>
      </p:sp>
      <p:sp>
        <p:nvSpPr>
          <p:cNvPr id="4" name="Slide Number Placeholder 3"/>
          <p:cNvSpPr>
            <a:spLocks noGrp="1"/>
          </p:cNvSpPr>
          <p:nvPr>
            <p:ph type="sldNum" sz="quarter" idx="10"/>
          </p:nvPr>
        </p:nvSpPr>
        <p:spPr/>
        <p:txBody>
          <a:bodyPr/>
          <a:lstStyle/>
          <a:p>
            <a:fld id="{C8504CF4-8D0E-4EDB-990D-BEBF6D61A9C6}" type="slidenum">
              <a:rPr lang="en-US" smtClean="0"/>
              <a:t>8</a:t>
            </a:fld>
            <a:endParaRPr lang="en-US"/>
          </a:p>
        </p:txBody>
      </p:sp>
    </p:spTree>
    <p:extLst>
      <p:ext uri="{BB962C8B-B14F-4D97-AF65-F5344CB8AC3E}">
        <p14:creationId xmlns:p14="http://schemas.microsoft.com/office/powerpoint/2010/main" val="2803791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Including your Social Security Number will make it easier to access your MSJC ID number after completing </a:t>
            </a:r>
            <a:r>
              <a:rPr lang="en-US" baseline="0" smtClean="0"/>
              <a:t>your application. </a:t>
            </a:r>
            <a:r>
              <a:rPr lang="en-US" baseline="0" dirty="0" smtClean="0"/>
              <a:t>The MSJC ID number is needed to create a CATEMA account.  A CATEMA account is the system in which we track your college credit. </a:t>
            </a:r>
            <a:r>
              <a:rPr lang="en-US" dirty="0" smtClean="0"/>
              <a:t>Be sure to include</a:t>
            </a:r>
            <a:r>
              <a:rPr lang="en-US" baseline="0" dirty="0" smtClean="0"/>
              <a:t> your Social Security Number f</a:t>
            </a:r>
            <a:r>
              <a:rPr lang="en-US" dirty="0" smtClean="0"/>
              <a:t>or ease</a:t>
            </a:r>
            <a:r>
              <a:rPr lang="en-US" baseline="0" dirty="0" smtClean="0"/>
              <a:t> of accessing your MSJC ID Number at a later date. </a:t>
            </a:r>
            <a:endParaRPr lang="en-US" dirty="0"/>
          </a:p>
        </p:txBody>
      </p:sp>
      <p:sp>
        <p:nvSpPr>
          <p:cNvPr id="4" name="Slide Number Placeholder 3"/>
          <p:cNvSpPr>
            <a:spLocks noGrp="1"/>
          </p:cNvSpPr>
          <p:nvPr>
            <p:ph type="sldNum" sz="quarter" idx="10"/>
          </p:nvPr>
        </p:nvSpPr>
        <p:spPr/>
        <p:txBody>
          <a:bodyPr/>
          <a:lstStyle/>
          <a:p>
            <a:fld id="{C8504CF4-8D0E-4EDB-990D-BEBF6D61A9C6}" type="slidenum">
              <a:rPr lang="en-US" smtClean="0"/>
              <a:t>9</a:t>
            </a:fld>
            <a:endParaRPr lang="en-US"/>
          </a:p>
        </p:txBody>
      </p:sp>
    </p:spTree>
    <p:extLst>
      <p:ext uri="{BB962C8B-B14F-4D97-AF65-F5344CB8AC3E}">
        <p14:creationId xmlns:p14="http://schemas.microsoft.com/office/powerpoint/2010/main" val="2231331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8/18/2016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283767761"/>
      </p:ext>
    </p:extLst>
  </p:cSld>
  <p:clrMapOvr>
    <a:masterClrMapping/>
  </p:clrMapOvr>
  <p:transition spd="slow" advClick="0" advTm="30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8/18/2016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803852089"/>
      </p:ext>
    </p:extLst>
  </p:cSld>
  <p:clrMapOvr>
    <a:masterClrMapping/>
  </p:clrMapOvr>
  <p:transition spd="slow" advClick="0" advTm="30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8/18/2016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188567581"/>
      </p:ext>
    </p:extLst>
  </p:cSld>
  <p:clrMapOvr>
    <a:masterClrMapping/>
  </p:clrMapOvr>
  <p:transition spd="slow" advClick="0" advTm="30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718B94-1FBE-40CF-A5D9-1900470D258C}" type="datetimeFigureOut">
              <a:rPr lang="en-US" smtClean="0"/>
              <a:t>8/18/2016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1486885893"/>
      </p:ext>
    </p:extLst>
  </p:cSld>
  <p:clrMapOvr>
    <a:masterClrMapping/>
  </p:clrMapOvr>
  <p:transition spd="slow" advClick="0" advTm="30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718B94-1FBE-40CF-A5D9-1900470D258C}" type="datetimeFigureOut">
              <a:rPr lang="en-US" smtClean="0"/>
              <a:t>8/18/2016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484366974"/>
      </p:ext>
    </p:extLst>
  </p:cSld>
  <p:clrMapOvr>
    <a:masterClrMapping/>
  </p:clrMapOvr>
  <p:transition spd="slow" advClick="0" advTm="30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718B94-1FBE-40CF-A5D9-1900470D258C}" type="datetimeFigureOut">
              <a:rPr lang="en-US" smtClean="0"/>
              <a:t>8/18/2016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3228193982"/>
      </p:ext>
    </p:extLst>
  </p:cSld>
  <p:clrMapOvr>
    <a:masterClrMapping/>
  </p:clrMapOvr>
  <p:transition spd="slow" advClick="0" advTm="30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718B94-1FBE-40CF-A5D9-1900470D258C}" type="datetimeFigureOut">
              <a:rPr lang="en-US" smtClean="0"/>
              <a:t>8/18/2016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097516458"/>
      </p:ext>
    </p:extLst>
  </p:cSld>
  <p:clrMapOvr>
    <a:masterClrMapping/>
  </p:clrMapOvr>
  <p:transition spd="slow" advClick="0" advTm="30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718B94-1FBE-40CF-A5D9-1900470D258C}" type="datetimeFigureOut">
              <a:rPr lang="en-US" smtClean="0"/>
              <a:t>8/18/2016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651842204"/>
      </p:ext>
    </p:extLst>
  </p:cSld>
  <p:clrMapOvr>
    <a:masterClrMapping/>
  </p:clrMapOvr>
  <p:transition spd="slow" advClick="0" advTm="30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718B94-1FBE-40CF-A5D9-1900470D258C}" type="datetimeFigureOut">
              <a:rPr lang="en-US" smtClean="0"/>
              <a:t>8/18/2016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1052053039"/>
      </p:ext>
    </p:extLst>
  </p:cSld>
  <p:clrMapOvr>
    <a:masterClrMapping/>
  </p:clrMapOvr>
  <p:transition spd="slow" advClick="0" advTm="30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18B94-1FBE-40CF-A5D9-1900470D258C}" type="datetimeFigureOut">
              <a:rPr lang="en-US" smtClean="0"/>
              <a:t>8/18/2016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975653717"/>
      </p:ext>
    </p:extLst>
  </p:cSld>
  <p:clrMapOvr>
    <a:masterClrMapping/>
  </p:clrMapOvr>
  <p:transition spd="slow" advClick="0" advTm="30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718B94-1FBE-40CF-A5D9-1900470D258C}" type="datetimeFigureOut">
              <a:rPr lang="en-US" smtClean="0"/>
              <a:t>8/18/2016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5DC968-33C5-48B3-BABD-2A21C68E2694}" type="slidenum">
              <a:rPr lang="en-US" smtClean="0"/>
              <a:t>‹#›</a:t>
            </a:fld>
            <a:endParaRPr lang="en-US"/>
          </a:p>
        </p:txBody>
      </p:sp>
    </p:spTree>
    <p:extLst>
      <p:ext uri="{BB962C8B-B14F-4D97-AF65-F5344CB8AC3E}">
        <p14:creationId xmlns:p14="http://schemas.microsoft.com/office/powerpoint/2010/main" val="2071269345"/>
      </p:ext>
    </p:extLst>
  </p:cSld>
  <p:clrMapOvr>
    <a:masterClrMapping/>
  </p:clrMapOvr>
  <p:transition spd="slow" advClick="0" advTm="30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18B94-1FBE-40CF-A5D9-1900470D258C}" type="datetimeFigureOut">
              <a:rPr lang="en-US" smtClean="0"/>
              <a:t>8/18/2016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5DC968-33C5-48B3-BABD-2A21C68E2694}" type="slidenum">
              <a:rPr lang="en-US" smtClean="0"/>
              <a:t>‹#›</a:t>
            </a:fld>
            <a:endParaRPr lang="en-US"/>
          </a:p>
        </p:txBody>
      </p:sp>
    </p:spTree>
    <p:extLst>
      <p:ext uri="{BB962C8B-B14F-4D97-AF65-F5344CB8AC3E}">
        <p14:creationId xmlns:p14="http://schemas.microsoft.com/office/powerpoint/2010/main" val="538150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30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www.msjc.edu/"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388086" y="2913279"/>
            <a:ext cx="9144000" cy="2036393"/>
          </a:xfrm>
        </p:spPr>
        <p:txBody>
          <a:bodyPr>
            <a:normAutofit fontScale="90000"/>
          </a:bodyPr>
          <a:lstStyle/>
          <a:p>
            <a:pPr>
              <a:lnSpc>
                <a:spcPct val="100000"/>
              </a:lnSpc>
              <a:spcBef>
                <a:spcPts val="600"/>
              </a:spcBef>
              <a:spcAft>
                <a:spcPts val="600"/>
              </a:spcAft>
            </a:pPr>
            <a:r>
              <a:rPr lang="en-US" sz="4800" dirty="0" smtClean="0">
                <a:solidFill>
                  <a:srgbClr val="C00000"/>
                </a:solidFill>
              </a:rPr>
              <a:t/>
            </a:r>
            <a:br>
              <a:rPr lang="en-US" sz="4800" dirty="0" smtClean="0">
                <a:solidFill>
                  <a:srgbClr val="C00000"/>
                </a:solidFill>
              </a:rPr>
            </a:br>
            <a:r>
              <a:rPr lang="en-US" b="1" dirty="0" smtClean="0">
                <a:solidFill>
                  <a:srgbClr val="C00000"/>
                </a:solidFill>
              </a:rPr>
              <a:t>Step One:</a:t>
            </a:r>
            <a:br>
              <a:rPr lang="en-US" b="1" dirty="0" smtClean="0">
                <a:solidFill>
                  <a:srgbClr val="C00000"/>
                </a:solidFill>
              </a:rPr>
            </a:br>
            <a:r>
              <a:rPr lang="en-US" b="1" dirty="0" smtClean="0">
                <a:solidFill>
                  <a:srgbClr val="C00000"/>
                </a:solidFill>
              </a:rPr>
              <a:t>Creating an OpenCCC Account It’s as easy as 1-2-3!</a:t>
            </a:r>
            <a:endParaRPr lang="en-US" dirty="0">
              <a:solidFill>
                <a:srgbClr val="C00000"/>
              </a:solidFill>
              <a:latin typeface="Arial" panose="020B0604020202020204" pitchFamily="34" charset="0"/>
              <a:cs typeface="Arial" panose="020B0604020202020204" pitchFamily="34" charset="0"/>
            </a:endParaRPr>
          </a:p>
        </p:txBody>
      </p:sp>
      <p:pic>
        <p:nvPicPr>
          <p:cNvPr id="10" name="Picture 9"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2476" y="857057"/>
            <a:ext cx="5247640" cy="1447165"/>
          </a:xfrm>
          <a:prstGeom prst="rect">
            <a:avLst/>
          </a:prstGeom>
          <a:noFill/>
          <a:ln>
            <a:noFill/>
          </a:ln>
        </p:spPr>
      </p:pic>
    </p:spTree>
    <p:extLst>
      <p:ext uri="{BB962C8B-B14F-4D97-AF65-F5344CB8AC3E}">
        <p14:creationId xmlns:p14="http://schemas.microsoft.com/office/powerpoint/2010/main" val="3988396268"/>
      </p:ext>
    </p:extLst>
  </p:cSld>
  <p:clrMapOvr>
    <a:masterClrMapping/>
  </p:clrMapOvr>
  <p:transition spd="slow" advClick="0" advTm="20000">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473606" y="1413644"/>
            <a:ext cx="11472304" cy="4975655"/>
          </a:xfrm>
          <a:prstGeom prst="rect">
            <a:avLst/>
          </a:prstGeom>
        </p:spPr>
      </p:pic>
      <p:sp>
        <p:nvSpPr>
          <p:cNvPr id="5" name="TextBox 4"/>
          <p:cNvSpPr txBox="1"/>
          <p:nvPr/>
        </p:nvSpPr>
        <p:spPr>
          <a:xfrm>
            <a:off x="6293236" y="3504293"/>
            <a:ext cx="5484783" cy="523220"/>
          </a:xfrm>
          <a:prstGeom prst="rect">
            <a:avLst/>
          </a:prstGeom>
          <a:solidFill>
            <a:schemeClr val="bg1"/>
          </a:solid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a:t>
            </a:r>
          </a:p>
          <a:p>
            <a:r>
              <a:rPr lang="en-US" sz="1400" b="1" dirty="0" smtClean="0">
                <a:solidFill>
                  <a:srgbClr val="FF0000"/>
                </a:solidFill>
                <a:latin typeface="Arial" panose="020B0604020202020204" pitchFamily="34" charset="0"/>
                <a:cs typeface="Arial" panose="020B0604020202020204" pitchFamily="34" charset="0"/>
              </a:rPr>
              <a:t>Use a personal email address NOT your school email address. </a:t>
            </a:r>
            <a:endParaRPr lang="en-US" sz="1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4005449"/>
      </p:ext>
    </p:extLst>
  </p:cSld>
  <p:clrMapOvr>
    <a:masterClrMapping/>
  </p:clrMapOvr>
  <p:transition spd="slow" advClick="0" advTm="40000">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269228" y="1692999"/>
            <a:ext cx="11430954" cy="3838668"/>
          </a:xfrm>
          <a:prstGeom prst="rect">
            <a:avLst/>
          </a:prstGeom>
        </p:spPr>
      </p:pic>
      <p:sp>
        <p:nvSpPr>
          <p:cNvPr id="2" name="TextBox 1"/>
          <p:cNvSpPr txBox="1"/>
          <p:nvPr/>
        </p:nvSpPr>
        <p:spPr>
          <a:xfrm>
            <a:off x="5278539" y="3279235"/>
            <a:ext cx="5531671" cy="523220"/>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You </a:t>
            </a:r>
            <a:r>
              <a:rPr lang="en-US" sz="1400" b="1" dirty="0">
                <a:solidFill>
                  <a:srgbClr val="FF0000"/>
                </a:solidFill>
                <a:latin typeface="Arial" panose="020B0604020202020204" pitchFamily="34" charset="0"/>
                <a:cs typeface="Arial" panose="020B0604020202020204" pitchFamily="34" charset="0"/>
              </a:rPr>
              <a:t>may enter your street address or a P.O. Box in this section. </a:t>
            </a:r>
          </a:p>
        </p:txBody>
      </p:sp>
    </p:spTree>
    <p:extLst>
      <p:ext uri="{BB962C8B-B14F-4D97-AF65-F5344CB8AC3E}">
        <p14:creationId xmlns:p14="http://schemas.microsoft.com/office/powerpoint/2010/main" val="2626220544"/>
      </p:ext>
    </p:extLst>
  </p:cSld>
  <p:clrMapOvr>
    <a:masterClrMapping/>
  </p:clrMapOvr>
  <p:transition spd="slow" advClick="0" advTm="40000">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635726" y="1508307"/>
            <a:ext cx="10899788" cy="4875178"/>
          </a:xfrm>
          <a:prstGeom prst="rect">
            <a:avLst/>
          </a:prstGeom>
        </p:spPr>
      </p:pic>
      <p:sp>
        <p:nvSpPr>
          <p:cNvPr id="2" name="TextBox 1"/>
          <p:cNvSpPr txBox="1"/>
          <p:nvPr/>
        </p:nvSpPr>
        <p:spPr>
          <a:xfrm>
            <a:off x="7139842" y="2789249"/>
            <a:ext cx="4395672" cy="738664"/>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Write </a:t>
            </a:r>
            <a:r>
              <a:rPr lang="en-US" sz="1400" b="1" dirty="0">
                <a:solidFill>
                  <a:srgbClr val="FF0000"/>
                </a:solidFill>
                <a:latin typeface="Arial" panose="020B0604020202020204" pitchFamily="34" charset="0"/>
                <a:cs typeface="Arial" panose="020B0604020202020204" pitchFamily="34" charset="0"/>
              </a:rPr>
              <a:t>down, or take a picture, of your username and password to make it easier to remember. </a:t>
            </a:r>
          </a:p>
        </p:txBody>
      </p:sp>
    </p:spTree>
    <p:extLst>
      <p:ext uri="{BB962C8B-B14F-4D97-AF65-F5344CB8AC3E}">
        <p14:creationId xmlns:p14="http://schemas.microsoft.com/office/powerpoint/2010/main" val="1642991386"/>
      </p:ext>
    </p:extLst>
  </p:cSld>
  <p:clrMapOvr>
    <a:masterClrMapping/>
  </p:clrMapOvr>
  <p:transition spd="slow" advClick="0" advTm="40000">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29740" y="1401127"/>
            <a:ext cx="10795906" cy="5233668"/>
          </a:xfrm>
          <a:prstGeom prst="rect">
            <a:avLst/>
          </a:prstGeom>
        </p:spPr>
      </p:pic>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spTree>
    <p:extLst>
      <p:ext uri="{BB962C8B-B14F-4D97-AF65-F5344CB8AC3E}">
        <p14:creationId xmlns:p14="http://schemas.microsoft.com/office/powerpoint/2010/main" val="1825119016"/>
      </p:ext>
    </p:extLst>
  </p:cSld>
  <p:clrMapOvr>
    <a:masterClrMapping/>
  </p:clrMapOvr>
  <p:transition spd="slow" advClick="0" advTm="40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931817" y="1436915"/>
            <a:ext cx="10241280" cy="5042262"/>
          </a:xfrm>
          <a:prstGeom prst="rect">
            <a:avLst/>
          </a:prstGeom>
        </p:spPr>
      </p:pic>
      <p:sp>
        <p:nvSpPr>
          <p:cNvPr id="2" name="TextBox 1"/>
          <p:cNvSpPr txBox="1"/>
          <p:nvPr/>
        </p:nvSpPr>
        <p:spPr>
          <a:xfrm>
            <a:off x="5719483" y="3648632"/>
            <a:ext cx="1039906" cy="286873"/>
          </a:xfrm>
          <a:prstGeom prst="rect">
            <a:avLst/>
          </a:prstGeom>
          <a:solidFill>
            <a:schemeClr val="bg1"/>
          </a:solidFill>
        </p:spPr>
        <p:txBody>
          <a:bodyPr wrap="square" rtlCol="0">
            <a:spAutoFit/>
          </a:bodyPr>
          <a:lstStyle/>
          <a:p>
            <a:endParaRPr lang="en-US" sz="900" dirty="0"/>
          </a:p>
        </p:txBody>
      </p:sp>
    </p:spTree>
    <p:extLst>
      <p:ext uri="{BB962C8B-B14F-4D97-AF65-F5344CB8AC3E}">
        <p14:creationId xmlns:p14="http://schemas.microsoft.com/office/powerpoint/2010/main" val="1140237965"/>
      </p:ext>
    </p:extLst>
  </p:cSld>
  <p:clrMapOvr>
    <a:masterClrMapping/>
  </p:clrMapOvr>
  <p:transition spd="slow" advClick="0" advTm="3000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378943" y="1413447"/>
            <a:ext cx="11483546" cy="413992"/>
          </a:xfrm>
        </p:spPr>
        <p:txBody>
          <a:bodyPr>
            <a:noAutofit/>
          </a:bodyPr>
          <a:lstStyle/>
          <a:p>
            <a:pPr algn="ctr"/>
            <a:r>
              <a:rPr lang="en-US" sz="2000" dirty="0" smtClean="0">
                <a:latin typeface="Arial" panose="020B0604020202020204" pitchFamily="34" charset="0"/>
                <a:cs typeface="Arial" panose="020B0604020202020204" pitchFamily="34" charset="0"/>
              </a:rPr>
              <a:t>Before creating your OpenCCC Account you </a:t>
            </a:r>
            <a:r>
              <a:rPr lang="en-US" sz="2000" u="sng" dirty="0" smtClean="0">
                <a:latin typeface="Arial" panose="020B0604020202020204" pitchFamily="34" charset="0"/>
                <a:cs typeface="Arial" panose="020B0604020202020204" pitchFamily="34" charset="0"/>
              </a:rPr>
              <a:t>MUST</a:t>
            </a:r>
            <a:r>
              <a:rPr lang="en-US" sz="2000" dirty="0" smtClean="0">
                <a:latin typeface="Arial" panose="020B0604020202020204" pitchFamily="34" charset="0"/>
                <a:cs typeface="Arial" panose="020B0604020202020204" pitchFamily="34" charset="0"/>
              </a:rPr>
              <a:t> have the following information ready:</a:t>
            </a:r>
            <a:endParaRPr lang="en-US" sz="2000" dirty="0">
              <a:latin typeface="Arial" panose="020B0604020202020204" pitchFamily="34" charset="0"/>
              <a:cs typeface="Arial" panose="020B0604020202020204" pitchFamily="34" charset="0"/>
            </a:endParaRPr>
          </a:p>
        </p:txBody>
      </p:sp>
      <p:sp>
        <p:nvSpPr>
          <p:cNvPr id="3" name="Content Placeholder 2"/>
          <p:cNvSpPr>
            <a:spLocks noGrp="1"/>
          </p:cNvSpPr>
          <p:nvPr>
            <p:ph sz="half" idx="2"/>
          </p:nvPr>
        </p:nvSpPr>
        <p:spPr>
          <a:xfrm>
            <a:off x="4626322" y="2037073"/>
            <a:ext cx="6799152" cy="4394846"/>
          </a:xfrm>
        </p:spPr>
        <p:txBody>
          <a:bodyPr>
            <a:normAutofit fontScale="92500"/>
          </a:bodyPr>
          <a:lstStyle/>
          <a:p>
            <a:pPr>
              <a:lnSpc>
                <a:spcPct val="150000"/>
              </a:lnSpc>
              <a:spcBef>
                <a:spcPts val="600"/>
              </a:spcBef>
              <a:spcAft>
                <a:spcPts val="600"/>
              </a:spcAft>
            </a:pPr>
            <a:r>
              <a:rPr lang="en-US" sz="1800" b="1" dirty="0" smtClean="0">
                <a:latin typeface="Arial" panose="020B0604020202020204" pitchFamily="34" charset="0"/>
                <a:cs typeface="Arial" panose="020B0604020202020204" pitchFamily="34" charset="0"/>
              </a:rPr>
              <a:t>Permanent Address</a:t>
            </a:r>
          </a:p>
          <a:p>
            <a:pPr>
              <a:lnSpc>
                <a:spcPct val="150000"/>
              </a:lnSpc>
              <a:spcBef>
                <a:spcPts val="600"/>
              </a:spcBef>
              <a:spcAft>
                <a:spcPts val="600"/>
              </a:spcAft>
            </a:pPr>
            <a:r>
              <a:rPr lang="en-US" sz="1800" b="1" dirty="0" smtClean="0">
                <a:latin typeface="Arial" panose="020B0604020202020204" pitchFamily="34" charset="0"/>
                <a:cs typeface="Arial" panose="020B0604020202020204" pitchFamily="34" charset="0"/>
              </a:rPr>
              <a:t>Telephone Number</a:t>
            </a:r>
          </a:p>
          <a:p>
            <a:pPr>
              <a:lnSpc>
                <a:spcPct val="150000"/>
              </a:lnSpc>
              <a:spcBef>
                <a:spcPts val="600"/>
              </a:spcBef>
              <a:spcAft>
                <a:spcPts val="600"/>
              </a:spcAft>
            </a:pPr>
            <a:r>
              <a:rPr lang="en-US" sz="1800" b="1" dirty="0" smtClean="0">
                <a:latin typeface="Arial" panose="020B0604020202020204" pitchFamily="34" charset="0"/>
                <a:cs typeface="Arial" panose="020B0604020202020204" pitchFamily="34" charset="0"/>
              </a:rPr>
              <a:t>Email Address </a:t>
            </a:r>
            <a:r>
              <a:rPr lang="en-US" sz="1600" i="1" dirty="0" smtClean="0">
                <a:latin typeface="Arial" panose="020B0604020202020204" pitchFamily="34" charset="0"/>
                <a:cs typeface="Arial" panose="020B0604020202020204" pitchFamily="34" charset="0"/>
              </a:rPr>
              <a:t>(recommended to use a personal email address)</a:t>
            </a:r>
          </a:p>
          <a:p>
            <a:pPr>
              <a:lnSpc>
                <a:spcPct val="150000"/>
              </a:lnSpc>
              <a:spcBef>
                <a:spcPts val="600"/>
              </a:spcBef>
              <a:spcAft>
                <a:spcPts val="600"/>
              </a:spcAft>
            </a:pPr>
            <a:r>
              <a:rPr lang="en-US" sz="1800" b="1" dirty="0" smtClean="0">
                <a:latin typeface="Arial" panose="020B0604020202020204" pitchFamily="34" charset="0"/>
                <a:cs typeface="Arial" panose="020B0604020202020204" pitchFamily="34" charset="0"/>
              </a:rPr>
              <a:t>Social Security Number (SSN)</a:t>
            </a:r>
          </a:p>
          <a:p>
            <a:pPr lvl="1">
              <a:lnSpc>
                <a:spcPct val="150000"/>
              </a:lnSpc>
              <a:spcBef>
                <a:spcPts val="600"/>
              </a:spcBef>
              <a:spcAft>
                <a:spcPts val="600"/>
              </a:spcAft>
            </a:pPr>
            <a:r>
              <a:rPr lang="en-US" sz="1600" i="1" dirty="0">
                <a:latin typeface="Arial" panose="020B0604020202020204" pitchFamily="34" charset="0"/>
                <a:cs typeface="Arial" panose="020B0604020202020204" pitchFamily="34" charset="0"/>
              </a:rPr>
              <a:t>If you do not supply your Social Security Number when applying, or are a Dream Act/AB540 student, you will need to visit the MSJC college admissions offices, with your parent or guardian, and bring identification in order to obtain your MSJC ID Number. </a:t>
            </a:r>
            <a:endParaRPr lang="en-US" sz="1600" i="1" dirty="0" smtClean="0">
              <a:latin typeface="Arial" panose="020B0604020202020204" pitchFamily="34" charset="0"/>
              <a:cs typeface="Arial" panose="020B0604020202020204" pitchFamily="34" charset="0"/>
            </a:endParaRPr>
          </a:p>
          <a:p>
            <a:pPr>
              <a:lnSpc>
                <a:spcPct val="150000"/>
              </a:lnSpc>
              <a:spcBef>
                <a:spcPts val="600"/>
              </a:spcBef>
              <a:spcAft>
                <a:spcPts val="600"/>
              </a:spcAft>
            </a:pPr>
            <a:r>
              <a:rPr lang="en-US" sz="1800" b="1" dirty="0" smtClean="0">
                <a:latin typeface="Arial" panose="020B0604020202020204" pitchFamily="34" charset="0"/>
                <a:cs typeface="Arial" panose="020B0604020202020204" pitchFamily="34" charset="0"/>
              </a:rPr>
              <a:t>Alien Registration Number and Expiration Date </a:t>
            </a:r>
            <a:r>
              <a:rPr lang="en-US" sz="1800" i="1" dirty="0" smtClean="0">
                <a:latin typeface="Arial" panose="020B0604020202020204" pitchFamily="34" charset="0"/>
                <a:cs typeface="Arial" panose="020B0604020202020204" pitchFamily="34" charset="0"/>
              </a:rPr>
              <a:t>(if applicable) </a:t>
            </a:r>
          </a:p>
          <a:p>
            <a:pPr marL="0" indent="0">
              <a:lnSpc>
                <a:spcPct val="100000"/>
              </a:lnSpc>
              <a:spcBef>
                <a:spcPts val="600"/>
              </a:spcBef>
              <a:spcAft>
                <a:spcPts val="600"/>
              </a:spcAft>
              <a:buNone/>
            </a:pPr>
            <a:endParaRPr lang="en-US" sz="1600" b="1" dirty="0" smtClean="0">
              <a:latin typeface="Arial" panose="020B0604020202020204" pitchFamily="34" charset="0"/>
              <a:cs typeface="Arial" panose="020B0604020202020204" pitchFamily="34" charset="0"/>
            </a:endParaRPr>
          </a:p>
          <a:p>
            <a:pPr marL="0" indent="0">
              <a:lnSpc>
                <a:spcPct val="100000"/>
              </a:lnSpc>
              <a:spcBef>
                <a:spcPts val="0"/>
              </a:spcBef>
              <a:buNone/>
            </a:pPr>
            <a:endParaRPr lang="en-US" sz="1050" b="1" dirty="0" smtClean="0">
              <a:latin typeface="Arial" panose="020B0604020202020204" pitchFamily="34" charset="0"/>
              <a:cs typeface="Arial" panose="020B0604020202020204" pitchFamily="34" charset="0"/>
            </a:endParaRPr>
          </a:p>
          <a:p>
            <a:pPr>
              <a:lnSpc>
                <a:spcPct val="100000"/>
              </a:lnSpc>
              <a:spcBef>
                <a:spcPts val="0"/>
              </a:spcBef>
              <a:buFont typeface="+mj-lt"/>
              <a:buAutoNum type="arabicPeriod"/>
            </a:pPr>
            <a:endParaRPr lang="en-US" sz="1050" b="1" dirty="0">
              <a:latin typeface="Arial" panose="020B0604020202020204" pitchFamily="34" charset="0"/>
              <a:cs typeface="Arial" panose="020B0604020202020204" pitchFamily="34" charset="0"/>
            </a:endParaRPr>
          </a:p>
          <a:p>
            <a:pPr marL="0" indent="0">
              <a:buNone/>
            </a:pPr>
            <a:endParaRPr lang="en-US" sz="1400" dirty="0" smtClean="0"/>
          </a:p>
          <a:p>
            <a:pPr marL="0" indent="0">
              <a:buNone/>
            </a:pPr>
            <a:endParaRPr lang="en-US" sz="1700" dirty="0"/>
          </a:p>
        </p:txBody>
      </p:sp>
      <p:pic>
        <p:nvPicPr>
          <p:cNvPr id="5" name="Picture 4"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0595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rot="16200000">
            <a:off x="434501" y="2417390"/>
            <a:ext cx="4200766" cy="3549121"/>
          </a:xfrm>
          <a:prstGeom prst="rect">
            <a:avLst/>
          </a:prstGeom>
        </p:spPr>
      </p:pic>
    </p:spTree>
    <p:extLst>
      <p:ext uri="{BB962C8B-B14F-4D97-AF65-F5344CB8AC3E}">
        <p14:creationId xmlns:p14="http://schemas.microsoft.com/office/powerpoint/2010/main" val="1747325589"/>
      </p:ext>
    </p:extLst>
  </p:cSld>
  <p:clrMapOvr>
    <a:masterClrMapping/>
  </p:clrMapOvr>
  <p:transition spd="slow" advClick="0" advTm="45000">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6651" y="1334534"/>
            <a:ext cx="4085965" cy="4924425"/>
          </a:xfrm>
          <a:prstGeom prst="rect">
            <a:avLst/>
          </a:prstGeom>
        </p:spPr>
        <p:txBody>
          <a:bodyPr wrap="square">
            <a:spAutoFit/>
          </a:bodyPr>
          <a:lstStyle/>
          <a:p>
            <a:pPr algn="ctr">
              <a:spcBef>
                <a:spcPts val="600"/>
              </a:spcBef>
              <a:spcAft>
                <a:spcPts val="600"/>
              </a:spcAft>
            </a:pPr>
            <a:endParaRPr lang="en-US" sz="2800" b="1" u="sng" dirty="0">
              <a:latin typeface="Arial" panose="020B0604020202020204" pitchFamily="34" charset="0"/>
              <a:cs typeface="Arial" panose="020B0604020202020204" pitchFamily="34" charset="0"/>
            </a:endParaRPr>
          </a:p>
          <a:p>
            <a:pPr algn="ctr">
              <a:spcBef>
                <a:spcPts val="600"/>
              </a:spcBef>
              <a:spcAft>
                <a:spcPts val="600"/>
              </a:spcAft>
            </a:pPr>
            <a:r>
              <a:rPr lang="en-US" sz="2800" b="1" dirty="0">
                <a:latin typeface="Arial" panose="020B0604020202020204" pitchFamily="34" charset="0"/>
                <a:cs typeface="Arial" panose="020B0604020202020204" pitchFamily="34" charset="0"/>
              </a:rPr>
              <a:t>Click on the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a:t>
            </a:r>
            <a:r>
              <a:rPr lang="en-US" sz="2800" b="1" dirty="0">
                <a:latin typeface="Arial" panose="020B0604020202020204" pitchFamily="34" charset="0"/>
                <a:cs typeface="Arial" panose="020B0604020202020204" pitchFamily="34" charset="0"/>
              </a:rPr>
              <a:t>Apply Now”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button </a:t>
            </a:r>
            <a:r>
              <a:rPr lang="en-US" sz="2800" b="1" dirty="0">
                <a:latin typeface="Arial" panose="020B0604020202020204" pitchFamily="34" charset="0"/>
                <a:cs typeface="Arial" panose="020B0604020202020204" pitchFamily="34" charset="0"/>
              </a:rPr>
              <a:t>on the </a:t>
            </a:r>
            <a:endParaRPr lang="en-US" sz="2800" b="1" dirty="0" smtClean="0">
              <a:latin typeface="Arial" panose="020B0604020202020204" pitchFamily="34" charset="0"/>
              <a:cs typeface="Arial" panose="020B0604020202020204" pitchFamily="34" charset="0"/>
            </a:endParaRPr>
          </a:p>
          <a:p>
            <a:pPr algn="ctr">
              <a:spcBef>
                <a:spcPts val="600"/>
              </a:spcBef>
              <a:spcAft>
                <a:spcPts val="600"/>
              </a:spcAft>
            </a:pPr>
            <a:r>
              <a:rPr lang="en-US" sz="2800" b="1" dirty="0" smtClean="0">
                <a:latin typeface="Arial" panose="020B0604020202020204" pitchFamily="34" charset="0"/>
                <a:cs typeface="Arial" panose="020B0604020202020204" pitchFamily="34" charset="0"/>
              </a:rPr>
              <a:t>MSJC </a:t>
            </a:r>
            <a:r>
              <a:rPr lang="en-US" sz="2800" b="1" dirty="0">
                <a:latin typeface="Arial" panose="020B0604020202020204" pitchFamily="34" charset="0"/>
                <a:cs typeface="Arial" panose="020B0604020202020204" pitchFamily="34" charset="0"/>
              </a:rPr>
              <a:t>Homepage </a:t>
            </a:r>
            <a:r>
              <a:rPr lang="en-US" sz="2800" b="1" dirty="0" smtClean="0">
                <a:latin typeface="Arial" panose="020B0604020202020204" pitchFamily="34" charset="0"/>
                <a:cs typeface="Arial" panose="020B0604020202020204" pitchFamily="34" charset="0"/>
              </a:rPr>
              <a:t>at </a:t>
            </a:r>
          </a:p>
          <a:p>
            <a:pPr algn="ctr">
              <a:spcBef>
                <a:spcPts val="600"/>
              </a:spcBef>
              <a:spcAft>
                <a:spcPts val="600"/>
              </a:spcAft>
            </a:pPr>
            <a:r>
              <a:rPr lang="en-US" sz="2800" b="1" dirty="0" smtClean="0">
                <a:latin typeface="Arial" panose="020B0604020202020204" pitchFamily="34" charset="0"/>
                <a:cs typeface="Arial" panose="020B0604020202020204" pitchFamily="34" charset="0"/>
                <a:hlinkClick r:id="rId3"/>
              </a:rPr>
              <a:t>www.msjc.edu</a:t>
            </a:r>
            <a:r>
              <a:rPr lang="en-US" sz="2800" b="1" dirty="0" smtClean="0">
                <a:latin typeface="Arial" panose="020B0604020202020204" pitchFamily="34" charset="0"/>
                <a:cs typeface="Arial" panose="020B0604020202020204" pitchFamily="34" charset="0"/>
              </a:rPr>
              <a:t> </a:t>
            </a:r>
          </a:p>
          <a:p>
            <a:pPr algn="ctr">
              <a:spcBef>
                <a:spcPts val="600"/>
              </a:spcBef>
              <a:spcAft>
                <a:spcPts val="600"/>
              </a:spcAft>
            </a:pPr>
            <a:endParaRPr lang="en-US" sz="1400" b="1" dirty="0">
              <a:latin typeface="Arial" panose="020B0604020202020204" pitchFamily="34" charset="0"/>
              <a:cs typeface="Arial" panose="020B0604020202020204" pitchFamily="34" charset="0"/>
            </a:endParaRPr>
          </a:p>
          <a:p>
            <a:pPr>
              <a:spcBef>
                <a:spcPts val="600"/>
              </a:spcBef>
              <a:spcAft>
                <a:spcPts val="600"/>
              </a:spcAft>
            </a:pPr>
            <a:endParaRPr lang="en-US" sz="1400" b="1" dirty="0" smtClean="0">
              <a:latin typeface="Arial" panose="020B0604020202020204" pitchFamily="34" charset="0"/>
              <a:cs typeface="Arial" panose="020B0604020202020204" pitchFamily="34" charset="0"/>
            </a:endParaRPr>
          </a:p>
          <a:p>
            <a:pPr>
              <a:spcBef>
                <a:spcPts val="600"/>
              </a:spcBef>
              <a:spcAft>
                <a:spcPts val="600"/>
              </a:spcAft>
            </a:pPr>
            <a:endParaRPr lang="en-US" sz="1400" b="1" dirty="0">
              <a:latin typeface="Arial" panose="020B0604020202020204" pitchFamily="34" charset="0"/>
              <a:cs typeface="Arial" panose="020B0604020202020204" pitchFamily="34" charset="0"/>
            </a:endParaRPr>
          </a:p>
          <a:p>
            <a:pPr>
              <a:spcBef>
                <a:spcPts val="600"/>
              </a:spcBef>
              <a:spcAft>
                <a:spcPts val="600"/>
              </a:spcAft>
            </a:pPr>
            <a:endParaRPr lang="en-US" sz="1400" b="1" dirty="0" smtClean="0">
              <a:latin typeface="Arial" panose="020B0604020202020204" pitchFamily="34" charset="0"/>
              <a:cs typeface="Arial" panose="020B0604020202020204" pitchFamily="34" charset="0"/>
            </a:endParaRPr>
          </a:p>
        </p:txBody>
      </p:sp>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22426"/>
            <a:ext cx="3035713" cy="950011"/>
          </a:xfrm>
          <a:prstGeom prst="rect">
            <a:avLst/>
          </a:prstGeom>
          <a:noFill/>
          <a:ln>
            <a:noFill/>
          </a:ln>
        </p:spPr>
      </p:pic>
      <p:pic>
        <p:nvPicPr>
          <p:cNvPr id="7" name="Picture 6"/>
          <p:cNvPicPr>
            <a:picLocks noChangeAspect="1"/>
          </p:cNvPicPr>
          <p:nvPr/>
        </p:nvPicPr>
        <p:blipFill>
          <a:blip r:embed="rId5"/>
          <a:stretch>
            <a:fillRect/>
          </a:stretch>
        </p:blipFill>
        <p:spPr>
          <a:xfrm>
            <a:off x="5025724" y="626076"/>
            <a:ext cx="6276589" cy="5781164"/>
          </a:xfrm>
          <a:prstGeom prst="rect">
            <a:avLst/>
          </a:prstGeom>
        </p:spPr>
      </p:pic>
    </p:spTree>
    <p:extLst>
      <p:ext uri="{BB962C8B-B14F-4D97-AF65-F5344CB8AC3E}">
        <p14:creationId xmlns:p14="http://schemas.microsoft.com/office/powerpoint/2010/main" val="1805524180"/>
      </p:ext>
    </p:extLst>
  </p:cSld>
  <p:clrMapOvr>
    <a:masterClrMapping/>
  </p:clrMapOvr>
  <p:transition spd="slow" advClick="0" advTm="4500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22426"/>
            <a:ext cx="3035713" cy="950011"/>
          </a:xfrm>
          <a:prstGeom prst="rect">
            <a:avLst/>
          </a:prstGeom>
          <a:noFill/>
          <a:ln>
            <a:noFill/>
          </a:ln>
        </p:spPr>
      </p:pic>
      <p:pic>
        <p:nvPicPr>
          <p:cNvPr id="3" name="Picture 2"/>
          <p:cNvPicPr>
            <a:picLocks noChangeAspect="1"/>
          </p:cNvPicPr>
          <p:nvPr/>
        </p:nvPicPr>
        <p:blipFill>
          <a:blip r:embed="rId4"/>
          <a:stretch>
            <a:fillRect/>
          </a:stretch>
        </p:blipFill>
        <p:spPr>
          <a:xfrm>
            <a:off x="797010" y="2027158"/>
            <a:ext cx="10258168" cy="4317944"/>
          </a:xfrm>
          <a:prstGeom prst="rect">
            <a:avLst/>
          </a:prstGeom>
        </p:spPr>
      </p:pic>
      <p:sp>
        <p:nvSpPr>
          <p:cNvPr id="4" name="Title 3"/>
          <p:cNvSpPr>
            <a:spLocks noGrp="1"/>
          </p:cNvSpPr>
          <p:nvPr>
            <p:ph type="title"/>
          </p:nvPr>
        </p:nvSpPr>
        <p:spPr>
          <a:xfrm>
            <a:off x="895864" y="1189559"/>
            <a:ext cx="10515600" cy="837599"/>
          </a:xfrm>
        </p:spPr>
        <p:txBody>
          <a:bodyPr>
            <a:normAutofit/>
          </a:bodyPr>
          <a:lstStyle/>
          <a:p>
            <a:pPr algn="ctr"/>
            <a:r>
              <a:rPr lang="en-US" sz="2000" b="1" dirty="0" smtClean="0">
                <a:latin typeface="Arial" panose="020B0604020202020204" pitchFamily="34" charset="0"/>
                <a:cs typeface="Arial" panose="020B0604020202020204" pitchFamily="34" charset="0"/>
              </a:rPr>
              <a:t>Click on the red “Apply Now” button a second time</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6974169"/>
      </p:ext>
    </p:extLst>
  </p:cSld>
  <p:clrMapOvr>
    <a:masterClrMapping/>
  </p:clrMapOvr>
  <p:transition spd="slow" advClick="0" advTm="3000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606" y="1449365"/>
            <a:ext cx="11224822" cy="594583"/>
          </a:xfrm>
        </p:spPr>
        <p:txBody>
          <a:bodyPr>
            <a:normAutofit fontScale="90000"/>
          </a:bodyPr>
          <a:lstStyle/>
          <a:p>
            <a:pPr algn="ctr"/>
            <a:r>
              <a:rPr lang="en-US" sz="2200" b="1" dirty="0" smtClean="0">
                <a:latin typeface="Arial" panose="020B0604020202020204" pitchFamily="34" charset="0"/>
                <a:cs typeface="Arial" panose="020B0604020202020204" pitchFamily="34" charset="0"/>
              </a:rPr>
              <a:t>To create an OpenCCC Account click on the “Create an Account” link</a:t>
            </a:r>
            <a:r>
              <a:rPr lang="en-US" sz="2000" b="1" dirty="0" smtClean="0">
                <a:latin typeface="Arial" panose="020B0604020202020204" pitchFamily="34" charset="0"/>
                <a:cs typeface="Arial" panose="020B0604020202020204" pitchFamily="34" charset="0"/>
              </a:rPr>
              <a:t/>
            </a:r>
            <a:br>
              <a:rPr lang="en-US" sz="2000" b="1" dirty="0" smtClean="0">
                <a:latin typeface="Arial" panose="020B0604020202020204" pitchFamily="34" charset="0"/>
                <a:cs typeface="Arial" panose="020B0604020202020204" pitchFamily="34" charset="0"/>
              </a:rPr>
            </a:br>
            <a:endParaRPr lang="en-US" sz="2000" b="1" dirty="0">
              <a:latin typeface="Arial" panose="020B0604020202020204" pitchFamily="34" charset="0"/>
              <a:cs typeface="Arial" panose="020B0604020202020204" pitchFamily="34" charset="0"/>
            </a:endParaRPr>
          </a:p>
        </p:txBody>
      </p:sp>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22426"/>
            <a:ext cx="3035713" cy="950011"/>
          </a:xfrm>
          <a:prstGeom prst="rect">
            <a:avLst/>
          </a:prstGeom>
          <a:noFill/>
          <a:ln>
            <a:noFill/>
          </a:ln>
        </p:spPr>
      </p:pic>
      <p:pic>
        <p:nvPicPr>
          <p:cNvPr id="6" name="Picture 5"/>
          <p:cNvPicPr>
            <a:picLocks noChangeAspect="1"/>
          </p:cNvPicPr>
          <p:nvPr/>
        </p:nvPicPr>
        <p:blipFill>
          <a:blip r:embed="rId4"/>
          <a:stretch>
            <a:fillRect/>
          </a:stretch>
        </p:blipFill>
        <p:spPr>
          <a:xfrm>
            <a:off x="473606" y="2043948"/>
            <a:ext cx="11375490" cy="3567958"/>
          </a:xfrm>
          <a:prstGeom prst="rect">
            <a:avLst/>
          </a:prstGeom>
        </p:spPr>
      </p:pic>
      <p:sp>
        <p:nvSpPr>
          <p:cNvPr id="7" name="TextBox 6"/>
          <p:cNvSpPr txBox="1"/>
          <p:nvPr/>
        </p:nvSpPr>
        <p:spPr>
          <a:xfrm>
            <a:off x="8203490" y="3039333"/>
            <a:ext cx="3494938" cy="954107"/>
          </a:xfrm>
          <a:prstGeom prst="rect">
            <a:avLst/>
          </a:prstGeom>
          <a:noFill/>
          <a:ln w="47625">
            <a:solidFill>
              <a:srgbClr val="FF0000"/>
            </a:solidFill>
          </a:ln>
        </p:spPr>
        <p:txBody>
          <a:bodyPr wrap="square" rtlCol="0">
            <a:spAutoFit/>
          </a:bodyPr>
          <a:lstStyle/>
          <a:p>
            <a:r>
              <a:rPr lang="en-US" sz="1400" b="1" dirty="0" smtClean="0">
                <a:solidFill>
                  <a:srgbClr val="FF0000"/>
                </a:solidFill>
                <a:latin typeface="Arial" panose="020B0604020202020204" pitchFamily="34" charset="0"/>
                <a:cs typeface="Arial" panose="020B0604020202020204" pitchFamily="34" charset="0"/>
              </a:rPr>
              <a:t>Quick Tip: </a:t>
            </a:r>
            <a:br>
              <a:rPr lang="en-US" sz="1400" b="1" dirty="0" smtClean="0">
                <a:solidFill>
                  <a:srgbClr val="FF0000"/>
                </a:solidFill>
                <a:latin typeface="Arial" panose="020B0604020202020204" pitchFamily="34" charset="0"/>
                <a:cs typeface="Arial" panose="020B0604020202020204" pitchFamily="34" charset="0"/>
              </a:rPr>
            </a:br>
            <a:r>
              <a:rPr lang="en-US" sz="1400" b="1" dirty="0" smtClean="0">
                <a:solidFill>
                  <a:srgbClr val="FF0000"/>
                </a:solidFill>
                <a:latin typeface="Arial" panose="020B0604020202020204" pitchFamily="34" charset="0"/>
                <a:cs typeface="Arial" panose="020B0604020202020204" pitchFamily="34" charset="0"/>
              </a:rPr>
              <a:t>If </a:t>
            </a:r>
            <a:r>
              <a:rPr lang="en-US" sz="1400" b="1" dirty="0">
                <a:solidFill>
                  <a:srgbClr val="FF0000"/>
                </a:solidFill>
                <a:latin typeface="Arial" panose="020B0604020202020204" pitchFamily="34" charset="0"/>
                <a:cs typeface="Arial" panose="020B0604020202020204" pitchFamily="34" charset="0"/>
              </a:rPr>
              <a:t>you have an existing OpenCCC Account you may sign in by clicking on the Sign In button on the webpage. </a:t>
            </a:r>
            <a:endParaRPr lang="en-US" b="1" dirty="0"/>
          </a:p>
        </p:txBody>
      </p:sp>
    </p:spTree>
    <p:extLst>
      <p:ext uri="{BB962C8B-B14F-4D97-AF65-F5344CB8AC3E}">
        <p14:creationId xmlns:p14="http://schemas.microsoft.com/office/powerpoint/2010/main" val="4228665727"/>
      </p:ext>
    </p:extLst>
  </p:cSld>
  <p:clrMapOvr>
    <a:masterClrMapping/>
  </p:clrMapOvr>
  <p:transition spd="slow" advClick="0" advTm="30000">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740731" y="2306595"/>
            <a:ext cx="11004469" cy="3599935"/>
          </a:xfrm>
          <a:prstGeom prst="rect">
            <a:avLst/>
          </a:prstGeom>
        </p:spPr>
      </p:pic>
      <p:sp>
        <p:nvSpPr>
          <p:cNvPr id="5" name="Title 4"/>
          <p:cNvSpPr>
            <a:spLocks noGrp="1"/>
          </p:cNvSpPr>
          <p:nvPr>
            <p:ph type="title"/>
          </p:nvPr>
        </p:nvSpPr>
        <p:spPr>
          <a:xfrm>
            <a:off x="857606" y="1487828"/>
            <a:ext cx="10515600" cy="656367"/>
          </a:xfrm>
        </p:spPr>
        <p:txBody>
          <a:bodyPr>
            <a:normAutofit/>
          </a:bodyPr>
          <a:lstStyle/>
          <a:p>
            <a:pPr algn="ctr"/>
            <a:r>
              <a:rPr lang="en-US" sz="2000" b="1" dirty="0" smtClean="0">
                <a:latin typeface="Arial" panose="020B0604020202020204" pitchFamily="34" charset="0"/>
                <a:cs typeface="Arial" panose="020B0604020202020204" pitchFamily="34" charset="0"/>
              </a:rPr>
              <a:t>Make sure to use a personal email address when creating your OpenCCC Account</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2864479"/>
      </p:ext>
    </p:extLst>
  </p:cSld>
  <p:clrMapOvr>
    <a:masterClrMapping/>
  </p:clrMapOvr>
  <p:transition spd="slow" advClick="0" advTm="45000">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5" name="Picture 4"/>
          <p:cNvPicPr>
            <a:picLocks noChangeAspect="1"/>
          </p:cNvPicPr>
          <p:nvPr/>
        </p:nvPicPr>
        <p:blipFill>
          <a:blip r:embed="rId4"/>
          <a:stretch>
            <a:fillRect/>
          </a:stretch>
        </p:blipFill>
        <p:spPr>
          <a:xfrm>
            <a:off x="724929" y="1449861"/>
            <a:ext cx="10560909" cy="5139822"/>
          </a:xfrm>
          <a:prstGeom prst="rect">
            <a:avLst/>
          </a:prstGeom>
        </p:spPr>
      </p:pic>
    </p:spTree>
    <p:extLst>
      <p:ext uri="{BB962C8B-B14F-4D97-AF65-F5344CB8AC3E}">
        <p14:creationId xmlns:p14="http://schemas.microsoft.com/office/powerpoint/2010/main" val="143347600"/>
      </p:ext>
    </p:extLst>
  </p:cSld>
  <p:clrMapOvr>
    <a:masterClrMapping/>
  </p:clrMapOvr>
  <p:transition spd="slow" advClick="0" advTm="40000">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96778" y="1529414"/>
            <a:ext cx="10280821" cy="4949743"/>
          </a:xfrm>
          <a:prstGeom prst="rect">
            <a:avLst/>
          </a:prstGeom>
        </p:spPr>
      </p:pic>
      <p:pic>
        <p:nvPicPr>
          <p:cNvPr id="4" name="Picture 3" descr="N:\Public\Departments\Logos\Logos\Official LOGO\LogosforMSOFFICE\MSJClogoHx.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sp>
        <p:nvSpPr>
          <p:cNvPr id="5" name="TextBox 4"/>
          <p:cNvSpPr txBox="1"/>
          <p:nvPr/>
        </p:nvSpPr>
        <p:spPr>
          <a:xfrm>
            <a:off x="6137188" y="1319804"/>
            <a:ext cx="5034429" cy="738664"/>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The </a:t>
            </a:r>
            <a:r>
              <a:rPr lang="en-US" sz="1400" b="1" dirty="0">
                <a:solidFill>
                  <a:srgbClr val="FF0000"/>
                </a:solidFill>
                <a:latin typeface="Arial" panose="020B0604020202020204" pitchFamily="34" charset="0"/>
                <a:cs typeface="Arial" panose="020B0604020202020204" pitchFamily="34" charset="0"/>
              </a:rPr>
              <a:t>Social Security Number (SSN) is used as a means of identifying student records and to facilitate financial aid. </a:t>
            </a:r>
          </a:p>
        </p:txBody>
      </p:sp>
    </p:spTree>
    <p:extLst>
      <p:ext uri="{BB962C8B-B14F-4D97-AF65-F5344CB8AC3E}">
        <p14:creationId xmlns:p14="http://schemas.microsoft.com/office/powerpoint/2010/main" val="72125345"/>
      </p:ext>
    </p:extLst>
  </p:cSld>
  <p:clrMapOvr>
    <a:masterClrMapping/>
  </p:clrMapOvr>
  <p:transition spd="slow" advClick="0" advTm="45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Public\Departments\Logos\Logos\Official LOGO\LogosforMSOFFICE\MSJClogoHx.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06" y="288330"/>
            <a:ext cx="3035713" cy="950011"/>
          </a:xfrm>
          <a:prstGeom prst="rect">
            <a:avLst/>
          </a:prstGeom>
          <a:noFill/>
          <a:ln>
            <a:noFill/>
          </a:ln>
        </p:spPr>
      </p:pic>
      <p:pic>
        <p:nvPicPr>
          <p:cNvPr id="4" name="Picture 3"/>
          <p:cNvPicPr>
            <a:picLocks noChangeAspect="1"/>
          </p:cNvPicPr>
          <p:nvPr/>
        </p:nvPicPr>
        <p:blipFill>
          <a:blip r:embed="rId4"/>
          <a:stretch>
            <a:fillRect/>
          </a:stretch>
        </p:blipFill>
        <p:spPr>
          <a:xfrm>
            <a:off x="402944" y="1655936"/>
            <a:ext cx="11232164" cy="4261604"/>
          </a:xfrm>
          <a:prstGeom prst="rect">
            <a:avLst/>
          </a:prstGeom>
        </p:spPr>
      </p:pic>
      <p:sp>
        <p:nvSpPr>
          <p:cNvPr id="2" name="TextBox 1"/>
          <p:cNvSpPr txBox="1"/>
          <p:nvPr/>
        </p:nvSpPr>
        <p:spPr>
          <a:xfrm>
            <a:off x="7165918" y="3469210"/>
            <a:ext cx="3480316" cy="954107"/>
          </a:xfrm>
          <a:prstGeom prst="rect">
            <a:avLst/>
          </a:prstGeom>
          <a:noFill/>
          <a:ln w="47625">
            <a:solidFill>
              <a:srgbClr val="FF0000"/>
            </a:solidFill>
          </a:ln>
        </p:spPr>
        <p:txBody>
          <a:bodyPr wrap="square" rtlCol="0">
            <a:spAutoFit/>
          </a:bodyPr>
          <a:lstStyle/>
          <a:p>
            <a:r>
              <a:rPr lang="en-US" sz="1400" b="1" dirty="0">
                <a:solidFill>
                  <a:srgbClr val="FF0000"/>
                </a:solidFill>
                <a:latin typeface="Arial" panose="020B0604020202020204" pitchFamily="34" charset="0"/>
                <a:cs typeface="Arial" panose="020B0604020202020204" pitchFamily="34" charset="0"/>
              </a:rPr>
              <a:t>Quick Tip: </a:t>
            </a:r>
            <a:endParaRPr lang="en-US" sz="1400" b="1" dirty="0" smtClean="0">
              <a:solidFill>
                <a:srgbClr val="FF0000"/>
              </a:solidFill>
              <a:latin typeface="Arial" panose="020B0604020202020204" pitchFamily="34" charset="0"/>
              <a:cs typeface="Arial" panose="020B0604020202020204" pitchFamily="34" charset="0"/>
            </a:endParaRPr>
          </a:p>
          <a:p>
            <a:r>
              <a:rPr lang="en-US" sz="1400" b="1" dirty="0" smtClean="0">
                <a:solidFill>
                  <a:srgbClr val="FF0000"/>
                </a:solidFill>
                <a:latin typeface="Arial" panose="020B0604020202020204" pitchFamily="34" charset="0"/>
                <a:cs typeface="Arial" panose="020B0604020202020204" pitchFamily="34" charset="0"/>
              </a:rPr>
              <a:t>Including </a:t>
            </a:r>
            <a:r>
              <a:rPr lang="en-US" sz="1400" b="1" dirty="0">
                <a:solidFill>
                  <a:srgbClr val="FF0000"/>
                </a:solidFill>
                <a:latin typeface="Arial" panose="020B0604020202020204" pitchFamily="34" charset="0"/>
                <a:cs typeface="Arial" panose="020B0604020202020204" pitchFamily="34" charset="0"/>
              </a:rPr>
              <a:t>your </a:t>
            </a:r>
            <a:r>
              <a:rPr lang="en-US" sz="1400" b="1" dirty="0" smtClean="0">
                <a:solidFill>
                  <a:srgbClr val="FF0000"/>
                </a:solidFill>
                <a:latin typeface="Arial" panose="020B0604020202020204" pitchFamily="34" charset="0"/>
                <a:cs typeface="Arial" panose="020B0604020202020204" pitchFamily="34" charset="0"/>
              </a:rPr>
              <a:t>Social Security Number (SSN) will </a:t>
            </a:r>
            <a:r>
              <a:rPr lang="en-US" sz="1400" b="1" dirty="0">
                <a:solidFill>
                  <a:srgbClr val="FF0000"/>
                </a:solidFill>
                <a:latin typeface="Arial" panose="020B0604020202020204" pitchFamily="34" charset="0"/>
                <a:cs typeface="Arial" panose="020B0604020202020204" pitchFamily="34" charset="0"/>
              </a:rPr>
              <a:t>make it easier to access your MSJC ID number at a later date. </a:t>
            </a:r>
          </a:p>
        </p:txBody>
      </p:sp>
    </p:spTree>
    <p:extLst>
      <p:ext uri="{BB962C8B-B14F-4D97-AF65-F5344CB8AC3E}">
        <p14:creationId xmlns:p14="http://schemas.microsoft.com/office/powerpoint/2010/main" val="1053114234"/>
      </p:ext>
    </p:extLst>
  </p:cSld>
  <p:clrMapOvr>
    <a:masterClrMapping/>
  </p:clrMapOvr>
  <p:transition spd="slow" advClick="0" advTm="40000">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1544</TotalTime>
  <Words>1113</Words>
  <Application>Microsoft Office PowerPoint</Application>
  <PresentationFormat>Widescreen</PresentationFormat>
  <Paragraphs>62</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 Step One: Creating an OpenCCC Account It’s as easy as 1-2-3!</vt:lpstr>
      <vt:lpstr>PowerPoint Presentation</vt:lpstr>
      <vt:lpstr>PowerPoint Presentation</vt:lpstr>
      <vt:lpstr>Click on the red “Apply Now” button a second time</vt:lpstr>
      <vt:lpstr>To create an OpenCCC Account click on the “Create an Account” link </vt:lpstr>
      <vt:lpstr>Make sure to use a personal email address when creating your OpenCCC Account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Mt. San Jacinto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CCCApply Account</dc:title>
  <dc:creator>Jenny Hughes</dc:creator>
  <cp:lastModifiedBy>Jenny Hughes</cp:lastModifiedBy>
  <cp:revision>130</cp:revision>
  <dcterms:created xsi:type="dcterms:W3CDTF">2016-07-05T23:56:00Z</dcterms:created>
  <dcterms:modified xsi:type="dcterms:W3CDTF">2016-08-18T22:37:26Z</dcterms:modified>
</cp:coreProperties>
</file>