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9" r:id="rId2"/>
    <p:sldId id="262" r:id="rId3"/>
    <p:sldId id="264" r:id="rId4"/>
    <p:sldId id="286" r:id="rId5"/>
    <p:sldId id="287" r:id="rId6"/>
    <p:sldId id="288" r:id="rId7"/>
    <p:sldId id="285" r:id="rId8"/>
    <p:sldId id="281" r:id="rId9"/>
    <p:sldId id="280" r:id="rId10"/>
    <p:sldId id="282" r:id="rId11"/>
    <p:sldId id="283" r:id="rId12"/>
    <p:sldId id="26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FF0080"/>
    <a:srgbClr val="DADADA"/>
    <a:srgbClr val="9EADD8"/>
    <a:srgbClr val="02275B"/>
    <a:srgbClr val="04254E"/>
    <a:srgbClr val="C8E7F3"/>
    <a:srgbClr val="94BD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621" autoAdjust="0"/>
  </p:normalViewPr>
  <p:slideViewPr>
    <p:cSldViewPr snapToGrid="0" snapToObjects="1">
      <p:cViewPr varScale="1">
        <p:scale>
          <a:sx n="58" d="100"/>
          <a:sy n="58" d="100"/>
        </p:scale>
        <p:origin x="-18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53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25DDB-4D63-4446-9F35-9095D336AE82}" type="datetimeFigureOut">
              <a:rPr lang="en-US" smtClean="0"/>
              <a:t>11/11/15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587D4-55C4-D74E-A7E0-C8D1276C09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832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2FEE4-9028-EB4A-AFAA-B1513BF2BD71}" type="datetimeFigureOut">
              <a:rPr lang="en-US" smtClean="0"/>
              <a:t>11/11/15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F2F24-6D43-B143-BD76-E42627A0A7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336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4418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5233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4894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48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994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96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524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574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Which phrase/word do you associate most with the terms "articulation and alignment"?</a:t>
            </a:r>
          </a:p>
          <a:p>
            <a:r>
              <a:rPr lang="en-US" smtClean="0"/>
              <a:t>https://www.polleverywhere.com/multiple_choice_polls/D2TVyDtpH1ZFA6B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6501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8455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8620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F2F24-6D43-B143-BD76-E42627A0A7D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87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500"/>
            <a:ext cx="8229600" cy="46291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5CF6-78E6-204E-AB98-C09B348E109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679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346200"/>
            <a:ext cx="9144000" cy="5511800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089400"/>
            <a:ext cx="7443787" cy="1362075"/>
          </a:xfrm>
        </p:spPr>
        <p:txBody>
          <a:bodyPr anchor="t">
            <a:normAutofit/>
          </a:bodyPr>
          <a:lstStyle>
            <a:lvl1pPr algn="l">
              <a:defRPr sz="2000" b="0" cap="all">
                <a:solidFill>
                  <a:srgbClr val="02275B"/>
                </a:solidFill>
              </a:defRPr>
            </a:lvl1pPr>
          </a:lstStyle>
          <a:p>
            <a:r>
              <a:rPr lang="en-US" dirty="0" smtClean="0"/>
              <a:t>Clicks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589213"/>
            <a:ext cx="7443787" cy="1500187"/>
          </a:xfrm>
          <a:noFill/>
          <a:effectLst/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rgbClr val="02275B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5CF6-78E6-204E-AB98-C09B348E109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4" name="Picture 3" descr="JFF_NewLogo_Stacked_whit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7713" y="247648"/>
            <a:ext cx="2325688" cy="652485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5994400" y="88900"/>
            <a:ext cx="2997200" cy="914400"/>
          </a:xfrm>
          <a:prstGeom prst="rect">
            <a:avLst/>
          </a:prstGeom>
          <a:solidFill>
            <a:srgbClr val="0227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489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4500"/>
            <a:ext cx="4038600" cy="46291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4500"/>
            <a:ext cx="4038600" cy="46291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5CF6-78E6-204E-AB98-C09B348E109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571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5986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 cap="none">
                <a:solidFill>
                  <a:srgbClr val="02275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8374"/>
            <a:ext cx="4040188" cy="41052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986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rgbClr val="02275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8374"/>
            <a:ext cx="4041775" cy="41052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5CF6-78E6-204E-AB98-C09B348E109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052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5CF6-78E6-204E-AB98-C09B348E109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873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5CF6-78E6-204E-AB98-C09B348E109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715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057900"/>
            <a:ext cx="9144000" cy="800100"/>
          </a:xfrm>
          <a:prstGeom prst="rect">
            <a:avLst/>
          </a:prstGeom>
          <a:solidFill>
            <a:srgbClr val="DADA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1320800"/>
            <a:ext cx="9144000" cy="4737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507999" y="4719692"/>
            <a:ext cx="8278272" cy="1362075"/>
          </a:xfrm>
        </p:spPr>
        <p:txBody>
          <a:bodyPr anchor="t">
            <a:normAutofit/>
          </a:bodyPr>
          <a:lstStyle>
            <a:lvl1pPr algn="l">
              <a:defRPr sz="2400" b="0" cap="none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Clicks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07999" y="3655916"/>
            <a:ext cx="8278272" cy="1068333"/>
          </a:xfrm>
          <a:noFill/>
          <a:effectLst/>
        </p:spPr>
        <p:txBody>
          <a:bodyPr anchor="t">
            <a:normAutofit/>
          </a:bodyPr>
          <a:lstStyle>
            <a:lvl1pPr marL="0" indent="0">
              <a:buNone/>
              <a:defRPr sz="2800" b="1" cap="all">
                <a:solidFill>
                  <a:srgbClr val="02275B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2176084" y="6358826"/>
            <a:ext cx="449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2275B"/>
                </a:solidFill>
                <a:latin typeface="Arial"/>
                <a:cs typeface="Arial"/>
              </a:rPr>
              <a:t>PATHWAYS</a:t>
            </a:r>
            <a:r>
              <a:rPr lang="en-US" sz="1000" baseline="0" dirty="0" smtClean="0">
                <a:solidFill>
                  <a:srgbClr val="02275B"/>
                </a:solidFill>
                <a:latin typeface="Arial"/>
                <a:cs typeface="Arial"/>
              </a:rPr>
              <a:t> TO </a:t>
            </a:r>
            <a:r>
              <a:rPr lang="en-US" sz="1000" b="1" baseline="0" dirty="0" smtClean="0">
                <a:solidFill>
                  <a:srgbClr val="02275B"/>
                </a:solidFill>
                <a:latin typeface="Arial"/>
                <a:cs typeface="Arial"/>
              </a:rPr>
              <a:t>ECONOMIC</a:t>
            </a:r>
            <a:r>
              <a:rPr lang="en-US" sz="1000" baseline="0" dirty="0" smtClean="0">
                <a:solidFill>
                  <a:srgbClr val="02275B"/>
                </a:solidFill>
                <a:latin typeface="Arial"/>
                <a:cs typeface="Arial"/>
              </a:rPr>
              <a:t> OPPORTUNITY</a:t>
            </a:r>
            <a:endParaRPr lang="en-US" sz="1000" dirty="0">
              <a:solidFill>
                <a:srgbClr val="02275B"/>
              </a:solidFill>
              <a:latin typeface="Arial"/>
              <a:cs typeface="Arial"/>
            </a:endParaRPr>
          </a:p>
        </p:txBody>
      </p:sp>
      <p:pic>
        <p:nvPicPr>
          <p:cNvPr id="11" name="Picture 10" descr="JFF_NewLogo_Stacked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7284" y="1856450"/>
            <a:ext cx="3387027" cy="95025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5994400" y="88900"/>
            <a:ext cx="2997200" cy="914400"/>
          </a:xfrm>
          <a:prstGeom prst="rect">
            <a:avLst/>
          </a:prstGeom>
          <a:solidFill>
            <a:srgbClr val="0227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827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35CF6-78E6-204E-AB98-C09B348E109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76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D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84150" y="1460500"/>
            <a:ext cx="8775700" cy="52609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0227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01800"/>
            <a:ext cx="8229600" cy="46418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436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35CF6-78E6-204E-AB98-C09B348E109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57150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1130300"/>
            <a:ext cx="9144000" cy="177800"/>
          </a:xfrm>
          <a:prstGeom prst="rect">
            <a:avLst/>
          </a:prstGeom>
          <a:solidFill>
            <a:srgbClr val="9EADD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JFF_NewLogo_Stacked_white.eps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1111" y="247648"/>
            <a:ext cx="2325688" cy="652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583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000" b="1" kern="1200" cap="all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ts val="600"/>
        </a:spcBef>
        <a:spcAft>
          <a:spcPts val="600"/>
        </a:spcAft>
        <a:buClr>
          <a:srgbClr val="04254E"/>
        </a:buClr>
        <a:buSzPct val="100000"/>
        <a:buFont typeface="Lucida Grande"/>
        <a:buChar char="&gt;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800100" indent="-347663" algn="l" defTabSz="457200" rtl="0" eaLnBrk="1" latinLnBrk="0" hangingPunct="1">
        <a:spcBef>
          <a:spcPts val="600"/>
        </a:spcBef>
        <a:spcAft>
          <a:spcPts val="600"/>
        </a:spcAft>
        <a:buClr>
          <a:srgbClr val="04254E"/>
        </a:buClr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338138" algn="l" defTabSz="457200" rtl="0" eaLnBrk="1" latinLnBrk="0" hangingPunct="1">
        <a:spcBef>
          <a:spcPts val="600"/>
        </a:spcBef>
        <a:spcAft>
          <a:spcPts val="600"/>
        </a:spcAft>
        <a:buClr>
          <a:srgbClr val="04254E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371600" indent="-341313" algn="l" defTabSz="457200" rtl="0" eaLnBrk="1" latinLnBrk="0" hangingPunct="1">
        <a:spcBef>
          <a:spcPts val="600"/>
        </a:spcBef>
        <a:spcAft>
          <a:spcPts val="600"/>
        </a:spcAft>
        <a:buClr>
          <a:srgbClr val="04254E"/>
        </a:buClr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1663700" indent="-285750" algn="l" defTabSz="457200" rtl="0" eaLnBrk="1" latinLnBrk="0" hangingPunct="1">
        <a:spcBef>
          <a:spcPts val="600"/>
        </a:spcBef>
        <a:spcAft>
          <a:spcPts val="600"/>
        </a:spcAft>
        <a:buClr>
          <a:srgbClr val="04254E"/>
        </a:buClr>
        <a:buFont typeface="Arial"/>
        <a:buChar char="»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Marty Alvarado, Valerie Lundy-Wagner</a:t>
            </a:r>
            <a:br>
              <a:rPr lang="en-US" dirty="0" smtClean="0"/>
            </a:br>
            <a:r>
              <a:rPr lang="en-US" dirty="0" smtClean="0"/>
              <a:t>Jobs for the Future | November 10, 2015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ARTICULATION AND ALIGNMENT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845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2015 CCPT PROJECT DIRECTOR’s SUMMIT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Unpacking Articulation</a:t>
            </a:r>
          </a:p>
          <a:p>
            <a:endParaRPr lang="en-US" dirty="0"/>
          </a:p>
          <a:p>
            <a:r>
              <a:rPr lang="en-US" dirty="0" smtClean="0"/>
              <a:t>What don’t you understand about your partners and what they have to do for articulation and alignment work?</a:t>
            </a:r>
          </a:p>
          <a:p>
            <a:pPr lvl="1"/>
            <a:r>
              <a:rPr lang="en-US" dirty="0" smtClean="0"/>
              <a:t>Do you have a sense of bottlenecks they face?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*Considerations: Curricular/Programmatic; Financial; Leadership; Advocacy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136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2015 CCPT PROJECT DIRECTOR’s SUMMIT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Making Partnership Work Real</a:t>
            </a:r>
          </a:p>
          <a:p>
            <a:endParaRPr lang="en-US" b="1" dirty="0"/>
          </a:p>
          <a:p>
            <a:r>
              <a:rPr lang="en-US" dirty="0" smtClean="0"/>
              <a:t>What are the successful strategies you have used around this element of articulation and alignment?</a:t>
            </a:r>
          </a:p>
          <a:p>
            <a:pPr lvl="1"/>
            <a:r>
              <a:rPr lang="en-US" dirty="0" smtClean="0"/>
              <a:t>When “it all goes right,” what does it look like?</a:t>
            </a:r>
          </a:p>
        </p:txBody>
      </p:sp>
    </p:spTree>
    <p:extLst>
      <p:ext uri="{BB962C8B-B14F-4D97-AF65-F5344CB8AC3E}">
        <p14:creationId xmlns:p14="http://schemas.microsoft.com/office/powerpoint/2010/main" val="194320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365500" y="5994400"/>
            <a:ext cx="3314700" cy="660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730500" y="1763059"/>
            <a:ext cx="4406900" cy="1402331"/>
          </a:xfrm>
          <a:prstGeom prst="rect">
            <a:avLst/>
          </a:prstGeom>
        </p:spPr>
        <p:txBody>
          <a:bodyPr vert="horz" anchor="t">
            <a:normAutofit fontScale="7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1600" b="1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400" cap="all" dirty="0" smtClean="0">
                <a:solidFill>
                  <a:schemeClr val="tx2"/>
                </a:solidFill>
              </a:rPr>
              <a:t>Marty alvarado</a:t>
            </a:r>
          </a:p>
          <a:p>
            <a:r>
              <a:rPr lang="en-US" sz="2400" b="0" dirty="0" smtClean="0">
                <a:solidFill>
                  <a:schemeClr val="tx2"/>
                </a:solidFill>
              </a:rPr>
              <a:t>malvarado@jff.org</a:t>
            </a:r>
            <a:endParaRPr lang="en-US" sz="2400" cap="all" dirty="0">
              <a:solidFill>
                <a:schemeClr val="tx2"/>
              </a:solidFill>
            </a:endParaRPr>
          </a:p>
          <a:p>
            <a:endParaRPr lang="en-US" sz="2400" cap="all" dirty="0" smtClean="0">
              <a:solidFill>
                <a:schemeClr val="tx2"/>
              </a:solidFill>
            </a:endParaRPr>
          </a:p>
          <a:p>
            <a:endParaRPr lang="en-US" sz="2400" cap="all" dirty="0" smtClean="0">
              <a:solidFill>
                <a:schemeClr val="tx2"/>
              </a:solidFill>
            </a:endParaRPr>
          </a:p>
          <a:p>
            <a:r>
              <a:rPr lang="en-US" sz="2400" cap="all" dirty="0" smtClean="0">
                <a:solidFill>
                  <a:schemeClr val="tx2"/>
                </a:solidFill>
              </a:rPr>
              <a:t>Valerie Lundy-wagner</a:t>
            </a:r>
            <a:r>
              <a:rPr lang="en-US" sz="2000" cap="all" dirty="0" smtClean="0">
                <a:solidFill>
                  <a:schemeClr val="tx2"/>
                </a:solidFill>
              </a:rPr>
              <a:t/>
            </a:r>
            <a:br>
              <a:rPr lang="en-US" sz="2000" cap="all" dirty="0" smtClean="0">
                <a:solidFill>
                  <a:schemeClr val="tx2"/>
                </a:solidFill>
              </a:rPr>
            </a:br>
            <a:r>
              <a:rPr lang="en-US" sz="2000" b="0" dirty="0" smtClean="0">
                <a:solidFill>
                  <a:schemeClr val="tx2"/>
                </a:solidFill>
              </a:rPr>
              <a:t>vlundywagner@jff.org</a:t>
            </a:r>
            <a:endParaRPr lang="en-US" sz="2000" b="0" dirty="0">
              <a:solidFill>
                <a:schemeClr val="tx2"/>
              </a:solidFill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2730499" y="4438565"/>
            <a:ext cx="6210301" cy="20574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231775" indent="-231775" algn="l" defTabSz="457200" rtl="0" eaLnBrk="1" latinLnBrk="0" hangingPunct="1">
              <a:spcBef>
                <a:spcPts val="300"/>
              </a:spcBef>
              <a:spcAft>
                <a:spcPts val="300"/>
              </a:spcAft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574675" indent="-236538" algn="l" defTabSz="457200" rtl="0" eaLnBrk="1" latinLnBrk="0" hangingPunct="1">
              <a:spcBef>
                <a:spcPts val="300"/>
              </a:spcBef>
              <a:spcAft>
                <a:spcPts val="300"/>
              </a:spcAft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919163" indent="-228600" algn="l" defTabSz="457200" rtl="0" eaLnBrk="1" latinLnBrk="0" hangingPunct="1">
              <a:spcBef>
                <a:spcPts val="300"/>
              </a:spcBef>
              <a:spcAft>
                <a:spcPts val="300"/>
              </a:spcAft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258888" indent="-228600" algn="l" defTabSz="457200" rtl="0" eaLnBrk="1" latinLnBrk="0" hangingPunct="1">
              <a:spcBef>
                <a:spcPts val="300"/>
              </a:spcBef>
              <a:spcAft>
                <a:spcPts val="300"/>
              </a:spcAft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543050" indent="-228600" algn="l" defTabSz="457200" rtl="0" eaLnBrk="1" latinLnBrk="0" hangingPunct="1">
              <a:spcBef>
                <a:spcPts val="300"/>
              </a:spcBef>
              <a:spcAft>
                <a:spcPts val="300"/>
              </a:spcAft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880"/>
              </a:lnSpc>
              <a:buNone/>
            </a:pPr>
            <a:r>
              <a:rPr lang="en-US" sz="1400" dirty="0" smtClean="0">
                <a:solidFill>
                  <a:schemeClr val="tx2"/>
                </a:solidFill>
                <a:latin typeface="Arial Bold"/>
                <a:cs typeface="Arial Bold"/>
              </a:rPr>
              <a:t>TEL  617.728.4446   FAX  617.728.4857   info@jff.org</a:t>
            </a:r>
          </a:p>
          <a:p>
            <a:pPr marL="0" indent="0">
              <a:lnSpc>
                <a:spcPts val="1880"/>
              </a:lnSpc>
              <a:buNone/>
            </a:pPr>
            <a:r>
              <a:rPr lang="en-US" sz="1400" dirty="0" smtClean="0">
                <a:solidFill>
                  <a:schemeClr val="tx2"/>
                </a:solidFill>
                <a:latin typeface="Arial Bold"/>
                <a:cs typeface="Arial Bold"/>
              </a:rPr>
              <a:t>88 Broad Street, 8</a:t>
            </a:r>
            <a:r>
              <a:rPr lang="en-US" sz="1400" baseline="30000" dirty="0" smtClean="0">
                <a:solidFill>
                  <a:schemeClr val="tx2"/>
                </a:solidFill>
                <a:latin typeface="Arial Bold"/>
                <a:cs typeface="Arial Bold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Arial Bold"/>
                <a:cs typeface="Arial Bold"/>
              </a:rPr>
              <a:t> Floor, Boston, MA 02110</a:t>
            </a:r>
            <a:r>
              <a:rPr lang="en-US" sz="1100" dirty="0" smtClean="0">
                <a:solidFill>
                  <a:schemeClr val="tx2"/>
                </a:solidFill>
                <a:latin typeface="Arial Bold"/>
                <a:cs typeface="Arial Bold"/>
              </a:rPr>
              <a:t> (HQ)</a:t>
            </a:r>
          </a:p>
          <a:p>
            <a:pPr marL="0" indent="0">
              <a:lnSpc>
                <a:spcPts val="1880"/>
              </a:lnSpc>
              <a:buNone/>
            </a:pPr>
            <a:r>
              <a:rPr lang="ro-RO" sz="1400" dirty="0" smtClean="0">
                <a:solidFill>
                  <a:schemeClr val="tx2"/>
                </a:solidFill>
                <a:latin typeface="Arial Bold"/>
                <a:cs typeface="Arial Bold"/>
              </a:rPr>
              <a:t>122 C Street, NW, Suite 650, Washington, DC 20001</a:t>
            </a:r>
          </a:p>
          <a:p>
            <a:pPr marL="0" indent="0">
              <a:lnSpc>
                <a:spcPts val="1880"/>
              </a:lnSpc>
              <a:buNone/>
            </a:pPr>
            <a:r>
              <a:rPr lang="en-US" sz="1400" dirty="0">
                <a:solidFill>
                  <a:schemeClr val="tx2"/>
                </a:solidFill>
                <a:latin typeface="Arial Bold"/>
                <a:cs typeface="Arial Bold"/>
              </a:rPr>
              <a:t>505 14th Street, Suite </a:t>
            </a:r>
            <a:r>
              <a:rPr lang="en-US" sz="1400" dirty="0" smtClean="0">
                <a:solidFill>
                  <a:schemeClr val="tx2"/>
                </a:solidFill>
                <a:latin typeface="Arial Bold"/>
                <a:cs typeface="Arial Bold"/>
              </a:rPr>
              <a:t>900, Oakland</a:t>
            </a:r>
            <a:r>
              <a:rPr lang="en-US" sz="1400" dirty="0">
                <a:solidFill>
                  <a:schemeClr val="tx2"/>
                </a:solidFill>
                <a:latin typeface="Arial Bold"/>
                <a:cs typeface="Arial Bold"/>
              </a:rPr>
              <a:t>, CA </a:t>
            </a:r>
            <a:r>
              <a:rPr lang="en-US" sz="1400" dirty="0" smtClean="0">
                <a:solidFill>
                  <a:schemeClr val="tx2"/>
                </a:solidFill>
                <a:latin typeface="Arial Bold"/>
                <a:cs typeface="Arial Bold"/>
              </a:rPr>
              <a:t>94612</a:t>
            </a:r>
          </a:p>
          <a:p>
            <a:pPr marL="0" indent="0">
              <a:lnSpc>
                <a:spcPts val="1880"/>
              </a:lnSpc>
              <a:buNone/>
            </a:pPr>
            <a:r>
              <a:rPr lang="en-US" sz="1400" b="1" cap="all" dirty="0" smtClean="0">
                <a:solidFill>
                  <a:schemeClr val="tx2"/>
                </a:solidFill>
              </a:rPr>
              <a:t>WWW.JFF.ORG</a:t>
            </a:r>
            <a:endParaRPr lang="en-US" sz="1400" b="1" cap="all" dirty="0">
              <a:solidFill>
                <a:schemeClr val="tx2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899" y="3752765"/>
            <a:ext cx="3733800" cy="51443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94400" y="88900"/>
            <a:ext cx="2997200" cy="914400"/>
          </a:xfrm>
          <a:prstGeom prst="rect">
            <a:avLst/>
          </a:prstGeom>
          <a:solidFill>
            <a:srgbClr val="0227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55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2015 CCPT PROJECT DIRECTOR’s SUMMIT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Overview</a:t>
            </a:r>
          </a:p>
          <a:p>
            <a:pPr lvl="1"/>
            <a:r>
              <a:rPr lang="en-US" dirty="0" smtClean="0"/>
              <a:t>Technology Moment</a:t>
            </a:r>
          </a:p>
          <a:p>
            <a:pPr lvl="1"/>
            <a:r>
              <a:rPr lang="en-US" dirty="0" smtClean="0"/>
              <a:t>Unpacking Articulation</a:t>
            </a:r>
          </a:p>
          <a:p>
            <a:pPr lvl="1"/>
            <a:r>
              <a:rPr lang="en-US" dirty="0" smtClean="0"/>
              <a:t>Making Partnership Work Real</a:t>
            </a:r>
          </a:p>
          <a:p>
            <a:pPr lvl="1"/>
            <a:r>
              <a:rPr lang="en-US" dirty="0" smtClean="0"/>
              <a:t>Reflections on Articulation</a:t>
            </a:r>
          </a:p>
          <a:p>
            <a:pPr lvl="1"/>
            <a:r>
              <a:rPr lang="en-US" dirty="0" smtClean="0"/>
              <a:t>Consortia-Wide Efforts</a:t>
            </a:r>
          </a:p>
          <a:p>
            <a:pPr lvl="1"/>
            <a:r>
              <a:rPr lang="en-US" dirty="0" smtClean="0"/>
              <a:t>Wrap-Up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26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FIRST, A MOMENT FOR TECHNOLOGY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5CF6-78E6-204E-AB98-C09B348E109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459571"/>
            <a:ext cx="4906683" cy="1100737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20000"/>
              </a:lnSpc>
              <a:spcAft>
                <a:spcPts val="900"/>
              </a:spcAft>
              <a:buFont typeface="+mj-lt"/>
              <a:buAutoNum type="arabicPeriod"/>
            </a:pPr>
            <a:r>
              <a:rPr lang="en-US" sz="2400" dirty="0" smtClean="0"/>
              <a:t>Take out your smart phone or computer: pollev.com</a:t>
            </a:r>
            <a:r>
              <a:rPr lang="en-US" dirty="0" smtClean="0"/>
              <a:t>/jffevents</a:t>
            </a:r>
          </a:p>
          <a:p>
            <a:endParaRPr lang="en-US" dirty="0"/>
          </a:p>
        </p:txBody>
      </p:sp>
      <p:pic>
        <p:nvPicPr>
          <p:cNvPr id="3" name="Picture 2" descr="image-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8117" y="1501123"/>
            <a:ext cx="2584614" cy="458769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12390"/>
            <a:ext cx="4270022" cy="1093364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20000"/>
              </a:lnSpc>
              <a:spcAft>
                <a:spcPts val="900"/>
              </a:spcAft>
              <a:buFont typeface="+mj-lt"/>
              <a:buAutoNum type="arabicPeriod" startAt="2"/>
            </a:pPr>
            <a:r>
              <a:rPr lang="en-US" sz="2400" dirty="0" smtClean="0"/>
              <a:t>Text “JFFEVENTS” to 37607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311233"/>
            <a:ext cx="4270022" cy="109313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20000"/>
              </a:lnSpc>
              <a:spcAft>
                <a:spcPts val="900"/>
              </a:spcAft>
              <a:buFont typeface="+mj-lt"/>
              <a:buAutoNum type="arabicPeriod" startAt="4"/>
            </a:pPr>
            <a:r>
              <a:rPr lang="en-US" sz="2400" dirty="0" smtClean="0"/>
              <a:t>Reply with “LEAVE” at the end of our institute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313771"/>
            <a:ext cx="4270022" cy="1085047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20000"/>
              </a:lnSpc>
              <a:spcAft>
                <a:spcPts val="900"/>
              </a:spcAft>
              <a:buFont typeface="+mj-lt"/>
              <a:buAutoNum type="arabicPeriod" startAt="3"/>
            </a:pPr>
            <a:r>
              <a:rPr lang="en-US" sz="2400" dirty="0" smtClean="0"/>
              <a:t>You’re ready to use poll everywhere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image-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8117" y="1501123"/>
            <a:ext cx="2584614" cy="4587690"/>
          </a:xfrm>
          <a:prstGeom prst="rect">
            <a:avLst/>
          </a:prstGeom>
        </p:spPr>
      </p:pic>
      <p:pic>
        <p:nvPicPr>
          <p:cNvPr id="11" name="Picture 10" descr="image-4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8117" y="1501123"/>
            <a:ext cx="2584614" cy="4587689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31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 EVERYWHERE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new are you to articulation and alignment work?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 – Freshman</a:t>
            </a:r>
          </a:p>
          <a:p>
            <a:pPr marL="0" indent="0">
              <a:buNone/>
            </a:pPr>
            <a:r>
              <a:rPr lang="en-US" dirty="0" smtClean="0"/>
              <a:t>2 – Sophomore</a:t>
            </a:r>
          </a:p>
          <a:p>
            <a:pPr marL="0" indent="0">
              <a:buNone/>
            </a:pPr>
            <a:r>
              <a:rPr lang="en-US" dirty="0" smtClean="0"/>
              <a:t>3 – Junior</a:t>
            </a:r>
          </a:p>
          <a:p>
            <a:pPr marL="0" indent="0">
              <a:buNone/>
            </a:pPr>
            <a:r>
              <a:rPr lang="en-US" dirty="0" smtClean="0"/>
              <a:t>4 – Senior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482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2015 CCPT PROJECT DIRECTOR’s SUMMIT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idx="1"/>
          </p:nvPr>
        </p:nvSpPr>
        <p:spPr>
          <a:xfrm>
            <a:off x="457200" y="1728768"/>
            <a:ext cx="8229600" cy="502464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Elements of Secondary-Postsecondary Partnership Work</a:t>
            </a:r>
          </a:p>
          <a:p>
            <a:pPr lvl="1"/>
            <a:r>
              <a:rPr lang="en-US" dirty="0" smtClean="0"/>
              <a:t>Course articulation</a:t>
            </a:r>
          </a:p>
          <a:p>
            <a:pPr lvl="1"/>
            <a:r>
              <a:rPr lang="en-US" dirty="0" smtClean="0"/>
              <a:t>Registration</a:t>
            </a:r>
          </a:p>
          <a:p>
            <a:pPr lvl="1"/>
            <a:r>
              <a:rPr lang="en-US" dirty="0" smtClean="0"/>
              <a:t>Curricular pathways</a:t>
            </a:r>
          </a:p>
          <a:p>
            <a:pPr lvl="1"/>
            <a:r>
              <a:rPr lang="en-US" dirty="0" smtClean="0"/>
              <a:t>Dual enrollment</a:t>
            </a:r>
          </a:p>
          <a:p>
            <a:pPr lvl="1"/>
            <a:r>
              <a:rPr lang="en-US" dirty="0" smtClean="0"/>
              <a:t>Assessment and placement</a:t>
            </a:r>
          </a:p>
          <a:p>
            <a:pPr lvl="1"/>
            <a:r>
              <a:rPr lang="en-US" dirty="0" smtClean="0"/>
              <a:t>First-year experience</a:t>
            </a:r>
          </a:p>
          <a:p>
            <a:pPr lvl="1"/>
            <a:r>
              <a:rPr lang="en-US" dirty="0" smtClean="0"/>
              <a:t>Student supports</a:t>
            </a:r>
          </a:p>
          <a:p>
            <a:pPr lvl="1"/>
            <a:r>
              <a:rPr lang="en-US" dirty="0" smtClean="0"/>
              <a:t>Partnership infrastructure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652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 EVERYWHERE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Among </a:t>
            </a:r>
            <a:r>
              <a:rPr lang="en-US" dirty="0"/>
              <a:t>these terms/phrases, what do you think of </a:t>
            </a:r>
            <a:r>
              <a:rPr lang="en-US" dirty="0" smtClean="0"/>
              <a:t>first when </a:t>
            </a:r>
            <a:r>
              <a:rPr lang="en-US" dirty="0"/>
              <a:t>you see the words articulation and alignment? </a:t>
            </a:r>
            <a:endParaRPr lang="en-US" dirty="0" smtClean="0"/>
          </a:p>
          <a:p>
            <a:endParaRPr lang="en-US" i="1" dirty="0"/>
          </a:p>
          <a:p>
            <a:pPr marL="0" indent="0">
              <a:buNone/>
            </a:pPr>
            <a:r>
              <a:rPr lang="en-US" dirty="0" smtClean="0"/>
              <a:t>1 </a:t>
            </a:r>
            <a:r>
              <a:rPr lang="en-US" dirty="0"/>
              <a:t>– Admissions and </a:t>
            </a:r>
            <a:r>
              <a:rPr lang="en-US" dirty="0" smtClean="0"/>
              <a:t>records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 </a:t>
            </a:r>
            <a:r>
              <a:rPr lang="en-US" dirty="0"/>
              <a:t>– Dual </a:t>
            </a:r>
            <a:r>
              <a:rPr lang="en-US" dirty="0" smtClean="0"/>
              <a:t>enrollment </a:t>
            </a:r>
          </a:p>
          <a:p>
            <a:pPr marL="0" indent="0">
              <a:buNone/>
            </a:pPr>
            <a:r>
              <a:rPr lang="en-US" dirty="0" smtClean="0"/>
              <a:t>3 </a:t>
            </a:r>
            <a:r>
              <a:rPr lang="en-US" dirty="0"/>
              <a:t>– Assessment and </a:t>
            </a:r>
            <a:r>
              <a:rPr lang="en-US" dirty="0" smtClean="0"/>
              <a:t>placement</a:t>
            </a:r>
          </a:p>
          <a:p>
            <a:pPr marL="0" indent="0">
              <a:buNone/>
            </a:pPr>
            <a:r>
              <a:rPr lang="en-US" dirty="0" smtClean="0"/>
              <a:t>4 </a:t>
            </a:r>
            <a:r>
              <a:rPr lang="en-US" dirty="0"/>
              <a:t>– </a:t>
            </a:r>
            <a:r>
              <a:rPr lang="en-US" dirty="0" smtClean="0"/>
              <a:t>MOUs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5 </a:t>
            </a:r>
            <a:r>
              <a:rPr lang="en-US" dirty="0"/>
              <a:t>– Course-to-course articulation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91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2015 CCPT PROJECT DIRECTOR’s SUMMIT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Unpacking Articulation</a:t>
            </a:r>
          </a:p>
          <a:p>
            <a:endParaRPr lang="en-US" dirty="0"/>
          </a:p>
          <a:p>
            <a:r>
              <a:rPr lang="en-US" dirty="0" smtClean="0"/>
              <a:t>What does it take for your organization to “do articulation and alignment” work?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*Considerations: Curricular/Programmatic; Financial; Leadership; Advocacy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97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2015 CCPT PROJECT DIRECTOR’s SUMMIT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Unpacking Articulation</a:t>
            </a:r>
          </a:p>
          <a:p>
            <a:endParaRPr lang="en-US" dirty="0"/>
          </a:p>
          <a:p>
            <a:r>
              <a:rPr lang="en-US" dirty="0" smtClean="0"/>
              <a:t>Who owns the biggest challenges to doing this work from your organization’s perspective? </a:t>
            </a:r>
            <a:endParaRPr lang="en-US" dirty="0"/>
          </a:p>
          <a:p>
            <a:pPr lvl="1"/>
            <a:r>
              <a:rPr lang="en-US" dirty="0" smtClean="0"/>
              <a:t>If you went away, who would take up your work in this area?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*Considerations: Curricular/Programmatic; Financial; Leadership; Advocacy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669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2015 CCPT PROJECT DIRECTOR’s SUMMIT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Unpacking Articulation</a:t>
            </a:r>
          </a:p>
          <a:p>
            <a:endParaRPr lang="en-US" dirty="0"/>
          </a:p>
          <a:p>
            <a:r>
              <a:rPr lang="en-US" dirty="0" smtClean="0"/>
              <a:t>What could your partners better understand about what you are trying to accomplish with regard to articulation and alignment work?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*Considerations: Curricular/Programmatic; Financial; Leadership; Advocacy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121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23794</TotalTime>
  <Words>467</Words>
  <Application>Microsoft Macintosh PowerPoint</Application>
  <PresentationFormat>On-screen Show (4:3)</PresentationFormat>
  <Paragraphs>103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Marty Alvarado, Valerie Lundy-Wagner Jobs for the Future | November 10, 2015</vt:lpstr>
      <vt:lpstr>2015 CCPT PROJECT DIRECTOR’s SUMMIT</vt:lpstr>
      <vt:lpstr>FIRST, A MOMENT FOR TECHNOLOGY</vt:lpstr>
      <vt:lpstr>POLL EVERYWHERE</vt:lpstr>
      <vt:lpstr>2015 CCPT PROJECT DIRECTOR’s SUMMIT</vt:lpstr>
      <vt:lpstr>POLL EVERYWHERE</vt:lpstr>
      <vt:lpstr>2015 CCPT PROJECT DIRECTOR’s SUMMIT</vt:lpstr>
      <vt:lpstr>2015 CCPT PROJECT DIRECTOR’s SUMMIT</vt:lpstr>
      <vt:lpstr>2015 CCPT PROJECT DIRECTOR’s SUMMIT</vt:lpstr>
      <vt:lpstr>2015 CCPT PROJECT DIRECTOR’s SUMMIT</vt:lpstr>
      <vt:lpstr>2015 CCPT PROJECT DIRECTOR’s SUMMIT</vt:lpstr>
      <vt:lpstr>PowerPoint Presentation</vt:lpstr>
    </vt:vector>
  </TitlesOfParts>
  <Company>JFF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JFF</dc:creator>
  <cp:lastModifiedBy>Valerie Lundy-Wagner</cp:lastModifiedBy>
  <cp:revision>365</cp:revision>
  <cp:lastPrinted>2015-03-26T18:14:46Z</cp:lastPrinted>
  <dcterms:created xsi:type="dcterms:W3CDTF">2012-12-12T14:53:33Z</dcterms:created>
  <dcterms:modified xsi:type="dcterms:W3CDTF">2015-11-11T23:03:03Z</dcterms:modified>
</cp:coreProperties>
</file>