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11"/>
  </p:notesMasterIdLst>
  <p:sldIdLst>
    <p:sldId id="266" r:id="rId2"/>
    <p:sldId id="257" r:id="rId3"/>
    <p:sldId id="260" r:id="rId4"/>
    <p:sldId id="262" r:id="rId5"/>
    <p:sldId id="263" r:id="rId6"/>
    <p:sldId id="261" r:id="rId7"/>
    <p:sldId id="274" r:id="rId8"/>
    <p:sldId id="264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1354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50D68-38A3-BE4B-A3D3-DAA1581F007B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3895F-7F08-5D42-BBFB-1DD721EEB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 – 5</a:t>
            </a:r>
            <a:r>
              <a:rPr lang="en-US" baseline="0" dirty="0" smtClean="0"/>
              <a:t> min (time to start late) 1:15-1:25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Rural vs. urban?</a:t>
            </a:r>
          </a:p>
          <a:p>
            <a:r>
              <a:rPr lang="en-US" dirty="0" smtClean="0"/>
              <a:t>Quality of internships / employer needs?</a:t>
            </a:r>
          </a:p>
          <a:p>
            <a:r>
              <a:rPr lang="en-US" dirty="0" smtClean="0"/>
              <a:t>CC </a:t>
            </a:r>
            <a:r>
              <a:rPr lang="en-US" dirty="0" err="1" smtClean="0"/>
              <a:t>vs</a:t>
            </a:r>
            <a:r>
              <a:rPr lang="en-US" dirty="0" smtClean="0"/>
              <a:t> K-12 internships?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3895F-7F08-5D42-BBFB-1DD721EEBF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4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15 min – 1:25-1:40</a:t>
            </a:r>
          </a:p>
          <a:p>
            <a:endParaRPr lang="en-US" dirty="0" smtClean="0"/>
          </a:p>
          <a:p>
            <a:r>
              <a:rPr lang="en-US" dirty="0" smtClean="0"/>
              <a:t>Internship Structure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1200" dirty="0" smtClean="0"/>
              <a:t>Things to consider:</a:t>
            </a:r>
          </a:p>
          <a:p>
            <a:r>
              <a:rPr lang="en-US" sz="1200" dirty="0" smtClean="0"/>
              <a:t># of hours per week / # of weeks</a:t>
            </a:r>
          </a:p>
          <a:p>
            <a:r>
              <a:rPr lang="en-US" sz="1200" dirty="0" smtClean="0"/>
              <a:t>Pre-internship prep workshops</a:t>
            </a:r>
          </a:p>
          <a:p>
            <a:r>
              <a:rPr lang="en-US" sz="1200" dirty="0" smtClean="0"/>
              <a:t>Orientations for students and employer hosts</a:t>
            </a:r>
          </a:p>
          <a:p>
            <a:r>
              <a:rPr lang="en-US" sz="1200" dirty="0" smtClean="0"/>
              <a:t>Workshops and content</a:t>
            </a:r>
          </a:p>
          <a:p>
            <a:r>
              <a:rPr lang="en-US" sz="1200" dirty="0" smtClean="0"/>
              <a:t>Accessibility – transportation, credit recovery, summer jobs (summer school), etc.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3895F-7F08-5D42-BBFB-1DD721EEBF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313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20 min – 1:40-2:00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3895F-7F08-5D42-BBFB-1DD721EEBF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01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15 min – 2:00-2:15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3895F-7F08-5D42-BBFB-1DD721EEBF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042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10 min – 2:15-2:25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3895F-7F08-5D42-BBFB-1DD721EEBF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6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10 min – 2:25-2:35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3895F-7F08-5D42-BBFB-1DD721EEBF0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42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10 min – 2:35-2:45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3895F-7F08-5D42-BBFB-1DD721EEBF0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9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629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ounded Rectangle 13"/>
          <p:cNvSpPr/>
          <p:nvPr userDrawn="1"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67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089400"/>
            <a:ext cx="7443787" cy="1362075"/>
          </a:xfrm>
        </p:spPr>
        <p:txBody>
          <a:bodyPr anchor="t">
            <a:normAutofit/>
          </a:bodyPr>
          <a:lstStyle>
            <a:lvl1pPr algn="l">
              <a:defRPr sz="2000" b="0" cap="all">
                <a:solidFill>
                  <a:srgbClr val="02275B"/>
                </a:solidFill>
              </a:defRPr>
            </a:lvl1pPr>
          </a:lstStyle>
          <a:p>
            <a:r>
              <a:rPr lang="en-US" dirty="0" smtClean="0"/>
              <a:t>Clicks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589213"/>
            <a:ext cx="7443787" cy="1500187"/>
          </a:xfrm>
          <a:noFill/>
          <a:effectLst/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rgbClr val="02275B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JFF_NewLogo_Stacked_whit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713" y="247648"/>
            <a:ext cx="2325688" cy="6524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94400" y="88900"/>
            <a:ext cx="2997200" cy="9144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7"/>
          <p:cNvSpPr/>
          <p:nvPr userDrawn="1"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8"/>
          <p:cNvSpPr/>
          <p:nvPr userDrawn="1"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489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4500"/>
            <a:ext cx="4038600" cy="46291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4500"/>
            <a:ext cx="4038600" cy="46291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ounded Rectangle 17"/>
          <p:cNvSpPr/>
          <p:nvPr userDrawn="1"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18"/>
          <p:cNvSpPr/>
          <p:nvPr userDrawn="1"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7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986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 cap="none">
                <a:solidFill>
                  <a:srgbClr val="02275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8374"/>
            <a:ext cx="4040188" cy="410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986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rgbClr val="02275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8374"/>
            <a:ext cx="4041775" cy="410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ounded Rectangle 53"/>
          <p:cNvSpPr/>
          <p:nvPr userDrawn="1"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54"/>
          <p:cNvSpPr/>
          <p:nvPr userDrawn="1"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5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ounded Rectangle 22"/>
          <p:cNvSpPr/>
          <p:nvPr userDrawn="1"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7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ounded Rectangle 12"/>
          <p:cNvSpPr/>
          <p:nvPr userDrawn="1"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13"/>
          <p:cNvSpPr/>
          <p:nvPr userDrawn="1"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1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057900"/>
            <a:ext cx="9144000" cy="800100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320800"/>
            <a:ext cx="9144000" cy="4737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07999" y="4719692"/>
            <a:ext cx="8278272" cy="1362075"/>
          </a:xfrm>
        </p:spPr>
        <p:txBody>
          <a:bodyPr anchor="t">
            <a:normAutofit/>
          </a:bodyPr>
          <a:lstStyle>
            <a:lvl1pPr algn="l">
              <a:defRPr sz="2400" b="0" cap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Clicks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07999" y="3655916"/>
            <a:ext cx="8278272" cy="1068333"/>
          </a:xfrm>
          <a:noFill/>
          <a:effectLst/>
        </p:spPr>
        <p:txBody>
          <a:bodyPr anchor="t">
            <a:normAutofit/>
          </a:bodyPr>
          <a:lstStyle>
            <a:lvl1pPr marL="0" indent="0">
              <a:buNone/>
              <a:defRPr sz="2800" b="1" cap="all">
                <a:solidFill>
                  <a:srgbClr val="02275B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76084" y="6358826"/>
            <a:ext cx="449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2275B"/>
                </a:solidFill>
                <a:latin typeface="Arial"/>
                <a:cs typeface="Arial"/>
              </a:rPr>
              <a:t>PATHWAYS</a:t>
            </a:r>
            <a:r>
              <a:rPr lang="en-US" sz="1000" baseline="0" dirty="0" smtClean="0">
                <a:solidFill>
                  <a:srgbClr val="02275B"/>
                </a:solidFill>
                <a:latin typeface="Arial"/>
                <a:cs typeface="Arial"/>
              </a:rPr>
              <a:t> TO </a:t>
            </a:r>
            <a:r>
              <a:rPr lang="en-US" sz="1000" b="1" baseline="0" dirty="0" smtClean="0">
                <a:solidFill>
                  <a:srgbClr val="02275B"/>
                </a:solidFill>
                <a:latin typeface="Arial"/>
                <a:cs typeface="Arial"/>
              </a:rPr>
              <a:t>ECONOMIC</a:t>
            </a:r>
            <a:r>
              <a:rPr lang="en-US" sz="1000" baseline="0" dirty="0" smtClean="0">
                <a:solidFill>
                  <a:srgbClr val="02275B"/>
                </a:solidFill>
                <a:latin typeface="Arial"/>
                <a:cs typeface="Arial"/>
              </a:rPr>
              <a:t> OPPORTUNITY</a:t>
            </a:r>
            <a:endParaRPr lang="en-US" sz="1000" dirty="0">
              <a:solidFill>
                <a:srgbClr val="02275B"/>
              </a:solidFill>
              <a:latin typeface="Arial"/>
              <a:cs typeface="Arial"/>
            </a:endParaRPr>
          </a:p>
        </p:txBody>
      </p:sp>
      <p:pic>
        <p:nvPicPr>
          <p:cNvPr id="11" name="Picture 10" descr="JFF_NewLogo_Stacked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284" y="1856450"/>
            <a:ext cx="3387027" cy="9502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994400" y="88900"/>
            <a:ext cx="2997200" cy="9144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2794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4150" y="1460500"/>
            <a:ext cx="8775700" cy="52609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01800"/>
            <a:ext cx="8229600" cy="46418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3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20DFC-E2D5-4BD6-B744-D8DEEAB5F7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57150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130300"/>
            <a:ext cx="9144000" cy="177800"/>
          </a:xfrm>
          <a:prstGeom prst="rect">
            <a:avLst/>
          </a:prstGeom>
          <a:solidFill>
            <a:srgbClr val="9EAD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JFF_NewLogo_Stacked_white.eps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111" y="247648"/>
            <a:ext cx="2325688" cy="65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8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000" b="1" kern="1200" cap="all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SzPct val="100000"/>
        <a:buFont typeface="Lucida Grande"/>
        <a:buChar char="&gt;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800100" indent="-347663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338138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371600" indent="-341313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663700" indent="-285750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mpoland@jff.org" TargetMode="External"/><Relationship Id="rId2" Type="http://schemas.openxmlformats.org/officeDocument/2006/relationships/hyperlink" Target="mailto:bkay@foundationccc.or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CCPT Project Directors Summit</a:t>
            </a:r>
            <a:br>
              <a:rPr lang="en-US" dirty="0" smtClean="0"/>
            </a:br>
            <a:r>
              <a:rPr lang="en-US" dirty="0" smtClean="0"/>
              <a:t>November 10, 2015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Effective Implementation of Internships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6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100" dirty="0" smtClean="0"/>
              <a:t>Introductions</a:t>
            </a:r>
          </a:p>
          <a:p>
            <a:r>
              <a:rPr lang="en-US" sz="3100" dirty="0" smtClean="0"/>
              <a:t>Curricular / Programmatic:</a:t>
            </a:r>
          </a:p>
          <a:p>
            <a:pPr lvl="1"/>
            <a:r>
              <a:rPr lang="en-US" sz="3100" dirty="0" smtClean="0"/>
              <a:t>Learning objectives </a:t>
            </a:r>
            <a:r>
              <a:rPr lang="en-US" sz="3100" dirty="0"/>
              <a:t>and alignment with curriculum </a:t>
            </a:r>
            <a:endParaRPr lang="en-US" sz="3100" dirty="0" smtClean="0"/>
          </a:p>
          <a:p>
            <a:pPr lvl="1"/>
            <a:r>
              <a:rPr lang="en-US" sz="3100" dirty="0" smtClean="0"/>
              <a:t>Employer </a:t>
            </a:r>
            <a:r>
              <a:rPr lang="en-US" sz="3100" dirty="0"/>
              <a:t>of record, payroll and liability</a:t>
            </a:r>
          </a:p>
          <a:p>
            <a:pPr lvl="1"/>
            <a:r>
              <a:rPr lang="en-US" sz="3100" dirty="0"/>
              <a:t>Administrative / legal considerations</a:t>
            </a:r>
          </a:p>
          <a:p>
            <a:r>
              <a:rPr lang="en-US" sz="3100" dirty="0" smtClean="0"/>
              <a:t>Financial:</a:t>
            </a:r>
          </a:p>
          <a:p>
            <a:pPr lvl="1"/>
            <a:r>
              <a:rPr lang="en-US" sz="3100" dirty="0" smtClean="0"/>
              <a:t>Financing an </a:t>
            </a:r>
            <a:r>
              <a:rPr lang="en-US" sz="3100" dirty="0" smtClean="0"/>
              <a:t>internship</a:t>
            </a:r>
            <a:endParaRPr lang="en-US" sz="3100" dirty="0"/>
          </a:p>
          <a:p>
            <a:r>
              <a:rPr lang="en-US" sz="3100" dirty="0" smtClean="0"/>
              <a:t>Leadership:</a:t>
            </a:r>
          </a:p>
          <a:p>
            <a:pPr lvl="1"/>
            <a:r>
              <a:rPr lang="en-US" sz="3100" dirty="0" smtClean="0"/>
              <a:t>Sustainability of an </a:t>
            </a:r>
            <a:r>
              <a:rPr lang="en-US" sz="3100" dirty="0" smtClean="0"/>
              <a:t>internship </a:t>
            </a:r>
            <a:r>
              <a:rPr lang="en-US" sz="3100" dirty="0"/>
              <a:t>p</a:t>
            </a:r>
            <a:r>
              <a:rPr lang="en-US" sz="3100" dirty="0" smtClean="0"/>
              <a:t>rogram</a:t>
            </a:r>
            <a:endParaRPr lang="en-US" sz="3100" dirty="0" smtClean="0"/>
          </a:p>
          <a:p>
            <a:r>
              <a:rPr lang="en-US" sz="3100" dirty="0" smtClean="0"/>
              <a:t>Advocacy:</a:t>
            </a:r>
          </a:p>
          <a:p>
            <a:pPr lvl="1"/>
            <a:r>
              <a:rPr lang="en-US" sz="3100" dirty="0" smtClean="0"/>
              <a:t>Supports for students during the internship</a:t>
            </a:r>
          </a:p>
        </p:txBody>
      </p:sp>
    </p:spTree>
    <p:extLst>
      <p:ext uri="{BB962C8B-B14F-4D97-AF65-F5344CB8AC3E}">
        <p14:creationId xmlns:p14="http://schemas.microsoft.com/office/powerpoint/2010/main" val="228058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Learning objectives </a:t>
            </a:r>
            <a:r>
              <a:rPr lang="en-US" dirty="0"/>
              <a:t>and alignment with curriculum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Things to consider:</a:t>
            </a:r>
          </a:p>
          <a:p>
            <a:r>
              <a:rPr lang="en-US" sz="2800" dirty="0" smtClean="0"/>
              <a:t>Working with school and employer to meet learning objectives</a:t>
            </a:r>
          </a:p>
          <a:p>
            <a:r>
              <a:rPr lang="en-US" sz="2800" dirty="0" smtClean="0"/>
              <a:t>Internship structure</a:t>
            </a:r>
          </a:p>
          <a:p>
            <a:r>
              <a:rPr lang="en-US" sz="2800" dirty="0" smtClean="0"/>
              <a:t>Teacher supports during internship</a:t>
            </a:r>
          </a:p>
          <a:p>
            <a:r>
              <a:rPr lang="en-US" sz="2800" dirty="0" smtClean="0"/>
              <a:t>Feedback / evaluation from employer</a:t>
            </a:r>
          </a:p>
          <a:p>
            <a:r>
              <a:rPr lang="en-US" sz="2800" dirty="0" smtClean="0"/>
              <a:t>Culminating experience project</a:t>
            </a:r>
          </a:p>
          <a:p>
            <a:r>
              <a:rPr lang="en-US" sz="2800" dirty="0" smtClean="0"/>
              <a:t>Cooperative work </a:t>
            </a:r>
            <a:r>
              <a:rPr lang="en-US" sz="2800" dirty="0" smtClean="0"/>
              <a:t>experience</a:t>
            </a:r>
          </a:p>
          <a:p>
            <a:pPr lvl="1"/>
            <a:r>
              <a:rPr lang="en-US" sz="2800" dirty="0" smtClean="0"/>
              <a:t>Discussion: </a:t>
            </a:r>
            <a:r>
              <a:rPr lang="en-US" sz="2800" dirty="0" smtClean="0"/>
              <a:t>What </a:t>
            </a:r>
            <a:r>
              <a:rPr lang="en-US" sz="2800" dirty="0" smtClean="0"/>
              <a:t>is a key local issue for you?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09526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Employer of record, payroll and liability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Things to consider</a:t>
            </a:r>
            <a:r>
              <a:rPr lang="en-US" sz="2800" dirty="0" smtClean="0"/>
              <a:t>:</a:t>
            </a:r>
          </a:p>
          <a:p>
            <a:r>
              <a:rPr lang="en-US" sz="2800" dirty="0" smtClean="0"/>
              <a:t>Determining an employer of record</a:t>
            </a:r>
          </a:p>
          <a:p>
            <a:r>
              <a:rPr lang="en-US" sz="2800" dirty="0" smtClean="0"/>
              <a:t>Liability + Risk Management</a:t>
            </a:r>
          </a:p>
          <a:p>
            <a:r>
              <a:rPr lang="en-US" sz="2800" dirty="0" smtClean="0"/>
              <a:t>Hourly wage vs. stipend, or unpaid</a:t>
            </a:r>
          </a:p>
          <a:p>
            <a:r>
              <a:rPr lang="en-US" sz="2800" dirty="0" smtClean="0"/>
              <a:t>Payroll </a:t>
            </a:r>
            <a:r>
              <a:rPr lang="en-US" sz="2800" dirty="0" smtClean="0"/>
              <a:t>provider</a:t>
            </a:r>
            <a:endParaRPr lang="en-US" sz="2800" dirty="0" smtClean="0"/>
          </a:p>
          <a:p>
            <a:pPr lvl="1"/>
            <a:r>
              <a:rPr lang="en-US" sz="2800" dirty="0"/>
              <a:t>Discussion: What is a key local issue for you?</a:t>
            </a:r>
          </a:p>
          <a:p>
            <a:pPr marL="452437" lvl="1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269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Administrative / legal considerations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Things to consider:</a:t>
            </a:r>
          </a:p>
          <a:p>
            <a:r>
              <a:rPr lang="en-US" sz="2800" dirty="0" smtClean="0"/>
              <a:t>Agreements with employers</a:t>
            </a:r>
          </a:p>
          <a:p>
            <a:r>
              <a:rPr lang="en-US" sz="2800" dirty="0" smtClean="0"/>
              <a:t>Fingerprinting </a:t>
            </a:r>
            <a:r>
              <a:rPr lang="en-US" sz="2800" dirty="0"/>
              <a:t>or background checks for </a:t>
            </a:r>
            <a:r>
              <a:rPr lang="en-US" sz="2800" dirty="0" smtClean="0"/>
              <a:t>supervisors</a:t>
            </a:r>
          </a:p>
          <a:p>
            <a:r>
              <a:rPr lang="en-US" sz="2800" dirty="0" smtClean="0"/>
              <a:t>Labor laws and safety </a:t>
            </a:r>
          </a:p>
          <a:p>
            <a:r>
              <a:rPr lang="en-US" sz="2800" dirty="0" smtClean="0"/>
              <a:t>Work permits</a:t>
            </a:r>
          </a:p>
          <a:p>
            <a:r>
              <a:rPr lang="en-US" sz="2800" dirty="0"/>
              <a:t>Working with </a:t>
            </a:r>
            <a:r>
              <a:rPr lang="en-US" sz="2800" dirty="0" smtClean="0"/>
              <a:t>your district </a:t>
            </a:r>
            <a:r>
              <a:rPr lang="en-US" sz="2800" dirty="0"/>
              <a:t>legal department </a:t>
            </a:r>
            <a:r>
              <a:rPr lang="en-US" sz="2800" dirty="0" smtClean="0"/>
              <a:t>or risk </a:t>
            </a:r>
            <a:r>
              <a:rPr lang="en-US" sz="2800" dirty="0" smtClean="0"/>
              <a:t>management</a:t>
            </a:r>
            <a:endParaRPr lang="en-US" sz="2800" dirty="0" smtClean="0"/>
          </a:p>
          <a:p>
            <a:pPr lvl="1"/>
            <a:r>
              <a:rPr lang="en-US" sz="2800" dirty="0"/>
              <a:t>Discussion: What is a key local issue for you?</a:t>
            </a:r>
          </a:p>
          <a:p>
            <a:pPr lvl="1"/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495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Financing An Internship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Things to consider:</a:t>
            </a:r>
          </a:p>
          <a:p>
            <a:r>
              <a:rPr lang="en-US" sz="2800" dirty="0" smtClean="0"/>
              <a:t>Funding source of internships</a:t>
            </a:r>
          </a:p>
          <a:p>
            <a:r>
              <a:rPr lang="en-US" sz="2800" dirty="0" smtClean="0"/>
              <a:t>Building in sustainability and </a:t>
            </a:r>
            <a:r>
              <a:rPr lang="en-US" sz="2800" dirty="0" smtClean="0"/>
              <a:t>growth</a:t>
            </a:r>
            <a:endParaRPr lang="en-US" sz="2800" dirty="0" smtClean="0"/>
          </a:p>
          <a:p>
            <a:pPr lvl="1"/>
            <a:r>
              <a:rPr lang="en-US" sz="2800" dirty="0"/>
              <a:t>Discussion: What is a key local issue for you?</a:t>
            </a:r>
          </a:p>
          <a:p>
            <a:pPr lvl="1"/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319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Sustainability of an Internship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Things to consider:</a:t>
            </a:r>
          </a:p>
          <a:p>
            <a:r>
              <a:rPr lang="en-US" sz="2800" dirty="0" smtClean="0"/>
              <a:t>Leadership from education, business, etc.</a:t>
            </a:r>
          </a:p>
          <a:p>
            <a:r>
              <a:rPr lang="en-US" sz="2800" dirty="0" smtClean="0"/>
              <a:t>Organizational capacity</a:t>
            </a:r>
          </a:p>
          <a:p>
            <a:r>
              <a:rPr lang="en-US" sz="2800" dirty="0" smtClean="0"/>
              <a:t>Alignment with business needs and educational </a:t>
            </a:r>
            <a:r>
              <a:rPr lang="en-US" sz="2800" dirty="0" smtClean="0"/>
              <a:t>requirements</a:t>
            </a:r>
            <a:endParaRPr lang="en-US" sz="2800" dirty="0" smtClean="0"/>
          </a:p>
          <a:p>
            <a:pPr lvl="1"/>
            <a:r>
              <a:rPr lang="en-US" sz="2800" dirty="0"/>
              <a:t>Discussion: What is a key local issue for you?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186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Supports for students during the internship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Things to consider:</a:t>
            </a:r>
          </a:p>
          <a:p>
            <a:r>
              <a:rPr lang="en-US" sz="2800" dirty="0" smtClean="0"/>
              <a:t>Counseling and follow-up from teachers</a:t>
            </a:r>
          </a:p>
          <a:p>
            <a:r>
              <a:rPr lang="en-US" sz="2800" dirty="0" smtClean="0"/>
              <a:t>Non-profit community agency support</a:t>
            </a:r>
          </a:p>
          <a:p>
            <a:r>
              <a:rPr lang="en-US" sz="2800" dirty="0" smtClean="0"/>
              <a:t>Transportation /</a:t>
            </a:r>
            <a:r>
              <a:rPr lang="en-US" sz="2800" dirty="0"/>
              <a:t> </a:t>
            </a:r>
            <a:r>
              <a:rPr lang="en-US" sz="2800" dirty="0" smtClean="0"/>
              <a:t>funding travel</a:t>
            </a:r>
          </a:p>
          <a:p>
            <a:r>
              <a:rPr lang="en-US" sz="2800" dirty="0" smtClean="0"/>
              <a:t>Job </a:t>
            </a:r>
            <a:r>
              <a:rPr lang="en-US" sz="2800" dirty="0" smtClean="0"/>
              <a:t>coaching</a:t>
            </a:r>
            <a:endParaRPr lang="en-US" sz="2800" dirty="0" smtClean="0"/>
          </a:p>
          <a:p>
            <a:pPr lvl="1"/>
            <a:r>
              <a:rPr lang="en-US" sz="2800" dirty="0"/>
              <a:t>Discussion: What is a key local issue for you?</a:t>
            </a:r>
          </a:p>
          <a:p>
            <a:pPr lvl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15961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en-US" b="1" dirty="0" smtClean="0"/>
              <a:t>Beth Kay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dirty="0" smtClean="0"/>
              <a:t>Linked Learning Manager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dirty="0" smtClean="0"/>
              <a:t>Foundation for California Community Colleges</a:t>
            </a:r>
          </a:p>
          <a:p>
            <a:pPr marL="0" indent="0" algn="ctr">
              <a:buNone/>
            </a:pPr>
            <a:r>
              <a:rPr lang="en-US" dirty="0" smtClean="0"/>
              <a:t>(916) 325-0855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bkay@foundationccc.org</a:t>
            </a:r>
            <a:r>
              <a:rPr lang="en-US" dirty="0" smtClean="0"/>
              <a:t> 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b="1" dirty="0" smtClean="0"/>
              <a:t>-----------------------------------------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b="1" dirty="0" smtClean="0"/>
              <a:t>Matthew A. Poland</a:t>
            </a:r>
            <a:endParaRPr lang="en-US" b="1" dirty="0"/>
          </a:p>
          <a:p>
            <a:pPr marL="0" indent="0" algn="ctr">
              <a:spcBef>
                <a:spcPts val="600"/>
              </a:spcBef>
              <a:buNone/>
            </a:pPr>
            <a:r>
              <a:rPr lang="en-US" dirty="0"/>
              <a:t>Senior Program Manager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en-US" dirty="0"/>
              <a:t>Jobs for the Future</a:t>
            </a:r>
          </a:p>
          <a:p>
            <a:pPr marL="0" indent="0" algn="ctr">
              <a:buNone/>
            </a:pPr>
            <a:r>
              <a:rPr lang="en-US" dirty="0"/>
              <a:t>(510) 423-0533 ext. </a:t>
            </a:r>
            <a:r>
              <a:rPr lang="en-US" dirty="0" smtClean="0"/>
              <a:t>188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mpoland</a:t>
            </a:r>
            <a:r>
              <a:rPr lang="en-US" dirty="0">
                <a:hlinkClick r:id="rId3"/>
              </a:rPr>
              <a:t>@</a:t>
            </a:r>
            <a:r>
              <a:rPr lang="en-US" dirty="0" smtClean="0">
                <a:hlinkClick r:id="rId3"/>
              </a:rPr>
              <a:t>jff.org</a:t>
            </a:r>
            <a:r>
              <a:rPr lang="en-US" dirty="0" smtClean="0"/>
              <a:t> 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3266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obs-for-the-Future-PPT-Template_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Jobs-for-the-Future-PPT-Template_0.thmx</Template>
  <TotalTime>642</TotalTime>
  <Words>418</Words>
  <Application>Microsoft Office PowerPoint</Application>
  <PresentationFormat>On-screen Show (4:3)</PresentationFormat>
  <Paragraphs>97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Lucida Grande</vt:lpstr>
      <vt:lpstr>Jobs-for-the-Future-PPT-Template_0</vt:lpstr>
      <vt:lpstr>CCPT Project Directors Summit November 10, 2015</vt:lpstr>
      <vt:lpstr>Outline</vt:lpstr>
      <vt:lpstr>Learning objectives and alignment with curriculum  </vt:lpstr>
      <vt:lpstr>Employer of record, payroll and liability </vt:lpstr>
      <vt:lpstr>Administrative / legal considerations </vt:lpstr>
      <vt:lpstr>Financing An Internship </vt:lpstr>
      <vt:lpstr>Sustainability of an Internship</vt:lpstr>
      <vt:lpstr>Supports for students during the internship </vt:lpstr>
      <vt:lpstr>Contact </vt:lpstr>
    </vt:vector>
  </TitlesOfParts>
  <Company>Jobs for the Future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Implementation of Internshhips</dc:title>
  <dc:creator>Matt Poland</dc:creator>
  <cp:lastModifiedBy>matt poland</cp:lastModifiedBy>
  <cp:revision>29</cp:revision>
  <dcterms:created xsi:type="dcterms:W3CDTF">2015-11-03T19:46:37Z</dcterms:created>
  <dcterms:modified xsi:type="dcterms:W3CDTF">2015-11-11T21:19:53Z</dcterms:modified>
</cp:coreProperties>
</file>