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Lst>
  <p:notesMasterIdLst>
    <p:notesMasterId r:id="rId44"/>
  </p:notesMasterIdLst>
  <p:handoutMasterIdLst>
    <p:handoutMasterId r:id="rId45"/>
  </p:handoutMasterIdLst>
  <p:sldIdLst>
    <p:sldId id="332" r:id="rId3"/>
    <p:sldId id="383" r:id="rId4"/>
    <p:sldId id="382" r:id="rId5"/>
    <p:sldId id="384" r:id="rId6"/>
    <p:sldId id="385" r:id="rId7"/>
    <p:sldId id="387" r:id="rId8"/>
    <p:sldId id="388" r:id="rId9"/>
    <p:sldId id="389" r:id="rId10"/>
    <p:sldId id="390" r:id="rId11"/>
    <p:sldId id="391" r:id="rId12"/>
    <p:sldId id="392" r:id="rId13"/>
    <p:sldId id="399" r:id="rId14"/>
    <p:sldId id="400" r:id="rId15"/>
    <p:sldId id="401" r:id="rId16"/>
    <p:sldId id="403" r:id="rId17"/>
    <p:sldId id="460" r:id="rId18"/>
    <p:sldId id="461" r:id="rId19"/>
    <p:sldId id="405" r:id="rId20"/>
    <p:sldId id="416" r:id="rId21"/>
    <p:sldId id="417" r:id="rId22"/>
    <p:sldId id="419" r:id="rId23"/>
    <p:sldId id="421" r:id="rId24"/>
    <p:sldId id="422" r:id="rId25"/>
    <p:sldId id="423" r:id="rId26"/>
    <p:sldId id="425" r:id="rId27"/>
    <p:sldId id="427" r:id="rId28"/>
    <p:sldId id="429" r:id="rId29"/>
    <p:sldId id="430" r:id="rId30"/>
    <p:sldId id="450" r:id="rId31"/>
    <p:sldId id="431" r:id="rId32"/>
    <p:sldId id="433" r:id="rId33"/>
    <p:sldId id="434" r:id="rId34"/>
    <p:sldId id="435" r:id="rId35"/>
    <p:sldId id="436" r:id="rId36"/>
    <p:sldId id="440" r:id="rId37"/>
    <p:sldId id="443" r:id="rId38"/>
    <p:sldId id="444" r:id="rId39"/>
    <p:sldId id="445" r:id="rId40"/>
    <p:sldId id="447" r:id="rId41"/>
    <p:sldId id="448" r:id="rId42"/>
    <p:sldId id="462"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E" initials="C" lastIdx="10" clrIdx="0"/>
  <p:cmAuthor id="1" name="Danielle Geary" initials="DG"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D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739" autoAdjust="0"/>
    <p:restoredTop sz="75976" autoAdjust="0"/>
  </p:normalViewPr>
  <p:slideViewPr>
    <p:cSldViewPr snapToGrid="0" snapToObjects="1">
      <p:cViewPr>
        <p:scale>
          <a:sx n="100" d="100"/>
          <a:sy n="100" d="100"/>
        </p:scale>
        <p:origin x="-1224" y="360"/>
      </p:cViewPr>
      <p:guideLst>
        <p:guide orient="horz" pos="2160"/>
        <p:guide pos="2880"/>
      </p:guideLst>
    </p:cSldViewPr>
  </p:slideViewPr>
  <p:outlineViewPr>
    <p:cViewPr>
      <p:scale>
        <a:sx n="33" d="100"/>
        <a:sy n="33" d="100"/>
      </p:scale>
      <p:origin x="168" y="13112"/>
    </p:cViewPr>
  </p:outlineViewPr>
  <p:notesTextViewPr>
    <p:cViewPr>
      <p:scale>
        <a:sx n="150" d="100"/>
        <a:sy n="150" d="100"/>
      </p:scale>
      <p:origin x="0" y="0"/>
    </p:cViewPr>
  </p:notesTextViewPr>
  <p:sorterViewPr>
    <p:cViewPr>
      <p:scale>
        <a:sx n="75" d="100"/>
        <a:sy n="75" d="100"/>
      </p:scale>
      <p:origin x="0" y="3744"/>
    </p:cViewPr>
  </p:sorterViewPr>
  <p:notesViewPr>
    <p:cSldViewPr snapToGrid="0" snapToObjects="1">
      <p:cViewPr varScale="1">
        <p:scale>
          <a:sx n="90" d="100"/>
          <a:sy n="90" d="100"/>
        </p:scale>
        <p:origin x="-197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35777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3000" y="479862"/>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67617" y="4072897"/>
            <a:ext cx="6126944" cy="4612315"/>
          </a:xfrm>
          <a:prstGeom prst="rect">
            <a:avLst/>
          </a:prstGeom>
        </p:spPr>
        <p:txBody>
          <a:bodyPr vert="horz" lIns="91440" tIns="45720" rIns="91440" bIns="45720" rtlCol="0">
            <a:normAutofit/>
          </a:bodyPr>
          <a:lstStyle/>
          <a:p>
            <a:pPr lvl="0"/>
            <a:r>
              <a:rPr lang="en-US" dirty="0" smtClean="0"/>
              <a:t>Click to edit Master text styles	</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3524509" y="8570803"/>
            <a:ext cx="2971800" cy="457200"/>
          </a:xfrm>
          <a:prstGeom prst="rect">
            <a:avLst/>
          </a:prstGeom>
        </p:spPr>
        <p:txBody>
          <a:bodyPr vert="horz" lIns="91440" tIns="45720" rIns="91440" bIns="45720" rtlCol="0" anchor="b"/>
          <a:lstStyle>
            <a:lvl1pPr algn="r">
              <a:defRPr sz="1000" b="1">
                <a:latin typeface="Arial Narrow"/>
              </a:defRPr>
            </a:lvl1pPr>
          </a:lstStyle>
          <a:p>
            <a:fld id="{AB1F5374-48F0-4346-B569-F9B87CEEA239}" type="slidenum">
              <a:rPr lang="en-US" smtClean="0"/>
              <a:pPr/>
              <a:t>‹#›</a:t>
            </a:fld>
            <a:endParaRPr lang="en-US" dirty="0"/>
          </a:p>
        </p:txBody>
      </p:sp>
      <p:sp>
        <p:nvSpPr>
          <p:cNvPr id="8" name="Slide Number Placeholder 6"/>
          <p:cNvSpPr txBox="1">
            <a:spLocks/>
          </p:cNvSpPr>
          <p:nvPr/>
        </p:nvSpPr>
        <p:spPr>
          <a:xfrm>
            <a:off x="370942" y="8572390"/>
            <a:ext cx="2971800" cy="457200"/>
          </a:xfrm>
          <a:prstGeom prst="rect">
            <a:avLst/>
          </a:prstGeom>
        </p:spPr>
        <p:txBody>
          <a:bodyPr vert="horz" lIns="91440" tIns="45720" rIns="91440" bIns="45720" rtlCol="0" anchor="b"/>
          <a:lstStyle>
            <a:lvl1pPr algn="r">
              <a:defRPr sz="1200">
                <a:latin typeface="Arial Narrow"/>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Arial Narrow"/>
                <a:ea typeface="+mn-ea"/>
                <a:cs typeface="+mn-cs"/>
              </a:rPr>
              <a:t>California Department of Education</a:t>
            </a:r>
            <a:endParaRPr kumimoji="0" lang="en-US" sz="1000" b="1" i="0" u="none" strike="noStrike" kern="1200" cap="none" spc="0" normalizeH="0" baseline="0" noProof="0" dirty="0">
              <a:ln>
                <a:noFill/>
              </a:ln>
              <a:solidFill>
                <a:schemeClr val="tx1"/>
              </a:solidFill>
              <a:effectLst/>
              <a:uLnTx/>
              <a:uFillTx/>
              <a:latin typeface="Arial Narrow"/>
              <a:ea typeface="+mn-ea"/>
              <a:cs typeface="+mn-cs"/>
            </a:endParaRPr>
          </a:p>
        </p:txBody>
      </p:sp>
      <p:cxnSp>
        <p:nvCxnSpPr>
          <p:cNvPr id="9" name="Straight Connector 8"/>
          <p:cNvCxnSpPr/>
          <p:nvPr/>
        </p:nvCxnSpPr>
        <p:spPr>
          <a:xfrm>
            <a:off x="367617" y="4335448"/>
            <a:ext cx="6126944" cy="1588"/>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7452493"/>
      </p:ext>
    </p:extLst>
  </p:cSld>
  <p:clrMap bg1="lt1" tx1="dk1" bg2="lt2" tx2="dk2" accent1="accent1" accent2="accent2" accent3="accent3" accent4="accent4" accent5="accent5" accent6="accent6" hlink="hlink" folHlink="folHlink"/>
  <p:hf hdr="0" dt="0"/>
  <p:notesStyle>
    <a:lvl1pPr marL="114300" indent="-114300" algn="l" defTabSz="457200" rtl="0" eaLnBrk="1" latinLnBrk="0" hangingPunct="1">
      <a:lnSpc>
        <a:spcPct val="100000"/>
      </a:lnSpc>
      <a:spcBef>
        <a:spcPts val="0"/>
      </a:spcBef>
      <a:spcAft>
        <a:spcPts val="600"/>
      </a:spcAft>
      <a:buFont typeface="Arial"/>
      <a:buChar char="•"/>
      <a:tabLst>
        <a:tab pos="5948363" algn="r"/>
      </a:tabLst>
      <a:defRPr sz="1150" kern="1200">
        <a:solidFill>
          <a:schemeClr val="tx1"/>
        </a:solidFill>
        <a:latin typeface="Arial Narrow"/>
        <a:ea typeface="+mn-ea"/>
        <a:cs typeface="Arial Narrow"/>
      </a:defRPr>
    </a:lvl1pPr>
    <a:lvl2pPr marL="342900" indent="-171450" algn="l" defTabSz="457200" rtl="0" eaLnBrk="1" latinLnBrk="0" hangingPunct="1">
      <a:lnSpc>
        <a:spcPct val="100000"/>
      </a:lnSpc>
      <a:spcBef>
        <a:spcPts val="0"/>
      </a:spcBef>
      <a:spcAft>
        <a:spcPts val="600"/>
      </a:spcAft>
      <a:buFont typeface="Lucida Grande"/>
      <a:buChar char="-"/>
      <a:tabLst/>
      <a:defRPr sz="1150" kern="1200">
        <a:solidFill>
          <a:schemeClr val="tx1"/>
        </a:solidFill>
        <a:latin typeface="Arial Narrow"/>
        <a:ea typeface="+mn-ea"/>
        <a:cs typeface="Arial Narrow"/>
      </a:defRPr>
    </a:lvl2pPr>
    <a:lvl3pPr marL="627063" indent="-228600" algn="l" defTabSz="457200" rtl="0" eaLnBrk="1" latinLnBrk="0" hangingPunct="1">
      <a:lnSpc>
        <a:spcPct val="100000"/>
      </a:lnSpc>
      <a:spcBef>
        <a:spcPts val="0"/>
      </a:spcBef>
      <a:spcAft>
        <a:spcPts val="600"/>
      </a:spcAft>
      <a:buFont typeface="Wingdings" charset="2"/>
      <a:buChar char="ü"/>
      <a:defRPr sz="1150" kern="1200">
        <a:solidFill>
          <a:schemeClr val="tx1"/>
        </a:solidFill>
        <a:latin typeface="Arial Narrow"/>
        <a:ea typeface="+mn-ea"/>
        <a:cs typeface="Arial Narrow"/>
      </a:defRPr>
    </a:lvl3pPr>
    <a:lvl4pPr marL="1600200" indent="-228600" algn="l" defTabSz="457200" rtl="0" eaLnBrk="1" latinLnBrk="0" hangingPunct="1">
      <a:buFont typeface="Arial"/>
      <a:buChar char="•"/>
      <a:defRPr sz="1200" kern="1200">
        <a:solidFill>
          <a:schemeClr val="tx1"/>
        </a:solidFill>
        <a:latin typeface="Arial Narrow"/>
        <a:ea typeface="+mn-ea"/>
        <a:cs typeface="Arial Narrow"/>
      </a:defRPr>
    </a:lvl4pPr>
    <a:lvl5pPr marL="2057400" indent="-228600" algn="l" defTabSz="457200" rtl="0" eaLnBrk="1" latinLnBrk="0" hangingPunct="1">
      <a:buFont typeface="Arial"/>
      <a:buChar char="•"/>
      <a:defRPr sz="1200" kern="1200">
        <a:solidFill>
          <a:schemeClr val="tx1"/>
        </a:solidFill>
        <a:latin typeface="Arial Narrow"/>
        <a:ea typeface="+mn-ea"/>
        <a:cs typeface="Arial Narrow"/>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myboe.org/portal/default/Content/Viewer/Content?action=2&amp;scId=306591&amp;sciId=11855"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teachingchannel.org/videos/differentiating-in-math?resume=0" TargetMode="External"/><Relationship Id="rId2" Type="http://schemas.openxmlformats.org/officeDocument/2006/relationships/slide" Target="../slides/slide30.xml"/><Relationship Id="rId1" Type="http://schemas.openxmlformats.org/officeDocument/2006/relationships/notesMaster" Target="../notesMasters/notesMaster1.xml"/><Relationship Id="rId4" Type="http://schemas.openxmlformats.org/officeDocument/2006/relationships/hyperlink" Target="https://www.teachingchannel.org/videos/technology-and-geometry"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lvl1pPr defTabSz="880165" eaLnBrk="0" hangingPunct="0">
              <a:defRPr sz="1300">
                <a:solidFill>
                  <a:srgbClr val="000054"/>
                </a:solidFill>
                <a:latin typeface="Arial" charset="0"/>
                <a:ea typeface="ＭＳ Ｐゴシック" pitchFamily="-108" charset="-128"/>
              </a:defRPr>
            </a:lvl1pPr>
            <a:lvl2pPr marL="729057" indent="-280406" defTabSz="880165" eaLnBrk="0" hangingPunct="0">
              <a:defRPr sz="1300">
                <a:solidFill>
                  <a:srgbClr val="000054"/>
                </a:solidFill>
                <a:latin typeface="Arial" charset="0"/>
                <a:ea typeface="ＭＳ Ｐゴシック" pitchFamily="-108" charset="-128"/>
              </a:defRPr>
            </a:lvl2pPr>
            <a:lvl3pPr marL="1121626" indent="-224325" defTabSz="880165" eaLnBrk="0" hangingPunct="0">
              <a:defRPr sz="1300">
                <a:solidFill>
                  <a:srgbClr val="000054"/>
                </a:solidFill>
                <a:latin typeface="Arial" charset="0"/>
                <a:ea typeface="ＭＳ Ｐゴシック" pitchFamily="-108" charset="-128"/>
              </a:defRPr>
            </a:lvl3pPr>
            <a:lvl4pPr marL="1570276" indent="-224325" defTabSz="880165" eaLnBrk="0" hangingPunct="0">
              <a:defRPr sz="1300">
                <a:solidFill>
                  <a:srgbClr val="000054"/>
                </a:solidFill>
                <a:latin typeface="Arial" charset="0"/>
                <a:ea typeface="ＭＳ Ｐゴシック" pitchFamily="-108" charset="-128"/>
              </a:defRPr>
            </a:lvl4pPr>
            <a:lvl5pPr marL="2018927" indent="-224325" defTabSz="880165" eaLnBrk="0" hangingPunct="0">
              <a:defRPr sz="1300">
                <a:solidFill>
                  <a:srgbClr val="000054"/>
                </a:solidFill>
                <a:latin typeface="Arial" charset="0"/>
                <a:ea typeface="ＭＳ Ｐゴシック" pitchFamily="-108" charset="-128"/>
              </a:defRPr>
            </a:lvl5pPr>
            <a:lvl6pPr marL="2467577"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6pPr>
            <a:lvl7pPr marL="2916227"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7pPr>
            <a:lvl8pPr marL="3364878"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8pPr>
            <a:lvl9pPr marL="3813528" indent="-224325" defTabSz="880165" eaLnBrk="0" fontAlgn="base" hangingPunct="0">
              <a:spcBef>
                <a:spcPct val="0"/>
              </a:spcBef>
              <a:spcAft>
                <a:spcPct val="0"/>
              </a:spcAft>
              <a:defRPr sz="1300">
                <a:solidFill>
                  <a:srgbClr val="000054"/>
                </a:solidFill>
                <a:latin typeface="Arial" charset="0"/>
                <a:ea typeface="ＭＳ Ｐゴシック" pitchFamily="-108" charset="-128"/>
              </a:defRPr>
            </a:lvl9pPr>
          </a:lstStyle>
          <a:p>
            <a:fld id="{B51A2086-0714-46A9-8897-4BE513C7C538}" type="slidenum">
              <a:rPr lang="en-US" smtClean="0"/>
              <a:pPr/>
              <a:t>1</a:t>
            </a:fld>
            <a:endParaRPr lang="en-US" dirty="0"/>
          </a:p>
        </p:txBody>
      </p:sp>
      <p:sp>
        <p:nvSpPr>
          <p:cNvPr id="48132" name="Rectangle 3"/>
          <p:cNvSpPr>
            <a:spLocks noGrp="1" noChangeArrowheads="1"/>
          </p:cNvSpPr>
          <p:nvPr>
            <p:ph type="body" idx="1"/>
          </p:nvPr>
        </p:nvSpPr>
        <p:spPr/>
        <p:txBody>
          <a:bodyPr>
            <a:noAutofit/>
          </a:bodyPr>
          <a:lstStyle/>
          <a:p>
            <a:pPr eaLnBrk="1" hangingPunct="1">
              <a:buFont typeface="Arial" pitchFamily="84" charset="0"/>
              <a:buNone/>
            </a:pPr>
            <a:endParaRPr lang="en-US" sz="1100" b="1" dirty="0" smtClean="0">
              <a:latin typeface="Arial Narrow" pitchFamily="84" charset="0"/>
            </a:endParaRPr>
          </a:p>
          <a:p>
            <a:pPr eaLnBrk="1" hangingPunct="1">
              <a:buFont typeface="Arial" pitchFamily="84" charset="0"/>
              <a:buNone/>
            </a:pPr>
            <a:r>
              <a:rPr lang="en-US" sz="1100" b="1" dirty="0" smtClean="0">
                <a:latin typeface="Arial Narrow" pitchFamily="84" charset="0"/>
              </a:rPr>
              <a:t>Talking</a:t>
            </a:r>
            <a:r>
              <a:rPr lang="en-US" sz="1100" b="1" baseline="0" dirty="0" smtClean="0">
                <a:latin typeface="Arial Narrow" pitchFamily="84" charset="0"/>
              </a:rPr>
              <a:t> </a:t>
            </a:r>
            <a:r>
              <a:rPr lang="en-US" sz="1100" b="1" baseline="0" dirty="0" smtClean="0">
                <a:latin typeface="Arial Narrow" pitchFamily="84" charset="0"/>
              </a:rPr>
              <a:t>Points:</a:t>
            </a:r>
          </a:p>
          <a:p>
            <a:pPr eaLnBrk="1" hangingPunct="1">
              <a:buFont typeface="Arial" pitchFamily="84" charset="0"/>
              <a:buNone/>
            </a:pPr>
            <a:r>
              <a:rPr lang="en-US" sz="1100" baseline="0" dirty="0" smtClean="0">
                <a:latin typeface="Arial Narrow" pitchFamily="84" charset="0"/>
              </a:rPr>
              <a:t>Welcome to Unit 4.</a:t>
            </a:r>
          </a:p>
          <a:p>
            <a:pPr>
              <a:buNone/>
            </a:pPr>
            <a:endParaRPr lang="en-US" sz="1100" dirty="0" smtClean="0"/>
          </a:p>
        </p:txBody>
      </p:sp>
      <p:sp>
        <p:nvSpPr>
          <p:cNvPr id="8" name="Slide Image Placeholder 7"/>
          <p:cNvSpPr>
            <a:spLocks noGrp="1" noRot="1" noChangeAspect="1"/>
          </p:cNvSpPr>
          <p:nvPr>
            <p:ph type="sldImg"/>
          </p:nvPr>
        </p:nvSpPr>
        <p:spPr>
          <a:xfrm>
            <a:off x="1143000" y="479425"/>
            <a:ext cx="4572000" cy="3429000"/>
          </a:xfr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sz="1150" b="1" kern="1200" dirty="0" smtClean="0">
              <a:solidFill>
                <a:schemeClr val="tx1"/>
              </a:solidFill>
              <a:effectLst/>
              <a:latin typeface="Arial Narrow"/>
              <a:ea typeface="+mn-ea"/>
              <a:cs typeface="Arial Narrow"/>
            </a:endParaRPr>
          </a:p>
          <a:p>
            <a:pPr marL="0" indent="0">
              <a:buNone/>
            </a:pPr>
            <a:r>
              <a:rPr lang="en-US" sz="1150" b="1" kern="1200" dirty="0" smtClean="0">
                <a:solidFill>
                  <a:schemeClr val="tx1"/>
                </a:solidFill>
                <a:effectLst/>
                <a:latin typeface="Arial Narrow"/>
                <a:ea typeface="+mn-ea"/>
                <a:cs typeface="Arial Narrow"/>
              </a:rPr>
              <a:t>Talking</a:t>
            </a:r>
            <a:r>
              <a:rPr lang="en-US" sz="1150" b="1" kern="1200" baseline="0" dirty="0" smtClean="0">
                <a:solidFill>
                  <a:schemeClr val="tx1"/>
                </a:solidFill>
                <a:effectLst/>
                <a:latin typeface="Arial Narrow"/>
                <a:ea typeface="+mn-ea"/>
                <a:cs typeface="Arial Narrow"/>
              </a:rPr>
              <a:t> </a:t>
            </a:r>
            <a:r>
              <a:rPr lang="en-US" sz="1150" b="1" kern="1200" baseline="0" dirty="0" smtClean="0">
                <a:solidFill>
                  <a:schemeClr val="tx1"/>
                </a:solidFill>
                <a:effectLst/>
                <a:latin typeface="Arial Narrow"/>
                <a:ea typeface="+mn-ea"/>
                <a:cs typeface="Arial Narrow"/>
              </a:rPr>
              <a:t>Points:</a:t>
            </a:r>
            <a:endParaRPr lang="en-US" sz="1150" b="1" kern="1200" dirty="0" smtClean="0">
              <a:solidFill>
                <a:schemeClr val="tx1"/>
              </a:solidFill>
              <a:effectLst/>
              <a:latin typeface="Arial Narrow"/>
              <a:ea typeface="+mn-ea"/>
              <a:cs typeface="Arial Narrow"/>
            </a:endParaRPr>
          </a:p>
          <a:p>
            <a:r>
              <a:rPr lang="en-US" sz="1150" kern="1200" dirty="0" smtClean="0">
                <a:solidFill>
                  <a:schemeClr val="tx1"/>
                </a:solidFill>
                <a:effectLst/>
                <a:latin typeface="Arial Narrow"/>
                <a:ea typeface="+mn-ea"/>
                <a:cs typeface="Arial Narrow"/>
              </a:rPr>
              <a:t>The next </a:t>
            </a:r>
            <a:r>
              <a:rPr lang="en-US" sz="1150" kern="1200" dirty="0" smtClean="0">
                <a:solidFill>
                  <a:schemeClr val="tx1"/>
                </a:solidFill>
                <a:effectLst/>
                <a:latin typeface="Arial Narrow"/>
                <a:ea typeface="+mn-ea"/>
                <a:cs typeface="Arial Narrow"/>
              </a:rPr>
              <a:t>activity will include grade </a:t>
            </a:r>
            <a:r>
              <a:rPr lang="en-US" sz="1150" kern="1200" dirty="0" smtClean="0">
                <a:solidFill>
                  <a:schemeClr val="tx1"/>
                </a:solidFill>
                <a:effectLst/>
                <a:latin typeface="Arial Narrow"/>
                <a:ea typeface="+mn-ea"/>
                <a:cs typeface="Arial Narrow"/>
              </a:rPr>
              <a:t>span specific</a:t>
            </a:r>
            <a:r>
              <a:rPr lang="en-US" sz="1150" kern="1200" baseline="0" dirty="0" smtClean="0">
                <a:solidFill>
                  <a:schemeClr val="tx1"/>
                </a:solidFill>
                <a:effectLst/>
                <a:latin typeface="Arial Narrow"/>
                <a:ea typeface="+mn-ea"/>
                <a:cs typeface="Arial Narrow"/>
              </a:rPr>
              <a:t> questions for the “</a:t>
            </a:r>
            <a:r>
              <a:rPr lang="en-US" sz="1150" kern="1200" dirty="0" smtClean="0">
                <a:solidFill>
                  <a:schemeClr val="tx1"/>
                </a:solidFill>
                <a:effectLst/>
                <a:latin typeface="Arial Narrow"/>
                <a:ea typeface="+mn-ea"/>
                <a:cs typeface="Arial Narrow"/>
              </a:rPr>
              <a:t>Tiling the Pool Problem.”</a:t>
            </a:r>
            <a:r>
              <a:rPr lang="en-US" sz="1150" kern="1200" baseline="0" dirty="0" smtClean="0">
                <a:solidFill>
                  <a:schemeClr val="tx1"/>
                </a:solidFill>
                <a:effectLst/>
                <a:latin typeface="Arial Narrow"/>
                <a:ea typeface="+mn-ea"/>
                <a:cs typeface="Arial Narrow"/>
              </a:rPr>
              <a:t> </a:t>
            </a:r>
            <a:endParaRPr lang="en-US" sz="1150" kern="1200" baseline="0" dirty="0" smtClean="0">
              <a:solidFill>
                <a:schemeClr val="tx1"/>
              </a:solidFill>
              <a:effectLst/>
              <a:latin typeface="Arial Narrow"/>
              <a:ea typeface="+mn-ea"/>
              <a:cs typeface="Arial Narrow"/>
            </a:endParaRPr>
          </a:p>
          <a:p>
            <a:r>
              <a:rPr lang="en-US" sz="1150" kern="1200" dirty="0" smtClean="0">
                <a:solidFill>
                  <a:schemeClr val="tx1"/>
                </a:solidFill>
                <a:effectLst/>
                <a:latin typeface="Arial Narrow"/>
                <a:ea typeface="+mn-ea"/>
                <a:cs typeface="Arial Narrow"/>
              </a:rPr>
              <a:t>This </a:t>
            </a:r>
            <a:r>
              <a:rPr lang="en-US" sz="1150" kern="1200" dirty="0" smtClean="0">
                <a:solidFill>
                  <a:schemeClr val="tx1"/>
                </a:solidFill>
                <a:effectLst/>
                <a:latin typeface="Arial Narrow"/>
                <a:ea typeface="+mn-ea"/>
                <a:cs typeface="Arial Narrow"/>
              </a:rPr>
              <a:t>task will allow </a:t>
            </a:r>
            <a:r>
              <a:rPr lang="en-US" sz="1150" kern="1200" dirty="0" smtClean="0">
                <a:solidFill>
                  <a:schemeClr val="tx1"/>
                </a:solidFill>
                <a:effectLst/>
                <a:latin typeface="Arial Narrow"/>
                <a:ea typeface="+mn-ea"/>
                <a:cs typeface="Arial Narrow"/>
              </a:rPr>
              <a:t>you </a:t>
            </a:r>
            <a:r>
              <a:rPr lang="en-US" sz="1150" kern="1200" dirty="0" smtClean="0">
                <a:solidFill>
                  <a:schemeClr val="tx1"/>
                </a:solidFill>
                <a:effectLst/>
                <a:latin typeface="Arial Narrow"/>
                <a:ea typeface="+mn-ea"/>
                <a:cs typeface="Arial Narrow"/>
              </a:rPr>
              <a:t>to</a:t>
            </a:r>
            <a:r>
              <a:rPr lang="en-US" sz="1150" kern="1200" baseline="0" dirty="0" smtClean="0">
                <a:solidFill>
                  <a:schemeClr val="tx1"/>
                </a:solidFill>
                <a:effectLst/>
                <a:latin typeface="Arial Narrow"/>
                <a:ea typeface="+mn-ea"/>
                <a:cs typeface="Arial Narrow"/>
              </a:rPr>
              <a:t> </a:t>
            </a:r>
            <a:r>
              <a:rPr lang="en-US" sz="1150" kern="1200" dirty="0" smtClean="0">
                <a:solidFill>
                  <a:schemeClr val="tx1"/>
                </a:solidFill>
                <a:effectLst/>
                <a:latin typeface="Arial Narrow"/>
                <a:ea typeface="+mn-ea"/>
                <a:cs typeface="Arial Narrow"/>
              </a:rPr>
              <a:t>experience modeling with mathematics appropriate for the grade level </a:t>
            </a:r>
            <a:r>
              <a:rPr lang="en-US" sz="1150" kern="1200" dirty="0" smtClean="0">
                <a:solidFill>
                  <a:schemeClr val="tx1"/>
                </a:solidFill>
                <a:effectLst/>
                <a:latin typeface="Arial Narrow"/>
                <a:ea typeface="+mn-ea"/>
                <a:cs typeface="Arial Narrow"/>
              </a:rPr>
              <a:t>you </a:t>
            </a:r>
            <a:r>
              <a:rPr lang="en-US" sz="1150" kern="1200" dirty="0" smtClean="0">
                <a:solidFill>
                  <a:schemeClr val="tx1"/>
                </a:solidFill>
                <a:effectLst/>
                <a:latin typeface="Arial Narrow"/>
                <a:ea typeface="+mn-ea"/>
                <a:cs typeface="Arial Narrow"/>
              </a:rPr>
              <a:t>teach. </a:t>
            </a:r>
          </a:p>
          <a:p>
            <a:r>
              <a:rPr lang="en-US" sz="1150" kern="1200" dirty="0" smtClean="0">
                <a:solidFill>
                  <a:schemeClr val="tx1"/>
                </a:solidFill>
                <a:effectLst/>
                <a:latin typeface="Arial Narrow"/>
                <a:ea typeface="+mn-ea"/>
                <a:cs typeface="Arial Narrow"/>
              </a:rPr>
              <a:t>As it is written, this task represents a level 2 modeling problem. </a:t>
            </a:r>
            <a:endParaRPr lang="en-US" sz="1150" kern="1200" dirty="0" smtClean="0">
              <a:solidFill>
                <a:schemeClr val="tx1"/>
              </a:solidFill>
              <a:effectLst/>
              <a:latin typeface="Arial Narrow"/>
              <a:ea typeface="+mn-ea"/>
              <a:cs typeface="Arial Narrow"/>
            </a:endParaRPr>
          </a:p>
          <a:p>
            <a:pPr marL="0" indent="0">
              <a:buNone/>
            </a:pPr>
            <a:r>
              <a:rPr lang="en-US" sz="1150" kern="1200" dirty="0" smtClean="0">
                <a:solidFill>
                  <a:schemeClr val="tx1"/>
                </a:solidFill>
                <a:effectLst/>
                <a:latin typeface="Arial Narrow"/>
                <a:ea typeface="+mn-ea"/>
                <a:cs typeface="Arial Narrow"/>
              </a:rPr>
              <a:t>[review slide]</a:t>
            </a:r>
            <a:endParaRPr lang="en-US" sz="1150" kern="1200" dirty="0" smtClean="0">
              <a:solidFill>
                <a:schemeClr val="tx1"/>
              </a:solidFill>
              <a:effectLst/>
              <a:latin typeface="Arial Narrow"/>
              <a:ea typeface="+mn-ea"/>
              <a:cs typeface="Arial Narrow"/>
            </a:endParaRPr>
          </a:p>
          <a:p>
            <a:endParaRPr lang="en-US" sz="1150" kern="1200" dirty="0" smtClean="0">
              <a:solidFill>
                <a:schemeClr val="tx1"/>
              </a:solidFill>
              <a:effectLst/>
              <a:latin typeface="Arial Narrow"/>
              <a:ea typeface="+mn-ea"/>
              <a:cs typeface="Arial Narrow"/>
            </a:endParaRPr>
          </a:p>
          <a:p>
            <a:pPr marL="0" indent="0">
              <a:buNone/>
            </a:pPr>
            <a:endParaRPr lang="en-US" sz="1150" kern="1200" dirty="0" smtClean="0">
              <a:solidFill>
                <a:schemeClr val="tx1"/>
              </a:solidFill>
              <a:effectLst/>
              <a:latin typeface="Arial Narrow"/>
              <a:ea typeface="+mn-ea"/>
              <a:cs typeface="Arial Narrow"/>
            </a:endParaRPr>
          </a:p>
          <a:p>
            <a:pPr marL="0" indent="0">
              <a:buNone/>
            </a:pPr>
            <a:endParaRPr lang="en-US" sz="1150" kern="1200" dirty="0" smtClean="0">
              <a:solidFill>
                <a:schemeClr val="tx1"/>
              </a:solidFill>
              <a:effectLst/>
              <a:latin typeface="Arial Narrow"/>
              <a:ea typeface="+mn-ea"/>
              <a:cs typeface="Arial Narrow"/>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10</a:t>
            </a:fld>
            <a:endParaRPr lang="en-US" dirty="0"/>
          </a:p>
        </p:txBody>
      </p:sp>
    </p:spTree>
    <p:extLst>
      <p:ext uri="{BB962C8B-B14F-4D97-AF65-F5344CB8AC3E}">
        <p14:creationId xmlns:p14="http://schemas.microsoft.com/office/powerpoint/2010/main" val="713176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a:buNone/>
            </a:pPr>
            <a:endParaRPr lang="en-US" sz="1150" b="1" kern="1200" baseline="0" dirty="0" smtClean="0">
              <a:solidFill>
                <a:schemeClr val="tx1"/>
              </a:solidFill>
              <a:effectLst/>
              <a:latin typeface="Arial Narrow"/>
              <a:ea typeface="+mn-ea"/>
              <a:cs typeface="Arial Narrow"/>
            </a:endParaRPr>
          </a:p>
          <a:p>
            <a:pPr>
              <a:buNone/>
            </a:pPr>
            <a:r>
              <a:rPr lang="en-US" sz="1150" b="1" kern="1200" baseline="0" dirty="0" smtClean="0">
                <a:solidFill>
                  <a:schemeClr val="tx1"/>
                </a:solidFill>
                <a:effectLst/>
                <a:latin typeface="Arial Narrow"/>
                <a:ea typeface="+mn-ea"/>
                <a:cs typeface="Arial Narrow"/>
              </a:rPr>
              <a:t>Facilitator </a:t>
            </a:r>
            <a:r>
              <a:rPr lang="en-US" sz="1150" b="1" kern="1200" baseline="0" dirty="0" smtClean="0">
                <a:solidFill>
                  <a:schemeClr val="tx1"/>
                </a:solidFill>
                <a:effectLst/>
                <a:latin typeface="Arial Narrow"/>
                <a:ea typeface="+mn-ea"/>
                <a:cs typeface="Arial Narrow"/>
              </a:rPr>
              <a:t>Notes:</a:t>
            </a:r>
          </a:p>
          <a:p>
            <a:pPr marL="114300" indent="-114300"/>
            <a:r>
              <a:rPr lang="en-US" sz="1150" kern="1200" baseline="0" dirty="0" smtClean="0">
                <a:solidFill>
                  <a:schemeClr val="tx1"/>
                </a:solidFill>
                <a:effectLst/>
                <a:latin typeface="Arial Narrow"/>
                <a:ea typeface="+mn-ea"/>
                <a:cs typeface="Arial Narrow"/>
              </a:rPr>
              <a:t>Refer participants to the “</a:t>
            </a:r>
            <a:r>
              <a:rPr lang="en-US" sz="1150" kern="1200" dirty="0" smtClean="0">
                <a:solidFill>
                  <a:schemeClr val="tx1"/>
                </a:solidFill>
                <a:effectLst/>
                <a:latin typeface="Arial Narrow"/>
                <a:ea typeface="+mn-ea"/>
                <a:cs typeface="Arial Narrow"/>
              </a:rPr>
              <a:t>Tiling the Pool Problem”</a:t>
            </a:r>
            <a:r>
              <a:rPr lang="en-US" sz="1150" kern="1200" baseline="0" dirty="0" smtClean="0">
                <a:solidFill>
                  <a:schemeClr val="tx1"/>
                </a:solidFill>
                <a:effectLst/>
                <a:latin typeface="Arial Narrow"/>
                <a:ea typeface="+mn-ea"/>
                <a:cs typeface="Arial Narrow"/>
              </a:rPr>
              <a:t> </a:t>
            </a:r>
            <a:r>
              <a:rPr lang="en-US" sz="1150" b="1" kern="1200" dirty="0" smtClean="0">
                <a:solidFill>
                  <a:schemeClr val="tx1"/>
                </a:solidFill>
                <a:effectLst/>
                <a:latin typeface="Arial Narrow"/>
                <a:ea typeface="+mn-ea"/>
                <a:cs typeface="Arial Narrow"/>
              </a:rPr>
              <a:t>(Handout 4.1.1)</a:t>
            </a:r>
            <a:r>
              <a:rPr lang="en-US" sz="1150" kern="1200" dirty="0" smtClean="0">
                <a:solidFill>
                  <a:schemeClr val="tx1"/>
                </a:solidFill>
                <a:effectLst/>
                <a:latin typeface="Arial Narrow"/>
                <a:ea typeface="+mn-ea"/>
                <a:cs typeface="Arial Narrow"/>
              </a:rPr>
              <a:t>. </a:t>
            </a:r>
          </a:p>
          <a:p>
            <a:pPr marL="114300" indent="-114300"/>
            <a:r>
              <a:rPr lang="en-US" sz="1150" kern="1200" dirty="0" smtClean="0">
                <a:solidFill>
                  <a:schemeClr val="tx1"/>
                </a:solidFill>
                <a:effectLst/>
                <a:latin typeface="Arial Narrow"/>
                <a:ea typeface="+mn-ea"/>
                <a:cs typeface="Arial Narrow"/>
              </a:rPr>
              <a:t>Divide</a:t>
            </a:r>
            <a:r>
              <a:rPr lang="en-US" sz="1150" kern="1200" baseline="0" dirty="0" smtClean="0">
                <a:solidFill>
                  <a:schemeClr val="tx1"/>
                </a:solidFill>
                <a:effectLst/>
                <a:latin typeface="Arial Narrow"/>
                <a:ea typeface="+mn-ea"/>
                <a:cs typeface="Arial Narrow"/>
              </a:rPr>
              <a:t> the group into grade spans.</a:t>
            </a:r>
          </a:p>
          <a:p>
            <a:pPr marL="0" indent="0">
              <a:buNone/>
            </a:pPr>
            <a:r>
              <a:rPr lang="en-US" sz="1150" kern="1200" baseline="0" dirty="0" smtClean="0">
                <a:solidFill>
                  <a:schemeClr val="tx1"/>
                </a:solidFill>
                <a:effectLst/>
                <a:latin typeface="Arial Narrow"/>
                <a:ea typeface="+mn-ea"/>
                <a:cs typeface="Arial Narrow"/>
              </a:rPr>
              <a:t>[review slide] </a:t>
            </a:r>
          </a:p>
          <a:p>
            <a:pPr marL="114300" indent="-114300"/>
            <a:r>
              <a:rPr lang="en-US" sz="1150" kern="1200" baseline="0" dirty="0" smtClean="0">
                <a:solidFill>
                  <a:schemeClr val="tx1"/>
                </a:solidFill>
                <a:effectLst/>
                <a:latin typeface="Arial Narrow"/>
                <a:ea typeface="+mn-ea"/>
                <a:cs typeface="Arial Narrow"/>
              </a:rPr>
              <a:t>Have participants </a:t>
            </a:r>
            <a:r>
              <a:rPr lang="en-US" sz="1150" kern="1200" baseline="0" dirty="0" smtClean="0">
                <a:solidFill>
                  <a:schemeClr val="tx1"/>
                </a:solidFill>
                <a:effectLst/>
                <a:latin typeface="Arial Narrow"/>
                <a:ea typeface="+mn-ea"/>
                <a:cs typeface="Arial Narrow"/>
              </a:rPr>
              <a:t>work on their grade </a:t>
            </a:r>
            <a:r>
              <a:rPr lang="en-US" sz="1150" kern="1200" baseline="0" dirty="0" smtClean="0">
                <a:solidFill>
                  <a:schemeClr val="tx1"/>
                </a:solidFill>
                <a:effectLst/>
                <a:latin typeface="Arial Narrow"/>
                <a:ea typeface="+mn-ea"/>
                <a:cs typeface="Arial Narrow"/>
              </a:rPr>
              <a:t>span </a:t>
            </a:r>
            <a:r>
              <a:rPr lang="en-US" sz="1150" kern="1200" baseline="0" dirty="0" smtClean="0">
                <a:solidFill>
                  <a:schemeClr val="tx1"/>
                </a:solidFill>
                <a:effectLst/>
                <a:latin typeface="Arial Narrow"/>
                <a:ea typeface="+mn-ea"/>
                <a:cs typeface="Arial Narrow"/>
              </a:rPr>
              <a:t>problem and discuss the mathematics that </a:t>
            </a:r>
            <a:r>
              <a:rPr lang="en-US" sz="1150" kern="1200" baseline="0" dirty="0" smtClean="0">
                <a:solidFill>
                  <a:schemeClr val="tx1"/>
                </a:solidFill>
                <a:effectLst/>
                <a:latin typeface="Arial Narrow"/>
                <a:ea typeface="+mn-ea"/>
                <a:cs typeface="Arial Narrow"/>
              </a:rPr>
              <a:t>emerge </a:t>
            </a:r>
            <a:r>
              <a:rPr lang="en-US" sz="1150" kern="1200" baseline="0" dirty="0" smtClean="0">
                <a:solidFill>
                  <a:schemeClr val="tx1"/>
                </a:solidFill>
                <a:effectLst/>
                <a:latin typeface="Arial Narrow"/>
                <a:ea typeface="+mn-ea"/>
                <a:cs typeface="Arial Narrow"/>
              </a:rPr>
              <a:t>from the problems. </a:t>
            </a:r>
          </a:p>
          <a:p>
            <a:pPr marL="114300" indent="-114300"/>
            <a:r>
              <a:rPr lang="en-US" sz="1150" kern="1200" baseline="0" dirty="0" smtClean="0">
                <a:solidFill>
                  <a:schemeClr val="tx1"/>
                </a:solidFill>
                <a:effectLst/>
                <a:latin typeface="Arial Narrow"/>
                <a:ea typeface="+mn-ea"/>
                <a:cs typeface="Arial Narrow"/>
              </a:rPr>
              <a:t>If there is more than one grade span group, have </a:t>
            </a:r>
            <a:r>
              <a:rPr lang="en-US" sz="1150" kern="1200" baseline="0" dirty="0" smtClean="0">
                <a:solidFill>
                  <a:schemeClr val="tx1"/>
                </a:solidFill>
                <a:effectLst/>
                <a:latin typeface="Arial Narrow"/>
                <a:ea typeface="+mn-ea"/>
                <a:cs typeface="Arial Narrow"/>
              </a:rPr>
              <a:t>each </a:t>
            </a:r>
            <a:r>
              <a:rPr lang="en-US" sz="1150" kern="1200" baseline="0" dirty="0" smtClean="0">
                <a:solidFill>
                  <a:schemeClr val="tx1"/>
                </a:solidFill>
                <a:effectLst/>
                <a:latin typeface="Arial Narrow"/>
                <a:ea typeface="+mn-ea"/>
                <a:cs typeface="Arial Narrow"/>
              </a:rPr>
              <a:t>share out their solutions.</a:t>
            </a:r>
          </a:p>
          <a:p>
            <a:pPr marL="0" indent="0">
              <a:buNone/>
            </a:pPr>
            <a:endParaRPr lang="en-US" b="1" baseline="0" dirty="0" smtClean="0"/>
          </a:p>
          <a:p>
            <a:pPr marL="0" indent="0">
              <a:buNone/>
            </a:pPr>
            <a:r>
              <a:rPr lang="en-US" b="1" baseline="0" dirty="0" smtClean="0"/>
              <a:t>Talking Points:</a:t>
            </a:r>
          </a:p>
          <a:p>
            <a:pPr marL="0" indent="0">
              <a:buNone/>
            </a:pPr>
            <a:r>
              <a:rPr lang="en-US" baseline="0" dirty="0" smtClean="0"/>
              <a:t>[after completing the problem]</a:t>
            </a:r>
          </a:p>
          <a:p>
            <a:pPr marL="114300" indent="-114300"/>
            <a:r>
              <a:rPr lang="en-US" baseline="0" dirty="0" smtClean="0"/>
              <a:t>List ways that the Tiling Pool Problem meets the needs of all learners.</a:t>
            </a:r>
          </a:p>
          <a:p>
            <a:pPr marL="114300" indent="-114300"/>
            <a:r>
              <a:rPr lang="en-US" baseline="0" dirty="0" smtClean="0"/>
              <a:t>Share your list with a partner.</a:t>
            </a:r>
            <a:endParaRPr lang="en-US" dirty="0" smtClean="0"/>
          </a:p>
          <a:p>
            <a:pPr marL="114300" indent="-114300"/>
            <a:endParaRPr lang="en-US" sz="1150" kern="1200" dirty="0" smtClean="0">
              <a:solidFill>
                <a:schemeClr val="tx1"/>
              </a:solidFill>
              <a:effectLst/>
              <a:latin typeface="Arial Narrow"/>
              <a:ea typeface="+mn-ea"/>
              <a:cs typeface="Arial Narrow"/>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Talking </a:t>
            </a:r>
            <a:r>
              <a:rPr lang="en-US" b="1" dirty="0" smtClean="0"/>
              <a:t>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The resources and strategies </a:t>
            </a:r>
            <a:r>
              <a:rPr lang="en-US" sz="1200" dirty="0" smtClean="0"/>
              <a:t>shown on </a:t>
            </a:r>
            <a:r>
              <a:rPr lang="en-US" sz="1200" dirty="0" smtClean="0"/>
              <a:t>the slide </a:t>
            </a:r>
            <a:r>
              <a:rPr lang="en-US" sz="1200" dirty="0" smtClean="0"/>
              <a:t>help make </a:t>
            </a:r>
            <a:r>
              <a:rPr lang="en-US" sz="1200" dirty="0" smtClean="0"/>
              <a:t>the Tiling Pool Problem accessible to all learners, especially English learners and students with special needs.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The supports provide options for motor skills, visual, auditory, and language flexibility.  </a:t>
            </a:r>
          </a:p>
          <a:p>
            <a:pPr lvl="1">
              <a:spcAft>
                <a:spcPts val="1200"/>
              </a:spcAft>
            </a:pPr>
            <a:r>
              <a:rPr lang="en-US" sz="2000" dirty="0" smtClean="0"/>
              <a:t>The illustrations of the pools and pictures of the backyard help students visualize the problem. </a:t>
            </a:r>
          </a:p>
          <a:p>
            <a:pPr lvl="1">
              <a:spcAft>
                <a:spcPts val="1200"/>
              </a:spcAft>
            </a:pPr>
            <a:r>
              <a:rPr lang="en-US" sz="2000" dirty="0" smtClean="0"/>
              <a:t>The grid paper allows students to draw pictures of the pools, whereas tiles permit students to construct the pools to aid in understanding. </a:t>
            </a:r>
          </a:p>
          <a:p>
            <a:pPr>
              <a:spcAft>
                <a:spcPts val="1200"/>
              </a:spcAft>
            </a:pPr>
            <a:r>
              <a:rPr lang="en-US" sz="2400" dirty="0" smtClean="0"/>
              <a:t>When students work in groups to problem solve they are provided with an opportunity to engage in discourse about mathematics. </a:t>
            </a:r>
            <a:endParaRPr lang="en-US" sz="1200" dirty="0" smtClean="0"/>
          </a:p>
          <a:p>
            <a:pPr marL="114300" indent="-114300"/>
            <a:endParaRPr lang="en-US" b="1"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a:t>
            </a:r>
            <a:r>
              <a:rPr lang="en-US" b="1" baseline="0" dirty="0" smtClean="0"/>
              <a:t> </a:t>
            </a:r>
            <a:r>
              <a:rPr lang="en-US" b="1" baseline="0" dirty="0" smtClean="0"/>
              <a:t>Notes:</a:t>
            </a:r>
          </a:p>
          <a:p>
            <a:r>
              <a:rPr lang="en-US" dirty="0" smtClean="0"/>
              <a:t>Discuss each bullet</a:t>
            </a:r>
            <a:r>
              <a:rPr lang="en-US" baseline="0" dirty="0" smtClean="0"/>
              <a:t> point.</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a:t>
            </a:r>
            <a:r>
              <a:rPr lang="en-US" b="1" baseline="0" dirty="0" smtClean="0"/>
              <a:t> </a:t>
            </a:r>
            <a:r>
              <a:rPr lang="en-US" b="1" baseline="0" dirty="0" smtClean="0"/>
              <a:t>Notes:</a:t>
            </a:r>
            <a:endParaRPr lang="en-US" dirty="0" smtClean="0"/>
          </a:p>
          <a:p>
            <a:r>
              <a:rPr lang="en-US" dirty="0" smtClean="0"/>
              <a:t>Divide the participants into grade </a:t>
            </a:r>
            <a:r>
              <a:rPr lang="en-US" dirty="0" smtClean="0"/>
              <a:t>level span </a:t>
            </a:r>
            <a:r>
              <a:rPr lang="en-US" dirty="0" smtClean="0"/>
              <a:t>groups. </a:t>
            </a:r>
          </a:p>
          <a:p>
            <a:r>
              <a:rPr lang="en-US" dirty="0" smtClean="0"/>
              <a:t>Have them discuss the questions.</a:t>
            </a:r>
            <a:r>
              <a:rPr lang="en-US" baseline="0" dirty="0" smtClean="0"/>
              <a:t> </a:t>
            </a:r>
          </a:p>
          <a:p>
            <a:r>
              <a:rPr lang="en-US" baseline="0" dirty="0" smtClean="0"/>
              <a:t>Have each group share their discussion.</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50" b="1" kern="1200" dirty="0" smtClean="0">
              <a:solidFill>
                <a:schemeClr val="tx1"/>
              </a:solidFill>
              <a:effectLst/>
              <a:latin typeface="Arial Narrow"/>
              <a:ea typeface="+mn-ea"/>
              <a:cs typeface="Arial Narrow"/>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50" b="1" kern="1200" dirty="0" smtClean="0">
                <a:solidFill>
                  <a:schemeClr val="tx1"/>
                </a:solidFill>
                <a:effectLst/>
                <a:latin typeface="Arial Narrow"/>
                <a:ea typeface="+mn-ea"/>
                <a:cs typeface="Arial Narrow"/>
              </a:rPr>
              <a:t>Talking</a:t>
            </a:r>
            <a:r>
              <a:rPr lang="en-US" sz="1150" b="1" kern="1200" baseline="0" dirty="0" smtClean="0">
                <a:solidFill>
                  <a:schemeClr val="tx1"/>
                </a:solidFill>
                <a:effectLst/>
                <a:latin typeface="Arial Narrow"/>
                <a:ea typeface="+mn-ea"/>
                <a:cs typeface="Arial Narrow"/>
              </a:rPr>
              <a:t> </a:t>
            </a:r>
            <a:r>
              <a:rPr lang="en-US" sz="1150" b="1" kern="1200" baseline="0" dirty="0" smtClean="0">
                <a:solidFill>
                  <a:schemeClr val="tx1"/>
                </a:solidFill>
                <a:effectLst/>
                <a:latin typeface="Arial Narrow"/>
                <a:ea typeface="+mn-ea"/>
                <a:cs typeface="Arial Narrow"/>
              </a:rPr>
              <a:t>Points:</a:t>
            </a:r>
            <a:endParaRPr lang="en-US" sz="1150" b="1" kern="1200" dirty="0" smtClean="0">
              <a:solidFill>
                <a:schemeClr val="tx1"/>
              </a:solidFill>
              <a:effectLst/>
              <a:latin typeface="Arial Narrow"/>
              <a:ea typeface="+mn-ea"/>
              <a:cs typeface="Arial Narrow"/>
            </a:endParaRPr>
          </a:p>
          <a:p>
            <a:r>
              <a:rPr lang="en-US" dirty="0" smtClean="0"/>
              <a:t>In this section, we will review sample problems by grade level span and note similarities and differences in modeling. </a:t>
            </a:r>
          </a:p>
          <a:p>
            <a:r>
              <a:rPr lang="en-US" dirty="0" smtClean="0"/>
              <a:t>As</a:t>
            </a:r>
            <a:r>
              <a:rPr lang="en-US" baseline="0" dirty="0" smtClean="0"/>
              <a:t> we review these problems, c</a:t>
            </a:r>
            <a:r>
              <a:rPr lang="en-US" dirty="0" smtClean="0"/>
              <a:t>onsider how problems in the early grades support the level of complexity of modeling that students are required to do in middle and high school</a:t>
            </a:r>
            <a:r>
              <a:rPr lang="en-US" dirty="0" smtClean="0"/>
              <a:t>.</a:t>
            </a:r>
            <a:endParaRPr lang="en-US" sz="1150" dirty="0" smtClean="0">
              <a:effectLst/>
            </a:endParaRPr>
          </a:p>
          <a:p>
            <a:pPr marL="0" indent="0">
              <a:buNone/>
            </a:pP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15</a:t>
            </a:fld>
            <a:endParaRPr lang="en-US" dirty="0"/>
          </a:p>
        </p:txBody>
      </p:sp>
    </p:spTree>
    <p:extLst>
      <p:ext uri="{BB962C8B-B14F-4D97-AF65-F5344CB8AC3E}">
        <p14:creationId xmlns:p14="http://schemas.microsoft.com/office/powerpoint/2010/main" val="1444492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Talking</a:t>
            </a:r>
            <a:r>
              <a:rPr lang="en-US" b="1" baseline="0" dirty="0" smtClean="0"/>
              <a:t> </a:t>
            </a:r>
            <a:r>
              <a:rPr lang="en-US" b="1" baseline="0" dirty="0" smtClean="0"/>
              <a:t>Points:</a:t>
            </a:r>
          </a:p>
          <a:p>
            <a:pPr marL="114300" indent="-114300"/>
            <a:r>
              <a:rPr lang="en-US" dirty="0" smtClean="0"/>
              <a:t>In the early grades, students might choose to use </a:t>
            </a:r>
            <a:r>
              <a:rPr lang="en-US" dirty="0" err="1" smtClean="0"/>
              <a:t>manipulatives</a:t>
            </a:r>
            <a:r>
              <a:rPr lang="en-US" dirty="0" smtClean="0"/>
              <a:t>, such as linking cubes, to help them solve an addition or subtraction problem in context.</a:t>
            </a:r>
            <a:r>
              <a:rPr lang="en-US" baseline="0" dirty="0" smtClean="0"/>
              <a:t> </a:t>
            </a:r>
            <a:r>
              <a:rPr lang="en-US" dirty="0" smtClean="0"/>
              <a:t>They may also write an equation to describe a situation. </a:t>
            </a:r>
          </a:p>
          <a:p>
            <a:r>
              <a:rPr lang="en-US" sz="1150" dirty="0" smtClean="0">
                <a:effectLst/>
              </a:rPr>
              <a:t>In the middle grades, students learn habits and skills that are central to the development of higher-level mathematical thinking.</a:t>
            </a:r>
          </a:p>
          <a:p>
            <a:r>
              <a:rPr lang="en-US" sz="1150" dirty="0" smtClean="0">
                <a:effectLst/>
              </a:rPr>
              <a:t>By high school, students use modeling as a process of choosing appropriate mathematics and statistics to aid understanding, analyze empirical situations, and improve decisions.</a:t>
            </a:r>
          </a:p>
          <a:p>
            <a:endParaRPr lang="en-US" sz="1150" dirty="0" smtClean="0">
              <a:effectLst/>
            </a:endParaRPr>
          </a:p>
          <a:p>
            <a:pPr marL="0" indent="0">
              <a:buNone/>
            </a:pPr>
            <a:r>
              <a:rPr lang="en-US" sz="1150" b="1" dirty="0" smtClean="0">
                <a:effectLst/>
              </a:rPr>
              <a:t>Facilitator Note:</a:t>
            </a:r>
          </a:p>
          <a:p>
            <a:r>
              <a:rPr lang="en-US" sz="1150" dirty="0" smtClean="0">
                <a:effectLst/>
              </a:rPr>
              <a:t>Ensure</a:t>
            </a:r>
            <a:r>
              <a:rPr lang="en-US" sz="1150" baseline="0" dirty="0" smtClean="0">
                <a:effectLst/>
              </a:rPr>
              <a:t> </a:t>
            </a:r>
            <a:r>
              <a:rPr lang="en-US" sz="1150" dirty="0" smtClean="0">
                <a:effectLst/>
              </a:rPr>
              <a:t>participants are in grade</a:t>
            </a:r>
            <a:r>
              <a:rPr lang="en-US" sz="1150" baseline="0" dirty="0" smtClean="0">
                <a:effectLst/>
              </a:rPr>
              <a:t> </a:t>
            </a:r>
            <a:r>
              <a:rPr lang="en-US" sz="1150" baseline="0" dirty="0" smtClean="0">
                <a:effectLst/>
              </a:rPr>
              <a:t>level spans for the next several activities.</a:t>
            </a:r>
            <a:endParaRPr lang="en-US" dirty="0" smtClean="0"/>
          </a:p>
          <a:p>
            <a:pPr marL="0" indent="0">
              <a:buNone/>
            </a:pPr>
            <a:endParaRPr lang="en-US" b="1"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16</a:t>
            </a:fld>
            <a:endParaRPr lang="en-US" dirty="0"/>
          </a:p>
        </p:txBody>
      </p:sp>
    </p:spTree>
    <p:extLst>
      <p:ext uri="{BB962C8B-B14F-4D97-AF65-F5344CB8AC3E}">
        <p14:creationId xmlns:p14="http://schemas.microsoft.com/office/powerpoint/2010/main" val="37633858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b="1" dirty="0" smtClean="0"/>
          </a:p>
          <a:p>
            <a:pPr marL="0" indent="0">
              <a:buNone/>
            </a:pPr>
            <a:r>
              <a:rPr lang="en-US" b="1" dirty="0" smtClean="0"/>
              <a:t>Facilitator </a:t>
            </a:r>
            <a:r>
              <a:rPr lang="en-US" b="1" dirty="0" smtClean="0"/>
              <a:t>Note:</a:t>
            </a:r>
            <a:r>
              <a:rPr lang="en-US" b="1" baseline="0" dirty="0" smtClean="0"/>
              <a:t> </a:t>
            </a:r>
          </a:p>
          <a:p>
            <a:pPr marL="114300" indent="-114300"/>
            <a:r>
              <a:rPr lang="en-US" b="0" baseline="0" dirty="0" smtClean="0"/>
              <a:t>Ensure that participants are sitting in grade level span groups.</a:t>
            </a:r>
          </a:p>
          <a:p>
            <a:pPr marL="114300" indent="-114300"/>
            <a:r>
              <a:rPr lang="en-US" baseline="0" dirty="0" smtClean="0"/>
              <a:t>Refer participants to “Quotes on Modeling” (</a:t>
            </a:r>
            <a:r>
              <a:rPr lang="en-US" b="1" baseline="0" dirty="0" smtClean="0"/>
              <a:t>Handout 4.2.1</a:t>
            </a:r>
            <a:r>
              <a:rPr lang="en-US" baseline="0" dirty="0" smtClean="0"/>
              <a:t>).</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baseline="0" dirty="0" smtClean="0"/>
              <a:t>Have participants read and discuss the quote that represents their grade level span in pairs.</a:t>
            </a:r>
            <a:endParaRPr lang="en-US"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17</a:t>
            </a:fld>
            <a:endParaRPr lang="en-US" dirty="0"/>
          </a:p>
        </p:txBody>
      </p:sp>
    </p:spTree>
    <p:extLst>
      <p:ext uri="{BB962C8B-B14F-4D97-AF65-F5344CB8AC3E}">
        <p14:creationId xmlns:p14="http://schemas.microsoft.com/office/powerpoint/2010/main" val="1869996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50" b="1" kern="1200" dirty="0" smtClean="0">
              <a:solidFill>
                <a:schemeClr val="tx1"/>
              </a:solidFill>
              <a:latin typeface="Arial Narrow"/>
              <a:ea typeface="+mn-ea"/>
              <a:cs typeface="Arial Narrow"/>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50" b="1" kern="1200" dirty="0" smtClean="0">
                <a:solidFill>
                  <a:schemeClr val="tx1"/>
                </a:solidFill>
                <a:latin typeface="Arial Narrow"/>
                <a:ea typeface="+mn-ea"/>
                <a:cs typeface="Arial Narrow"/>
              </a:rPr>
              <a:t>Facilitator </a:t>
            </a:r>
            <a:r>
              <a:rPr lang="en-US" sz="1150" b="1" kern="1200" dirty="0" smtClean="0">
                <a:solidFill>
                  <a:schemeClr val="tx1"/>
                </a:solidFill>
                <a:latin typeface="Arial Narrow"/>
                <a:ea typeface="+mn-ea"/>
                <a:cs typeface="Arial Narrow"/>
              </a:rPr>
              <a:t>Notes: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cs typeface="Arial Narrow"/>
              </a:rPr>
              <a:t>Review</a:t>
            </a:r>
            <a:r>
              <a:rPr lang="en-US" sz="1200" baseline="0" dirty="0" smtClean="0">
                <a:cs typeface="Arial Narrow"/>
              </a:rPr>
              <a:t> slide.</a:t>
            </a:r>
            <a:endParaRPr lang="en-US" baseline="0" dirty="0" smtClean="0"/>
          </a:p>
          <a:p>
            <a:pPr marL="0" indent="0">
              <a:buNone/>
            </a:pPr>
            <a:endParaRPr lang="en-US" baseline="0" dirty="0" smtClean="0"/>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a:t>
            </a:r>
            <a:r>
              <a:rPr lang="en-US" b="1" baseline="0" dirty="0" smtClean="0"/>
              <a:t> </a:t>
            </a:r>
            <a:r>
              <a:rPr lang="en-US" b="1" baseline="0" dirty="0" smtClean="0"/>
              <a:t>Notes:</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50" kern="1200" dirty="0" smtClean="0">
                <a:solidFill>
                  <a:schemeClr val="tx1"/>
                </a:solidFill>
                <a:latin typeface="Arial Narrow"/>
                <a:ea typeface="+mn-ea"/>
                <a:cs typeface="Arial Narrow"/>
              </a:rPr>
              <a:t>Video length: 6 minutes. </a:t>
            </a:r>
            <a:r>
              <a:rPr lang="en-US" b="0" baseline="0" dirty="0" smtClean="0"/>
              <a:t>Prepare Internet video hyperlink: </a:t>
            </a:r>
            <a:r>
              <a:rPr lang="en-US" sz="1200" dirty="0" smtClean="0">
                <a:hlinkClick r:id="rId3"/>
              </a:rPr>
              <a:t>http://myboe.org/portal/default/Content/Viewer/Content?action=2&amp;scId=306591&amp;sciId=11855</a:t>
            </a:r>
            <a:endParaRPr lang="en-US" b="0" baseline="0"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0" baseline="0"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Talking</a:t>
            </a:r>
            <a:r>
              <a:rPr lang="en-US" b="1" baseline="0" dirty="0" smtClean="0"/>
              <a:t> Points:</a:t>
            </a:r>
            <a:endParaRPr lang="en-US" b="1"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dirty="0" smtClean="0"/>
              <a:t>View the video of a middle school teacher engaging her students in a problem that requires them to model with mathematics.</a:t>
            </a:r>
          </a:p>
          <a:p>
            <a:r>
              <a:rPr lang="en-US" baseline="0" dirty="0" smtClean="0"/>
              <a:t>Consider the questions on this slide as you watch</a:t>
            </a:r>
            <a:r>
              <a:rPr lang="en-US" baseline="0" dirty="0" smtClean="0"/>
              <a:t>.</a:t>
            </a:r>
          </a:p>
          <a:p>
            <a:pPr marL="0" indent="0">
              <a:buNone/>
            </a:pPr>
            <a:r>
              <a:rPr lang="en-US" baseline="0" dirty="0" smtClean="0"/>
              <a:t>[Have participants discuss questions with a partner after viewing the video]</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200" b="1" dirty="0" smtClean="0">
              <a:effectLst/>
            </a:endParaRPr>
          </a:p>
          <a:p>
            <a:pPr marL="0" indent="0">
              <a:buNone/>
            </a:pPr>
            <a:r>
              <a:rPr lang="en-US" sz="1200" b="1" dirty="0" smtClean="0">
                <a:effectLst/>
              </a:rPr>
              <a:t>Talking Points:</a:t>
            </a:r>
            <a:endParaRPr lang="en-US" sz="1200" b="1" baseline="0" dirty="0" smtClean="0">
              <a:effectLst/>
            </a:endParaRPr>
          </a:p>
          <a:p>
            <a:pPr marL="114300" indent="-114300"/>
            <a:r>
              <a:rPr lang="en-US" sz="1200" baseline="0" dirty="0" smtClean="0">
                <a:effectLst/>
              </a:rPr>
              <a:t>In this unit, we will review the “Modeling and Using Tools” practices; MP4 and MP5.</a:t>
            </a:r>
            <a:endParaRPr lang="en-US" sz="1200" dirty="0" smtClean="0">
              <a:effectLst/>
            </a:endParaRPr>
          </a:p>
          <a:p>
            <a:endParaRPr lang="en-US" sz="1200" dirty="0" smtClean="0"/>
          </a:p>
          <a:p>
            <a:pPr marL="0" marR="0" indent="0" algn="l" defTabSz="457200" rtl="0" eaLnBrk="0" fontAlgn="base" latinLnBrk="0" hangingPunct="0">
              <a:lnSpc>
                <a:spcPct val="100000"/>
              </a:lnSpc>
              <a:spcBef>
                <a:spcPct val="0"/>
              </a:spcBef>
              <a:spcAft>
                <a:spcPts val="600"/>
              </a:spcAft>
              <a:buClrTx/>
              <a:buSzTx/>
              <a:buFont typeface="Arial" pitchFamily="84" charset="0"/>
              <a:buNone/>
              <a:tabLst>
                <a:tab pos="5948363" algn="r"/>
              </a:tabLst>
              <a:defRPr/>
            </a:pPr>
            <a:r>
              <a:rPr lang="en-US" sz="1200" b="1" i="0" kern="1200" dirty="0" smtClean="0">
                <a:solidFill>
                  <a:schemeClr val="tx1"/>
                </a:solidFill>
              </a:rPr>
              <a:t>Facilitator Note:</a:t>
            </a:r>
            <a:r>
              <a:rPr lang="en-US" sz="1200" b="1" i="0" kern="1200" baseline="0" dirty="0" smtClean="0">
                <a:solidFill>
                  <a:schemeClr val="tx1"/>
                </a:solidFill>
              </a:rPr>
              <a:t> </a:t>
            </a:r>
            <a:endParaRPr lang="en-US" sz="1200" b="1" i="0" kern="1200" baseline="0" dirty="0" smtClean="0">
              <a:solidFill>
                <a:schemeClr val="tx1"/>
              </a:solidFill>
            </a:endParaRPr>
          </a:p>
          <a:p>
            <a:pPr marL="114300" marR="0" indent="-114300" algn="l" defTabSz="457200" rtl="0" eaLnBrk="0" fontAlgn="base" latinLnBrk="0" hangingPunct="0">
              <a:lnSpc>
                <a:spcPct val="100000"/>
              </a:lnSpc>
              <a:spcBef>
                <a:spcPct val="0"/>
              </a:spcBef>
              <a:spcAft>
                <a:spcPts val="600"/>
              </a:spcAft>
              <a:buClrTx/>
              <a:buSzTx/>
              <a:tabLst>
                <a:tab pos="5948363" algn="r"/>
              </a:tabLst>
              <a:defRPr/>
            </a:pPr>
            <a:r>
              <a:rPr lang="en-US" sz="1200" b="0" i="0" kern="1200" baseline="0" dirty="0" smtClean="0">
                <a:solidFill>
                  <a:schemeClr val="tx1"/>
                </a:solidFill>
              </a:rPr>
              <a:t>Refer </a:t>
            </a:r>
            <a:r>
              <a:rPr lang="en-US" sz="1200" b="0" i="0" kern="1200" baseline="0" dirty="0" smtClean="0">
                <a:solidFill>
                  <a:schemeClr val="tx1"/>
                </a:solidFill>
              </a:rPr>
              <a:t>participants to the “CCSS Mathematical Practices” handout used in the previous section (</a:t>
            </a:r>
            <a:r>
              <a:rPr lang="en-US" sz="1200" b="1" i="0" kern="1200" baseline="0" dirty="0" smtClean="0">
                <a:solidFill>
                  <a:schemeClr val="tx1"/>
                </a:solidFill>
              </a:rPr>
              <a:t>Handout 2.0</a:t>
            </a:r>
            <a:r>
              <a:rPr lang="en-US" sz="1200" b="0" i="0" kern="1200" baseline="0" dirty="0" smtClean="0">
                <a:solidFill>
                  <a:schemeClr val="tx1"/>
                </a:solidFill>
              </a:rPr>
              <a:t>).</a:t>
            </a:r>
            <a:endParaRPr lang="en-US" sz="1200" b="0" i="0" kern="1200" dirty="0" smtClean="0">
              <a:solidFill>
                <a:schemeClr val="tx1"/>
              </a:solidFill>
            </a:endParaRPr>
          </a:p>
          <a:p>
            <a:endParaRPr lang="en-US" sz="1200" dirty="0" smtClean="0"/>
          </a:p>
          <a:p>
            <a:pPr eaLnBrk="1" hangingPunct="1">
              <a:buFont typeface="Arial" pitchFamily="84" charset="0"/>
              <a:buNone/>
            </a:pPr>
            <a:endParaRPr lang="en-US" sz="1200" dirty="0" smtClean="0">
              <a:latin typeface="Arial Narrow" pitchFamily="8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a:t>
            </a:fld>
            <a:endParaRPr lang="en-US" dirty="0"/>
          </a:p>
        </p:txBody>
      </p:sp>
    </p:spTree>
    <p:extLst>
      <p:ext uri="{BB962C8B-B14F-4D97-AF65-F5344CB8AC3E}">
        <p14:creationId xmlns:p14="http://schemas.microsoft.com/office/powerpoint/2010/main" val="30154411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a:t>
            </a:r>
            <a:r>
              <a:rPr lang="en-US" b="1" dirty="0" smtClean="0"/>
              <a:t>Notes:</a:t>
            </a:r>
          </a:p>
          <a:p>
            <a:pPr marL="114300" indent="-114300"/>
            <a:r>
              <a:rPr lang="en-US" dirty="0" smtClean="0"/>
              <a:t>Have</a:t>
            </a:r>
            <a:r>
              <a:rPr lang="en-US" baseline="0" dirty="0" smtClean="0"/>
              <a:t> p</a:t>
            </a:r>
            <a:r>
              <a:rPr lang="en-US" dirty="0" smtClean="0"/>
              <a:t>articipants discuss questions from previous slide before discussing the two topics on this slide. </a:t>
            </a:r>
          </a:p>
          <a:p>
            <a:pPr marL="114300" indent="-114300"/>
            <a:r>
              <a:rPr lang="en-US" dirty="0" smtClean="0"/>
              <a:t>Have each group share key comments.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a:t>
            </a:r>
            <a:r>
              <a:rPr lang="en-US" b="1" baseline="0" dirty="0" smtClean="0"/>
              <a:t> </a:t>
            </a:r>
            <a:r>
              <a:rPr lang="en-US" b="1" baseline="0" dirty="0" smtClean="0"/>
              <a:t>Note:</a:t>
            </a:r>
            <a:endParaRPr lang="en-US" b="1" dirty="0" smtClean="0"/>
          </a:p>
          <a:p>
            <a:r>
              <a:rPr lang="en-US" dirty="0" smtClean="0"/>
              <a:t>Have participants respond to each prompt in their </a:t>
            </a:r>
            <a:r>
              <a:rPr lang="en-US" dirty="0" smtClean="0"/>
              <a:t>metacognitive</a:t>
            </a:r>
            <a:r>
              <a:rPr lang="en-US" baseline="0" dirty="0" smtClean="0"/>
              <a:t> journals.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spcBef>
                <a:spcPts val="72"/>
              </a:spcBef>
              <a:buNone/>
            </a:pPr>
            <a:endParaRPr lang="en-US" sz="1200" dirty="0" smtClean="0"/>
          </a:p>
          <a:p>
            <a:pPr marL="0" indent="0">
              <a:spcBef>
                <a:spcPts val="72"/>
              </a:spcBef>
              <a:buNone/>
            </a:pPr>
            <a:r>
              <a:rPr lang="en-US" sz="1200" b="1" dirty="0" smtClean="0"/>
              <a:t>Note to Facilitator:</a:t>
            </a:r>
            <a:endParaRPr lang="en-US" b="1" dirty="0" smtClean="0"/>
          </a:p>
          <a:p>
            <a:r>
              <a:rPr lang="en-US" dirty="0" smtClean="0"/>
              <a:t>Review slide</a:t>
            </a:r>
            <a:r>
              <a:rPr lang="en-US" dirty="0" smtClean="0"/>
              <a:t>. </a:t>
            </a:r>
          </a:p>
          <a:p>
            <a:r>
              <a:rPr lang="en-US" dirty="0" smtClean="0"/>
              <a:t>Ask participants what</a:t>
            </a:r>
            <a:r>
              <a:rPr lang="en-US" baseline="0" dirty="0" smtClean="0"/>
              <a:t> they believe it means to use tools appropriately. </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Talking </a:t>
            </a:r>
            <a:r>
              <a:rPr lang="en-US" b="1" dirty="0" smtClean="0"/>
              <a:t>Points:</a:t>
            </a:r>
          </a:p>
          <a:p>
            <a:r>
              <a:rPr lang="en-US" dirty="0" smtClean="0"/>
              <a:t>Refer to the Tiling the Pool</a:t>
            </a:r>
            <a:r>
              <a:rPr lang="en-US" baseline="0" dirty="0" smtClean="0"/>
              <a:t> Problems from Unit 4.1. </a:t>
            </a:r>
          </a:p>
          <a:p>
            <a:r>
              <a:rPr lang="en-US" baseline="0" dirty="0" smtClean="0"/>
              <a:t>Discuss the questions on the slide.</a:t>
            </a:r>
          </a:p>
          <a:p>
            <a:r>
              <a:rPr lang="en-US" baseline="0" dirty="0" smtClean="0"/>
              <a:t>List the tools needed on chart paper. </a:t>
            </a:r>
          </a:p>
          <a:p>
            <a:r>
              <a:rPr lang="en-US" baseline="0" dirty="0" smtClean="0"/>
              <a:t>Share with the whole group and discuss the different tools across the grade spans.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a:t>
            </a:r>
            <a:r>
              <a:rPr lang="en-US" b="1" dirty="0" smtClean="0"/>
              <a:t>Notes:</a:t>
            </a:r>
          </a:p>
          <a:p>
            <a:pPr marL="114300" indent="-114300"/>
            <a:r>
              <a:rPr lang="en-US" dirty="0" smtClean="0"/>
              <a:t>Ensure </a:t>
            </a:r>
            <a:r>
              <a:rPr lang="en-US" dirty="0" smtClean="0"/>
              <a:t>participants </a:t>
            </a:r>
            <a:r>
              <a:rPr lang="en-US" baseline="0" dirty="0" smtClean="0"/>
              <a:t>are in </a:t>
            </a:r>
            <a:r>
              <a:rPr lang="en-US" baseline="0" dirty="0" smtClean="0"/>
              <a:t>grade span groups, K–2, 3–5, and 6–12.</a:t>
            </a:r>
          </a:p>
          <a:p>
            <a:r>
              <a:rPr lang="en-US" baseline="0" dirty="0" smtClean="0"/>
              <a:t>Refer participants to the appropriate quote for each grade level (</a:t>
            </a:r>
            <a:r>
              <a:rPr lang="en-US" b="1" baseline="0" dirty="0" smtClean="0"/>
              <a:t>Handout 4.3.1</a:t>
            </a:r>
            <a:r>
              <a:rPr lang="en-US" baseline="0" dirty="0" smtClean="0"/>
              <a:t>).</a:t>
            </a:r>
          </a:p>
          <a:p>
            <a:r>
              <a:rPr lang="en-US" baseline="0" dirty="0" smtClean="0"/>
              <a:t>Ask participants to write down all of the tools they use in their grade levels.</a:t>
            </a:r>
          </a:p>
          <a:p>
            <a:r>
              <a:rPr lang="en-US" baseline="0" dirty="0" smtClean="0"/>
              <a:t>Share the lists on the following slides.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b="1" dirty="0" smtClean="0">
              <a:effectLst/>
            </a:endParaRPr>
          </a:p>
          <a:p>
            <a:pPr marL="0" indent="0">
              <a:buNone/>
            </a:pPr>
            <a:r>
              <a:rPr lang="en-US" b="1" dirty="0" smtClean="0">
                <a:effectLst/>
              </a:rPr>
              <a:t>Talking </a:t>
            </a:r>
            <a:r>
              <a:rPr lang="en-US" b="1" dirty="0" smtClean="0">
                <a:effectLst/>
              </a:rPr>
              <a:t>Points:</a:t>
            </a:r>
          </a:p>
          <a:p>
            <a:r>
              <a:rPr lang="en-US" dirty="0" smtClean="0">
                <a:effectLst/>
              </a:rPr>
              <a:t>A partial list of tools that might be used in the early grades includes: [refer to slide]</a:t>
            </a:r>
            <a:endParaRPr lang="en-US" dirty="0" smtClean="0"/>
          </a:p>
          <a:p>
            <a:r>
              <a:rPr lang="en-US" baseline="0" dirty="0" smtClean="0"/>
              <a:t>K–2 participants, please compare your lists with this one.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25</a:t>
            </a:fld>
            <a:endParaRPr lang="en-US" dirty="0"/>
          </a:p>
        </p:txBody>
      </p:sp>
    </p:spTree>
    <p:extLst>
      <p:ext uri="{BB962C8B-B14F-4D97-AF65-F5344CB8AC3E}">
        <p14:creationId xmlns:p14="http://schemas.microsoft.com/office/powerpoint/2010/main" val="19712299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b="1" dirty="0" smtClean="0">
              <a:effectLst/>
            </a:endParaRPr>
          </a:p>
          <a:p>
            <a:pPr marL="0" indent="0">
              <a:buNone/>
            </a:pPr>
            <a:r>
              <a:rPr lang="en-US" b="1" dirty="0" smtClean="0">
                <a:effectLst/>
              </a:rPr>
              <a:t>Talking </a:t>
            </a:r>
            <a:r>
              <a:rPr lang="en-US" b="1" dirty="0" smtClean="0">
                <a:effectLst/>
              </a:rPr>
              <a:t>Points:</a:t>
            </a:r>
          </a:p>
          <a:p>
            <a:r>
              <a:rPr lang="en-US" dirty="0" smtClean="0">
                <a:effectLst/>
              </a:rPr>
              <a:t>A partial list of tools that might be used in grades 3–5 includes: [refer to slide]</a:t>
            </a:r>
            <a:endParaRPr lang="en-US" dirty="0" smtClean="0"/>
          </a:p>
          <a:p>
            <a:r>
              <a:rPr lang="en-US" dirty="0" smtClean="0">
                <a:effectLst/>
              </a:rPr>
              <a:t>Grades 3–5</a:t>
            </a:r>
            <a:r>
              <a:rPr lang="en-US" baseline="0" dirty="0" smtClean="0"/>
              <a:t> participants, please compare your lists with this one.</a:t>
            </a: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26</a:t>
            </a:fld>
            <a:endParaRPr lang="en-US" dirty="0"/>
          </a:p>
        </p:txBody>
      </p:sp>
    </p:spTree>
    <p:extLst>
      <p:ext uri="{BB962C8B-B14F-4D97-AF65-F5344CB8AC3E}">
        <p14:creationId xmlns:p14="http://schemas.microsoft.com/office/powerpoint/2010/main" val="37399197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r>
              <a:rPr lang="en-US" b="1" dirty="0" smtClean="0">
                <a:effectLst/>
              </a:rPr>
              <a:t>Talking Points:</a:t>
            </a:r>
          </a:p>
          <a:p>
            <a:r>
              <a:rPr lang="en-US" dirty="0" smtClean="0">
                <a:effectLst/>
              </a:rPr>
              <a:t>A partial list of tools that might be used in the secondary grades includes: [refer to slide]</a:t>
            </a:r>
            <a:endParaRPr lang="en-US" dirty="0" smtClean="0"/>
          </a:p>
          <a:p>
            <a:r>
              <a:rPr lang="en-US" dirty="0" smtClean="0">
                <a:effectLst/>
              </a:rPr>
              <a:t>Secondary </a:t>
            </a:r>
            <a:r>
              <a:rPr lang="en-US" baseline="0" dirty="0" smtClean="0"/>
              <a:t>participants, please compare your lists with this one.</a:t>
            </a: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27</a:t>
            </a:fld>
            <a:endParaRPr lang="en-US" dirty="0"/>
          </a:p>
        </p:txBody>
      </p:sp>
    </p:spTree>
    <p:extLst>
      <p:ext uri="{BB962C8B-B14F-4D97-AF65-F5344CB8AC3E}">
        <p14:creationId xmlns:p14="http://schemas.microsoft.com/office/powerpoint/2010/main" val="2240712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 </a:t>
            </a:r>
            <a:r>
              <a:rPr lang="en-US" b="1" dirty="0" smtClean="0"/>
              <a:t>Notes: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dirty="0" smtClean="0"/>
              <a:t>Review</a:t>
            </a:r>
            <a:r>
              <a:rPr lang="en-US" baseline="0" dirty="0" smtClean="0"/>
              <a:t> </a:t>
            </a:r>
            <a:r>
              <a:rPr lang="en-US" baseline="0" dirty="0" smtClean="0"/>
              <a:t>slide.</a:t>
            </a:r>
            <a:endParaRPr lang="en-US" dirty="0" smtClean="0"/>
          </a:p>
          <a:p>
            <a:r>
              <a:rPr lang="en-US" dirty="0" smtClean="0"/>
              <a:t>Have</a:t>
            </a:r>
            <a:r>
              <a:rPr lang="en-US" baseline="0" dirty="0" smtClean="0"/>
              <a:t> participants discuss how technology and tools help differentiate student learning.</a:t>
            </a:r>
          </a:p>
        </p:txBody>
      </p:sp>
      <p:sp>
        <p:nvSpPr>
          <p:cNvPr id="4" name="Slide Number Placeholder 3"/>
          <p:cNvSpPr>
            <a:spLocks noGrp="1"/>
          </p:cNvSpPr>
          <p:nvPr>
            <p:ph type="sldNum" sz="quarter" idx="10"/>
          </p:nvPr>
        </p:nvSpPr>
        <p:spPr/>
        <p:txBody>
          <a:bodyPr/>
          <a:lstStyle/>
          <a:p>
            <a:fld id="{AB1F5374-48F0-4346-B569-F9B87CEEA239}"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200" b="1"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200" b="1" dirty="0" smtClean="0"/>
              <a:t>Talking </a:t>
            </a:r>
            <a:r>
              <a:rPr lang="en-US" sz="1200" b="1" dirty="0" smtClean="0"/>
              <a:t>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When looking for geometric or algebraic structures it is useful to be able to check and examine many cases and examples.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When these cases need to be done by hand, it can exclude many students who do not have the procedural speed and accuracy from engaging in the SMP.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Well-chosen </a:t>
            </a:r>
            <a:r>
              <a:rPr lang="en-US" sz="1200" dirty="0" smtClean="0"/>
              <a:t>technology and activities can support and enable students of all levels of procedural fluency to engage in higher cognitive activities such as modeling, conjecturing, looking for structure, and repeated reasoning.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Following are some video examples of a wide range of students using technology as a tool to engage in cognitively demanding mathematics. </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lstStyle/>
          <a:p>
            <a:pPr marL="0" indent="0">
              <a:buNone/>
            </a:pPr>
            <a:endParaRPr lang="en-US" b="1" i="0" kern="1200" dirty="0" smtClean="0">
              <a:solidFill>
                <a:schemeClr val="tx1"/>
              </a:solidFill>
            </a:endParaRPr>
          </a:p>
          <a:p>
            <a:pPr marL="0" indent="0">
              <a:buNone/>
            </a:pPr>
            <a:r>
              <a:rPr lang="en-US" b="1" i="0" kern="1200" dirty="0" smtClean="0">
                <a:solidFill>
                  <a:schemeClr val="tx1"/>
                </a:solidFill>
              </a:rPr>
              <a:t>Talking Points:</a:t>
            </a:r>
          </a:p>
          <a:p>
            <a:r>
              <a:rPr lang="en-US" sz="1150" dirty="0" smtClean="0">
                <a:effectLst/>
              </a:rPr>
              <a:t>Unit 4 examines MP4 and MP5; the practices relating to modeling with mathematics and using tools. You will deepen your understanding of the various aspects of each standard as you work through this unit.</a:t>
            </a:r>
          </a:p>
          <a:p>
            <a:r>
              <a:rPr lang="en-US" sz="1150" dirty="0" smtClean="0">
                <a:effectLst/>
              </a:rPr>
              <a:t>By the end of this unit…[review bullets on slide]</a:t>
            </a:r>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a:t>
            </a:fld>
            <a:endParaRPr lang="en-US" dirty="0"/>
          </a:p>
        </p:txBody>
      </p:sp>
    </p:spTree>
    <p:extLst>
      <p:ext uri="{BB962C8B-B14F-4D97-AF65-F5344CB8AC3E}">
        <p14:creationId xmlns:p14="http://schemas.microsoft.com/office/powerpoint/2010/main" val="7829857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a:t>
            </a:r>
            <a:r>
              <a:rPr lang="en-US" b="1" baseline="0" dirty="0" smtClean="0"/>
              <a:t> </a:t>
            </a:r>
            <a:r>
              <a:rPr lang="en-US" b="1" baseline="0" dirty="0" smtClean="0"/>
              <a:t>Notes:</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kern="1200" dirty="0" smtClean="0">
                <a:solidFill>
                  <a:schemeClr val="tx1"/>
                </a:solidFill>
                <a:latin typeface="Arial Narrow"/>
                <a:ea typeface="+mn-ea"/>
                <a:cs typeface="Arial Narrow"/>
              </a:rPr>
              <a:t>Video length: Approximately 16 minutes for two videos. </a:t>
            </a:r>
            <a:r>
              <a:rPr lang="en-US" b="0" baseline="0" dirty="0" smtClean="0"/>
              <a:t>Prepare Internet video hyperlinks:</a:t>
            </a:r>
            <a:endParaRPr lang="en-US"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u="sng" dirty="0" smtClean="0">
                <a:hlinkClick r:id="rId3"/>
              </a:rPr>
              <a:t>https://www.teachingchannel.org/videos/differentiating-in-math?resume=0</a:t>
            </a:r>
            <a:r>
              <a:rPr lang="en-US" dirty="0" smtClean="0"/>
              <a:t> </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200" dirty="0" smtClean="0">
                <a:cs typeface="Arial Narrow"/>
                <a:hlinkClick r:id="rId4"/>
              </a:rPr>
              <a:t>https://www.teachingchannel.org/videos/technology-and-geometry</a:t>
            </a:r>
            <a:endParaRPr lang="en-US" sz="1200"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Talking 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dirty="0" smtClean="0"/>
              <a:t>If selected carefully and focused on specific mathematical objectives, online tools offer an engaging option for differentiated learning.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dirty="0" smtClean="0"/>
              <a:t>The first</a:t>
            </a:r>
            <a:r>
              <a:rPr lang="en-US" baseline="0" dirty="0" smtClean="0"/>
              <a:t> video shows </a:t>
            </a:r>
            <a:r>
              <a:rPr lang="en-US" dirty="0" smtClean="0"/>
              <a:t>an example of how computer games can help young students master key mathematical concepts.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dirty="0" smtClean="0"/>
              <a:t>The second video </a:t>
            </a:r>
            <a:r>
              <a:rPr lang="en-US" sz="1200" dirty="0" smtClean="0"/>
              <a:t>shows an example of how technology can benefit older students, especially those who have entered high school with gaps in their mathematical skills.</a:t>
            </a:r>
            <a:r>
              <a:rPr lang="en-US" sz="1200" baseline="0" dirty="0" smtClean="0"/>
              <a:t> </a:t>
            </a:r>
            <a:r>
              <a:rPr lang="en-US" sz="1150" dirty="0" smtClean="0">
                <a:effectLst/>
              </a:rPr>
              <a:t>Notice how technology allows students to explore, make conjectures, and see structure. </a:t>
            </a:r>
            <a:endParaRPr lang="en-US" sz="1150" dirty="0" smtClean="0">
              <a:effectLst/>
            </a:endParaRPr>
          </a:p>
          <a:p>
            <a:pPr marL="114300" marR="0" indent="-114300" algn="l" defTabSz="457200" rtl="0" eaLnBrk="1" fontAlgn="auto" latinLnBrk="0" hangingPunct="1">
              <a:lnSpc>
                <a:spcPct val="100000"/>
              </a:lnSpc>
              <a:spcBef>
                <a:spcPts val="0"/>
              </a:spcBef>
              <a:spcAft>
                <a:spcPts val="600"/>
              </a:spcAft>
              <a:buClrTx/>
              <a:buSzTx/>
              <a:tabLst>
                <a:tab pos="5948363" algn="r"/>
              </a:tabLst>
              <a:defRPr/>
            </a:pPr>
            <a:endParaRPr lang="en-US" sz="1150" dirty="0" smtClean="0">
              <a:effectLst/>
            </a:endParaRPr>
          </a:p>
          <a:p>
            <a:pPr marL="0" marR="0" indent="0" algn="l" defTabSz="457200" rtl="0" eaLnBrk="1" fontAlgn="auto" latinLnBrk="0" hangingPunct="1">
              <a:lnSpc>
                <a:spcPct val="100000"/>
              </a:lnSpc>
              <a:spcBef>
                <a:spcPts val="0"/>
              </a:spcBef>
              <a:spcAft>
                <a:spcPts val="600"/>
              </a:spcAft>
              <a:buClrTx/>
              <a:buSzTx/>
              <a:buNone/>
              <a:tabLst>
                <a:tab pos="5948363" algn="r"/>
              </a:tabLst>
              <a:defRPr/>
            </a:pPr>
            <a:r>
              <a:rPr lang="en-US" sz="1150" dirty="0" smtClean="0">
                <a:effectLst/>
              </a:rPr>
              <a:t>Note: There </a:t>
            </a:r>
            <a:r>
              <a:rPr lang="en-US" sz="1150" dirty="0" smtClean="0">
                <a:effectLst/>
              </a:rPr>
              <a:t>are two clips in the </a:t>
            </a:r>
            <a:r>
              <a:rPr lang="en-US" sz="1150" dirty="0" smtClean="0">
                <a:effectLst/>
              </a:rPr>
              <a:t>second video </a:t>
            </a:r>
            <a:r>
              <a:rPr lang="en-US" sz="1150" dirty="0" smtClean="0">
                <a:effectLst/>
              </a:rPr>
              <a:t>that are relevant to this unit:</a:t>
            </a:r>
          </a:p>
          <a:p>
            <a:pPr marL="342900" marR="0" lvl="1" indent="-114300" algn="l" defTabSz="457200" rtl="0" eaLnBrk="1" fontAlgn="auto" latinLnBrk="0" hangingPunct="1">
              <a:lnSpc>
                <a:spcPct val="100000"/>
              </a:lnSpc>
              <a:spcBef>
                <a:spcPts val="0"/>
              </a:spcBef>
              <a:spcAft>
                <a:spcPts val="600"/>
              </a:spcAft>
              <a:buClrTx/>
              <a:buSzTx/>
              <a:tabLst>
                <a:tab pos="5948363" algn="r"/>
              </a:tabLst>
              <a:defRPr/>
            </a:pPr>
            <a:r>
              <a:rPr lang="en-US" sz="1150" dirty="0" smtClean="0">
                <a:effectLst/>
              </a:rPr>
              <a:t>First Clip: 05:30-7:30 - Students use dynamic geometry software to explore conjectures in geometry.</a:t>
            </a:r>
          </a:p>
          <a:p>
            <a:pPr marL="342900" marR="0" lvl="1" indent="-114300" algn="l" defTabSz="457200" rtl="0" eaLnBrk="1" fontAlgn="auto" latinLnBrk="0" hangingPunct="1">
              <a:lnSpc>
                <a:spcPct val="100000"/>
              </a:lnSpc>
              <a:spcBef>
                <a:spcPts val="0"/>
              </a:spcBef>
              <a:spcAft>
                <a:spcPts val="600"/>
              </a:spcAft>
              <a:buClrTx/>
              <a:buSzTx/>
              <a:tabLst>
                <a:tab pos="5948363" algn="r"/>
              </a:tabLst>
              <a:defRPr/>
            </a:pPr>
            <a:r>
              <a:rPr lang="en-US" sz="1150" dirty="0" smtClean="0">
                <a:effectLst/>
              </a:rPr>
              <a:t>Second Clip: 18:35-26:50 - Students use handheld technology to facilitate their understanding of quadratic functions.</a:t>
            </a:r>
            <a:endParaRPr lang="en-US" sz="1200"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a:t>
            </a:r>
            <a:r>
              <a:rPr lang="en-US" b="1" dirty="0" smtClean="0"/>
              <a:t>Notes:</a:t>
            </a:r>
          </a:p>
          <a:p>
            <a:pPr marL="114300" indent="-114300"/>
            <a:r>
              <a:rPr lang="en-US" dirty="0" smtClean="0"/>
              <a:t>Review</a:t>
            </a:r>
            <a:r>
              <a:rPr lang="en-US" baseline="0" dirty="0" smtClean="0"/>
              <a:t> slide.</a:t>
            </a:r>
            <a:endParaRPr lang="en-US" dirty="0" smtClean="0"/>
          </a:p>
          <a:p>
            <a:r>
              <a:rPr lang="en-US" dirty="0" smtClean="0"/>
              <a:t>Ask participants to discuss how they use tools for the purposes listed on the slide.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a:t>
            </a:r>
            <a:r>
              <a:rPr lang="en-US" b="1" baseline="0" dirty="0" smtClean="0"/>
              <a:t> </a:t>
            </a:r>
            <a:r>
              <a:rPr lang="en-US" b="1" baseline="0" dirty="0" smtClean="0"/>
              <a:t>Notes:</a:t>
            </a:r>
            <a:endParaRPr lang="en-US" b="1" dirty="0" smtClean="0"/>
          </a:p>
          <a:p>
            <a:r>
              <a:rPr lang="en-US" dirty="0" smtClean="0"/>
              <a:t>Have</a:t>
            </a:r>
            <a:r>
              <a:rPr lang="en-US" baseline="0" dirty="0" smtClean="0"/>
              <a:t> p</a:t>
            </a:r>
            <a:r>
              <a:rPr lang="en-US" dirty="0" smtClean="0"/>
              <a:t>articipants record </a:t>
            </a:r>
            <a:r>
              <a:rPr lang="en-US" baseline="0" dirty="0" smtClean="0"/>
              <a:t>their ideas in their metacognitive journals on how tools help their students articulate ideas effectively.</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Notes</a:t>
            </a:r>
            <a:r>
              <a:rPr lang="en-US" b="1" baseline="0" dirty="0" smtClean="0"/>
              <a:t>:</a:t>
            </a:r>
            <a:endParaRPr lang="en-US" b="1" baseline="0" dirty="0" smtClean="0"/>
          </a:p>
          <a:p>
            <a:pPr marL="0" indent="0">
              <a:buNone/>
            </a:pPr>
            <a:r>
              <a:rPr lang="en-US" baseline="0" dirty="0" smtClean="0"/>
              <a:t>Review slide and facilitate discussion.</a:t>
            </a:r>
            <a:endParaRPr lang="en-US" baseline="0" dirty="0" smtClean="0"/>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50" b="1" dirty="0" smtClean="0">
              <a:effectLst/>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50" b="1" dirty="0" smtClean="0">
                <a:effectLst/>
              </a:rPr>
              <a:t>Talking Points: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dirty="0" smtClean="0">
                <a:effectLst/>
              </a:rPr>
              <a:t>Refer to your grade level span in the </a:t>
            </a:r>
            <a:r>
              <a:rPr lang="en-US" dirty="0" smtClean="0">
                <a:cs typeface="Arial Narrow"/>
              </a:rPr>
              <a:t>“Using Tools” tasks</a:t>
            </a:r>
            <a:r>
              <a:rPr lang="en-US" baseline="0" dirty="0" smtClean="0">
                <a:cs typeface="Arial Narrow"/>
              </a:rPr>
              <a:t> </a:t>
            </a:r>
            <a:r>
              <a:rPr lang="en-US" dirty="0" smtClean="0">
                <a:cs typeface="Arial Narrow"/>
              </a:rPr>
              <a:t>(</a:t>
            </a:r>
            <a:r>
              <a:rPr lang="en-US" b="1" dirty="0" smtClean="0"/>
              <a:t>Handouts</a:t>
            </a:r>
            <a:r>
              <a:rPr lang="en-US" dirty="0" smtClean="0"/>
              <a:t> </a:t>
            </a:r>
            <a:r>
              <a:rPr lang="en-US" b="1" dirty="0" smtClean="0"/>
              <a:t>4.4.1 – 4.4.3)</a:t>
            </a:r>
            <a:r>
              <a:rPr lang="en-US" sz="1150" dirty="0" smtClean="0">
                <a:effectLst/>
              </a:rPr>
              <a:t> for examples of how students can use tools to solve a task.</a:t>
            </a:r>
          </a:p>
          <a:p>
            <a:r>
              <a:rPr lang="en-US" dirty="0" smtClean="0"/>
              <a:t>Discuss with your grade span group</a:t>
            </a:r>
            <a:r>
              <a:rPr lang="en-US" baseline="0" dirty="0" smtClean="0"/>
              <a:t> </a:t>
            </a:r>
            <a:r>
              <a:rPr lang="en-US" dirty="0" smtClean="0"/>
              <a:t>what </a:t>
            </a:r>
            <a:r>
              <a:rPr lang="en-US" dirty="0" smtClean="0"/>
              <a:t>concept</a:t>
            </a:r>
            <a:r>
              <a:rPr lang="en-US" baseline="0" dirty="0" smtClean="0"/>
              <a:t>s are reinforced through </a:t>
            </a:r>
            <a:r>
              <a:rPr lang="en-US" baseline="0" dirty="0" smtClean="0"/>
              <a:t>the activities. </a:t>
            </a:r>
          </a:p>
          <a:p>
            <a:endParaRPr lang="en-US" baseline="0" dirty="0" smtClean="0"/>
          </a:p>
          <a:p>
            <a:pPr marL="0" indent="0">
              <a:buNone/>
            </a:pPr>
            <a:r>
              <a:rPr lang="en-US" b="1" baseline="0" dirty="0" smtClean="0"/>
              <a:t>Facilitator Notes: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baseline="0" dirty="0" smtClean="0"/>
              <a:t>If time permits, have participants play the game/complete the tasks.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baseline="0" dirty="0" smtClean="0"/>
              <a:t>Ask participants what modifications they might make for their students. </a:t>
            </a:r>
            <a:endParaRPr lang="en-US" dirty="0" smtClean="0"/>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a:t>
            </a:r>
            <a:r>
              <a:rPr lang="en-US" b="1" baseline="0" dirty="0" smtClean="0"/>
              <a:t> Notes:</a:t>
            </a:r>
            <a:endParaRPr lang="en-US" b="1" dirty="0" smtClean="0"/>
          </a:p>
          <a:p>
            <a:pPr marL="114300" indent="-114300"/>
            <a:r>
              <a:rPr lang="en-US" dirty="0" smtClean="0"/>
              <a:t>If technology</a:t>
            </a:r>
            <a:r>
              <a:rPr lang="en-US" baseline="0" dirty="0" smtClean="0"/>
              <a:t> is available</a:t>
            </a:r>
            <a:r>
              <a:rPr lang="en-US" dirty="0" smtClean="0"/>
              <a:t>,</a:t>
            </a:r>
            <a:r>
              <a:rPr lang="en-US" baseline="0" dirty="0" smtClean="0"/>
              <a:t> h</a:t>
            </a:r>
            <a:r>
              <a:rPr lang="en-US" dirty="0" smtClean="0"/>
              <a:t>ave </a:t>
            </a:r>
            <a:r>
              <a:rPr lang="en-US" dirty="0" smtClean="0"/>
              <a:t>participants</a:t>
            </a:r>
            <a:r>
              <a:rPr lang="en-US" baseline="0" dirty="0" smtClean="0"/>
              <a:t> </a:t>
            </a:r>
            <a:r>
              <a:rPr lang="en-US" baseline="0" dirty="0" smtClean="0"/>
              <a:t>watch only </a:t>
            </a:r>
            <a:r>
              <a:rPr lang="en-US" baseline="0" dirty="0" smtClean="0"/>
              <a:t>the </a:t>
            </a:r>
            <a:r>
              <a:rPr lang="en-US" baseline="0" dirty="0" smtClean="0"/>
              <a:t>video that represents their grade span.</a:t>
            </a:r>
          </a:p>
          <a:p>
            <a:pPr marL="114300" indent="-114300"/>
            <a:r>
              <a:rPr lang="en-US" baseline="0" dirty="0" smtClean="0"/>
              <a:t>If viewing videos by grade span is impractical, show all videos to the whole group and then have participants discuss the video that applies to their grade span in grade level groups.</a:t>
            </a:r>
          </a:p>
          <a:p>
            <a:endParaRPr lang="en-US"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 Notes: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dirty="0" smtClean="0"/>
              <a:t>Ensure </a:t>
            </a:r>
            <a:r>
              <a:rPr lang="en-US" dirty="0" smtClean="0"/>
              <a:t>participants</a:t>
            </a:r>
            <a:r>
              <a:rPr lang="en-US" baseline="0" dirty="0" smtClean="0"/>
              <a:t> </a:t>
            </a:r>
            <a:r>
              <a:rPr lang="en-US" baseline="0" dirty="0" smtClean="0"/>
              <a:t>are grouped </a:t>
            </a:r>
            <a:r>
              <a:rPr lang="en-US" baseline="0" dirty="0" smtClean="0"/>
              <a:t>into elementary and secondary grade spans.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baseline="0" dirty="0" smtClean="0"/>
              <a:t>Have them discuss the how students used tools to solve problems and how these tools helped students explore and deepen their understanding of mathematical concepts.</a:t>
            </a:r>
            <a:endParaRPr lang="en-US"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b="1"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 Notes:</a:t>
            </a:r>
            <a:endParaRPr lang="en-US" dirty="0" smtClean="0"/>
          </a:p>
          <a:p>
            <a:r>
              <a:rPr lang="en-US" dirty="0" smtClean="0"/>
              <a:t>Have </a:t>
            </a:r>
            <a:r>
              <a:rPr lang="en-US" dirty="0" smtClean="0"/>
              <a:t>participants</a:t>
            </a:r>
            <a:r>
              <a:rPr lang="en-US" baseline="0" dirty="0" smtClean="0"/>
              <a:t> respond to the prompts on the slide in their Metacognitive Journals. </a:t>
            </a:r>
            <a:endParaRPr lang="en-US" baseline="0" dirty="0" smtClean="0"/>
          </a:p>
          <a:p>
            <a:r>
              <a:rPr lang="en-US" baseline="0" dirty="0" smtClean="0"/>
              <a:t>Invite </a:t>
            </a:r>
            <a:r>
              <a:rPr lang="en-US" baseline="0" dirty="0" smtClean="0"/>
              <a:t>participants to share their ideas with the whole </a:t>
            </a:r>
            <a:r>
              <a:rPr lang="en-US" baseline="0" dirty="0" smtClean="0"/>
              <a:t>group.</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Notes:</a:t>
            </a:r>
          </a:p>
          <a:p>
            <a:pPr marL="114300" indent="-114300"/>
            <a:r>
              <a:rPr lang="en-US" dirty="0" smtClean="0"/>
              <a:t>Review slide.</a:t>
            </a:r>
          </a:p>
          <a:p>
            <a:r>
              <a:rPr lang="en-US" dirty="0" smtClean="0"/>
              <a:t>Ask </a:t>
            </a:r>
            <a:r>
              <a:rPr lang="en-US" dirty="0" smtClean="0"/>
              <a:t>participants what tools they would like to try in their classrooms that they have never</a:t>
            </a:r>
            <a:r>
              <a:rPr lang="en-US" baseline="0" dirty="0" smtClean="0"/>
              <a:t> used before and </a:t>
            </a:r>
            <a:r>
              <a:rPr lang="en-US" baseline="0" dirty="0" smtClean="0"/>
              <a:t>why.</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 Notes:</a:t>
            </a:r>
          </a:p>
          <a:p>
            <a:r>
              <a:rPr lang="en-US" dirty="0" smtClean="0"/>
              <a:t>Review slide bullets with participants</a:t>
            </a:r>
            <a:r>
              <a:rPr lang="en-US" dirty="0" smtClean="0"/>
              <a:t>. </a:t>
            </a:r>
            <a:endParaRPr lang="en-US" dirty="0" smtClean="0"/>
          </a:p>
          <a:p>
            <a:r>
              <a:rPr lang="en-US" dirty="0" smtClean="0"/>
              <a:t>Ask participants to </a:t>
            </a:r>
            <a:r>
              <a:rPr lang="en-US" dirty="0" smtClean="0"/>
              <a:t>add additional</a:t>
            </a:r>
            <a:r>
              <a:rPr lang="en-US" baseline="0" dirty="0" smtClean="0"/>
              <a:t> ideas </a:t>
            </a:r>
            <a:r>
              <a:rPr lang="en-US" baseline="0" dirty="0" smtClean="0"/>
              <a:t>and thoughts that surfaced as they completed the activities.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sz="1150" b="1" dirty="0" smtClean="0">
              <a:effectLst/>
            </a:endParaRPr>
          </a:p>
          <a:p>
            <a:pPr marL="0" indent="0">
              <a:buNone/>
            </a:pPr>
            <a:r>
              <a:rPr lang="en-US" sz="1150" b="1" dirty="0" smtClean="0">
                <a:effectLst/>
              </a:rPr>
              <a:t>Talking Points:</a:t>
            </a:r>
          </a:p>
          <a:p>
            <a:pPr marL="114300" indent="-114300"/>
            <a:r>
              <a:rPr lang="en-US" sz="1150" dirty="0" smtClean="0">
                <a:effectLst/>
              </a:rPr>
              <a:t>This unit contains</a:t>
            </a:r>
            <a:r>
              <a:rPr lang="en-US" sz="1150" baseline="0" dirty="0" smtClean="0">
                <a:effectLst/>
              </a:rPr>
              <a:t> </a:t>
            </a:r>
            <a:r>
              <a:rPr lang="en-US" sz="1400" dirty="0" smtClean="0"/>
              <a:t>the following</a:t>
            </a:r>
            <a:r>
              <a:rPr lang="en-US" sz="1400" baseline="0" dirty="0" smtClean="0"/>
              <a:t> sections</a:t>
            </a:r>
            <a:r>
              <a:rPr lang="en-US" sz="1400" dirty="0" smtClean="0"/>
              <a:t>: [Review</a:t>
            </a:r>
            <a:r>
              <a:rPr lang="en-US" sz="1400" baseline="0" dirty="0" smtClean="0"/>
              <a:t> slide]</a:t>
            </a:r>
            <a:endParaRPr lang="en-US" sz="14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 Notes:</a:t>
            </a:r>
            <a:endParaRPr lang="en-US" dirty="0" smtClean="0"/>
          </a:p>
          <a:p>
            <a:r>
              <a:rPr lang="en-US" dirty="0" smtClean="0"/>
              <a:t>In </a:t>
            </a:r>
            <a:r>
              <a:rPr lang="en-US" dirty="0" smtClean="0"/>
              <a:t>grade level groups, respond to the prompt.</a:t>
            </a:r>
          </a:p>
          <a:p>
            <a:r>
              <a:rPr lang="en-US" dirty="0" smtClean="0"/>
              <a:t>Ask participants to think about how they will engage students in modeling that is appropriate to their grade level.</a:t>
            </a:r>
            <a:r>
              <a:rPr lang="en-US" baseline="0" dirty="0" smtClean="0"/>
              <a:t> </a:t>
            </a:r>
            <a:endParaRPr lang="en-US" baseline="0" dirty="0" smtClean="0"/>
          </a:p>
          <a:p>
            <a:r>
              <a:rPr lang="en-US" baseline="0" dirty="0" smtClean="0"/>
              <a:t>Invite </a:t>
            </a:r>
            <a:r>
              <a:rPr lang="en-US" baseline="0" dirty="0" smtClean="0"/>
              <a:t>participants to share ideas to the whole group.</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a:buNone/>
            </a:pPr>
            <a:r>
              <a:rPr lang="en-US" b="1" dirty="0" smtClean="0"/>
              <a:t>(TRANSITION SLIDE)	</a:t>
            </a:r>
            <a:br>
              <a:rPr lang="en-US" b="1" dirty="0" smtClean="0"/>
            </a:br>
            <a:endParaRPr lang="en-US" b="1"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41</a:t>
            </a:fld>
            <a:endParaRPr lang="en-US" dirty="0"/>
          </a:p>
        </p:txBody>
      </p:sp>
      <p:sp>
        <p:nvSpPr>
          <p:cNvPr id="7" name="Slide Image Placeholder 6"/>
          <p:cNvSpPr>
            <a:spLocks noGrp="1" noRot="1" noChangeAspect="1"/>
          </p:cNvSpPr>
          <p:nvPr>
            <p:ph type="sldImg"/>
          </p:nvPr>
        </p:nvSpPr>
        <p:spPr>
          <a:xfrm>
            <a:off x="1143000" y="479425"/>
            <a:ext cx="4572000" cy="3429000"/>
          </a:xfr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endParaRPr lang="en-US" b="0" dirty="0" smtClean="0"/>
          </a:p>
          <a:p>
            <a:pPr marL="0" indent="0" eaLnBrk="1" hangingPunct="1">
              <a:buNone/>
            </a:pPr>
            <a:r>
              <a:rPr lang="en-US" b="1" dirty="0" smtClean="0"/>
              <a:t>Talking</a:t>
            </a:r>
            <a:r>
              <a:rPr lang="en-US" b="1" baseline="0" dirty="0" smtClean="0"/>
              <a:t> Points:</a:t>
            </a:r>
            <a:endParaRPr lang="en-US" b="1"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dirty="0" smtClean="0">
                <a:effectLst/>
              </a:rPr>
              <a:t>Take a few minutes to review the modeling and using tools practices: </a:t>
            </a:r>
            <a:r>
              <a:rPr lang="en-US" dirty="0" smtClean="0"/>
              <a:t>“Unpacking MP 4 and MP 5” (</a:t>
            </a:r>
            <a:r>
              <a:rPr lang="en-US" b="1" dirty="0" smtClean="0"/>
              <a:t>Handout 4.0.1</a:t>
            </a:r>
            <a:r>
              <a:rPr lang="en-US" b="1" dirty="0" smtClean="0"/>
              <a:t>)</a:t>
            </a:r>
            <a:r>
              <a:rPr lang="en-US" b="0" dirty="0" smtClean="0"/>
              <a:t>.</a:t>
            </a:r>
            <a:endParaRPr lang="en-US" sz="1150" dirty="0" smtClean="0">
              <a:effectLst/>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dirty="0" smtClean="0">
                <a:effectLst/>
              </a:rPr>
              <a:t>As you read, note questions about particular parts of these two mathematical practices and highlight key words or phrases that puzzle, intrigue, or seem particularly cogent to you.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50" dirty="0" smtClean="0">
                <a:effectLst/>
              </a:rPr>
              <a:t>Consider also how these two standards are related.</a:t>
            </a:r>
          </a:p>
          <a:p>
            <a:pPr eaLnBrk="1" hangingPunct="1"/>
            <a:endParaRPr lang="en-US" b="0"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 Notes:</a:t>
            </a:r>
          </a:p>
          <a:p>
            <a:r>
              <a:rPr lang="en-US" baseline="0" dirty="0" smtClean="0"/>
              <a:t>Have participants share and chart questions they may have about MP4 and MP5.</a:t>
            </a:r>
          </a:p>
          <a:p>
            <a:r>
              <a:rPr lang="en-US" baseline="0" dirty="0" smtClean="0"/>
              <a:t>Have participants compare and contrast MP4 and MP5.</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Facilitator </a:t>
            </a:r>
            <a:r>
              <a:rPr lang="en-US" b="1" dirty="0" smtClean="0"/>
              <a:t>Notes:</a:t>
            </a:r>
          </a:p>
          <a:p>
            <a:pPr marL="114300" indent="-114300"/>
            <a:r>
              <a:rPr lang="en-US" dirty="0" smtClean="0"/>
              <a:t>After</a:t>
            </a:r>
            <a:r>
              <a:rPr lang="en-US" baseline="0" dirty="0" smtClean="0"/>
              <a:t> participants have discussed questions in small groups, lead a whole group discussion on the responses.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Note </a:t>
            </a:r>
            <a:r>
              <a:rPr lang="en-US" b="1" dirty="0" smtClean="0"/>
              <a:t>to Facilitator:</a:t>
            </a:r>
          </a:p>
          <a:p>
            <a:pPr marL="114300" indent="-114300"/>
            <a:r>
              <a:rPr lang="en-US" dirty="0" smtClean="0"/>
              <a:t>Review slide.</a:t>
            </a:r>
          </a:p>
          <a:p>
            <a:pPr marL="114300" indent="-114300"/>
            <a:r>
              <a:rPr lang="en-US" dirty="0" smtClean="0"/>
              <a:t>Have</a:t>
            </a:r>
            <a:r>
              <a:rPr lang="en-US" baseline="0" dirty="0" smtClean="0"/>
              <a:t> participants discuss what they think modeling looks like at their grade level.</a:t>
            </a:r>
          </a:p>
          <a:p>
            <a:pPr marL="114300" indent="-114300"/>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a:buNone/>
            </a:pPr>
            <a:endParaRPr lang="en-US" sz="1150" b="1" kern="1200" dirty="0" smtClean="0">
              <a:solidFill>
                <a:schemeClr val="tx1"/>
              </a:solidFill>
              <a:latin typeface="Arial Narrow"/>
              <a:ea typeface="+mn-ea"/>
              <a:cs typeface="Arial Narrow"/>
            </a:endParaRPr>
          </a:p>
          <a:p>
            <a:pPr>
              <a:buNone/>
            </a:pPr>
            <a:r>
              <a:rPr lang="en-US" sz="1150" b="1" kern="1200" dirty="0" smtClean="0">
                <a:solidFill>
                  <a:schemeClr val="tx1"/>
                </a:solidFill>
                <a:latin typeface="Arial Narrow"/>
                <a:ea typeface="+mn-ea"/>
                <a:cs typeface="Arial Narrow"/>
              </a:rPr>
              <a:t>Talking </a:t>
            </a:r>
            <a:r>
              <a:rPr lang="en-US" sz="1150" b="1" kern="1200" dirty="0" smtClean="0">
                <a:solidFill>
                  <a:schemeClr val="tx1"/>
                </a:solidFill>
                <a:latin typeface="Arial Narrow"/>
                <a:ea typeface="+mn-ea"/>
                <a:cs typeface="Arial Narrow"/>
              </a:rPr>
              <a:t>Points:</a:t>
            </a:r>
          </a:p>
          <a:p>
            <a:r>
              <a:rPr lang="en-US" sz="1150" kern="1200" dirty="0" smtClean="0">
                <a:solidFill>
                  <a:schemeClr val="tx1"/>
                </a:solidFill>
                <a:latin typeface="Arial Narrow"/>
                <a:ea typeface="+mn-ea"/>
                <a:cs typeface="Arial Narrow"/>
              </a:rPr>
              <a:t>Modeling within mathematics is a broad standard that includes within its definition a wide range of mathematical problems. </a:t>
            </a:r>
          </a:p>
          <a:p>
            <a:r>
              <a:rPr lang="en-US" sz="1150" kern="1200" dirty="0" smtClean="0">
                <a:solidFill>
                  <a:schemeClr val="tx1"/>
                </a:solidFill>
                <a:latin typeface="Arial Narrow"/>
                <a:ea typeface="+mn-ea"/>
                <a:cs typeface="Arial Narrow"/>
              </a:rPr>
              <a:t>The</a:t>
            </a:r>
            <a:r>
              <a:rPr lang="en-US" dirty="0" smtClean="0"/>
              <a:t> </a:t>
            </a:r>
            <a:r>
              <a:rPr lang="en-US" sz="1150" kern="1200" dirty="0" smtClean="0">
                <a:solidFill>
                  <a:schemeClr val="tx1"/>
                </a:solidFill>
                <a:latin typeface="Arial Narrow"/>
                <a:ea typeface="+mn-ea"/>
                <a:cs typeface="Arial Narrow"/>
              </a:rPr>
              <a:t>(PISA) rubric defines modeling problems on a continuum of four different levels: </a:t>
            </a:r>
          </a:p>
          <a:p>
            <a:pPr lvl="1">
              <a:spcAft>
                <a:spcPts val="1200"/>
              </a:spcAft>
            </a:pPr>
            <a:r>
              <a:rPr lang="en-US" b="1" dirty="0" smtClean="0"/>
              <a:t>Level 0: </a:t>
            </a:r>
            <a:r>
              <a:rPr lang="en-US" dirty="0" smtClean="0"/>
              <a:t>Problems which are purely computational or context is unnecessary for solving them.</a:t>
            </a:r>
          </a:p>
          <a:p>
            <a:pPr lvl="1">
              <a:spcAft>
                <a:spcPts val="1200"/>
              </a:spcAft>
            </a:pPr>
            <a:r>
              <a:rPr lang="en-US" b="1" dirty="0" smtClean="0"/>
              <a:t>Level 1: </a:t>
            </a:r>
            <a:r>
              <a:rPr lang="en-US" dirty="0" smtClean="0"/>
              <a:t>Problems which are directly translatable from a context. An example is a simple word problem from which students can formulate an equation. </a:t>
            </a:r>
          </a:p>
          <a:p>
            <a:pPr lvl="1">
              <a:spcAft>
                <a:spcPts val="1200"/>
              </a:spcAft>
            </a:pPr>
            <a:r>
              <a:rPr lang="en-US" b="1" dirty="0" smtClean="0"/>
              <a:t>Level 2: </a:t>
            </a:r>
            <a:r>
              <a:rPr lang="en-US" dirty="0" smtClean="0"/>
              <a:t>Problems where a model can be modified to satisfy changed conditions. Such problems allow students to study patterns and relationship between quantities, and represent these patterns and relationships using words, numbers, symbols, and pictures. These can be problems that have multiple solution strategies, but usually have only one correct solution. </a:t>
            </a:r>
          </a:p>
          <a:p>
            <a:pPr lvl="1">
              <a:spcAft>
                <a:spcPts val="1200"/>
              </a:spcAft>
            </a:pPr>
            <a:r>
              <a:rPr lang="en-US" b="1" dirty="0" smtClean="0"/>
              <a:t>Level 3: </a:t>
            </a:r>
            <a:r>
              <a:rPr lang="en-US" dirty="0" smtClean="0"/>
              <a:t>Problems which have no predetermined solution. Such problems require students to make assumptions about the context, develop strategies to solve them, check their answers, present results, and possibly revise their solution strategies and begin the process over again .</a:t>
            </a:r>
          </a:p>
          <a:p>
            <a:pPr marL="0" indent="0">
              <a:buNone/>
            </a:pP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79425"/>
            <a:ext cx="4572000" cy="3429000"/>
          </a:xfrm>
        </p:spPr>
      </p:sp>
      <p:sp>
        <p:nvSpPr>
          <p:cNvPr id="3" name="Notes Placeholder 2"/>
          <p:cNvSpPr>
            <a:spLocks noGrp="1"/>
          </p:cNvSpPr>
          <p:nvPr>
            <p:ph type="body" idx="1"/>
          </p:nvPr>
        </p:nvSpPr>
        <p:spPr/>
        <p:txBody>
          <a:bodyPr>
            <a:normAutofit/>
          </a:bodyPr>
          <a:lstStyle/>
          <a:p>
            <a:pPr marL="0" indent="0">
              <a:buNone/>
            </a:pPr>
            <a:endParaRPr lang="en-US" b="1" dirty="0" smtClean="0"/>
          </a:p>
          <a:p>
            <a:pPr marL="0" indent="0">
              <a:buNone/>
            </a:pPr>
            <a:r>
              <a:rPr lang="en-US" b="1" dirty="0" smtClean="0"/>
              <a:t>Talking </a:t>
            </a:r>
            <a:r>
              <a:rPr lang="en-US" b="1" dirty="0" smtClean="0"/>
              <a:t>Points:</a:t>
            </a:r>
          </a:p>
          <a:p>
            <a:pPr marL="114300" indent="-114300"/>
            <a:r>
              <a:rPr lang="en-US" dirty="0" smtClean="0"/>
              <a:t>The</a:t>
            </a:r>
            <a:r>
              <a:rPr lang="en-US" baseline="0" dirty="0" smtClean="0"/>
              <a:t> ability to model with mathematics should grow over time as a student progresses through school. </a:t>
            </a:r>
          </a:p>
          <a:p>
            <a:pPr marL="114300" indent="-114300"/>
            <a:r>
              <a:rPr lang="en-US" baseline="0" dirty="0" smtClean="0"/>
              <a:t>By the time a student reaches high school, they should be engaging in level 3 modeling. </a:t>
            </a:r>
          </a:p>
          <a:p>
            <a:pPr marL="114300" indent="-114300"/>
            <a:r>
              <a:rPr lang="en-US" baseline="0" dirty="0" smtClean="0"/>
              <a:t>This will require students to engage in level 1 modeling in the lower grades, and level 2 modeling in the middle grades.</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grpSp>
        <p:nvGrpSpPr>
          <p:cNvPr id="2" name="Group 12"/>
          <p:cNvGrpSpPr>
            <a:grpSpLocks/>
          </p:cNvGrpSpPr>
          <p:nvPr userDrawn="1"/>
        </p:nvGrpSpPr>
        <p:grpSpPr bwMode="auto">
          <a:xfrm>
            <a:off x="0" y="0"/>
            <a:ext cx="9144000" cy="6858000"/>
            <a:chOff x="0" y="0"/>
            <a:chExt cx="5760" cy="4320"/>
          </a:xfrm>
        </p:grpSpPr>
        <p:sp>
          <p:nvSpPr>
            <p:cNvPr id="4" name="Rectangle 13"/>
            <p:cNvSpPr>
              <a:spLocks noChangeArrowheads="1"/>
            </p:cNvSpPr>
            <p:nvPr/>
          </p:nvSpPr>
          <p:spPr bwMode="auto">
            <a:xfrm>
              <a:off x="0" y="0"/>
              <a:ext cx="5760" cy="4320"/>
            </a:xfrm>
            <a:prstGeom prst="rect">
              <a:avLst/>
            </a:prstGeom>
            <a:solidFill>
              <a:srgbClr val="FEED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dirty="0">
                <a:solidFill>
                  <a:schemeClr val="tx1"/>
                </a:solidFill>
                <a:latin typeface="Arial Narrow"/>
              </a:endParaRPr>
            </a:p>
          </p:txBody>
        </p:sp>
        <p:sp>
          <p:nvSpPr>
            <p:cNvPr id="5" name="Rectangle 14"/>
            <p:cNvSpPr>
              <a:spLocks noChangeArrowheads="1"/>
            </p:cNvSpPr>
            <p:nvPr/>
          </p:nvSpPr>
          <p:spPr bwMode="auto">
            <a:xfrm>
              <a:off x="1248" y="1392"/>
              <a:ext cx="4512" cy="96"/>
            </a:xfrm>
            <a:prstGeom prst="rect">
              <a:avLst/>
            </a:prstGeom>
            <a:gradFill rotWithShape="0">
              <a:gsLst>
                <a:gs pos="0">
                  <a:srgbClr val="F17157"/>
                </a:gs>
                <a:gs pos="100000">
                  <a:srgbClr val="FAD0C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6" name="Rectangle 15"/>
            <p:cNvSpPr>
              <a:spLocks noChangeArrowheads="1"/>
            </p:cNvSpPr>
            <p:nvPr/>
          </p:nvSpPr>
          <p:spPr bwMode="auto">
            <a:xfrm>
              <a:off x="0" y="0"/>
              <a:ext cx="1056" cy="4320"/>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pic>
          <p:nvPicPr>
            <p:cNvPr id="7" name="Picture 16" descr="Color-ppt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 y="288"/>
              <a:ext cx="864"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tangle 17"/>
          <p:cNvSpPr>
            <a:spLocks noChangeArrowheads="1"/>
          </p:cNvSpPr>
          <p:nvPr userDrawn="1"/>
        </p:nvSpPr>
        <p:spPr bwMode="auto">
          <a:xfrm>
            <a:off x="1905000" y="6096000"/>
            <a:ext cx="7162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ts val="800"/>
              </a:spcBef>
            </a:pPr>
            <a:r>
              <a:rPr lang="en-US" sz="1100" b="1" dirty="0">
                <a:solidFill>
                  <a:srgbClr val="070C51"/>
                </a:solidFill>
                <a:latin typeface="Arial Narrow"/>
              </a:rPr>
              <a:t>CALIFORNIA DEPARTMENT OF EDUCATION</a:t>
            </a:r>
            <a:br>
              <a:rPr lang="en-US" sz="1100" b="1" dirty="0">
                <a:solidFill>
                  <a:srgbClr val="070C51"/>
                </a:solidFill>
                <a:latin typeface="Arial Narrow"/>
              </a:rPr>
            </a:br>
            <a:r>
              <a:rPr lang="en-US" sz="1100" dirty="0">
                <a:solidFill>
                  <a:srgbClr val="070C51"/>
                </a:solidFill>
                <a:latin typeface="Arial Narrow"/>
              </a:rPr>
              <a:t>Tom Torlakson, State Superintendent of Public Instruction</a:t>
            </a:r>
            <a:endParaRPr lang="en-US" sz="1200" b="1" dirty="0">
              <a:solidFill>
                <a:schemeClr val="tx2"/>
              </a:solidFill>
              <a:latin typeface="Arial Narrow"/>
            </a:endParaRPr>
          </a:p>
        </p:txBody>
      </p:sp>
      <p:sp>
        <p:nvSpPr>
          <p:cNvPr id="25607" name="Rectangle 7"/>
          <p:cNvSpPr>
            <a:spLocks noGrp="1" noChangeArrowheads="1"/>
          </p:cNvSpPr>
          <p:nvPr>
            <p:ph type="ctrTitle"/>
          </p:nvPr>
        </p:nvSpPr>
        <p:spPr>
          <a:xfrm>
            <a:off x="1981200" y="2760663"/>
            <a:ext cx="6781800" cy="2420937"/>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353720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6"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04297"/>
            <a:ext cx="7772400" cy="1286793"/>
          </a:xfrm>
        </p:spPr>
        <p:txBody>
          <a:bodyPr>
            <a:normAutofit/>
          </a:bodyPr>
          <a:lstStyle>
            <a:lvl1pPr>
              <a:defRPr sz="3600"/>
            </a:lvl1pPr>
          </a:lstStyle>
          <a:p>
            <a:r>
              <a:rPr lang="en-US" dirty="0" smtClean="0"/>
              <a:t>Click to edit Master title style</a:t>
            </a:r>
            <a:endParaRPr lang="en-US" dirty="0"/>
          </a:p>
        </p:txBody>
      </p:sp>
      <p:sp>
        <p:nvSpPr>
          <p:cNvPr id="7"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8"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15"/>
          <p:cNvSpPr>
            <a:spLocks noChangeArrowheads="1"/>
          </p:cNvSpPr>
          <p:nvPr userDrawn="1"/>
        </p:nvSpPr>
        <p:spPr bwMode="auto">
          <a:xfrm>
            <a:off x="0" y="0"/>
            <a:ext cx="9144000" cy="1392157"/>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57200" y="71113"/>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82351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2" r:id="rId4"/>
  </p:sldLayoutIdLst>
  <p:hf hdr="0" dt="0"/>
  <p:txStyles>
    <p:titleStyle>
      <a:lvl1pPr algn="l" defTabSz="457200" rtl="0" eaLnBrk="1" latinLnBrk="0" hangingPunct="1">
        <a:spcBef>
          <a:spcPct val="0"/>
        </a:spcBef>
        <a:buNone/>
        <a:defRPr sz="4400" b="1" kern="1200">
          <a:solidFill>
            <a:schemeClr val="tx1"/>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Narrow"/>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Narrow"/>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Narrow"/>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15"/>
          <p:cNvSpPr>
            <a:spLocks noChangeArrowheads="1"/>
          </p:cNvSpPr>
          <p:nvPr userDrawn="1"/>
        </p:nvSpPr>
        <p:spPr bwMode="auto">
          <a:xfrm>
            <a:off x="0" y="4695942"/>
            <a:ext cx="9144000" cy="1311859"/>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73917" y="4695942"/>
            <a:ext cx="8229600" cy="131185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457200" rtl="0" eaLnBrk="1" latinLnBrk="0" hangingPunct="1">
        <a:spcBef>
          <a:spcPct val="0"/>
        </a:spcBef>
        <a:buNone/>
        <a:defRPr sz="3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myboe.org/portal/default/Content/Viewer/Content?action=2&amp;scId=306591&amp;sciId=11855"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teachingchannel.org/videos/differentiating-in-math?resume=0"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hyperlink" Target="https://www.teachingchannel.org/videos/technology-and-geometry"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www.teachingchannel.org/videos/teaching-fractions"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hyperlink" Target="https://www.teachingchannel.org/videos/teaching-subtracting-integers/embed?format=js"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09500" y="1012725"/>
            <a:ext cx="6781800" cy="968474"/>
          </a:xfrm>
        </p:spPr>
        <p:txBody>
          <a:bodyPr>
            <a:normAutofit fontScale="90000"/>
          </a:bodyPr>
          <a:lstStyle/>
          <a:p>
            <a:pPr>
              <a:spcBef>
                <a:spcPct val="50000"/>
              </a:spcBef>
            </a:pPr>
            <a:r>
              <a:rPr lang="en-US" sz="4000" dirty="0" smtClean="0">
                <a:latin typeface="Arial Narrow" pitchFamily="34" charset="0"/>
                <a:ea typeface="ＭＳ Ｐゴシック" charset="-128"/>
                <a:cs typeface="Arial" pitchFamily="34" charset="0"/>
              </a:rPr>
              <a:t>Kindergarten through Grade Twelve </a:t>
            </a:r>
            <a:r>
              <a:rPr lang="en-US" sz="4000" dirty="0">
                <a:latin typeface="Arial Narrow" pitchFamily="34" charset="0"/>
                <a:ea typeface="ＭＳ Ｐゴシック" charset="-128"/>
                <a:cs typeface="Arial" pitchFamily="34" charset="0"/>
              </a:rPr>
              <a:t>Standards for Mathematical Practice</a:t>
            </a:r>
          </a:p>
        </p:txBody>
      </p:sp>
      <p:sp>
        <p:nvSpPr>
          <p:cNvPr id="3075" name="Text Box 4"/>
          <p:cNvSpPr txBox="1">
            <a:spLocks noChangeArrowheads="1"/>
          </p:cNvSpPr>
          <p:nvPr/>
        </p:nvSpPr>
        <p:spPr bwMode="auto">
          <a:xfrm>
            <a:off x="1981200" y="2819400"/>
            <a:ext cx="6705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endParaRPr lang="en-US" sz="3200" dirty="0">
              <a:solidFill>
                <a:schemeClr val="tx1"/>
              </a:solidFill>
              <a:latin typeface="Arial Narrow"/>
            </a:endParaRPr>
          </a:p>
          <a:p>
            <a:pPr algn="ctr">
              <a:spcBef>
                <a:spcPct val="50000"/>
              </a:spcBef>
            </a:pPr>
            <a:endParaRPr lang="en-US" sz="3200" dirty="0">
              <a:solidFill>
                <a:schemeClr val="tx1"/>
              </a:solidFill>
              <a:latin typeface="Arial Narrow"/>
            </a:endParaRPr>
          </a:p>
        </p:txBody>
      </p:sp>
      <p:sp>
        <p:nvSpPr>
          <p:cNvPr id="3076" name="Text Box 6"/>
          <p:cNvSpPr txBox="1">
            <a:spLocks noChangeArrowheads="1"/>
          </p:cNvSpPr>
          <p:nvPr/>
        </p:nvSpPr>
        <p:spPr bwMode="auto">
          <a:xfrm>
            <a:off x="2009500" y="2819400"/>
            <a:ext cx="67056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r>
              <a:rPr lang="en-US" sz="4800" b="1" dirty="0" smtClean="0">
                <a:solidFill>
                  <a:schemeClr val="tx1"/>
                </a:solidFill>
                <a:latin typeface="Arial Narrow" pitchFamily="34" charset="0"/>
                <a:ea typeface="ＭＳ Ｐゴシック" charset="-128"/>
                <a:cs typeface="Arial" pitchFamily="34" charset="0"/>
              </a:rPr>
              <a:t>Unit </a:t>
            </a:r>
            <a:r>
              <a:rPr lang="en-US" sz="4800" b="1" dirty="0">
                <a:solidFill>
                  <a:schemeClr val="tx1"/>
                </a:solidFill>
                <a:latin typeface="Arial Narrow" pitchFamily="34" charset="0"/>
                <a:ea typeface="ＭＳ Ｐゴシック" charset="-128"/>
                <a:cs typeface="Arial" pitchFamily="34" charset="0"/>
              </a:rPr>
              <a:t>4:</a:t>
            </a:r>
          </a:p>
          <a:p>
            <a:pPr algn="ctr">
              <a:spcBef>
                <a:spcPct val="50000"/>
              </a:spcBef>
            </a:pPr>
            <a:r>
              <a:rPr lang="en-US" sz="4800" b="1" dirty="0">
                <a:solidFill>
                  <a:schemeClr val="tx1"/>
                </a:solidFill>
                <a:latin typeface="Arial Narrow" pitchFamily="34" charset="0"/>
                <a:ea typeface="ＭＳ Ｐゴシック" charset="-128"/>
                <a:cs typeface="Arial" pitchFamily="34" charset="0"/>
              </a:rPr>
              <a:t>Modeling and Using Tools (MP4 and MP5)</a:t>
            </a:r>
          </a:p>
        </p:txBody>
      </p:sp>
    </p:spTree>
    <p:extLst>
      <p:ext uri="{BB962C8B-B14F-4D97-AF65-F5344CB8AC3E}">
        <p14:creationId xmlns:p14="http://schemas.microsoft.com/office/powerpoint/2010/main" val="4231744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smtClean="0"/>
              <a:t>Tat Ming is designing square swimming pools. Each pool has a square center that is the area of the water. Tat Ming uses blue tiles to represent the water. Around each pool there is a border of white tiles. Below are pictures of the three smallest pools that he can design with the blue tiles for the interior and white tiles for the border (</a:t>
            </a:r>
            <a:r>
              <a:rPr lang="en-US" sz="2400" dirty="0" err="1" smtClean="0"/>
              <a:t>Ferrini</a:t>
            </a:r>
            <a:r>
              <a:rPr lang="en-US" sz="2400" dirty="0" smtClean="0"/>
              <a:t>-Mundy, et al., 1997).</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10</a:t>
            </a:fld>
            <a:endParaRPr lang="en-US" dirty="0"/>
          </a:p>
        </p:txBody>
      </p:sp>
      <p:pic>
        <p:nvPicPr>
          <p:cNvPr id="6" name="Picture 5"/>
          <p:cNvPicPr/>
          <p:nvPr/>
        </p:nvPicPr>
        <p:blipFill>
          <a:blip r:embed="rId3"/>
          <a:srcRect/>
          <a:stretch>
            <a:fillRect/>
          </a:stretch>
        </p:blipFill>
        <p:spPr bwMode="auto">
          <a:xfrm>
            <a:off x="1485900" y="3924300"/>
            <a:ext cx="4699000" cy="2330450"/>
          </a:xfrm>
          <a:prstGeom prst="rect">
            <a:avLst/>
          </a:prstGeom>
          <a:noFill/>
          <a:ln w="9525">
            <a:noFill/>
            <a:miter lim="800000"/>
            <a:headEnd/>
            <a:tailEnd/>
          </a:ln>
        </p:spPr>
      </p:pic>
      <p:sp>
        <p:nvSpPr>
          <p:cNvPr id="7" name="Title 6"/>
          <p:cNvSpPr>
            <a:spLocks noGrp="1"/>
          </p:cNvSpPr>
          <p:nvPr>
            <p:ph type="title"/>
          </p:nvPr>
        </p:nvSpPr>
        <p:spPr/>
        <p:txBody>
          <a:bodyPr>
            <a:normAutofit fontScale="90000"/>
          </a:bodyPr>
          <a:lstStyle/>
          <a:p>
            <a:pPr algn="ctr"/>
            <a:r>
              <a:rPr lang="en-US" dirty="0" smtClean="0"/>
              <a:t>An Example of </a:t>
            </a:r>
            <a:br>
              <a:rPr lang="en-US" dirty="0" smtClean="0"/>
            </a:br>
            <a:r>
              <a:rPr lang="en-US" dirty="0" smtClean="0"/>
              <a:t>Modeling with Mathematics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Tiling Pool Problem</a:t>
            </a:r>
            <a:endParaRPr lang="en-US" dirty="0"/>
          </a:p>
        </p:txBody>
      </p:sp>
      <p:sp>
        <p:nvSpPr>
          <p:cNvPr id="3" name="Content Placeholder 2"/>
          <p:cNvSpPr>
            <a:spLocks noGrp="1"/>
          </p:cNvSpPr>
          <p:nvPr>
            <p:ph idx="1"/>
          </p:nvPr>
        </p:nvSpPr>
        <p:spPr/>
        <p:txBody>
          <a:bodyPr>
            <a:normAutofit/>
          </a:bodyPr>
          <a:lstStyle/>
          <a:p>
            <a:pPr>
              <a:buNone/>
            </a:pPr>
            <a:endParaRPr lang="en-US" sz="2162" dirty="0" smtClean="0"/>
          </a:p>
          <a:p>
            <a:pPr>
              <a:buNone/>
            </a:pPr>
            <a:endParaRPr lang="en-US" sz="2162" dirty="0" smtClean="0"/>
          </a:p>
          <a:p>
            <a:pPr>
              <a:buNone/>
            </a:pPr>
            <a:endParaRPr lang="en-US" sz="2162" dirty="0" smtClean="0"/>
          </a:p>
          <a:p>
            <a:pPr>
              <a:buNone/>
            </a:pPr>
            <a:endParaRPr lang="en-US" sz="2162" dirty="0" smtClean="0"/>
          </a:p>
          <a:p>
            <a:pPr>
              <a:buNone/>
            </a:pPr>
            <a:endParaRPr lang="en-US" sz="2162" dirty="0" smtClean="0"/>
          </a:p>
          <a:p>
            <a:r>
              <a:rPr lang="en-US" dirty="0" smtClean="0"/>
              <a:t>Complete the “Tiling Pool Problem” at your grade </a:t>
            </a:r>
            <a:r>
              <a:rPr lang="en-US" dirty="0" smtClean="0"/>
              <a:t>level span.</a:t>
            </a:r>
            <a:endParaRPr lang="en-US" dirty="0" smtClean="0"/>
          </a:p>
          <a:p>
            <a:r>
              <a:rPr lang="en-US" dirty="0" smtClean="0"/>
              <a:t>Discuss the mathematics that emerge with other members of your grade span group.</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11</a:t>
            </a:fld>
            <a:endParaRPr lang="en-US" dirty="0"/>
          </a:p>
        </p:txBody>
      </p:sp>
      <p:pic>
        <p:nvPicPr>
          <p:cNvPr id="6" name="Picture 5"/>
          <p:cNvPicPr/>
          <p:nvPr/>
        </p:nvPicPr>
        <p:blipFill>
          <a:blip r:embed="rId3"/>
          <a:srcRect/>
          <a:stretch>
            <a:fillRect/>
          </a:stretch>
        </p:blipFill>
        <p:spPr bwMode="auto">
          <a:xfrm>
            <a:off x="2266719" y="1600200"/>
            <a:ext cx="3581400" cy="17145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spcAft>
                <a:spcPts val="1200"/>
              </a:spcAft>
            </a:pPr>
            <a:r>
              <a:rPr lang="en-US" sz="2400" dirty="0" smtClean="0"/>
              <a:t>The resources and strategies </a:t>
            </a:r>
            <a:r>
              <a:rPr lang="en-US" sz="2400" dirty="0" smtClean="0"/>
              <a:t>below help to make </a:t>
            </a:r>
            <a:r>
              <a:rPr lang="en-US" sz="2400" dirty="0" smtClean="0"/>
              <a:t>the Tiling Pool Problem accessible to all learners. The supports provide options for motor skills, visual, auditory, and language flexibility:  </a:t>
            </a:r>
          </a:p>
          <a:p>
            <a:pPr lvl="1">
              <a:spcAft>
                <a:spcPts val="1200"/>
              </a:spcAft>
            </a:pPr>
            <a:r>
              <a:rPr lang="en-US" sz="2000" dirty="0" smtClean="0"/>
              <a:t>The illustrations of the pools and pictures of the backyard help students visualize the problem. </a:t>
            </a:r>
          </a:p>
          <a:p>
            <a:pPr lvl="1">
              <a:spcAft>
                <a:spcPts val="1200"/>
              </a:spcAft>
            </a:pPr>
            <a:r>
              <a:rPr lang="en-US" sz="2000" dirty="0" smtClean="0"/>
              <a:t>The grid paper allows students to draw pictures of the pools, whereas tiles permit students to construct the pools to aid in understanding. </a:t>
            </a:r>
          </a:p>
          <a:p>
            <a:pPr>
              <a:spcAft>
                <a:spcPts val="1200"/>
              </a:spcAft>
            </a:pPr>
            <a:r>
              <a:rPr lang="en-US" sz="2400" dirty="0" smtClean="0"/>
              <a:t>When students work in groups to problem solve they are provided with an opportunity to engage in discourse about mathematics. 				 </a:t>
            </a: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12</a:t>
            </a:fld>
            <a:endParaRPr lang="en-US" dirty="0"/>
          </a:p>
        </p:txBody>
      </p:sp>
      <p:sp>
        <p:nvSpPr>
          <p:cNvPr id="6" name="Title 5"/>
          <p:cNvSpPr>
            <a:spLocks noGrp="1"/>
          </p:cNvSpPr>
          <p:nvPr>
            <p:ph type="title"/>
          </p:nvPr>
        </p:nvSpPr>
        <p:spPr/>
        <p:txBody>
          <a:bodyPr/>
          <a:lstStyle/>
          <a:p>
            <a:pPr algn="ctr"/>
            <a:r>
              <a:rPr lang="en-US" dirty="0" smtClean="0"/>
              <a:t>Meeting the Needs of All Learners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Modeling is </a:t>
            </a:r>
            <a:r>
              <a:rPr lang="en-US" dirty="0" err="1" smtClean="0"/>
              <a:t>mathematizing</a:t>
            </a:r>
            <a:r>
              <a:rPr lang="en-US" dirty="0" smtClean="0"/>
              <a:t> a situation, or making use of a model by interpreting it in relation to the context. </a:t>
            </a:r>
          </a:p>
          <a:p>
            <a:r>
              <a:rPr lang="en-US" dirty="0" smtClean="0"/>
              <a:t>Modeling is important because it links mathematics to everyday life. </a:t>
            </a:r>
          </a:p>
          <a:p>
            <a:r>
              <a:rPr lang="en-US" dirty="0" smtClean="0"/>
              <a:t>Modeling with mathematics exists along a continuum; </a:t>
            </a:r>
          </a:p>
          <a:p>
            <a:pPr lvl="1"/>
            <a:r>
              <a:rPr lang="en-US" dirty="0" smtClean="0"/>
              <a:t>from problems that are directly translatable from a context, </a:t>
            </a:r>
          </a:p>
          <a:p>
            <a:pPr lvl="1"/>
            <a:r>
              <a:rPr lang="en-US" dirty="0" smtClean="0"/>
              <a:t>to problems that have no predetermined solutions and require students to make assumptions, develop solution strategies, present results, and possibly revise their strategies. </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13</a:t>
            </a:fld>
            <a:endParaRPr lang="en-US" dirty="0"/>
          </a:p>
        </p:txBody>
      </p:sp>
      <p:sp>
        <p:nvSpPr>
          <p:cNvPr id="6" name="Title 5"/>
          <p:cNvSpPr>
            <a:spLocks noGrp="1"/>
          </p:cNvSpPr>
          <p:nvPr>
            <p:ph type="title"/>
          </p:nvPr>
        </p:nvSpPr>
        <p:spPr/>
        <p:txBody>
          <a:bodyPr/>
          <a:lstStyle/>
          <a:p>
            <a:pPr algn="ctr"/>
            <a:r>
              <a:rPr lang="en-US" dirty="0" smtClean="0"/>
              <a:t>4.1 Summary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Reflection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3600" dirty="0" smtClean="0"/>
              <a:t>In grade </a:t>
            </a:r>
            <a:r>
              <a:rPr lang="en-US" sz="3600" dirty="0" smtClean="0"/>
              <a:t>span </a:t>
            </a:r>
            <a:r>
              <a:rPr lang="en-US" sz="3600" dirty="0" smtClean="0"/>
              <a:t>groups, discuss:</a:t>
            </a:r>
          </a:p>
          <a:p>
            <a:r>
              <a:rPr lang="en-US" dirty="0" smtClean="0"/>
              <a:t>How the pool-tiling task allows students to analyze relationships mathematically in order to draw conclusions.  </a:t>
            </a:r>
          </a:p>
          <a:p>
            <a:r>
              <a:rPr lang="en-US" dirty="0" smtClean="0"/>
              <a:t>The ways the task allows students to think creatively and work with others. </a:t>
            </a:r>
          </a:p>
          <a:p>
            <a:r>
              <a:rPr lang="en-US" dirty="0" smtClean="0"/>
              <a:t>How you would adapt this lesson for English learners and/or students with special needs in your classroom.</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669" y="335287"/>
            <a:ext cx="7226300" cy="1264913"/>
          </a:xfrm>
        </p:spPr>
        <p:txBody>
          <a:bodyPr>
            <a:normAutofit fontScale="90000"/>
          </a:bodyPr>
          <a:lstStyle/>
          <a:p>
            <a:pPr algn="ctr"/>
            <a:r>
              <a:rPr lang="en-US" dirty="0" smtClean="0"/>
              <a:t>4.2 Modeling with Mathematics at Different Grade Level Spans</a:t>
            </a:r>
            <a:br>
              <a:rPr lang="en-US" dirty="0" smtClean="0"/>
            </a:br>
            <a:endParaRPr lang="en-US" dirty="0"/>
          </a:p>
        </p:txBody>
      </p:sp>
      <p:sp>
        <p:nvSpPr>
          <p:cNvPr id="3" name="Content Placeholder 2"/>
          <p:cNvSpPr>
            <a:spLocks noGrp="1"/>
          </p:cNvSpPr>
          <p:nvPr>
            <p:ph idx="1"/>
          </p:nvPr>
        </p:nvSpPr>
        <p:spPr/>
        <p:txBody>
          <a:bodyPr>
            <a:normAutofit/>
          </a:bodyPr>
          <a:lstStyle/>
          <a:p>
            <a:pPr marL="0" indent="0">
              <a:buNone/>
            </a:pPr>
            <a:r>
              <a:rPr lang="en-US" sz="3600" dirty="0"/>
              <a:t>What does modeling with mathematics look like in the different grade level spans</a:t>
            </a:r>
            <a:r>
              <a:rPr lang="en-US" sz="3600" dirty="0" smtClean="0"/>
              <a:t>?</a:t>
            </a:r>
            <a:endParaRPr lang="en-US" sz="3600" dirty="0"/>
          </a:p>
          <a:p>
            <a:r>
              <a:rPr lang="en-US" sz="3400" dirty="0" smtClean="0"/>
              <a:t>Review sample problems by grade level span.</a:t>
            </a:r>
          </a:p>
          <a:p>
            <a:r>
              <a:rPr lang="en-US" sz="3400" dirty="0" smtClean="0"/>
              <a:t>Note </a:t>
            </a:r>
            <a:r>
              <a:rPr lang="en-US" sz="3400" dirty="0"/>
              <a:t>similarities and differences in modeling. </a:t>
            </a:r>
            <a:endParaRPr lang="en-US" sz="3400" dirty="0" smtClean="0"/>
          </a:p>
          <a:p>
            <a:r>
              <a:rPr lang="en-US" sz="3400" dirty="0"/>
              <a:t>C</a:t>
            </a:r>
            <a:r>
              <a:rPr lang="en-US" sz="3400" dirty="0" smtClean="0"/>
              <a:t>onsider </a:t>
            </a:r>
            <a:r>
              <a:rPr lang="en-US" sz="3400" dirty="0"/>
              <a:t>how problems in the early grades support the level of complexity of modeling that students are required to do in middle and high school.</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Modeling at Different Grade Spans</a:t>
            </a:r>
            <a:endParaRPr lang="en-US" dirty="0"/>
          </a:p>
        </p:txBody>
      </p:sp>
      <p:sp>
        <p:nvSpPr>
          <p:cNvPr id="3" name="Content Placeholder 2"/>
          <p:cNvSpPr>
            <a:spLocks noGrp="1"/>
          </p:cNvSpPr>
          <p:nvPr>
            <p:ph idx="1"/>
          </p:nvPr>
        </p:nvSpPr>
        <p:spPr>
          <a:xfrm>
            <a:off x="457200" y="1466850"/>
            <a:ext cx="8229600" cy="5019843"/>
          </a:xfrm>
        </p:spPr>
        <p:txBody>
          <a:bodyPr>
            <a:normAutofit fontScale="92500"/>
          </a:bodyPr>
          <a:lstStyle/>
          <a:p>
            <a:r>
              <a:rPr lang="en-US" sz="2800" b="1" dirty="0"/>
              <a:t>E</a:t>
            </a:r>
            <a:r>
              <a:rPr lang="en-US" sz="2800" b="1" dirty="0" smtClean="0"/>
              <a:t>arly grades: </a:t>
            </a:r>
            <a:r>
              <a:rPr lang="en-US" sz="2800" dirty="0" smtClean="0"/>
              <a:t>Students </a:t>
            </a:r>
            <a:r>
              <a:rPr lang="en-US" sz="2800" dirty="0"/>
              <a:t>might choose to use </a:t>
            </a:r>
            <a:r>
              <a:rPr lang="en-US" sz="2800" dirty="0" err="1"/>
              <a:t>manipulatives</a:t>
            </a:r>
            <a:r>
              <a:rPr lang="en-US" sz="2800" dirty="0"/>
              <a:t>, such as linking cubes, to help them solve an addition or subtraction problem in </a:t>
            </a:r>
            <a:r>
              <a:rPr lang="en-US" sz="2800" dirty="0" smtClean="0"/>
              <a:t>context. They </a:t>
            </a:r>
            <a:r>
              <a:rPr lang="en-US" sz="2800" dirty="0"/>
              <a:t>may also write an equation to describe a situation. </a:t>
            </a:r>
            <a:endParaRPr lang="en-US" sz="2800" dirty="0" smtClean="0"/>
          </a:p>
          <a:p>
            <a:endParaRPr lang="en-US" sz="2800" dirty="0"/>
          </a:p>
          <a:p>
            <a:r>
              <a:rPr lang="en-US" sz="2800" b="1" dirty="0"/>
              <a:t>M</a:t>
            </a:r>
            <a:r>
              <a:rPr lang="en-US" sz="2800" b="1" dirty="0" smtClean="0"/>
              <a:t>iddle grades: </a:t>
            </a:r>
            <a:r>
              <a:rPr lang="en-US" sz="2800" dirty="0" smtClean="0"/>
              <a:t>Students </a:t>
            </a:r>
            <a:r>
              <a:rPr lang="en-US" sz="2800" dirty="0"/>
              <a:t>learn habits and skills that are central to the development of higher-level mathematical thinking</a:t>
            </a:r>
            <a:r>
              <a:rPr lang="en-US" sz="2800" dirty="0" smtClean="0"/>
              <a:t>.</a:t>
            </a:r>
          </a:p>
          <a:p>
            <a:pPr marL="0" indent="0">
              <a:buNone/>
            </a:pPr>
            <a:endParaRPr lang="en-US" sz="2800" dirty="0" smtClean="0"/>
          </a:p>
          <a:p>
            <a:r>
              <a:rPr lang="en-US" sz="2800" b="1" dirty="0"/>
              <a:t>H</a:t>
            </a:r>
            <a:r>
              <a:rPr lang="en-US" sz="2800" b="1" dirty="0" smtClean="0"/>
              <a:t>igh school: </a:t>
            </a:r>
            <a:r>
              <a:rPr lang="en-US" sz="2800" dirty="0" smtClean="0"/>
              <a:t>Students </a:t>
            </a:r>
            <a:r>
              <a:rPr lang="en-US" sz="2800" dirty="0"/>
              <a:t>use modeling as a process of choosing appropriate mathematics and statistics to aid understanding, analyze empirical situations, and improve decisions.</a:t>
            </a:r>
          </a:p>
          <a:p>
            <a:pPr marL="0" indent="0">
              <a:lnSpc>
                <a:spcPct val="110000"/>
              </a:lnSpc>
              <a:buNone/>
            </a:pP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16</a:t>
            </a:fld>
            <a:endParaRPr lang="en-US" dirty="0"/>
          </a:p>
        </p:txBody>
      </p:sp>
    </p:spTree>
    <p:extLst>
      <p:ext uri="{BB962C8B-B14F-4D97-AF65-F5344CB8AC3E}">
        <p14:creationId xmlns:p14="http://schemas.microsoft.com/office/powerpoint/2010/main" val="1125598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Quotes on Modeling</a:t>
            </a:r>
            <a:endParaRPr lang="en-US" dirty="0"/>
          </a:p>
        </p:txBody>
      </p:sp>
      <p:sp>
        <p:nvSpPr>
          <p:cNvPr id="3" name="Content Placeholder 2"/>
          <p:cNvSpPr>
            <a:spLocks noGrp="1"/>
          </p:cNvSpPr>
          <p:nvPr>
            <p:ph idx="1"/>
          </p:nvPr>
        </p:nvSpPr>
        <p:spPr/>
        <p:txBody>
          <a:bodyPr/>
          <a:lstStyle/>
          <a:p>
            <a:pPr marL="114300" indent="-114300"/>
            <a:r>
              <a:rPr lang="en-US" sz="4000" dirty="0" smtClean="0"/>
              <a:t>Refer to “Quotes </a:t>
            </a:r>
            <a:r>
              <a:rPr lang="en-US" sz="4000" dirty="0"/>
              <a:t>on Modeling” </a:t>
            </a:r>
            <a:r>
              <a:rPr lang="en-US" sz="4000" dirty="0" smtClean="0"/>
              <a:t>   (</a:t>
            </a:r>
            <a:r>
              <a:rPr lang="en-US" sz="4000" b="1" dirty="0"/>
              <a:t>Handout 4.2.1</a:t>
            </a:r>
            <a:r>
              <a:rPr lang="en-US" sz="4000" dirty="0" smtClean="0"/>
              <a:t>).</a:t>
            </a:r>
          </a:p>
          <a:p>
            <a:pPr marL="0" indent="0">
              <a:buNone/>
            </a:pPr>
            <a:endParaRPr lang="en-US" sz="4000" dirty="0"/>
          </a:p>
          <a:p>
            <a:pPr marL="114300" indent="-114300">
              <a:spcBef>
                <a:spcPts val="0"/>
              </a:spcBef>
              <a:spcAft>
                <a:spcPts val="600"/>
              </a:spcAft>
              <a:tabLst>
                <a:tab pos="5948363" algn="r"/>
              </a:tabLst>
              <a:defRPr/>
            </a:pPr>
            <a:r>
              <a:rPr lang="en-US" sz="4000" dirty="0" smtClean="0"/>
              <a:t>With </a:t>
            </a:r>
            <a:r>
              <a:rPr lang="en-US" sz="4000" dirty="0"/>
              <a:t>a </a:t>
            </a:r>
            <a:r>
              <a:rPr lang="en-US" sz="4000" dirty="0" smtClean="0"/>
              <a:t>partner, read </a:t>
            </a:r>
            <a:r>
              <a:rPr lang="en-US" sz="4000" dirty="0"/>
              <a:t>and discuss </a:t>
            </a:r>
            <a:r>
              <a:rPr lang="en-US" sz="4000" dirty="0" smtClean="0"/>
              <a:t>the </a:t>
            </a:r>
            <a:r>
              <a:rPr lang="en-US" sz="4000" dirty="0"/>
              <a:t>quote </a:t>
            </a:r>
            <a:r>
              <a:rPr lang="en-US" sz="4000" dirty="0" smtClean="0"/>
              <a:t>that represents your grade </a:t>
            </a:r>
            <a:r>
              <a:rPr lang="en-US" sz="4000" dirty="0" smtClean="0"/>
              <a:t>level span.</a:t>
            </a:r>
            <a:endParaRPr lang="en-US" sz="4000" dirty="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17</a:t>
            </a:fld>
            <a:endParaRPr lang="en-US" dirty="0"/>
          </a:p>
        </p:txBody>
      </p:sp>
    </p:spTree>
    <p:extLst>
      <p:ext uri="{BB962C8B-B14F-4D97-AF65-F5344CB8AC3E}">
        <p14:creationId xmlns:p14="http://schemas.microsoft.com/office/powerpoint/2010/main" val="1026393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9129" y="1485900"/>
            <a:ext cx="8442921" cy="4937817"/>
          </a:xfrm>
        </p:spPr>
        <p:txBody>
          <a:bodyPr>
            <a:normAutofit fontScale="70000" lnSpcReduction="20000"/>
          </a:bodyPr>
          <a:lstStyle/>
          <a:p>
            <a:r>
              <a:rPr lang="en-US" sz="4000" b="1" dirty="0" smtClean="0">
                <a:cs typeface="Arial Narrow"/>
              </a:rPr>
              <a:t>Refer</a:t>
            </a:r>
            <a:r>
              <a:rPr lang="en-US" sz="4000" dirty="0" smtClean="0">
                <a:cs typeface="Arial Narrow"/>
              </a:rPr>
              <a:t> to the “Examples </a:t>
            </a:r>
            <a:r>
              <a:rPr lang="en-US" sz="4000" dirty="0">
                <a:cs typeface="Arial Narrow"/>
              </a:rPr>
              <a:t>of </a:t>
            </a:r>
            <a:r>
              <a:rPr lang="en-US" sz="4000" dirty="0" smtClean="0">
                <a:cs typeface="Arial Narrow"/>
              </a:rPr>
              <a:t>Modeling Activities” handout that represents your grade level span (</a:t>
            </a:r>
            <a:r>
              <a:rPr lang="en-US" sz="4000" b="1" dirty="0" smtClean="0"/>
              <a:t>Handouts</a:t>
            </a:r>
            <a:r>
              <a:rPr lang="en-US" sz="4000" dirty="0" smtClean="0"/>
              <a:t> </a:t>
            </a:r>
            <a:r>
              <a:rPr lang="en-US" sz="4000" b="1" dirty="0"/>
              <a:t>4.2.2 </a:t>
            </a:r>
            <a:r>
              <a:rPr lang="en-US" sz="4000" b="1" dirty="0" smtClean="0"/>
              <a:t>– 4.2.4)</a:t>
            </a:r>
            <a:r>
              <a:rPr lang="en-US" sz="4000" dirty="0" smtClean="0">
                <a:cs typeface="Arial Narrow"/>
              </a:rPr>
              <a:t>.</a:t>
            </a:r>
          </a:p>
          <a:p>
            <a:endParaRPr lang="en-US" sz="4000" b="1" dirty="0">
              <a:cs typeface="Arial Narrow"/>
            </a:endParaRPr>
          </a:p>
          <a:p>
            <a:r>
              <a:rPr lang="en-US" sz="4000" b="1" dirty="0" smtClean="0">
                <a:cs typeface="Arial Narrow"/>
              </a:rPr>
              <a:t>Review</a:t>
            </a:r>
            <a:r>
              <a:rPr lang="en-US" sz="4000" dirty="0" smtClean="0">
                <a:cs typeface="Arial Narrow"/>
              </a:rPr>
              <a:t> </a:t>
            </a:r>
            <a:r>
              <a:rPr lang="en-US" sz="4000" dirty="0">
                <a:cs typeface="Arial Narrow"/>
              </a:rPr>
              <a:t>the problems, noting the level of each </a:t>
            </a:r>
            <a:r>
              <a:rPr lang="en-US" sz="4000" dirty="0" smtClean="0">
                <a:cs typeface="Arial Narrow"/>
              </a:rPr>
              <a:t>as defined </a:t>
            </a:r>
            <a:r>
              <a:rPr lang="en-US" sz="4000" dirty="0">
                <a:cs typeface="Arial Narrow"/>
              </a:rPr>
              <a:t>on the PISA </a:t>
            </a:r>
            <a:r>
              <a:rPr lang="en-US" sz="4000" dirty="0" smtClean="0">
                <a:cs typeface="Arial Narrow"/>
              </a:rPr>
              <a:t>rubric.</a:t>
            </a:r>
          </a:p>
          <a:p>
            <a:endParaRPr lang="en-US" sz="4000" dirty="0" smtClean="0">
              <a:cs typeface="Arial Narrow"/>
            </a:endParaRPr>
          </a:p>
          <a:p>
            <a:r>
              <a:rPr lang="en-US" sz="4400" b="1" dirty="0">
                <a:cs typeface="Arial Narrow"/>
              </a:rPr>
              <a:t>Complete</a:t>
            </a:r>
            <a:r>
              <a:rPr lang="en-US" sz="4000" dirty="0"/>
              <a:t> the problems and compare solutions and strategies.</a:t>
            </a:r>
          </a:p>
          <a:p>
            <a:pPr marL="0" indent="0">
              <a:spcBef>
                <a:spcPts val="0"/>
              </a:spcBef>
              <a:spcAft>
                <a:spcPts val="600"/>
              </a:spcAft>
              <a:buNone/>
              <a:tabLst>
                <a:tab pos="5948363" algn="r"/>
              </a:tabLst>
              <a:defRPr/>
            </a:pPr>
            <a:endParaRPr lang="en-US" sz="4000" dirty="0">
              <a:cs typeface="Arial Narrow"/>
            </a:endParaRPr>
          </a:p>
          <a:p>
            <a:r>
              <a:rPr lang="en-US" sz="4000" b="1" dirty="0"/>
              <a:t>Discuss</a:t>
            </a:r>
            <a:r>
              <a:rPr lang="en-US" sz="4000" dirty="0"/>
              <a:t> how the difference in the subtle wording of the problems change the difficulty level.</a:t>
            </a:r>
          </a:p>
          <a:p>
            <a:pPr>
              <a:buNone/>
            </a:pPr>
            <a:endParaRPr lang="en-US" sz="4000" dirty="0" smtClean="0">
              <a:cs typeface="Arial Narrow"/>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18</a:t>
            </a:fld>
            <a:endParaRPr lang="en-US" dirty="0"/>
          </a:p>
        </p:txBody>
      </p:sp>
      <p:sp>
        <p:nvSpPr>
          <p:cNvPr id="6" name="Title 5"/>
          <p:cNvSpPr>
            <a:spLocks noGrp="1"/>
          </p:cNvSpPr>
          <p:nvPr>
            <p:ph type="title"/>
          </p:nvPr>
        </p:nvSpPr>
        <p:spPr/>
        <p:txBody>
          <a:bodyPr>
            <a:normAutofit/>
          </a:bodyPr>
          <a:lstStyle/>
          <a:p>
            <a:pPr algn="ctr"/>
            <a:r>
              <a:rPr lang="en-US" dirty="0" smtClean="0"/>
              <a:t>Examples of</a:t>
            </a:r>
            <a:r>
              <a:rPr lang="en-US" dirty="0"/>
              <a:t> </a:t>
            </a:r>
            <a:r>
              <a:rPr lang="en-US" dirty="0" smtClean="0"/>
              <a:t>Modeling Activities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600" dirty="0" smtClean="0"/>
              <a:t>View middle school students engaging in a problem that requires modeling. </a:t>
            </a:r>
          </a:p>
          <a:p>
            <a:r>
              <a:rPr lang="en-US" sz="2600" dirty="0" smtClean="0"/>
              <a:t>Consider the following questions as you watch:</a:t>
            </a:r>
          </a:p>
          <a:p>
            <a:pPr marL="914400" lvl="1" indent="-457200"/>
            <a:r>
              <a:rPr lang="en-US" sz="2400" dirty="0" smtClean="0"/>
              <a:t>How did students apply the mathematics they knew to solve the problem?</a:t>
            </a:r>
          </a:p>
          <a:p>
            <a:pPr marL="914400" lvl="1" indent="-457200"/>
            <a:r>
              <a:rPr lang="en-US" sz="2400" dirty="0" smtClean="0"/>
              <a:t>How comfortable did students appear to be in making assumptions and approximations to simplify the problem?</a:t>
            </a:r>
          </a:p>
          <a:p>
            <a:pPr marL="914400" lvl="1" indent="-457200"/>
            <a:r>
              <a:rPr lang="en-US" sz="2400" dirty="0" smtClean="0"/>
              <a:t>How did the students interpret their results in the context of the problem?</a:t>
            </a:r>
          </a:p>
          <a:p>
            <a:pPr marL="457200" lvl="1" indent="0">
              <a:buNone/>
            </a:pPr>
            <a:endParaRPr lang="en-US" sz="1800" dirty="0" smtClean="0"/>
          </a:p>
          <a:p>
            <a:pPr marL="457200" lvl="1" indent="0" algn="ctr">
              <a:buNone/>
            </a:pPr>
            <a:r>
              <a:rPr lang="en-US" sz="1800" dirty="0" smtClean="0"/>
              <a:t>Video available on the Brokers of Expertise Web site:</a:t>
            </a:r>
          </a:p>
          <a:p>
            <a:pPr marL="0" indent="0" algn="ctr">
              <a:buNone/>
            </a:pPr>
            <a:r>
              <a:rPr lang="en-US" sz="1800" dirty="0">
                <a:hlinkClick r:id="rId3"/>
              </a:rPr>
              <a:t>http://</a:t>
            </a:r>
            <a:r>
              <a:rPr lang="en-US" sz="1800" dirty="0" smtClean="0">
                <a:hlinkClick r:id="rId3"/>
              </a:rPr>
              <a:t>myboe.org/portal/default/Content/Viewer/Content?action=2&amp;scId=306591&amp;sciId=11855</a:t>
            </a:r>
            <a:endParaRPr lang="en-US" dirty="0" smtClean="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19</a:t>
            </a:fld>
            <a:endParaRPr lang="en-US" dirty="0"/>
          </a:p>
        </p:txBody>
      </p:sp>
      <p:sp>
        <p:nvSpPr>
          <p:cNvPr id="6" name="Title 5"/>
          <p:cNvSpPr>
            <a:spLocks noGrp="1"/>
          </p:cNvSpPr>
          <p:nvPr>
            <p:ph type="title"/>
          </p:nvPr>
        </p:nvSpPr>
        <p:spPr/>
        <p:txBody>
          <a:bodyPr>
            <a:normAutofit fontScale="90000"/>
          </a:bodyPr>
          <a:lstStyle/>
          <a:p>
            <a:pPr algn="ctr"/>
            <a:r>
              <a:rPr lang="en-US" dirty="0" smtClean="0"/>
              <a:t>Students Making Sense of a Problem</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a:t>
            </a:fld>
            <a:endParaRPr lang="en-US" dirty="0"/>
          </a:p>
        </p:txBody>
      </p:sp>
      <p:pic>
        <p:nvPicPr>
          <p:cNvPr id="7" name="Content Placeholder 6" descr="Slide4.jpg"/>
          <p:cNvPicPr>
            <a:picLocks noGrp="1" noChangeAspect="1"/>
          </p:cNvPicPr>
          <p:nvPr>
            <p:ph idx="1"/>
          </p:nvPr>
        </p:nvPicPr>
        <p:blipFill>
          <a:blip r:embed="rId3"/>
          <a:srcRect l="-13989" r="-13989"/>
          <a:stretch>
            <a:fillRect/>
          </a:stretch>
        </p:blipFill>
        <p:spPr>
          <a:xfrm>
            <a:off x="0" y="693413"/>
            <a:ext cx="9144000" cy="5359463"/>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Video Reflection</a:t>
            </a:r>
            <a:endParaRPr lang="en-US" dirty="0"/>
          </a:p>
        </p:txBody>
      </p:sp>
      <p:sp>
        <p:nvSpPr>
          <p:cNvPr id="3" name="Content Placeholder 2"/>
          <p:cNvSpPr>
            <a:spLocks noGrp="1"/>
          </p:cNvSpPr>
          <p:nvPr>
            <p:ph idx="1"/>
          </p:nvPr>
        </p:nvSpPr>
        <p:spPr/>
        <p:txBody>
          <a:bodyPr>
            <a:normAutofit/>
          </a:bodyPr>
          <a:lstStyle/>
          <a:p>
            <a:pPr marL="0" indent="0">
              <a:buNone/>
            </a:pPr>
            <a:r>
              <a:rPr lang="en-US" sz="3600" b="1" dirty="0" smtClean="0"/>
              <a:t>Discuss in small groups:</a:t>
            </a:r>
          </a:p>
          <a:p>
            <a:r>
              <a:rPr lang="en-US" sz="3600" dirty="0"/>
              <a:t>H</a:t>
            </a:r>
            <a:r>
              <a:rPr lang="en-US" sz="3600" dirty="0" smtClean="0"/>
              <a:t>ow did the students make sense of the problem and how did they made adjustments to their models?</a:t>
            </a:r>
          </a:p>
          <a:p>
            <a:r>
              <a:rPr lang="en-US" sz="3600" dirty="0" smtClean="0"/>
              <a:t>How might you bring this type of problem into your classroom?</a:t>
            </a:r>
            <a:endParaRPr lang="en-US" sz="36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113"/>
            <a:ext cx="8420100" cy="1143000"/>
          </a:xfrm>
        </p:spPr>
        <p:txBody>
          <a:bodyPr>
            <a:normAutofit/>
          </a:bodyPr>
          <a:lstStyle/>
          <a:p>
            <a:r>
              <a:rPr lang="en-US" dirty="0" smtClean="0"/>
              <a:t>Reflection on Mathematical Modeling</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In your Metacognitive Journal, write about how modeling with mathematics allows students to reason effectively. </a:t>
            </a:r>
          </a:p>
          <a:p>
            <a:r>
              <a:rPr lang="en-US" dirty="0" smtClean="0"/>
              <a:t>How does modeling with mathematics help students to make judgments and decisions? </a:t>
            </a:r>
          </a:p>
          <a:p>
            <a:r>
              <a:rPr lang="en-US" dirty="0" smtClean="0"/>
              <a:t>In what ways does modeling with mathematics help students to solve different types of problems in conventional and innovative ways? </a:t>
            </a:r>
          </a:p>
          <a:p>
            <a:r>
              <a:rPr lang="en-US" dirty="0" smtClean="0"/>
              <a:t>How would you make modeling with mathematics accessible to English learners and/or students with special needs in your classroom?</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1"/>
            <a:ext cx="8229600" cy="1276350"/>
          </a:xfrm>
        </p:spPr>
        <p:txBody>
          <a:bodyPr>
            <a:normAutofit fontScale="90000"/>
          </a:bodyPr>
          <a:lstStyle/>
          <a:p>
            <a:pPr algn="ctr"/>
            <a:r>
              <a:rPr lang="en-US" dirty="0" smtClean="0"/>
              <a:t/>
            </a:r>
            <a:br>
              <a:rPr lang="en-US" dirty="0" smtClean="0"/>
            </a:br>
            <a:r>
              <a:rPr lang="en-US" dirty="0" smtClean="0"/>
              <a:t>4.3 Introduction to Using Appropriate Tools Strategically (MP5)</a:t>
            </a:r>
            <a:br>
              <a:rPr lang="en-US" dirty="0" smtClean="0"/>
            </a:br>
            <a:endParaRPr lang="en-US" dirty="0"/>
          </a:p>
        </p:txBody>
      </p:sp>
      <p:sp>
        <p:nvSpPr>
          <p:cNvPr id="3" name="Content Placeholder 2"/>
          <p:cNvSpPr>
            <a:spLocks noGrp="1"/>
          </p:cNvSpPr>
          <p:nvPr>
            <p:ph idx="1"/>
          </p:nvPr>
        </p:nvSpPr>
        <p:spPr/>
        <p:txBody>
          <a:bodyPr>
            <a:noAutofit/>
          </a:bodyPr>
          <a:lstStyle/>
          <a:p>
            <a:pPr marL="0" indent="0">
              <a:spcBef>
                <a:spcPts val="72"/>
              </a:spcBef>
              <a:buNone/>
            </a:pPr>
            <a:r>
              <a:rPr lang="en-US" sz="2800" dirty="0" smtClean="0"/>
              <a:t>When modeling with mathematics, the use of appropriate tools is essential for students to acquire the most out of a mathematical task. </a:t>
            </a:r>
          </a:p>
          <a:p>
            <a:pPr>
              <a:spcBef>
                <a:spcPts val="72"/>
              </a:spcBef>
            </a:pPr>
            <a:r>
              <a:rPr lang="en-US" sz="2800" dirty="0" smtClean="0"/>
              <a:t>Tools are any object, picture, drawing, or figure that represents a mathematical concept used by students to make meaning of the mathematics, or on which the relationship for that mathematical concept can be imposed (Van De </a:t>
            </a:r>
            <a:r>
              <a:rPr lang="en-US" sz="2800" dirty="0" err="1" smtClean="0"/>
              <a:t>Walle</a:t>
            </a:r>
            <a:r>
              <a:rPr lang="en-US" sz="2800" dirty="0" smtClean="0"/>
              <a:t>, 2004). </a:t>
            </a:r>
          </a:p>
          <a:p>
            <a:pPr>
              <a:spcBef>
                <a:spcPts val="72"/>
              </a:spcBef>
            </a:pPr>
            <a:r>
              <a:rPr lang="en-US" sz="2800" dirty="0" smtClean="0"/>
              <a:t>Tools allow students to interactively reason and engage in discourse about mathematics, helping them to construct mathematical meanings and explain their ideas. </a:t>
            </a:r>
            <a:endParaRPr lang="en-US" sz="28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Discussion</a:t>
            </a:r>
            <a:endParaRPr lang="en-US" dirty="0"/>
          </a:p>
        </p:txBody>
      </p:sp>
      <p:sp>
        <p:nvSpPr>
          <p:cNvPr id="3" name="Content Placeholder 2"/>
          <p:cNvSpPr>
            <a:spLocks noGrp="1"/>
          </p:cNvSpPr>
          <p:nvPr>
            <p:ph idx="1"/>
          </p:nvPr>
        </p:nvSpPr>
        <p:spPr/>
        <p:txBody>
          <a:bodyPr>
            <a:noAutofit/>
          </a:bodyPr>
          <a:lstStyle/>
          <a:p>
            <a:pPr>
              <a:buNone/>
            </a:pPr>
            <a:r>
              <a:rPr lang="en-US" sz="4000" dirty="0" smtClean="0"/>
              <a:t>Discuss in grade </a:t>
            </a:r>
            <a:r>
              <a:rPr lang="en-US" sz="4000" dirty="0" smtClean="0"/>
              <a:t>span</a:t>
            </a:r>
            <a:r>
              <a:rPr lang="en-US" sz="4000" dirty="0" smtClean="0"/>
              <a:t> </a:t>
            </a:r>
            <a:r>
              <a:rPr lang="en-US" sz="4000" dirty="0" smtClean="0"/>
              <a:t>groups:</a:t>
            </a:r>
          </a:p>
          <a:p>
            <a:pPr>
              <a:buNone/>
            </a:pPr>
            <a:endParaRPr lang="en-US" sz="4000" dirty="0" smtClean="0"/>
          </a:p>
          <a:p>
            <a:r>
              <a:rPr lang="en-US" sz="3400" dirty="0" smtClean="0"/>
              <a:t>What are some of the appropriate tools needed for the Tiling Pool Problem for students in your grade span?</a:t>
            </a:r>
          </a:p>
          <a:p>
            <a:r>
              <a:rPr lang="en-US" sz="3400" dirty="0" smtClean="0"/>
              <a:t>How will each tool help promote student mathematical understanding? </a:t>
            </a:r>
          </a:p>
          <a:p>
            <a:pPr>
              <a:buNone/>
            </a:pPr>
            <a:endParaRPr lang="en-US" sz="36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j0309629.jpg"/>
          <p:cNvPicPr>
            <a:picLocks noGrp="1" noChangeAspect="1"/>
          </p:cNvPicPr>
          <p:nvPr>
            <p:ph idx="1"/>
          </p:nvPr>
        </p:nvPicPr>
        <p:blipFill>
          <a:blip r:embed="rId3"/>
          <a:srcRect l="-69607" r="-69607"/>
          <a:stretch>
            <a:fillRect/>
          </a:stretch>
        </p:blipFill>
        <p:spPr>
          <a:xfrm>
            <a:off x="-1145368" y="1460500"/>
            <a:ext cx="4875298" cy="2857500"/>
          </a:xfrm>
        </p:spPr>
      </p:pic>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24</a:t>
            </a:fld>
            <a:endParaRPr lang="en-US" dirty="0"/>
          </a:p>
        </p:txBody>
      </p:sp>
      <p:pic>
        <p:nvPicPr>
          <p:cNvPr id="7" name="Picture 6"/>
          <p:cNvPicPr>
            <a:picLocks noChangeAspect="1"/>
          </p:cNvPicPr>
          <p:nvPr/>
        </p:nvPicPr>
        <p:blipFill>
          <a:blip r:embed="rId4"/>
          <a:stretch>
            <a:fillRect/>
          </a:stretch>
        </p:blipFill>
        <p:spPr>
          <a:xfrm>
            <a:off x="3267456" y="1600200"/>
            <a:ext cx="1938697" cy="2717800"/>
          </a:xfrm>
          <a:prstGeom prst="rect">
            <a:avLst/>
          </a:prstGeom>
        </p:spPr>
      </p:pic>
      <p:pic>
        <p:nvPicPr>
          <p:cNvPr id="8" name="Picture 7" descr="j0309607.jpg"/>
          <p:cNvPicPr>
            <a:picLocks noChangeAspect="1"/>
          </p:cNvPicPr>
          <p:nvPr/>
        </p:nvPicPr>
        <p:blipFill>
          <a:blip r:embed="rId5"/>
          <a:stretch>
            <a:fillRect/>
          </a:stretch>
        </p:blipFill>
        <p:spPr>
          <a:xfrm>
            <a:off x="5958880" y="1600200"/>
            <a:ext cx="1939264" cy="2717800"/>
          </a:xfrm>
          <a:prstGeom prst="rect">
            <a:avLst/>
          </a:prstGeom>
        </p:spPr>
      </p:pic>
      <p:sp>
        <p:nvSpPr>
          <p:cNvPr id="9" name="Title 8"/>
          <p:cNvSpPr>
            <a:spLocks noGrp="1"/>
          </p:cNvSpPr>
          <p:nvPr>
            <p:ph type="title"/>
          </p:nvPr>
        </p:nvSpPr>
        <p:spPr/>
        <p:txBody>
          <a:bodyPr/>
          <a:lstStyle/>
          <a:p>
            <a:pPr algn="ctr"/>
            <a:r>
              <a:rPr lang="en-US" dirty="0" smtClean="0"/>
              <a:t>Tools for Each Grade Span</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a:t>P</a:t>
            </a:r>
            <a:r>
              <a:rPr lang="en-US" dirty="0" smtClean="0"/>
              <a:t>artial list of tools that might be used in early grades : </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25</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621423339"/>
              </p:ext>
            </p:extLst>
          </p:nvPr>
        </p:nvGraphicFramePr>
        <p:xfrm>
          <a:off x="1213080" y="2828458"/>
          <a:ext cx="6778395" cy="3139440"/>
        </p:xfrm>
        <a:graphic>
          <a:graphicData uri="http://schemas.openxmlformats.org/drawingml/2006/table">
            <a:tbl>
              <a:tblPr firstRow="1" bandRow="1">
                <a:tableStyleId>{2D5ABB26-0587-4C30-8999-92F81FD0307C}</a:tableStyleId>
              </a:tblPr>
              <a:tblGrid>
                <a:gridCol w="3957338"/>
                <a:gridCol w="2821057"/>
              </a:tblGrid>
              <a:tr h="556260">
                <a:tc>
                  <a:txBody>
                    <a:bodyPr/>
                    <a:lstStyle/>
                    <a:p>
                      <a:r>
                        <a:rPr lang="en-US" sz="2000" dirty="0" smtClean="0">
                          <a:latin typeface="Arial" pitchFamily="34" charset="0"/>
                          <a:cs typeface="Arial" pitchFamily="34" charset="0"/>
                        </a:rPr>
                        <a:t>color tiles </a:t>
                      </a:r>
                    </a:p>
                    <a:p>
                      <a:r>
                        <a:rPr lang="en-US" sz="2000" dirty="0" smtClean="0">
                          <a:latin typeface="Arial" pitchFamily="34" charset="0"/>
                          <a:cs typeface="Arial" pitchFamily="34" charset="0"/>
                        </a:rPr>
                        <a:t>computer</a:t>
                      </a:r>
                    </a:p>
                    <a:p>
                      <a:r>
                        <a:rPr lang="en-US" sz="2000" dirty="0" smtClean="0">
                          <a:latin typeface="Arial" pitchFamily="34" charset="0"/>
                          <a:cs typeface="Arial" pitchFamily="34" charset="0"/>
                        </a:rPr>
                        <a:t>student use of interactive technology (e.g., SMART boards, tablets) </a:t>
                      </a:r>
                    </a:p>
                    <a:p>
                      <a:r>
                        <a:rPr lang="en-US" sz="2000" dirty="0" smtClean="0">
                          <a:latin typeface="Arial" pitchFamily="34" charset="0"/>
                          <a:cs typeface="Arial" pitchFamily="34" charset="0"/>
                        </a:rPr>
                        <a:t>drawing paper </a:t>
                      </a:r>
                    </a:p>
                    <a:p>
                      <a:r>
                        <a:rPr lang="en-US" sz="2000" dirty="0" smtClean="0">
                          <a:latin typeface="Arial" pitchFamily="34" charset="0"/>
                          <a:cs typeface="Arial" pitchFamily="34" charset="0"/>
                        </a:rPr>
                        <a:t>large square grid paper </a:t>
                      </a:r>
                    </a:p>
                    <a:p>
                      <a:r>
                        <a:rPr lang="en-US" sz="2000" dirty="0" smtClean="0">
                          <a:latin typeface="Arial" pitchFamily="34" charset="0"/>
                          <a:cs typeface="Arial" pitchFamily="34" charset="0"/>
                        </a:rPr>
                        <a:t>colored pencils</a:t>
                      </a:r>
                    </a:p>
                    <a:p>
                      <a:r>
                        <a:rPr lang="en-US" sz="2000" dirty="0" smtClean="0">
                          <a:latin typeface="Arial" pitchFamily="34" charset="0"/>
                          <a:cs typeface="Arial" pitchFamily="34" charset="0"/>
                        </a:rPr>
                        <a:t>base ten blocks</a:t>
                      </a:r>
                    </a:p>
                    <a:p>
                      <a:endParaRPr lang="en-US" sz="2000" dirty="0">
                        <a:latin typeface="Arial" pitchFamily="34" charset="0"/>
                        <a:cs typeface="Arial" pitchFamily="34" charset="0"/>
                      </a:endParaRPr>
                    </a:p>
                  </a:txBody>
                  <a:tcPr/>
                </a:tc>
                <a:tc>
                  <a:txBody>
                    <a:bodyPr/>
                    <a:lstStyle/>
                    <a:p>
                      <a:r>
                        <a:rPr lang="en-US" sz="2000" dirty="0" smtClean="0">
                          <a:latin typeface="Arial" pitchFamily="34" charset="0"/>
                          <a:cs typeface="Arial" pitchFamily="34" charset="0"/>
                        </a:rPr>
                        <a:t>two-colored counters</a:t>
                      </a:r>
                    </a:p>
                    <a:p>
                      <a:r>
                        <a:rPr lang="en-US" sz="2000" dirty="0" smtClean="0">
                          <a:latin typeface="Arial" pitchFamily="34" charset="0"/>
                          <a:cs typeface="Arial" pitchFamily="34" charset="0"/>
                        </a:rPr>
                        <a:t>cubes</a:t>
                      </a:r>
                    </a:p>
                    <a:p>
                      <a:r>
                        <a:rPr lang="en-US" sz="2000" dirty="0" smtClean="0">
                          <a:latin typeface="Arial" pitchFamily="34" charset="0"/>
                          <a:cs typeface="Arial" pitchFamily="34" charset="0"/>
                        </a:rPr>
                        <a:t>pattern blocks</a:t>
                      </a:r>
                    </a:p>
                    <a:p>
                      <a:r>
                        <a:rPr lang="en-US" sz="2000" dirty="0" smtClean="0">
                          <a:latin typeface="Arial" pitchFamily="34" charset="0"/>
                          <a:cs typeface="Arial" pitchFamily="34" charset="0"/>
                        </a:rPr>
                        <a:t>multi-link cubes</a:t>
                      </a:r>
                    </a:p>
                    <a:p>
                      <a:r>
                        <a:rPr lang="en-US" sz="2000" dirty="0" smtClean="0">
                          <a:latin typeface="Arial" pitchFamily="34" charset="0"/>
                          <a:cs typeface="Arial" pitchFamily="34" charset="0"/>
                        </a:rPr>
                        <a:t>rods</a:t>
                      </a:r>
                    </a:p>
                    <a:p>
                      <a:r>
                        <a:rPr lang="en-US" sz="2000" dirty="0" err="1" smtClean="0">
                          <a:latin typeface="Arial" pitchFamily="34" charset="0"/>
                          <a:cs typeface="Arial" pitchFamily="34" charset="0"/>
                        </a:rPr>
                        <a:t>geoboards</a:t>
                      </a:r>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personal white boards</a:t>
                      </a:r>
                    </a:p>
                    <a:p>
                      <a:r>
                        <a:rPr lang="en-US" sz="2000" dirty="0" smtClean="0">
                          <a:latin typeface="Arial" pitchFamily="34" charset="0"/>
                          <a:cs typeface="Arial" pitchFamily="34" charset="0"/>
                        </a:rPr>
                        <a:t>counting bears</a:t>
                      </a:r>
                    </a:p>
                    <a:p>
                      <a:r>
                        <a:rPr lang="en-US" sz="2000" dirty="0" smtClean="0">
                          <a:latin typeface="Arial" pitchFamily="34" charset="0"/>
                          <a:cs typeface="Arial" pitchFamily="34" charset="0"/>
                        </a:rPr>
                        <a:t>rulers</a:t>
                      </a:r>
                    </a:p>
                    <a:p>
                      <a:endParaRPr lang="en-US" sz="2000" dirty="0">
                        <a:latin typeface="Arial" pitchFamily="34" charset="0"/>
                        <a:cs typeface="Arial" pitchFamily="34" charset="0"/>
                      </a:endParaRPr>
                    </a:p>
                  </a:txBody>
                  <a:tcPr/>
                </a:tc>
              </a:tr>
            </a:tbl>
          </a:graphicData>
        </a:graphic>
      </p:graphicFrame>
      <p:sp>
        <p:nvSpPr>
          <p:cNvPr id="7" name="Title 6"/>
          <p:cNvSpPr>
            <a:spLocks noGrp="1"/>
          </p:cNvSpPr>
          <p:nvPr>
            <p:ph type="title"/>
          </p:nvPr>
        </p:nvSpPr>
        <p:spPr/>
        <p:txBody>
          <a:bodyPr/>
          <a:lstStyle/>
          <a:p>
            <a:pPr algn="ctr"/>
            <a:r>
              <a:rPr lang="en-US" dirty="0" smtClean="0"/>
              <a:t>Grades K–2 Tools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a:t>P</a:t>
            </a:r>
            <a:r>
              <a:rPr lang="en-US" dirty="0" smtClean="0"/>
              <a:t>artial list of tools that could be used in grades 3–5: </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26</a:t>
            </a:fld>
            <a:endParaRPr lang="en-US" dirty="0"/>
          </a:p>
        </p:txBody>
      </p:sp>
      <p:graphicFrame>
        <p:nvGraphicFramePr>
          <p:cNvPr id="6" name="Table 5"/>
          <p:cNvGraphicFramePr>
            <a:graphicFrameLocks noGrp="1"/>
          </p:cNvGraphicFramePr>
          <p:nvPr/>
        </p:nvGraphicFramePr>
        <p:xfrm>
          <a:off x="3378200" y="1955800"/>
          <a:ext cx="6096000" cy="370840"/>
        </p:xfrm>
        <a:graphic>
          <a:graphicData uri="http://schemas.openxmlformats.org/drawingml/2006/table">
            <a:tbl>
              <a:tblPr firstRow="1" bandRow="1">
                <a:tableStyleId>{2D5ABB26-0587-4C30-8999-92F81FD0307C}</a:tableStyleId>
              </a:tblPr>
              <a:tblGrid>
                <a:gridCol w="3048000"/>
                <a:gridCol w="3048000"/>
              </a:tblGrid>
              <a:tr h="370840">
                <a:tc>
                  <a:txBody>
                    <a:bodyPr/>
                    <a:lstStyle/>
                    <a:p>
                      <a:endParaRPr lang="en-US" dirty="0"/>
                    </a:p>
                  </a:txBody>
                  <a:tcPr/>
                </a:tc>
                <a:tc>
                  <a:txBody>
                    <a:bodyPr/>
                    <a:lstStyle/>
                    <a:p>
                      <a:endParaRPr lang="en-US"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524753264"/>
              </p:ext>
            </p:extLst>
          </p:nvPr>
        </p:nvGraphicFramePr>
        <p:xfrm>
          <a:off x="1524000" y="1397000"/>
          <a:ext cx="6096000" cy="949960"/>
        </p:xfrm>
        <a:graphic>
          <a:graphicData uri="http://schemas.openxmlformats.org/drawingml/2006/table">
            <a:tbl>
              <a:tblPr firstRow="1" bandRow="1">
                <a:tableStyleId>{2D5ABB26-0587-4C30-8999-92F81FD0307C}</a:tableStyleId>
              </a:tblPr>
              <a:tblGrid>
                <a:gridCol w="3048000"/>
                <a:gridCol w="3048000"/>
              </a:tblGrid>
              <a:tr h="370840">
                <a:tc>
                  <a:txBody>
                    <a:bodyPr/>
                    <a:lstStyle/>
                    <a:p>
                      <a:endParaRPr lang="en-US" dirty="0"/>
                    </a:p>
                  </a:txBody>
                  <a:tcPr/>
                </a:tc>
                <a:tc>
                  <a:txBody>
                    <a:bodyPr/>
                    <a:lstStyle/>
                    <a:p>
                      <a:endParaRPr lang="en-US"/>
                    </a:p>
                  </a:txBody>
                  <a:tcPr/>
                </a:tc>
              </a:tr>
              <a:tr h="370840">
                <a:tc>
                  <a:txBody>
                    <a:bodyPr/>
                    <a:lstStyle/>
                    <a:p>
                      <a:endParaRPr lang="en-US" sz="3200" kern="1200">
                        <a:solidFill>
                          <a:schemeClr val="tx1"/>
                        </a:solidFill>
                        <a:latin typeface="Arial Narrow"/>
                        <a:ea typeface="+mn-ea"/>
                        <a:cs typeface="+mn-cs"/>
                      </a:endParaRPr>
                    </a:p>
                  </a:txBody>
                  <a:tcPr/>
                </a:tc>
                <a:tc>
                  <a:txBody>
                    <a:bodyPr/>
                    <a:lstStyle/>
                    <a:p>
                      <a:endParaRPr lang="en-US" sz="3200" kern="1200" dirty="0">
                        <a:solidFill>
                          <a:schemeClr val="tx1"/>
                        </a:solidFill>
                        <a:latin typeface="Arial Narrow"/>
                        <a:ea typeface="+mn-ea"/>
                        <a:cs typeface="+mn-cs"/>
                      </a:endParaRPr>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169795287"/>
              </p:ext>
            </p:extLst>
          </p:nvPr>
        </p:nvGraphicFramePr>
        <p:xfrm>
          <a:off x="1143000" y="2286000"/>
          <a:ext cx="6572250" cy="4124325"/>
        </p:xfrm>
        <a:graphic>
          <a:graphicData uri="http://schemas.openxmlformats.org/drawingml/2006/table">
            <a:tbl>
              <a:tblPr firstRow="1" bandRow="1">
                <a:tableStyleId>{2D5ABB26-0587-4C30-8999-92F81FD0307C}</a:tableStyleId>
              </a:tblPr>
              <a:tblGrid>
                <a:gridCol w="3674173"/>
                <a:gridCol w="2898077"/>
              </a:tblGrid>
              <a:tr h="4124325">
                <a:tc>
                  <a:txBody>
                    <a:bodyPr/>
                    <a:lstStyle/>
                    <a:p>
                      <a:r>
                        <a:rPr lang="en-US" sz="2000" dirty="0" smtClean="0">
                          <a:latin typeface="Arial" pitchFamily="34" charset="0"/>
                          <a:cs typeface="Arial" pitchFamily="34" charset="0"/>
                        </a:rPr>
                        <a:t>color tiles</a:t>
                      </a:r>
                    </a:p>
                    <a:p>
                      <a:r>
                        <a:rPr lang="en-US" sz="2000" dirty="0" smtClean="0">
                          <a:latin typeface="Arial" pitchFamily="34" charset="0"/>
                          <a:cs typeface="Arial" pitchFamily="34" charset="0"/>
                        </a:rPr>
                        <a:t>computer</a:t>
                      </a:r>
                    </a:p>
                    <a:p>
                      <a:r>
                        <a:rPr lang="en-US" sz="2000" dirty="0" smtClean="0">
                          <a:latin typeface="Arial" pitchFamily="34" charset="0"/>
                          <a:cs typeface="Arial" pitchFamily="34" charset="0"/>
                        </a:rPr>
                        <a:t>Interactive technology (e.g. SMART boards, tablets) </a:t>
                      </a:r>
                    </a:p>
                    <a:p>
                      <a:r>
                        <a:rPr lang="en-US" sz="2000" dirty="0" smtClean="0">
                          <a:latin typeface="Arial" pitchFamily="34" charset="0"/>
                          <a:cs typeface="Arial" pitchFamily="34" charset="0"/>
                        </a:rPr>
                        <a:t>drawing paper</a:t>
                      </a:r>
                    </a:p>
                    <a:p>
                      <a:r>
                        <a:rPr lang="en-US" sz="2000" dirty="0" smtClean="0">
                          <a:latin typeface="Arial" pitchFamily="34" charset="0"/>
                          <a:cs typeface="Arial" pitchFamily="34" charset="0"/>
                        </a:rPr>
                        <a:t>large square grid paper</a:t>
                      </a:r>
                    </a:p>
                    <a:p>
                      <a:r>
                        <a:rPr lang="en-US" sz="2000" dirty="0" smtClean="0">
                          <a:latin typeface="Arial" pitchFamily="34" charset="0"/>
                          <a:cs typeface="Arial" pitchFamily="34" charset="0"/>
                        </a:rPr>
                        <a:t>colored pencils</a:t>
                      </a:r>
                    </a:p>
                    <a:p>
                      <a:r>
                        <a:rPr lang="en-US" sz="2000" dirty="0" smtClean="0">
                          <a:latin typeface="Arial" pitchFamily="34" charset="0"/>
                          <a:cs typeface="Arial" pitchFamily="34" charset="0"/>
                        </a:rPr>
                        <a:t>base ten blocks</a:t>
                      </a:r>
                    </a:p>
                    <a:p>
                      <a:r>
                        <a:rPr lang="en-US" sz="2000" dirty="0" smtClean="0">
                          <a:latin typeface="Arial" pitchFamily="34" charset="0"/>
                          <a:cs typeface="Arial" pitchFamily="34" charset="0"/>
                        </a:rPr>
                        <a:t>two-colored </a:t>
                      </a:r>
                      <a:r>
                        <a:rPr lang="en-US" sz="2000" dirty="0" smtClean="0">
                          <a:latin typeface="Arial" pitchFamily="34" charset="0"/>
                          <a:cs typeface="Arial" pitchFamily="34" charset="0"/>
                        </a:rPr>
                        <a:t>counters</a:t>
                      </a:r>
                    </a:p>
                    <a:p>
                      <a:r>
                        <a:rPr lang="en-US" sz="2000" dirty="0" smtClean="0">
                          <a:latin typeface="Arial" pitchFamily="34" charset="0"/>
                          <a:cs typeface="Arial" pitchFamily="34" charset="0"/>
                        </a:rPr>
                        <a:t>pattern blocks</a:t>
                      </a:r>
                    </a:p>
                    <a:p>
                      <a:endParaRPr lang="en-US" sz="2000" dirty="0">
                        <a:latin typeface="Arial" pitchFamily="34" charset="0"/>
                        <a:cs typeface="Arial" pitchFamily="34" charset="0"/>
                      </a:endParaRPr>
                    </a:p>
                  </a:txBody>
                  <a:tcPr/>
                </a:tc>
                <a:tc>
                  <a:txBody>
                    <a:bodyPr/>
                    <a:lstStyle/>
                    <a:p>
                      <a:r>
                        <a:rPr lang="en-US" sz="2000" dirty="0" smtClean="0">
                          <a:latin typeface="Arial" pitchFamily="34" charset="0"/>
                          <a:cs typeface="Arial" pitchFamily="34" charset="0"/>
                        </a:rPr>
                        <a:t>rods</a:t>
                      </a:r>
                    </a:p>
                    <a:p>
                      <a:r>
                        <a:rPr lang="en-US" sz="2000" dirty="0" err="1" smtClean="0">
                          <a:latin typeface="Arial" pitchFamily="34" charset="0"/>
                          <a:cs typeface="Arial" pitchFamily="34" charset="0"/>
                        </a:rPr>
                        <a:t>geoboards</a:t>
                      </a:r>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protractors</a:t>
                      </a:r>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compasses</a:t>
                      </a:r>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rulers</a:t>
                      </a:r>
                    </a:p>
                    <a:p>
                      <a:r>
                        <a:rPr lang="en-US" sz="2000" dirty="0" smtClean="0">
                          <a:latin typeface="Arial" pitchFamily="34" charset="0"/>
                          <a:cs typeface="Arial" pitchFamily="34" charset="0"/>
                        </a:rPr>
                        <a:t>non-scientific</a:t>
                      </a:r>
                      <a:r>
                        <a:rPr lang="en-US" sz="2000" baseline="0" dirty="0" smtClean="0">
                          <a:latin typeface="Arial" pitchFamily="34" charset="0"/>
                          <a:cs typeface="Arial" pitchFamily="34" charset="0"/>
                        </a:rPr>
                        <a:t> </a:t>
                      </a:r>
                      <a:r>
                        <a:rPr lang="en-US" sz="2000" dirty="0" smtClean="0">
                          <a:latin typeface="Arial" pitchFamily="34" charset="0"/>
                          <a:cs typeface="Arial" pitchFamily="34" charset="0"/>
                        </a:rPr>
                        <a:t>calculator</a:t>
                      </a:r>
                    </a:p>
                    <a:p>
                      <a:r>
                        <a:rPr lang="en-US" sz="2000" dirty="0" smtClean="0">
                          <a:latin typeface="Arial" pitchFamily="34" charset="0"/>
                          <a:cs typeface="Arial" pitchFamily="34" charset="0"/>
                        </a:rPr>
                        <a:t>personal white boards</a:t>
                      </a:r>
                    </a:p>
                    <a:p>
                      <a:r>
                        <a:rPr lang="en-US" sz="2000" dirty="0" smtClean="0">
                          <a:latin typeface="Arial" pitchFamily="34" charset="0"/>
                          <a:cs typeface="Arial" pitchFamily="34" charset="0"/>
                        </a:rPr>
                        <a:t>algebra tiles</a:t>
                      </a:r>
                    </a:p>
                    <a:p>
                      <a:r>
                        <a:rPr lang="en-US" sz="2000" dirty="0" smtClean="0">
                          <a:latin typeface="Arial" pitchFamily="34" charset="0"/>
                          <a:cs typeface="Arial" pitchFamily="34" charset="0"/>
                        </a:rPr>
                        <a:t>centimeter cubes</a:t>
                      </a:r>
                    </a:p>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latin typeface="Arial" pitchFamily="34" charset="0"/>
                          <a:cs typeface="Arial" pitchFamily="34" charset="0"/>
                        </a:rPr>
                        <a:t>multi-link cubes</a:t>
                      </a:r>
                    </a:p>
                    <a:p>
                      <a:endParaRPr lang="en-US" sz="2000" dirty="0">
                        <a:latin typeface="Arial" pitchFamily="34" charset="0"/>
                        <a:cs typeface="Arial" pitchFamily="34" charset="0"/>
                      </a:endParaRPr>
                    </a:p>
                  </a:txBody>
                  <a:tcPr/>
                </a:tc>
              </a:tr>
            </a:tbl>
          </a:graphicData>
        </a:graphic>
      </p:graphicFrame>
      <p:sp>
        <p:nvSpPr>
          <p:cNvPr id="9" name="Title 8"/>
          <p:cNvSpPr>
            <a:spLocks noGrp="1"/>
          </p:cNvSpPr>
          <p:nvPr>
            <p:ph type="title"/>
          </p:nvPr>
        </p:nvSpPr>
        <p:spPr/>
        <p:txBody>
          <a:bodyPr/>
          <a:lstStyle/>
          <a:p>
            <a:pPr algn="ctr"/>
            <a:r>
              <a:rPr lang="en-US" dirty="0" smtClean="0"/>
              <a:t>Grades </a:t>
            </a:r>
            <a:r>
              <a:rPr lang="en-US" dirty="0"/>
              <a:t>3–5 </a:t>
            </a:r>
            <a:r>
              <a:rPr lang="en-US" dirty="0" smtClean="0"/>
              <a:t>Tools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Partial list of tools that might be used in secondary grades:</a:t>
            </a:r>
          </a:p>
          <a:p>
            <a:pPr>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330764664"/>
              </p:ext>
            </p:extLst>
          </p:nvPr>
        </p:nvGraphicFramePr>
        <p:xfrm>
          <a:off x="907819" y="2600325"/>
          <a:ext cx="7016980" cy="3925157"/>
        </p:xfrm>
        <a:graphic>
          <a:graphicData uri="http://schemas.openxmlformats.org/drawingml/2006/table">
            <a:tbl>
              <a:tblPr firstRow="1" bandRow="1">
                <a:tableStyleId>{2D5ABB26-0587-4C30-8999-92F81FD0307C}</a:tableStyleId>
              </a:tblPr>
              <a:tblGrid>
                <a:gridCol w="3508490"/>
                <a:gridCol w="3508490"/>
              </a:tblGrid>
              <a:tr h="118110">
                <a:tc>
                  <a:txBody>
                    <a:bodyPr/>
                    <a:lstStyle/>
                    <a:p>
                      <a:endParaRPr lang="en-US" dirty="0"/>
                    </a:p>
                  </a:txBody>
                  <a:tcPr/>
                </a:tc>
                <a:tc>
                  <a:txBody>
                    <a:bodyPr/>
                    <a:lstStyle/>
                    <a:p>
                      <a:endParaRPr lang="en-US" dirty="0"/>
                    </a:p>
                  </a:txBody>
                  <a:tcPr/>
                </a:tc>
              </a:tr>
              <a:tr h="3559397">
                <a:tc>
                  <a:txBody>
                    <a:bodyPr/>
                    <a:lstStyle/>
                    <a:p>
                      <a:pPr>
                        <a:buNone/>
                      </a:pPr>
                      <a:r>
                        <a:rPr lang="en-US" sz="2000" dirty="0" smtClean="0">
                          <a:latin typeface="Arial" pitchFamily="34" charset="0"/>
                          <a:cs typeface="Arial" pitchFamily="34" charset="0"/>
                        </a:rPr>
                        <a:t>graph paper</a:t>
                      </a:r>
                    </a:p>
                    <a:p>
                      <a:pPr>
                        <a:buNone/>
                      </a:pPr>
                      <a:r>
                        <a:rPr lang="en-US" sz="2000" dirty="0" smtClean="0">
                          <a:latin typeface="Arial" pitchFamily="34" charset="0"/>
                          <a:cs typeface="Arial" pitchFamily="34" charset="0"/>
                        </a:rPr>
                        <a:t>tiles</a:t>
                      </a:r>
                    </a:p>
                    <a:p>
                      <a:pPr>
                        <a:buNone/>
                      </a:pPr>
                      <a:r>
                        <a:rPr lang="en-US" sz="2000" dirty="0" smtClean="0">
                          <a:latin typeface="Arial" pitchFamily="34" charset="0"/>
                          <a:cs typeface="Arial" pitchFamily="34" charset="0"/>
                        </a:rPr>
                        <a:t>colored pencils</a:t>
                      </a:r>
                    </a:p>
                    <a:p>
                      <a:pPr>
                        <a:buNone/>
                      </a:pPr>
                      <a:r>
                        <a:rPr lang="en-US" sz="2000" dirty="0" smtClean="0">
                          <a:latin typeface="Arial" pitchFamily="34" charset="0"/>
                          <a:cs typeface="Arial" pitchFamily="34" charset="0"/>
                        </a:rPr>
                        <a:t>interactive technology (e.g., SMART boards, tablets)</a:t>
                      </a:r>
                    </a:p>
                    <a:p>
                      <a:pPr>
                        <a:buNone/>
                      </a:pPr>
                      <a:r>
                        <a:rPr lang="en-US" sz="2000" dirty="0" smtClean="0">
                          <a:latin typeface="Arial" pitchFamily="34" charset="0"/>
                          <a:cs typeface="Arial" pitchFamily="34" charset="0"/>
                        </a:rPr>
                        <a:t>handheld technology</a:t>
                      </a:r>
                    </a:p>
                    <a:p>
                      <a:pPr>
                        <a:buNone/>
                      </a:pPr>
                      <a:r>
                        <a:rPr lang="en-US" sz="2000" dirty="0" smtClean="0">
                          <a:latin typeface="Arial" pitchFamily="34" charset="0"/>
                          <a:cs typeface="Arial" pitchFamily="34" charset="0"/>
                        </a:rPr>
                        <a:t>base ten blocks</a:t>
                      </a:r>
                    </a:p>
                    <a:p>
                      <a:pPr>
                        <a:buNone/>
                      </a:pPr>
                      <a:r>
                        <a:rPr lang="en-US" sz="2000" dirty="0" smtClean="0">
                          <a:latin typeface="Arial" pitchFamily="34" charset="0"/>
                          <a:cs typeface="Arial" pitchFamily="34" charset="0"/>
                        </a:rPr>
                        <a:t>two-colored counters</a:t>
                      </a:r>
                    </a:p>
                    <a:p>
                      <a:pPr>
                        <a:buNone/>
                      </a:pPr>
                      <a:r>
                        <a:rPr lang="en-US" sz="2000" dirty="0" smtClean="0">
                          <a:latin typeface="Arial" pitchFamily="34" charset="0"/>
                          <a:cs typeface="Arial" pitchFamily="34" charset="0"/>
                        </a:rPr>
                        <a:t>cubes</a:t>
                      </a:r>
                    </a:p>
                    <a:p>
                      <a:pPr>
                        <a:buNone/>
                      </a:pPr>
                      <a:r>
                        <a:rPr lang="en-US" sz="2000" dirty="0" smtClean="0">
                          <a:latin typeface="Arial" pitchFamily="34" charset="0"/>
                          <a:cs typeface="Arial" pitchFamily="34" charset="0"/>
                        </a:rPr>
                        <a:t>pattern blocks</a:t>
                      </a:r>
                    </a:p>
                    <a:p>
                      <a:endParaRPr lang="en-US" sz="2000" dirty="0">
                        <a:latin typeface="Arial" pitchFamily="34" charset="0"/>
                        <a:cs typeface="Arial" pitchFamily="34" charset="0"/>
                      </a:endParaRPr>
                    </a:p>
                  </a:txBody>
                  <a:tcPr/>
                </a:tc>
                <a:tc>
                  <a:txBody>
                    <a:bodyPr/>
                    <a:lstStyle/>
                    <a:p>
                      <a:pPr>
                        <a:buNone/>
                      </a:pPr>
                      <a:r>
                        <a:rPr lang="en-US" sz="2000" dirty="0" smtClean="0">
                          <a:latin typeface="Arial" pitchFamily="34" charset="0"/>
                          <a:cs typeface="Arial" pitchFamily="34" charset="0"/>
                        </a:rPr>
                        <a:t>multi-link cubes</a:t>
                      </a:r>
                    </a:p>
                    <a:p>
                      <a:pPr>
                        <a:buNone/>
                      </a:pPr>
                      <a:r>
                        <a:rPr lang="en-US" sz="2000" dirty="0" smtClean="0">
                          <a:latin typeface="Arial" pitchFamily="34" charset="0"/>
                          <a:cs typeface="Arial" pitchFamily="34" charset="0"/>
                        </a:rPr>
                        <a:t>rods</a:t>
                      </a:r>
                    </a:p>
                    <a:p>
                      <a:pPr>
                        <a:buNone/>
                      </a:pPr>
                      <a:r>
                        <a:rPr lang="en-US" sz="2000" dirty="0" err="1" smtClean="0">
                          <a:latin typeface="Arial" pitchFamily="34" charset="0"/>
                          <a:cs typeface="Arial" pitchFamily="34" charset="0"/>
                        </a:rPr>
                        <a:t>geoboards</a:t>
                      </a: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rPr>
                        <a:t>protractors</a:t>
                      </a:r>
                    </a:p>
                    <a:p>
                      <a:pPr>
                        <a:buNone/>
                      </a:pPr>
                      <a:r>
                        <a:rPr lang="en-US" sz="2000" dirty="0" smtClean="0">
                          <a:latin typeface="Arial" pitchFamily="34" charset="0"/>
                          <a:cs typeface="Arial" pitchFamily="34" charset="0"/>
                        </a:rPr>
                        <a:t>compasses</a:t>
                      </a:r>
                    </a:p>
                    <a:p>
                      <a:pPr>
                        <a:buNone/>
                      </a:pPr>
                      <a:r>
                        <a:rPr lang="en-US" sz="2000" dirty="0" smtClean="0">
                          <a:latin typeface="Arial" pitchFamily="34" charset="0"/>
                          <a:cs typeface="Arial" pitchFamily="34" charset="0"/>
                        </a:rPr>
                        <a:t>rulers</a:t>
                      </a:r>
                    </a:p>
                    <a:p>
                      <a:pPr>
                        <a:buNone/>
                      </a:pPr>
                      <a:r>
                        <a:rPr lang="en-US" sz="2000" dirty="0" smtClean="0">
                          <a:latin typeface="Arial" pitchFamily="34" charset="0"/>
                          <a:cs typeface="Arial" pitchFamily="34" charset="0"/>
                        </a:rPr>
                        <a:t>personal white boards</a:t>
                      </a:r>
                    </a:p>
                    <a:p>
                      <a:pPr>
                        <a:buNone/>
                      </a:pPr>
                      <a:r>
                        <a:rPr lang="en-US" sz="2000" dirty="0" smtClean="0">
                          <a:latin typeface="Arial" pitchFamily="34" charset="0"/>
                          <a:cs typeface="Arial" pitchFamily="34" charset="0"/>
                        </a:rPr>
                        <a:t>algebra tiles</a:t>
                      </a:r>
                    </a:p>
                    <a:p>
                      <a:pPr>
                        <a:buNone/>
                      </a:pPr>
                      <a:r>
                        <a:rPr lang="en-US" sz="2000" dirty="0" smtClean="0">
                          <a:latin typeface="Arial" pitchFamily="34" charset="0"/>
                          <a:cs typeface="Arial" pitchFamily="34" charset="0"/>
                        </a:rPr>
                        <a:t>computers</a:t>
                      </a:r>
                    </a:p>
                    <a:p>
                      <a:pPr>
                        <a:buNone/>
                      </a:pPr>
                      <a:r>
                        <a:rPr lang="en-US" sz="2000" dirty="0" smtClean="0">
                          <a:latin typeface="Arial" pitchFamily="34" charset="0"/>
                          <a:cs typeface="Arial" pitchFamily="34" charset="0"/>
                        </a:rPr>
                        <a:t>centimeter cubes</a:t>
                      </a:r>
                    </a:p>
                    <a:p>
                      <a:endParaRPr lang="en-US" sz="2000" dirty="0">
                        <a:latin typeface="Arial" pitchFamily="34" charset="0"/>
                        <a:cs typeface="Arial" pitchFamily="34" charset="0"/>
                      </a:endParaRPr>
                    </a:p>
                  </a:txBody>
                  <a:tcPr/>
                </a:tc>
              </a:tr>
            </a:tbl>
          </a:graphicData>
        </a:graphic>
      </p:graphicFrame>
      <p:sp>
        <p:nvSpPr>
          <p:cNvPr id="7" name="Title 6"/>
          <p:cNvSpPr>
            <a:spLocks noGrp="1"/>
          </p:cNvSpPr>
          <p:nvPr>
            <p:ph type="title"/>
          </p:nvPr>
        </p:nvSpPr>
        <p:spPr/>
        <p:txBody>
          <a:bodyPr/>
          <a:lstStyle/>
          <a:p>
            <a:pPr algn="ctr"/>
            <a:r>
              <a:rPr lang="en-US" dirty="0" smtClean="0"/>
              <a:t>Grades </a:t>
            </a:r>
            <a:r>
              <a:rPr lang="en-US" dirty="0"/>
              <a:t>6–8 </a:t>
            </a:r>
            <a:r>
              <a:rPr lang="en-US" dirty="0" smtClean="0"/>
              <a:t>and 9–12 Tools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The </a:t>
            </a:r>
            <a:r>
              <a:rPr lang="en-US" dirty="0" smtClean="0"/>
              <a:t>National Council of Teachers of Mathematics (NCTM) </a:t>
            </a:r>
            <a:r>
              <a:rPr lang="en-US" dirty="0" smtClean="0"/>
              <a:t>encourages the use of technology as a tool to support and extend mathematical reasoning and sense making, gain access to mathematical content and problem-solving contexts, and enhance computational fluency (NCTM, 2000). </a:t>
            </a:r>
          </a:p>
          <a:p>
            <a:r>
              <a:rPr lang="en-US" dirty="0" smtClean="0"/>
              <a:t>Carefully selected technology tools have the potential to provide multiple opportunities for differentiated instruction to support both struggling and advanced students. </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28</a:t>
            </a:fld>
            <a:endParaRPr lang="en-US" dirty="0"/>
          </a:p>
        </p:txBody>
      </p:sp>
      <p:sp>
        <p:nvSpPr>
          <p:cNvPr id="6" name="Title 5"/>
          <p:cNvSpPr>
            <a:spLocks noGrp="1"/>
          </p:cNvSpPr>
          <p:nvPr>
            <p:ph type="title"/>
          </p:nvPr>
        </p:nvSpPr>
        <p:spPr/>
        <p:txBody>
          <a:bodyPr>
            <a:normAutofit fontScale="90000"/>
          </a:bodyPr>
          <a:lstStyle/>
          <a:p>
            <a:pPr algn="ctr"/>
            <a:r>
              <a:rPr lang="en-US" dirty="0" smtClean="0"/>
              <a:t>Differentiating Instruction Through the Use of Technology and Tools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pPr algn="ctr"/>
            <a:r>
              <a:rPr lang="en-US" dirty="0" smtClean="0"/>
              <a:t>Differentiating Instruction Through the Use of Technology and Tools  </a:t>
            </a:r>
            <a:r>
              <a:rPr lang="x-none" dirty="0" smtClean="0"/>
              <a:t> </a:t>
            </a:r>
            <a:endParaRPr lang="en-US" dirty="0"/>
          </a:p>
        </p:txBody>
      </p:sp>
      <p:sp>
        <p:nvSpPr>
          <p:cNvPr id="3" name="Content Placeholder 2"/>
          <p:cNvSpPr>
            <a:spLocks noGrp="1"/>
          </p:cNvSpPr>
          <p:nvPr>
            <p:ph idx="1"/>
          </p:nvPr>
        </p:nvSpPr>
        <p:spPr>
          <a:xfrm>
            <a:off x="457200" y="1781175"/>
            <a:ext cx="8229600" cy="4642542"/>
          </a:xfrm>
        </p:spPr>
        <p:txBody>
          <a:bodyPr>
            <a:normAutofit/>
          </a:bodyPr>
          <a:lstStyle/>
          <a:p>
            <a:pPr marL="0" indent="0">
              <a:buNone/>
            </a:pPr>
            <a:r>
              <a:rPr lang="en-US" sz="4000" dirty="0" smtClean="0"/>
              <a:t>Well-chosen technology and activities can support and enable students of all levels of procedural fluency to engage in higher cognitive activities such as modeling, conjecturing, looking for structure, and repeated reasoning.  </a:t>
            </a:r>
          </a:p>
          <a:p>
            <a:pPr marL="0" indent="0">
              <a:buNone/>
            </a:pPr>
            <a:endParaRPr lang="en-US" sz="30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Unit 4 Learning Objectives</a:t>
            </a:r>
            <a:endParaRPr lang="en-US" dirty="0"/>
          </a:p>
        </p:txBody>
      </p:sp>
      <p:sp>
        <p:nvSpPr>
          <p:cNvPr id="3" name="Content Placeholder 2"/>
          <p:cNvSpPr>
            <a:spLocks noGrp="1"/>
          </p:cNvSpPr>
          <p:nvPr>
            <p:ph idx="1"/>
          </p:nvPr>
        </p:nvSpPr>
        <p:spPr/>
        <p:txBody>
          <a:bodyPr>
            <a:normAutofit/>
          </a:bodyPr>
          <a:lstStyle/>
          <a:p>
            <a:pPr lvl="0"/>
            <a:r>
              <a:rPr lang="en-US" sz="3600" dirty="0" smtClean="0"/>
              <a:t>You will be able to describe why, to be successful in mathematics, all students need to model and use tools.</a:t>
            </a:r>
          </a:p>
          <a:p>
            <a:pPr lvl="0"/>
            <a:r>
              <a:rPr lang="en-US" sz="3600" dirty="0" smtClean="0"/>
              <a:t>You will be able to explain what it means for students to model with mathematics.</a:t>
            </a:r>
          </a:p>
          <a:p>
            <a:pPr lvl="0"/>
            <a:r>
              <a:rPr lang="en-US" sz="3600" dirty="0" smtClean="0"/>
              <a:t>You will be able to explain what it means for students to use appropriate tools strategically.</a:t>
            </a:r>
            <a:endParaRPr lang="en-US" sz="36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Differentiating Instruction </a:t>
            </a:r>
            <a:r>
              <a:rPr lang="en-US" dirty="0" smtClean="0"/>
              <a:t>Using Technology </a:t>
            </a:r>
            <a:r>
              <a:rPr lang="en-US" dirty="0"/>
              <a:t>and </a:t>
            </a:r>
            <a:r>
              <a:rPr lang="en-US" dirty="0" smtClean="0"/>
              <a:t>Tools:</a:t>
            </a:r>
            <a:r>
              <a:rPr lang="en-US" dirty="0"/>
              <a:t> </a:t>
            </a:r>
            <a:r>
              <a:rPr lang="en-US" dirty="0" smtClean="0"/>
              <a:t>Video</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Carefully selected and focused online tools offer an engaging option for differentiated learning. </a:t>
            </a:r>
          </a:p>
          <a:p>
            <a:pPr marL="0" indent="0">
              <a:buNone/>
            </a:pPr>
            <a:endParaRPr lang="en-US" dirty="0" smtClean="0"/>
          </a:p>
          <a:p>
            <a:r>
              <a:rPr lang="en-US" sz="2800" b="1" dirty="0"/>
              <a:t>Elementary Example</a:t>
            </a:r>
            <a:r>
              <a:rPr lang="en-US" sz="2800" b="1" dirty="0"/>
              <a:t>: </a:t>
            </a:r>
            <a:r>
              <a:rPr lang="en-US" sz="2800" dirty="0" smtClean="0"/>
              <a:t>How </a:t>
            </a:r>
            <a:r>
              <a:rPr lang="en-US" sz="2800" dirty="0"/>
              <a:t>computer games can help young students master key mathematical concepts. </a:t>
            </a:r>
          </a:p>
          <a:p>
            <a:pPr marL="0" indent="0">
              <a:buNone/>
            </a:pPr>
            <a:endParaRPr lang="en-US" sz="2600" dirty="0" smtClean="0"/>
          </a:p>
          <a:p>
            <a:pPr marL="0" indent="0" algn="ctr">
              <a:buNone/>
            </a:pPr>
            <a:r>
              <a:rPr lang="en-US" sz="1800" u="sng" dirty="0" smtClean="0">
                <a:hlinkClick r:id="rId3"/>
              </a:rPr>
              <a:t>https://www.teachingchannel.org/videos/differentiating-in-math?resume=0</a:t>
            </a:r>
            <a:r>
              <a:rPr lang="en-US" sz="1800" dirty="0" smtClean="0"/>
              <a:t> </a:t>
            </a:r>
          </a:p>
          <a:p>
            <a:pPr marL="0" indent="0" algn="ctr">
              <a:buNone/>
            </a:pPr>
            <a:endParaRPr lang="en-US" sz="1800" dirty="0"/>
          </a:p>
          <a:p>
            <a:r>
              <a:rPr lang="en-US" sz="2800" b="1" dirty="0"/>
              <a:t>Secondary Example</a:t>
            </a:r>
            <a:r>
              <a:rPr lang="en-US" sz="2800" b="1" dirty="0" smtClean="0"/>
              <a:t>: </a:t>
            </a:r>
            <a:r>
              <a:rPr lang="en-US" sz="2800" dirty="0" smtClean="0"/>
              <a:t>How </a:t>
            </a:r>
            <a:r>
              <a:rPr lang="en-US" sz="2800" dirty="0"/>
              <a:t>technology </a:t>
            </a:r>
            <a:r>
              <a:rPr lang="en-US" sz="2800" dirty="0" smtClean="0"/>
              <a:t>allows older </a:t>
            </a:r>
            <a:r>
              <a:rPr lang="en-US" sz="2800" dirty="0"/>
              <a:t>students to explore, make conjectures, and see structure. </a:t>
            </a:r>
          </a:p>
          <a:p>
            <a:endParaRPr lang="en-US" sz="2600" dirty="0"/>
          </a:p>
          <a:p>
            <a:pPr marL="0" indent="0" algn="ctr">
              <a:buNone/>
            </a:pPr>
            <a:r>
              <a:rPr lang="en-US" sz="1800" dirty="0" smtClean="0">
                <a:cs typeface="Arial Narrow"/>
                <a:hlinkClick r:id="rId4"/>
              </a:rPr>
              <a:t>https</a:t>
            </a:r>
            <a:r>
              <a:rPr lang="en-US" sz="1800" dirty="0">
                <a:cs typeface="Arial Narrow"/>
                <a:hlinkClick r:id="rId4"/>
              </a:rPr>
              <a:t>://www.teachingchannel.org/videos/technology-and-geometry</a:t>
            </a:r>
            <a:endParaRPr lang="en-US" sz="18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a:t>
            </a:r>
            <a:endParaRPr lang="en-US" dirty="0"/>
          </a:p>
        </p:txBody>
      </p:sp>
      <p:sp>
        <p:nvSpPr>
          <p:cNvPr id="3" name="Content Placeholder 2"/>
          <p:cNvSpPr>
            <a:spLocks noGrp="1"/>
          </p:cNvSpPr>
          <p:nvPr>
            <p:ph idx="1"/>
          </p:nvPr>
        </p:nvSpPr>
        <p:spPr/>
        <p:txBody>
          <a:bodyPr/>
          <a:lstStyle/>
          <a:p>
            <a:pPr marL="0" indent="0">
              <a:buNone/>
            </a:pPr>
            <a:r>
              <a:rPr lang="en-US" sz="3600" dirty="0" smtClean="0"/>
              <a:t>MP5 (using appropriate tools strategically) incorporates a wide range of mathematical “tools” to enhance student engagement, discourse, reasoning, and expression for sense making of key mathematical concepts.</a:t>
            </a:r>
          </a:p>
          <a:p>
            <a:pPr marL="0" indent="0">
              <a:buNone/>
            </a:pPr>
            <a:endParaRPr lang="en-US" sz="3600" dirty="0" smtClean="0"/>
          </a:p>
          <a:p>
            <a:pPr marL="0" indent="0">
              <a:buNone/>
            </a:pPr>
            <a:r>
              <a:rPr lang="en-US" sz="3600" b="1" dirty="0" smtClean="0"/>
              <a:t>Discuss: </a:t>
            </a:r>
            <a:r>
              <a:rPr lang="en-US" sz="3600" dirty="0" smtClean="0"/>
              <a:t>How do you use tools for the purposes listed above?</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Reflection</a:t>
            </a:r>
            <a:endParaRPr lang="en-US" dirty="0"/>
          </a:p>
        </p:txBody>
      </p:sp>
      <p:sp>
        <p:nvSpPr>
          <p:cNvPr id="3" name="Content Placeholder 2"/>
          <p:cNvSpPr>
            <a:spLocks noGrp="1"/>
          </p:cNvSpPr>
          <p:nvPr>
            <p:ph idx="1"/>
          </p:nvPr>
        </p:nvSpPr>
        <p:spPr>
          <a:xfrm>
            <a:off x="457200" y="2076450"/>
            <a:ext cx="8229600" cy="4347267"/>
          </a:xfrm>
        </p:spPr>
        <p:txBody>
          <a:bodyPr>
            <a:normAutofit/>
          </a:bodyPr>
          <a:lstStyle/>
          <a:p>
            <a:r>
              <a:rPr lang="en-US" sz="3600" dirty="0" smtClean="0"/>
              <a:t>In your Metacognitive Journal, provide an example of how using tools might allow your students to articulate their ideas effectively. </a:t>
            </a:r>
          </a:p>
          <a:p>
            <a:endParaRPr lang="en-US" sz="3600" dirty="0" smtClean="0"/>
          </a:p>
          <a:p>
            <a:r>
              <a:rPr lang="en-US" sz="3600" dirty="0" smtClean="0"/>
              <a:t>Consider a variety of forms and contexts.</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buNone/>
            </a:pPr>
            <a:r>
              <a:rPr lang="en-US" sz="4200" dirty="0" smtClean="0"/>
              <a:t>The </a:t>
            </a:r>
            <a:r>
              <a:rPr lang="en-US" sz="4200" dirty="0" smtClean="0"/>
              <a:t>use of tools is important at all grade </a:t>
            </a:r>
            <a:r>
              <a:rPr lang="en-US" sz="4200" dirty="0" smtClean="0"/>
              <a:t>level spans, </a:t>
            </a:r>
            <a:r>
              <a:rPr lang="en-US" sz="4200" dirty="0" smtClean="0"/>
              <a:t>but the types </a:t>
            </a:r>
            <a:r>
              <a:rPr lang="en-US" sz="4200" dirty="0" smtClean="0"/>
              <a:t>of </a:t>
            </a:r>
            <a:r>
              <a:rPr lang="en-US" sz="4200" dirty="0" smtClean="0"/>
              <a:t>tools </a:t>
            </a:r>
            <a:r>
              <a:rPr lang="en-US" sz="4200" dirty="0" smtClean="0"/>
              <a:t>and how they are used can </a:t>
            </a:r>
            <a:r>
              <a:rPr lang="en-US" sz="4200" dirty="0" smtClean="0"/>
              <a:t>differ depending on </a:t>
            </a:r>
            <a:r>
              <a:rPr lang="en-US" sz="4200" dirty="0" smtClean="0"/>
              <a:t>grade </a:t>
            </a:r>
            <a:r>
              <a:rPr lang="en-US" sz="4200" dirty="0" smtClean="0"/>
              <a:t>level. </a:t>
            </a:r>
          </a:p>
          <a:p>
            <a:pPr marL="0" indent="0">
              <a:buNone/>
            </a:pPr>
            <a:endParaRPr lang="en-US" sz="4000" b="1" dirty="0" smtClean="0"/>
          </a:p>
          <a:p>
            <a:pPr marL="0" indent="0">
              <a:buNone/>
            </a:pPr>
            <a:r>
              <a:rPr lang="en-US" sz="4000" b="1" dirty="0" smtClean="0"/>
              <a:t>Discuss:</a:t>
            </a:r>
          </a:p>
          <a:p>
            <a:pPr marL="114300" indent="-114300"/>
            <a:r>
              <a:rPr lang="en-US" sz="3800" dirty="0" smtClean="0"/>
              <a:t>What </a:t>
            </a:r>
            <a:r>
              <a:rPr lang="en-US" sz="3800" dirty="0"/>
              <a:t>tools </a:t>
            </a:r>
            <a:r>
              <a:rPr lang="en-US" sz="3800" dirty="0" smtClean="0"/>
              <a:t>are </a:t>
            </a:r>
            <a:r>
              <a:rPr lang="en-US" sz="3800" dirty="0"/>
              <a:t>universal for all grade levels and what tools differ by grade level spans? </a:t>
            </a:r>
          </a:p>
          <a:p>
            <a:pPr marL="114300" indent="-114300"/>
            <a:r>
              <a:rPr lang="en-US" sz="3800" dirty="0"/>
              <a:t>What characterizes the difference in the appropriateness of a tool at a particular grade level?</a:t>
            </a:r>
          </a:p>
          <a:p>
            <a:pPr>
              <a:buNone/>
            </a:pPr>
            <a:endParaRPr lang="en-US" sz="4000" dirty="0" smtClean="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33</a:t>
            </a:fld>
            <a:endParaRPr lang="en-US" dirty="0"/>
          </a:p>
        </p:txBody>
      </p:sp>
      <p:sp>
        <p:nvSpPr>
          <p:cNvPr id="6" name="Title 5"/>
          <p:cNvSpPr>
            <a:spLocks noGrp="1"/>
          </p:cNvSpPr>
          <p:nvPr>
            <p:ph type="title"/>
          </p:nvPr>
        </p:nvSpPr>
        <p:spPr/>
        <p:txBody>
          <a:bodyPr>
            <a:normAutofit fontScale="90000"/>
          </a:bodyPr>
          <a:lstStyle/>
          <a:p>
            <a:pPr algn="ctr"/>
            <a:r>
              <a:rPr lang="en-US" dirty="0" smtClean="0"/>
              <a:t>4.4 Use of Tools at Different </a:t>
            </a:r>
            <a:br>
              <a:rPr lang="en-US" dirty="0" smtClean="0"/>
            </a:br>
            <a:r>
              <a:rPr lang="en-US" dirty="0" smtClean="0"/>
              <a:t>Grade Level Spans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57326"/>
            <a:ext cx="8229600" cy="4966392"/>
          </a:xfrm>
        </p:spPr>
        <p:txBody>
          <a:bodyPr>
            <a:noAutofit/>
          </a:bodyPr>
          <a:lstStyle/>
          <a:p>
            <a:r>
              <a:rPr lang="en-US" sz="3400" b="1" dirty="0" smtClean="0">
                <a:cs typeface="Arial Narrow"/>
              </a:rPr>
              <a:t>Refer</a:t>
            </a:r>
            <a:r>
              <a:rPr lang="en-US" sz="3400" dirty="0" smtClean="0">
                <a:cs typeface="Arial Narrow"/>
              </a:rPr>
              <a:t> </a:t>
            </a:r>
            <a:r>
              <a:rPr lang="en-US" sz="3400" dirty="0">
                <a:cs typeface="Arial Narrow"/>
              </a:rPr>
              <a:t>to the </a:t>
            </a:r>
            <a:r>
              <a:rPr lang="en-US" sz="3400" dirty="0" smtClean="0">
                <a:cs typeface="Arial Narrow"/>
              </a:rPr>
              <a:t>“Using </a:t>
            </a:r>
            <a:r>
              <a:rPr lang="en-US" sz="3400" dirty="0" smtClean="0">
                <a:cs typeface="Arial Narrow"/>
              </a:rPr>
              <a:t>Tools” </a:t>
            </a:r>
            <a:r>
              <a:rPr lang="en-US" sz="3400" dirty="0" smtClean="0">
                <a:cs typeface="Arial Narrow"/>
              </a:rPr>
              <a:t>t</a:t>
            </a:r>
            <a:r>
              <a:rPr lang="en-US" sz="3400" dirty="0" smtClean="0">
                <a:cs typeface="Arial Narrow"/>
              </a:rPr>
              <a:t>asks that represent </a:t>
            </a:r>
            <a:r>
              <a:rPr lang="en-US" sz="3400" dirty="0">
                <a:cs typeface="Arial Narrow"/>
              </a:rPr>
              <a:t>your grade level span (</a:t>
            </a:r>
            <a:r>
              <a:rPr lang="en-US" sz="3400" b="1" dirty="0"/>
              <a:t>Handouts</a:t>
            </a:r>
            <a:r>
              <a:rPr lang="en-US" sz="3400" dirty="0"/>
              <a:t> </a:t>
            </a:r>
            <a:r>
              <a:rPr lang="en-US" sz="3400" b="1" dirty="0" smtClean="0"/>
              <a:t>4.4.1 </a:t>
            </a:r>
            <a:r>
              <a:rPr lang="en-US" sz="3400" b="1" dirty="0"/>
              <a:t>– </a:t>
            </a:r>
            <a:r>
              <a:rPr lang="en-US" sz="3400" b="1" dirty="0" smtClean="0"/>
              <a:t>4.4.3)</a:t>
            </a:r>
            <a:r>
              <a:rPr lang="en-US" sz="3400" dirty="0" smtClean="0">
                <a:cs typeface="Arial Narrow"/>
              </a:rPr>
              <a:t>.</a:t>
            </a:r>
            <a:endParaRPr lang="en-US" sz="3400" b="1" dirty="0">
              <a:solidFill>
                <a:srgbClr val="FF0000"/>
              </a:solidFill>
              <a:cs typeface="Arial Narrow"/>
            </a:endParaRPr>
          </a:p>
          <a:p>
            <a:r>
              <a:rPr lang="en-US" sz="3400" b="1" dirty="0">
                <a:cs typeface="Arial Narrow"/>
              </a:rPr>
              <a:t>Review</a:t>
            </a:r>
            <a:r>
              <a:rPr lang="en-US" sz="3400" dirty="0">
                <a:cs typeface="Arial Narrow"/>
              </a:rPr>
              <a:t> the </a:t>
            </a:r>
            <a:r>
              <a:rPr lang="en-US" sz="3400" dirty="0" smtClean="0">
                <a:cs typeface="Arial Narrow"/>
              </a:rPr>
              <a:t>problems.</a:t>
            </a:r>
            <a:endParaRPr lang="en-US" sz="3400" dirty="0">
              <a:cs typeface="Arial Narrow"/>
            </a:endParaRPr>
          </a:p>
          <a:p>
            <a:r>
              <a:rPr lang="en-US" sz="3400" b="1" dirty="0" smtClean="0"/>
              <a:t>Discuss:</a:t>
            </a:r>
            <a:r>
              <a:rPr lang="en-US" sz="3400" dirty="0" smtClean="0"/>
              <a:t> </a:t>
            </a:r>
          </a:p>
          <a:p>
            <a:pPr lvl="1"/>
            <a:r>
              <a:rPr lang="en-US" sz="3000" dirty="0"/>
              <a:t>W</a:t>
            </a:r>
            <a:r>
              <a:rPr lang="en-US" sz="3000" dirty="0" smtClean="0"/>
              <a:t>hat </a:t>
            </a:r>
            <a:r>
              <a:rPr lang="en-US" sz="3000" dirty="0"/>
              <a:t>concepts are </a:t>
            </a:r>
            <a:r>
              <a:rPr lang="en-US" sz="3000" dirty="0" smtClean="0"/>
              <a:t>reinforced</a:t>
            </a:r>
            <a:r>
              <a:rPr lang="en-US" sz="3000" dirty="0"/>
              <a:t>?</a:t>
            </a:r>
            <a:r>
              <a:rPr lang="en-US" sz="3000" dirty="0" smtClean="0"/>
              <a:t> </a:t>
            </a:r>
          </a:p>
          <a:p>
            <a:pPr lvl="1"/>
            <a:r>
              <a:rPr lang="en-US" sz="3200" dirty="0" smtClean="0"/>
              <a:t>How do the </a:t>
            </a:r>
            <a:r>
              <a:rPr lang="en-US" sz="3200" dirty="0"/>
              <a:t>tools help students make sense of the context of the </a:t>
            </a:r>
            <a:r>
              <a:rPr lang="en-US" sz="3200" dirty="0" smtClean="0"/>
              <a:t>problem?</a:t>
            </a:r>
          </a:p>
          <a:p>
            <a:pPr lvl="1"/>
            <a:r>
              <a:rPr lang="en-US" sz="3000" dirty="0"/>
              <a:t>How could you modify the task(s) to meet the needs of all students?</a:t>
            </a:r>
          </a:p>
          <a:p>
            <a:pPr lvl="1"/>
            <a:endParaRPr lang="en-US" sz="3000" dirty="0"/>
          </a:p>
          <a:p>
            <a:endParaRPr lang="en-US" sz="3400" dirty="0"/>
          </a:p>
        </p:txBody>
      </p:sp>
      <p:sp>
        <p:nvSpPr>
          <p:cNvPr id="4" name="Footer Placeholder 3"/>
          <p:cNvSpPr>
            <a:spLocks noGrp="1"/>
          </p:cNvSpPr>
          <p:nvPr>
            <p:ph type="ftr" sz="quarter" idx="3"/>
          </p:nvPr>
        </p:nvSpPr>
        <p:spPr/>
        <p:txBody>
          <a:bodyPr/>
          <a:lstStyle/>
          <a:p>
            <a:r>
              <a:rPr lang="en-US" dirty="0" smtClean="0"/>
              <a:t>| California </a:t>
            </a:r>
            <a:r>
              <a:rPr lang="en-US" dirty="0" smtClean="0"/>
              <a:t>Department </a:t>
            </a:r>
            <a:r>
              <a:rPr lang="en-US" dirty="0" smtClean="0"/>
              <a:t>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34</a:t>
            </a:fld>
            <a:endParaRPr lang="en-US" dirty="0"/>
          </a:p>
        </p:txBody>
      </p:sp>
      <p:sp>
        <p:nvSpPr>
          <p:cNvPr id="6" name="Title 5"/>
          <p:cNvSpPr>
            <a:spLocks noGrp="1"/>
          </p:cNvSpPr>
          <p:nvPr>
            <p:ph type="title"/>
          </p:nvPr>
        </p:nvSpPr>
        <p:spPr/>
        <p:txBody>
          <a:bodyPr/>
          <a:lstStyle/>
          <a:p>
            <a:pPr algn="ctr"/>
            <a:r>
              <a:rPr lang="en-US" dirty="0" smtClean="0"/>
              <a:t>Examples </a:t>
            </a:r>
            <a:r>
              <a:rPr lang="en-US" dirty="0" smtClean="0"/>
              <a:t>of </a:t>
            </a:r>
            <a:r>
              <a:rPr lang="en-US" dirty="0" smtClean="0"/>
              <a:t>Using Tools Tasks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following </a:t>
            </a:r>
            <a:r>
              <a:rPr lang="en-US" dirty="0" smtClean="0"/>
              <a:t>video examples </a:t>
            </a:r>
            <a:r>
              <a:rPr lang="en-US" dirty="0" smtClean="0"/>
              <a:t>demonstrate </a:t>
            </a:r>
            <a:r>
              <a:rPr lang="en-US" dirty="0" smtClean="0"/>
              <a:t>the appropriate and strategic use of tools. </a:t>
            </a:r>
            <a:endParaRPr lang="en-US" dirty="0" smtClean="0"/>
          </a:p>
          <a:p>
            <a:r>
              <a:rPr lang="en-US" dirty="0" smtClean="0"/>
              <a:t>As </a:t>
            </a:r>
            <a:r>
              <a:rPr lang="en-US" dirty="0" smtClean="0"/>
              <a:t>you view the </a:t>
            </a:r>
            <a:r>
              <a:rPr lang="en-US" dirty="0" smtClean="0"/>
              <a:t>video(s), </a:t>
            </a:r>
            <a:r>
              <a:rPr lang="en-US" dirty="0" smtClean="0"/>
              <a:t>take note of how students use tools to solve problems that are posed.</a:t>
            </a:r>
          </a:p>
          <a:p>
            <a:pPr marL="0" indent="0">
              <a:buNone/>
            </a:pPr>
            <a:endParaRPr lang="en-US" sz="2800" b="1" dirty="0" smtClean="0"/>
          </a:p>
          <a:p>
            <a:pPr marL="0" indent="0">
              <a:buNone/>
            </a:pPr>
            <a:r>
              <a:rPr lang="en-US" sz="2800" b="1" dirty="0" smtClean="0"/>
              <a:t>Elementary Example:</a:t>
            </a:r>
          </a:p>
          <a:p>
            <a:pPr marL="0" indent="0">
              <a:buNone/>
            </a:pPr>
            <a:r>
              <a:rPr lang="en-US" sz="1900" u="sng" dirty="0" smtClean="0">
                <a:hlinkClick r:id="rId3"/>
              </a:rPr>
              <a:t>https://www.teachingchannel.org/videos/teaching-fractions</a:t>
            </a:r>
            <a:endParaRPr lang="en-US" dirty="0" smtClean="0"/>
          </a:p>
          <a:p>
            <a:pPr marL="0" indent="0">
              <a:buNone/>
            </a:pPr>
            <a:r>
              <a:rPr lang="en-US" sz="2800" b="1" dirty="0" smtClean="0"/>
              <a:t>Secondary Example:</a:t>
            </a:r>
          </a:p>
          <a:p>
            <a:pPr marL="0" indent="0">
              <a:buNone/>
            </a:pPr>
            <a:r>
              <a:rPr lang="en-US" sz="1900" u="sng" dirty="0" smtClean="0">
                <a:hlinkClick r:id="rId4"/>
              </a:rPr>
              <a:t>https://www.teachingchannel.org/videos/teaching-subtracting-integers</a:t>
            </a:r>
            <a:endParaRPr lang="en-US" sz="1900" u="sng" dirty="0" smtClean="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35</a:t>
            </a:fld>
            <a:endParaRPr lang="en-US" dirty="0"/>
          </a:p>
        </p:txBody>
      </p:sp>
      <p:sp>
        <p:nvSpPr>
          <p:cNvPr id="6" name="Title 5"/>
          <p:cNvSpPr>
            <a:spLocks noGrp="1"/>
          </p:cNvSpPr>
          <p:nvPr>
            <p:ph type="title"/>
          </p:nvPr>
        </p:nvSpPr>
        <p:spPr/>
        <p:txBody>
          <a:bodyPr>
            <a:normAutofit fontScale="90000"/>
          </a:bodyPr>
          <a:lstStyle/>
          <a:p>
            <a:pPr algn="ctr"/>
            <a:r>
              <a:rPr lang="en-US" dirty="0" smtClean="0"/>
              <a:t>Using Tools Strategically: </a:t>
            </a:r>
            <a:br>
              <a:rPr lang="en-US" dirty="0" smtClean="0"/>
            </a:br>
            <a:r>
              <a:rPr lang="en-US" dirty="0" smtClean="0"/>
              <a:t>Video Examples</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Video Reflection</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In the videos, students used two-color counters and pattern blocks as tools to make sense of the problems they were trying to solve. </a:t>
            </a:r>
          </a:p>
          <a:p>
            <a:pPr marL="0" indent="0">
              <a:buNone/>
            </a:pPr>
            <a:r>
              <a:rPr lang="en-US" b="1" dirty="0" smtClean="0"/>
              <a:t>Discuss: </a:t>
            </a:r>
          </a:p>
          <a:p>
            <a:r>
              <a:rPr lang="en-US" dirty="0" smtClean="0"/>
              <a:t>What </a:t>
            </a:r>
            <a:r>
              <a:rPr lang="en-US" dirty="0" smtClean="0"/>
              <a:t>you </a:t>
            </a:r>
            <a:r>
              <a:rPr lang="en-US" dirty="0" smtClean="0"/>
              <a:t>observed; </a:t>
            </a:r>
            <a:r>
              <a:rPr lang="en-US" dirty="0" smtClean="0"/>
              <a:t>particularly how students used tools to solve the problems.</a:t>
            </a:r>
          </a:p>
          <a:p>
            <a:r>
              <a:rPr lang="en-US" dirty="0" smtClean="0"/>
              <a:t>How </a:t>
            </a:r>
            <a:r>
              <a:rPr lang="en-US" dirty="0" smtClean="0"/>
              <a:t>these tools helped students explore and deepen their understanding of mathematical concepts.</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Written Reflection</a:t>
            </a:r>
            <a:endParaRPr lang="en-US" dirty="0"/>
          </a:p>
        </p:txBody>
      </p:sp>
      <p:sp>
        <p:nvSpPr>
          <p:cNvPr id="3" name="Content Placeholder 2"/>
          <p:cNvSpPr>
            <a:spLocks noGrp="1"/>
          </p:cNvSpPr>
          <p:nvPr>
            <p:ph idx="1"/>
          </p:nvPr>
        </p:nvSpPr>
        <p:spPr>
          <a:xfrm>
            <a:off x="457200" y="1466850"/>
            <a:ext cx="8229600" cy="5019843"/>
          </a:xfrm>
        </p:spPr>
        <p:txBody>
          <a:bodyPr>
            <a:noAutofit/>
          </a:bodyPr>
          <a:lstStyle/>
          <a:p>
            <a:pPr marL="0" indent="0">
              <a:spcBef>
                <a:spcPts val="72"/>
              </a:spcBef>
              <a:buNone/>
            </a:pPr>
            <a:r>
              <a:rPr lang="en-US" sz="2800" dirty="0" smtClean="0"/>
              <a:t>In your Metacognitive Journal, explain how using tools allows students to demonstrate their ability to work effectively and respectfully with diverse teams . </a:t>
            </a:r>
          </a:p>
          <a:p>
            <a:pPr>
              <a:spcBef>
                <a:spcPts val="72"/>
              </a:spcBef>
            </a:pPr>
            <a:r>
              <a:rPr lang="en-US" sz="2600" dirty="0" smtClean="0"/>
              <a:t>How does using tools help students to exercise flexibility and make compromises to accomplish a common goal? </a:t>
            </a:r>
          </a:p>
          <a:p>
            <a:pPr>
              <a:spcBef>
                <a:spcPts val="72"/>
              </a:spcBef>
            </a:pPr>
            <a:r>
              <a:rPr lang="en-US" sz="2600" dirty="0" smtClean="0"/>
              <a:t>How does using tools help students assume shared responsibility for collaborative work and value the individual contributions made by each team member? </a:t>
            </a:r>
          </a:p>
          <a:p>
            <a:pPr>
              <a:spcBef>
                <a:spcPts val="72"/>
              </a:spcBef>
            </a:pPr>
            <a:r>
              <a:rPr lang="en-US" sz="2600" dirty="0" smtClean="0"/>
              <a:t>In terms of the physical location of tools and student choice, how would you make the use of tools accessible to all learners in your classroom?</a:t>
            </a:r>
          </a:p>
          <a:p>
            <a:pPr>
              <a:buNone/>
            </a:pPr>
            <a:endParaRPr lang="en-US" sz="2800"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37</a:t>
            </a:fld>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025"/>
            <a:ext cx="8229600" cy="1114425"/>
          </a:xfrm>
        </p:spPr>
        <p:txBody>
          <a:bodyPr>
            <a:normAutofit fontScale="90000"/>
          </a:bodyPr>
          <a:lstStyle/>
          <a:p>
            <a:pPr algn="ctr"/>
            <a:r>
              <a:rPr lang="en-US" dirty="0" smtClean="0"/>
              <a:t> </a:t>
            </a:r>
            <a:r>
              <a:rPr lang="en-US" dirty="0" smtClean="0"/>
              <a:t/>
            </a:r>
            <a:br>
              <a:rPr lang="en-US" dirty="0" smtClean="0"/>
            </a:br>
            <a:r>
              <a:rPr lang="en-US" dirty="0" smtClean="0"/>
              <a:t> </a:t>
            </a:r>
            <a:r>
              <a:rPr lang="en-US" dirty="0" smtClean="0"/>
              <a:t/>
            </a:r>
            <a:br>
              <a:rPr lang="en-US" dirty="0" smtClean="0"/>
            </a:br>
            <a:r>
              <a:rPr lang="en-US" dirty="0" smtClean="0"/>
              <a:t/>
            </a:r>
            <a:br>
              <a:rPr lang="en-US" dirty="0" smtClean="0"/>
            </a:br>
            <a:r>
              <a:rPr lang="en-US" sz="4900" dirty="0" smtClean="0"/>
              <a:t>4.4 </a:t>
            </a:r>
            <a:r>
              <a:rPr lang="en-US" sz="4900" dirty="0" smtClean="0"/>
              <a:t>Summary</a:t>
            </a:r>
            <a:r>
              <a:rPr lang="en-US" dirty="0"/>
              <a:t>  </a:t>
            </a:r>
            <a:br>
              <a:rPr lang="en-US" dirty="0"/>
            </a:br>
            <a:r>
              <a:rPr lang="en-US" dirty="0" smtClean="0"/>
              <a:t/>
            </a:r>
            <a:br>
              <a:rPr lang="en-US"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There are tasks at all grade levels where tools are an important part of the problem solving process, whether the task is a modeling problem or computational in context. </a:t>
            </a:r>
            <a:endParaRPr lang="en-US" dirty="0" smtClean="0"/>
          </a:p>
          <a:p>
            <a:r>
              <a:rPr lang="en-US" dirty="0" smtClean="0"/>
              <a:t>Sometimes </a:t>
            </a:r>
            <a:r>
              <a:rPr lang="en-US" dirty="0" smtClean="0"/>
              <a:t>it is clear what the tool should be for a task, and sometimes students can make choices about the tools that will work best for them. </a:t>
            </a:r>
            <a:endParaRPr lang="en-US" dirty="0" smtClean="0"/>
          </a:p>
          <a:p>
            <a:r>
              <a:rPr lang="en-US" dirty="0" smtClean="0"/>
              <a:t>Providing </a:t>
            </a:r>
            <a:r>
              <a:rPr lang="en-US" dirty="0" smtClean="0"/>
              <a:t>students with a choice of tools differentiates for the variety of learners in the classroom, including English learners and students with special needs. </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38</a:t>
            </a:fld>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spcAft>
                <a:spcPts val="600"/>
              </a:spcAft>
            </a:pPr>
            <a:r>
              <a:rPr lang="en-US" sz="3027" dirty="0" smtClean="0"/>
              <a:t>In this unit, you have considered </a:t>
            </a:r>
            <a:r>
              <a:rPr lang="en-US" sz="3027" dirty="0" smtClean="0"/>
              <a:t>the Modeling and Using Tools practices; MP4 </a:t>
            </a:r>
            <a:r>
              <a:rPr lang="en-US" sz="3027" dirty="0" smtClean="0"/>
              <a:t>and MP5.</a:t>
            </a:r>
          </a:p>
          <a:p>
            <a:pPr lvl="1">
              <a:spcAft>
                <a:spcPts val="600"/>
              </a:spcAft>
            </a:pPr>
            <a:r>
              <a:rPr lang="en-US" sz="2595" dirty="0" smtClean="0"/>
              <a:t>Modeling with mathematics requires students to make assumptions and approximations to simplify a situation, realizing these may need revision later.</a:t>
            </a:r>
          </a:p>
          <a:p>
            <a:pPr lvl="1">
              <a:spcAft>
                <a:spcPts val="600"/>
              </a:spcAft>
            </a:pPr>
            <a:r>
              <a:rPr lang="en-US" sz="2595" dirty="0" smtClean="0"/>
              <a:t>Modeling with mathematics requires students to interpret mathematical results in the context of the situation and reflect on whether they make sense.</a:t>
            </a:r>
          </a:p>
          <a:p>
            <a:pPr lvl="1">
              <a:spcAft>
                <a:spcPts val="600"/>
              </a:spcAft>
            </a:pPr>
            <a:r>
              <a:rPr lang="en-US" sz="2595" dirty="0" smtClean="0"/>
              <a:t>Using tools strategically requires that students are familiar with appropriate tools to decide when each tool is helpful; knowing both the benefits and limitations. </a:t>
            </a:r>
          </a:p>
          <a:p>
            <a:pPr lvl="1"/>
            <a:r>
              <a:rPr lang="en-US" sz="2595" dirty="0" smtClean="0"/>
              <a:t>Using tools strategically requires students to detect possible errors, identify relevant external mathematical resources, and use them to pose or solve problems. </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39</a:t>
            </a:fld>
            <a:endParaRPr lang="en-US" dirty="0"/>
          </a:p>
        </p:txBody>
      </p:sp>
      <p:sp>
        <p:nvSpPr>
          <p:cNvPr id="6" name="Title 5"/>
          <p:cNvSpPr>
            <a:spLocks noGrp="1"/>
          </p:cNvSpPr>
          <p:nvPr>
            <p:ph type="title"/>
          </p:nvPr>
        </p:nvSpPr>
        <p:spPr/>
        <p:txBody>
          <a:bodyPr/>
          <a:lstStyle/>
          <a:p>
            <a:pPr algn="ctr"/>
            <a:r>
              <a:rPr lang="en-US" dirty="0" smtClean="0"/>
              <a:t>Unit </a:t>
            </a:r>
            <a:r>
              <a:rPr lang="en-US" dirty="0" smtClean="0"/>
              <a:t>Summary and Reflection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Unit </a:t>
            </a:r>
            <a:r>
              <a:rPr lang="en-US" dirty="0" smtClean="0"/>
              <a:t>4 </a:t>
            </a:r>
            <a:r>
              <a:rPr lang="en-US" dirty="0"/>
              <a:t>Overview</a:t>
            </a:r>
          </a:p>
        </p:txBody>
      </p:sp>
      <p:sp>
        <p:nvSpPr>
          <p:cNvPr id="3" name="Content Placeholder 2"/>
          <p:cNvSpPr>
            <a:spLocks noGrp="1"/>
          </p:cNvSpPr>
          <p:nvPr>
            <p:ph idx="1"/>
          </p:nvPr>
        </p:nvSpPr>
        <p:spPr/>
        <p:txBody>
          <a:bodyPr>
            <a:normAutofit/>
          </a:bodyPr>
          <a:lstStyle/>
          <a:p>
            <a:r>
              <a:rPr lang="en-US" sz="3600" dirty="0" smtClean="0"/>
              <a:t>Unpacking MP4 and MP5</a:t>
            </a:r>
          </a:p>
          <a:p>
            <a:pPr lvl="0"/>
            <a:r>
              <a:rPr lang="en-US" sz="3600" dirty="0" smtClean="0"/>
              <a:t>Modeling with Mathematics</a:t>
            </a:r>
          </a:p>
          <a:p>
            <a:pPr lvl="0"/>
            <a:r>
              <a:rPr lang="en-US" sz="3600" dirty="0" smtClean="0"/>
              <a:t>Examples of Modeling at the Grade Level Spans</a:t>
            </a:r>
          </a:p>
          <a:p>
            <a:pPr lvl="0"/>
            <a:r>
              <a:rPr lang="en-US" sz="3600" dirty="0" smtClean="0"/>
              <a:t>Use Appropriate Tools</a:t>
            </a:r>
          </a:p>
          <a:p>
            <a:pPr lvl="0"/>
            <a:r>
              <a:rPr lang="en-US" sz="3600" dirty="0" smtClean="0"/>
              <a:t>Using Tools at the Grade Level Spans</a:t>
            </a:r>
          </a:p>
          <a:p>
            <a:pPr lvl="0"/>
            <a:r>
              <a:rPr lang="en-US" sz="3600" dirty="0" smtClean="0"/>
              <a:t>Summary and Reflections</a:t>
            </a:r>
            <a:endParaRPr lang="en-US" sz="36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Unit Reflection</a:t>
            </a:r>
            <a:endParaRPr lang="en-US" dirty="0"/>
          </a:p>
        </p:txBody>
      </p:sp>
      <p:sp>
        <p:nvSpPr>
          <p:cNvPr id="3" name="Content Placeholder 2"/>
          <p:cNvSpPr>
            <a:spLocks noGrp="1"/>
          </p:cNvSpPr>
          <p:nvPr>
            <p:ph idx="1"/>
          </p:nvPr>
        </p:nvSpPr>
        <p:spPr/>
        <p:txBody>
          <a:bodyPr>
            <a:normAutofit fontScale="77500" lnSpcReduction="20000"/>
          </a:bodyPr>
          <a:lstStyle/>
          <a:p>
            <a:pPr marL="0" indent="0">
              <a:lnSpc>
                <a:spcPct val="120000"/>
              </a:lnSpc>
              <a:spcAft>
                <a:spcPts val="600"/>
              </a:spcAft>
              <a:buNone/>
            </a:pPr>
            <a:r>
              <a:rPr lang="en-US" dirty="0" smtClean="0"/>
              <a:t>Think about your understanding of these two practices and how they work together. </a:t>
            </a:r>
            <a:r>
              <a:rPr lang="en-US" dirty="0" smtClean="0"/>
              <a:t>Refer to the </a:t>
            </a:r>
            <a:r>
              <a:rPr lang="en-US" dirty="0" smtClean="0"/>
              <a:t>four PISA modeling levels and respond to the following </a:t>
            </a:r>
            <a:r>
              <a:rPr lang="en-US" dirty="0" smtClean="0"/>
              <a:t>questions:</a:t>
            </a:r>
            <a:endParaRPr lang="en-US" dirty="0" smtClean="0"/>
          </a:p>
          <a:p>
            <a:pPr lvl="1">
              <a:lnSpc>
                <a:spcPct val="120000"/>
              </a:lnSpc>
              <a:spcAft>
                <a:spcPts val="600"/>
              </a:spcAft>
            </a:pPr>
            <a:r>
              <a:rPr lang="en-US" dirty="0" smtClean="0"/>
              <a:t>For your grade level, describe a task for each of the three levels of modeling. Provide justification for why the task fits that particular level. </a:t>
            </a:r>
          </a:p>
          <a:p>
            <a:pPr lvl="1">
              <a:lnSpc>
                <a:spcPct val="120000"/>
              </a:lnSpc>
              <a:spcAft>
                <a:spcPts val="600"/>
              </a:spcAft>
            </a:pPr>
            <a:r>
              <a:rPr lang="en-US" dirty="0" smtClean="0"/>
              <a:t> Name three tools that you currently have access to in your classroom and describe a task for which each tool would be appropriate.</a:t>
            </a:r>
          </a:p>
          <a:p>
            <a:pPr lvl="1">
              <a:lnSpc>
                <a:spcPct val="120000"/>
              </a:lnSpc>
              <a:spcAft>
                <a:spcPts val="600"/>
              </a:spcAft>
            </a:pPr>
            <a:r>
              <a:rPr lang="en-US" dirty="0" smtClean="0"/>
              <a:t> Students need to know the procedures for using </a:t>
            </a:r>
            <a:r>
              <a:rPr lang="en-US" dirty="0" err="1" smtClean="0"/>
              <a:t>manipulatives</a:t>
            </a:r>
            <a:r>
              <a:rPr lang="en-US" dirty="0" smtClean="0"/>
              <a:t> to learn mathematics. Create a plan to reach this goal in your classroom. </a:t>
            </a:r>
          </a:p>
          <a:p>
            <a:pPr lvl="1">
              <a:lnSpc>
                <a:spcPct val="120000"/>
              </a:lnSpc>
              <a:spcAft>
                <a:spcPts val="600"/>
              </a:spcAft>
            </a:pPr>
            <a:r>
              <a:rPr lang="en-US" dirty="0" smtClean="0"/>
              <a:t> Although the use of calculators is often debated, describe an appropriate task in which a calculator would be used.</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40</a:t>
            </a:fld>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113"/>
            <a:ext cx="8686800" cy="1143000"/>
          </a:xfrm>
        </p:spPr>
        <p:txBody>
          <a:bodyPr>
            <a:noAutofit/>
          </a:bodyPr>
          <a:lstStyle/>
          <a:p>
            <a:pPr algn="ctr"/>
            <a:r>
              <a:rPr lang="en-US" sz="3800" dirty="0" smtClean="0"/>
              <a:t>California’s Common Core State Standards for Mathematics</a:t>
            </a:r>
            <a:endParaRPr lang="en-US" sz="3800" dirty="0"/>
          </a:p>
        </p:txBody>
      </p:sp>
      <p:pic>
        <p:nvPicPr>
          <p:cNvPr id="6" name="Content Placeholder 5" descr="iStock_CCSS_Math_Red.jpg"/>
          <p:cNvPicPr>
            <a:picLocks noGrp="1" noChangeAspect="1"/>
          </p:cNvPicPr>
          <p:nvPr>
            <p:ph idx="1"/>
          </p:nvPr>
        </p:nvPicPr>
        <p:blipFill>
          <a:blip r:embed="rId3"/>
          <a:srcRect l="-6746" r="-6746"/>
          <a:stretch>
            <a:fillRect/>
          </a:stretch>
        </p:blipFill>
        <p:spPr/>
      </p:pic>
    </p:spTree>
    <p:extLst>
      <p:ext uri="{BB962C8B-B14F-4D97-AF65-F5344CB8AC3E}">
        <p14:creationId xmlns:p14="http://schemas.microsoft.com/office/powerpoint/2010/main" val="34810903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4.0 Unpacking MP4 and MP5</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3600" dirty="0" smtClean="0"/>
              <a:t>Read MP4 and MP5</a:t>
            </a:r>
          </a:p>
          <a:p>
            <a:r>
              <a:rPr lang="en-US" sz="3400" dirty="0" smtClean="0"/>
              <a:t>Highlight key words or phrases that seem particularly cogent to you or that puzzle or intrigue you.</a:t>
            </a:r>
          </a:p>
          <a:p>
            <a:r>
              <a:rPr lang="en-US" sz="3400" dirty="0" smtClean="0"/>
              <a:t>Make a note of questions you have about particular parts of these two mathematical practices.</a:t>
            </a:r>
          </a:p>
          <a:p>
            <a:r>
              <a:rPr lang="en-US" sz="3400" dirty="0" smtClean="0"/>
              <a:t>Consider in particular how the two practices are related.</a:t>
            </a:r>
            <a:endParaRPr lang="en-US" sz="3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Small Group Discussion</a:t>
            </a:r>
            <a:endParaRPr lang="en-US" dirty="0"/>
          </a:p>
        </p:txBody>
      </p:sp>
      <p:sp>
        <p:nvSpPr>
          <p:cNvPr id="3" name="Content Placeholder 2"/>
          <p:cNvSpPr>
            <a:spLocks noGrp="1"/>
          </p:cNvSpPr>
          <p:nvPr>
            <p:ph idx="1"/>
          </p:nvPr>
        </p:nvSpPr>
        <p:spPr>
          <a:xfrm>
            <a:off x="165100" y="1600200"/>
            <a:ext cx="8712200" cy="4823517"/>
          </a:xfrm>
        </p:spPr>
        <p:txBody>
          <a:bodyPr>
            <a:noAutofit/>
          </a:bodyPr>
          <a:lstStyle/>
          <a:p>
            <a:pPr marL="514350" indent="-514350"/>
            <a:r>
              <a:rPr lang="en-US" sz="2600" dirty="0" smtClean="0"/>
              <a:t>What key words or phrases did you highlight and why they were important to you?</a:t>
            </a:r>
          </a:p>
          <a:p>
            <a:pPr marL="514350" indent="-514350"/>
            <a:r>
              <a:rPr lang="en-US" sz="2600" dirty="0" smtClean="0"/>
              <a:t>What questions do you have about these two mathematical practices? </a:t>
            </a:r>
          </a:p>
          <a:p>
            <a:pPr marL="514350" indent="-514350"/>
            <a:r>
              <a:rPr lang="en-US" sz="2600" dirty="0" smtClean="0"/>
              <a:t>In what ways do you allow your students to model with mathematics? </a:t>
            </a:r>
          </a:p>
          <a:p>
            <a:pPr marL="514350" indent="-514350"/>
            <a:r>
              <a:rPr lang="en-US" sz="2600" dirty="0" smtClean="0"/>
              <a:t>What tools do you use to help students make sense of the mathematics they are learning? </a:t>
            </a:r>
          </a:p>
          <a:p>
            <a:pPr marL="514350" indent="-514350"/>
            <a:r>
              <a:rPr lang="en-US" sz="2600" dirty="0" smtClean="0"/>
              <a:t>What are some questions you hope will be answered in this unit? Consider the practices you currently use and the challenges you might anticipate.  </a:t>
            </a:r>
          </a:p>
          <a:p>
            <a:pPr marL="514350" indent="-514350">
              <a:buFont typeface="+mj-lt"/>
              <a:buAutoNum type="arabicPeriod"/>
            </a:pPr>
            <a:endParaRPr lang="en-US" sz="2600" dirty="0"/>
          </a:p>
        </p:txBody>
      </p:sp>
      <p:sp>
        <p:nvSpPr>
          <p:cNvPr id="4" name="Footer Placeholder 3"/>
          <p:cNvSpPr>
            <a:spLocks noGrp="1"/>
          </p:cNvSpPr>
          <p:nvPr>
            <p:ph type="ftr" sz="quarter" idx="3"/>
          </p:nvPr>
        </p:nvSpPr>
        <p:spPr/>
        <p:txBody>
          <a:bodyPr/>
          <a:lstStyle/>
          <a:p>
            <a:r>
              <a:rPr lang="en-US" dirty="0"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4.1 Introduction to </a:t>
            </a:r>
            <a:br>
              <a:rPr lang="en-US" dirty="0" smtClean="0"/>
            </a:br>
            <a:r>
              <a:rPr lang="en-US" dirty="0" smtClean="0"/>
              <a:t>Modeling with Mathematics (MP4)</a:t>
            </a:r>
            <a:endParaRPr lang="en-US" dirty="0"/>
          </a:p>
        </p:txBody>
      </p:sp>
      <p:sp>
        <p:nvSpPr>
          <p:cNvPr id="3" name="Content Placeholder 2"/>
          <p:cNvSpPr>
            <a:spLocks noGrp="1"/>
          </p:cNvSpPr>
          <p:nvPr>
            <p:ph idx="1"/>
          </p:nvPr>
        </p:nvSpPr>
        <p:spPr/>
        <p:txBody>
          <a:bodyPr>
            <a:normAutofit/>
          </a:bodyPr>
          <a:lstStyle/>
          <a:p>
            <a:r>
              <a:rPr lang="en-US" sz="3500" dirty="0" smtClean="0"/>
              <a:t>“Modeling” is mathematizing a situation </a:t>
            </a:r>
            <a:r>
              <a:rPr lang="en-US" sz="3500" dirty="0" smtClean="0"/>
              <a:t>(e.g., </a:t>
            </a:r>
            <a:r>
              <a:rPr lang="en-US" sz="3500" dirty="0" smtClean="0"/>
              <a:t>structuralizing, idealizing, and making assumptions) or making use of a given or constructed model by interpreting or validating it in relation to </a:t>
            </a:r>
            <a:r>
              <a:rPr lang="en-US" sz="3500" dirty="0" smtClean="0"/>
              <a:t>context</a:t>
            </a:r>
            <a:r>
              <a:rPr lang="en-US" sz="3500" dirty="0" smtClean="0"/>
              <a:t>. </a:t>
            </a:r>
          </a:p>
          <a:p>
            <a:r>
              <a:rPr lang="en-US" sz="3500" dirty="0" smtClean="0"/>
              <a:t>Modeling is important because it links classroom mathematics and statistics to everyday life. </a:t>
            </a:r>
            <a:endParaRPr lang="en-US" sz="35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Program for International Student Assessment</a:t>
            </a:r>
            <a:r>
              <a:rPr lang="en-US" i="1" dirty="0" smtClean="0"/>
              <a:t> </a:t>
            </a:r>
            <a:r>
              <a:rPr lang="en-US" dirty="0" smtClean="0"/>
              <a:t>(PISA) Rubric </a:t>
            </a:r>
            <a:endParaRPr lang="en-US" dirty="0"/>
          </a:p>
        </p:txBody>
      </p:sp>
      <p:sp>
        <p:nvSpPr>
          <p:cNvPr id="3" name="Content Placeholder 2"/>
          <p:cNvSpPr>
            <a:spLocks noGrp="1"/>
          </p:cNvSpPr>
          <p:nvPr>
            <p:ph idx="1"/>
          </p:nvPr>
        </p:nvSpPr>
        <p:spPr/>
        <p:txBody>
          <a:bodyPr>
            <a:normAutofit fontScale="70000" lnSpcReduction="20000"/>
          </a:bodyPr>
          <a:lstStyle/>
          <a:p>
            <a:pPr marL="0" indent="0">
              <a:spcAft>
                <a:spcPts val="1200"/>
              </a:spcAft>
              <a:buNone/>
            </a:pPr>
            <a:r>
              <a:rPr lang="en-US" b="1" dirty="0" smtClean="0"/>
              <a:t>Continuum of Modeling Problems:</a:t>
            </a:r>
          </a:p>
          <a:p>
            <a:pPr>
              <a:spcAft>
                <a:spcPts val="1200"/>
              </a:spcAft>
            </a:pPr>
            <a:r>
              <a:rPr lang="en-US" b="1" dirty="0" smtClean="0"/>
              <a:t>Level 0: </a:t>
            </a:r>
            <a:r>
              <a:rPr lang="en-US" dirty="0"/>
              <a:t>P</a:t>
            </a:r>
            <a:r>
              <a:rPr lang="en-US" dirty="0" smtClean="0"/>
              <a:t>urely computational or context is unnecessary for solving</a:t>
            </a:r>
          </a:p>
          <a:p>
            <a:pPr lvl="0">
              <a:spcAft>
                <a:spcPts val="1200"/>
              </a:spcAft>
            </a:pPr>
            <a:r>
              <a:rPr lang="en-US" b="1" dirty="0" smtClean="0"/>
              <a:t>Level 1: </a:t>
            </a:r>
            <a:r>
              <a:rPr lang="en-US" dirty="0"/>
              <a:t>D</a:t>
            </a:r>
            <a:r>
              <a:rPr lang="en-US" dirty="0" smtClean="0"/>
              <a:t>irectly translatable from a context</a:t>
            </a:r>
            <a:r>
              <a:rPr lang="en-US" dirty="0"/>
              <a:t> </a:t>
            </a:r>
            <a:r>
              <a:rPr lang="en-US" dirty="0" smtClean="0"/>
              <a:t>(e.g., a simple word problem from which students can formulate an equation). </a:t>
            </a:r>
          </a:p>
          <a:p>
            <a:pPr lvl="0">
              <a:spcAft>
                <a:spcPts val="1200"/>
              </a:spcAft>
            </a:pPr>
            <a:r>
              <a:rPr lang="en-US" b="1" dirty="0" smtClean="0"/>
              <a:t>Level 2: </a:t>
            </a:r>
            <a:r>
              <a:rPr lang="en-US" dirty="0" smtClean="0"/>
              <a:t>A model can be modified to satisfy changed conditions. Allow students to study patterns and relationship between quantities, and represent these patterns and relationships using words, numbers, symbols, and pictures. May have multiple solution strategies, but usually only one correct solution. </a:t>
            </a:r>
          </a:p>
          <a:p>
            <a:pPr lvl="0">
              <a:spcAft>
                <a:spcPts val="1200"/>
              </a:spcAft>
            </a:pPr>
            <a:r>
              <a:rPr lang="en-US" b="1" dirty="0" smtClean="0"/>
              <a:t>Level 3: </a:t>
            </a:r>
            <a:r>
              <a:rPr lang="en-US" dirty="0" smtClean="0"/>
              <a:t>Have no predetermined solution. Require students to make assumptions about the context, develop strategies to solve them, check answers, present results, and possibly revise solution strategies and begin the process over again .</a:t>
            </a:r>
          </a:p>
          <a:p>
            <a:pPr>
              <a:spcAft>
                <a:spcPts val="1200"/>
              </a:spcAft>
            </a:pPr>
            <a:endParaRPr lang="en-US" dirty="0" smtClean="0"/>
          </a:p>
          <a:p>
            <a:pPr>
              <a:spcAft>
                <a:spcPts val="1200"/>
              </a:spcAft>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Program for International Student Assessment</a:t>
            </a:r>
            <a:r>
              <a:rPr lang="en-US" i="1" dirty="0" smtClean="0"/>
              <a:t> </a:t>
            </a:r>
            <a:r>
              <a:rPr lang="en-US" dirty="0" smtClean="0"/>
              <a:t>(PISA) Rubric </a:t>
            </a: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9</a:t>
            </a:fld>
            <a:endParaRPr lang="en-US" dirty="0"/>
          </a:p>
        </p:txBody>
      </p:sp>
      <p:sp>
        <p:nvSpPr>
          <p:cNvPr id="8" name="Content Placeholder 7"/>
          <p:cNvSpPr>
            <a:spLocks noGrp="1"/>
          </p:cNvSpPr>
          <p:nvPr>
            <p:ph idx="1"/>
          </p:nvPr>
        </p:nvSpPr>
        <p:spPr/>
        <p:txBody>
          <a:bodyPr/>
          <a:lstStyle/>
          <a:p>
            <a:pPr marL="0" indent="0">
              <a:buNone/>
            </a:pPr>
            <a:endParaRPr lang="en-US" dirty="0"/>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25" y="1514475"/>
            <a:ext cx="8734425" cy="4972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theme/theme1.xml><?xml version="1.0" encoding="utf-8"?>
<a:theme xmlns:a="http://schemas.openxmlformats.org/drawingml/2006/main" name="Office Theme">
  <a:themeElements>
    <a:clrScheme name="Custom 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Custom 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23">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8217</TotalTime>
  <Words>4601</Words>
  <Application>Microsoft Office PowerPoint</Application>
  <PresentationFormat>On-screen Show (4:3)</PresentationFormat>
  <Paragraphs>569</Paragraphs>
  <Slides>41</Slides>
  <Notes>41</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Office Theme</vt:lpstr>
      <vt:lpstr>Office Theme</vt:lpstr>
      <vt:lpstr>Kindergarten through Grade Twelve Standards for Mathematical Practice</vt:lpstr>
      <vt:lpstr>PowerPoint Presentation</vt:lpstr>
      <vt:lpstr>Unit 4 Learning Objectives</vt:lpstr>
      <vt:lpstr>Unit 4 Overview</vt:lpstr>
      <vt:lpstr>4.0 Unpacking MP4 and MP5</vt:lpstr>
      <vt:lpstr>Small Group Discussion</vt:lpstr>
      <vt:lpstr>4.1 Introduction to  Modeling with Mathematics (MP4)</vt:lpstr>
      <vt:lpstr>The Program for International Student Assessment (PISA) Rubric </vt:lpstr>
      <vt:lpstr>The Program for International Student Assessment (PISA) Rubric </vt:lpstr>
      <vt:lpstr>An Example of  Modeling with Mathematics</vt:lpstr>
      <vt:lpstr>Tiling Pool Problem</vt:lpstr>
      <vt:lpstr>Meeting the Needs of All Learners</vt:lpstr>
      <vt:lpstr>4.1 Summary</vt:lpstr>
      <vt:lpstr>Reflection</vt:lpstr>
      <vt:lpstr>4.2 Modeling with Mathematics at Different Grade Level Spans </vt:lpstr>
      <vt:lpstr>Modeling at Different Grade Spans</vt:lpstr>
      <vt:lpstr>Quotes on Modeling</vt:lpstr>
      <vt:lpstr>Examples of Modeling Activities</vt:lpstr>
      <vt:lpstr>Students Making Sense of a Problem</vt:lpstr>
      <vt:lpstr>Video Reflection</vt:lpstr>
      <vt:lpstr>Reflection on Mathematical Modeling</vt:lpstr>
      <vt:lpstr> 4.3 Introduction to Using Appropriate Tools Strategically (MP5) </vt:lpstr>
      <vt:lpstr>Discussion</vt:lpstr>
      <vt:lpstr>Tools for Each Grade Span</vt:lpstr>
      <vt:lpstr>Grades K–2 Tools</vt:lpstr>
      <vt:lpstr>Grades 3–5 Tools</vt:lpstr>
      <vt:lpstr>Grades 6–8 and 9–12 Tools</vt:lpstr>
      <vt:lpstr>Differentiating Instruction Through the Use of Technology and Tools</vt:lpstr>
      <vt:lpstr>Differentiating Instruction Through the Use of Technology and Tools   </vt:lpstr>
      <vt:lpstr>Differentiating Instruction Using Technology and Tools: Video</vt:lpstr>
      <vt:lpstr>Summary</vt:lpstr>
      <vt:lpstr>Reflection</vt:lpstr>
      <vt:lpstr>4.4 Use of Tools at Different  Grade Level Spans</vt:lpstr>
      <vt:lpstr>Examples of Using Tools Tasks</vt:lpstr>
      <vt:lpstr>Using Tools Strategically:  Video Examples</vt:lpstr>
      <vt:lpstr>Video Reflection</vt:lpstr>
      <vt:lpstr>Written Reflection</vt:lpstr>
      <vt:lpstr>     4.4 Summary      </vt:lpstr>
      <vt:lpstr>Unit Summary and Reflection</vt:lpstr>
      <vt:lpstr>Unit Reflection</vt:lpstr>
      <vt:lpstr>California’s Common Core State Standards for Mathematics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the Common Core State Standards for California Educators</dc:title>
  <dc:creator>Becky Sullivan</dc:creator>
  <cp:lastModifiedBy>CDE</cp:lastModifiedBy>
  <cp:revision>355</cp:revision>
  <cp:lastPrinted>2012-09-19T19:15:11Z</cp:lastPrinted>
  <dcterms:created xsi:type="dcterms:W3CDTF">2013-01-22T02:06:59Z</dcterms:created>
  <dcterms:modified xsi:type="dcterms:W3CDTF">2013-02-05T21:58:05Z</dcterms:modified>
</cp:coreProperties>
</file>