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1" r:id="rId2"/>
  </p:sldMasterIdLst>
  <p:notesMasterIdLst>
    <p:notesMasterId r:id="rId63"/>
  </p:notesMasterIdLst>
  <p:handoutMasterIdLst>
    <p:handoutMasterId r:id="rId64"/>
  </p:handoutMasterIdLst>
  <p:sldIdLst>
    <p:sldId id="332" r:id="rId3"/>
    <p:sldId id="444" r:id="rId4"/>
    <p:sldId id="377" r:id="rId5"/>
    <p:sldId id="386" r:id="rId6"/>
    <p:sldId id="455" r:id="rId7"/>
    <p:sldId id="389" r:id="rId8"/>
    <p:sldId id="574" r:id="rId9"/>
    <p:sldId id="447" r:id="rId10"/>
    <p:sldId id="506" r:id="rId11"/>
    <p:sldId id="507" r:id="rId12"/>
    <p:sldId id="508" r:id="rId13"/>
    <p:sldId id="509" r:id="rId14"/>
    <p:sldId id="510" r:id="rId15"/>
    <p:sldId id="512" r:id="rId16"/>
    <p:sldId id="516" r:id="rId17"/>
    <p:sldId id="517" r:id="rId18"/>
    <p:sldId id="569" r:id="rId19"/>
    <p:sldId id="521" r:id="rId20"/>
    <p:sldId id="522" r:id="rId21"/>
    <p:sldId id="523" r:id="rId22"/>
    <p:sldId id="524" r:id="rId23"/>
    <p:sldId id="448" r:id="rId24"/>
    <p:sldId id="525" r:id="rId25"/>
    <p:sldId id="526" r:id="rId26"/>
    <p:sldId id="528" r:id="rId27"/>
    <p:sldId id="570" r:id="rId28"/>
    <p:sldId id="530" r:id="rId29"/>
    <p:sldId id="531" r:id="rId30"/>
    <p:sldId id="532" r:id="rId31"/>
    <p:sldId id="533" r:id="rId32"/>
    <p:sldId id="534" r:id="rId33"/>
    <p:sldId id="535" r:id="rId34"/>
    <p:sldId id="536" r:id="rId35"/>
    <p:sldId id="571" r:id="rId36"/>
    <p:sldId id="537" r:id="rId37"/>
    <p:sldId id="538" r:id="rId38"/>
    <p:sldId id="541" r:id="rId39"/>
    <p:sldId id="542" r:id="rId40"/>
    <p:sldId id="543" r:id="rId41"/>
    <p:sldId id="572" r:id="rId42"/>
    <p:sldId id="544" r:id="rId43"/>
    <p:sldId id="545" r:id="rId44"/>
    <p:sldId id="547" r:id="rId45"/>
    <p:sldId id="548" r:id="rId46"/>
    <p:sldId id="549" r:id="rId47"/>
    <p:sldId id="550" r:id="rId48"/>
    <p:sldId id="573" r:id="rId49"/>
    <p:sldId id="551" r:id="rId50"/>
    <p:sldId id="552" r:id="rId51"/>
    <p:sldId id="553" r:id="rId52"/>
    <p:sldId id="554" r:id="rId53"/>
    <p:sldId id="555" r:id="rId54"/>
    <p:sldId id="556" r:id="rId55"/>
    <p:sldId id="557" r:id="rId56"/>
    <p:sldId id="558" r:id="rId57"/>
    <p:sldId id="559" r:id="rId58"/>
    <p:sldId id="560" r:id="rId59"/>
    <p:sldId id="561" r:id="rId60"/>
    <p:sldId id="567" r:id="rId61"/>
    <p:sldId id="568" r:id="rId62"/>
  </p:sldIdLst>
  <p:sldSz cx="9144000" cy="6858000" type="screen4x3"/>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E" initials="C" lastIdx="10" clrIdx="0"/>
  <p:cmAuthor id="1" name="Danielle Geary" initials="DG"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D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87" autoAdjust="0"/>
    <p:restoredTop sz="77778" autoAdjust="0"/>
  </p:normalViewPr>
  <p:slideViewPr>
    <p:cSldViewPr snapToGrid="0" snapToObjects="1">
      <p:cViewPr>
        <p:scale>
          <a:sx n="60" d="100"/>
          <a:sy n="60" d="100"/>
        </p:scale>
        <p:origin x="-2364" y="-666"/>
      </p:cViewPr>
      <p:guideLst>
        <p:guide orient="horz" pos="2160"/>
        <p:guide pos="2880"/>
      </p:guideLst>
    </p:cSldViewPr>
  </p:slideViewPr>
  <p:outlineViewPr>
    <p:cViewPr>
      <p:scale>
        <a:sx n="33" d="100"/>
        <a:sy n="33" d="100"/>
      </p:scale>
      <p:origin x="16" y="0"/>
    </p:cViewPr>
  </p:outlineViewPr>
  <p:notesTextViewPr>
    <p:cViewPr>
      <p:scale>
        <a:sx n="150" d="100"/>
        <a:sy n="150" d="100"/>
      </p:scale>
      <p:origin x="0" y="0"/>
    </p:cViewPr>
  </p:notesTextViewPr>
  <p:sorterViewPr>
    <p:cViewPr>
      <p:scale>
        <a:sx n="75" d="100"/>
        <a:sy n="75" d="100"/>
      </p:scale>
      <p:origin x="0" y="0"/>
    </p:cViewPr>
  </p:sorterViewPr>
  <p:notesViewPr>
    <p:cSldViewPr snapToGrid="0" snapToObjects="1">
      <p:cViewPr>
        <p:scale>
          <a:sx n="116" d="100"/>
          <a:sy n="116" d="100"/>
        </p:scale>
        <p:origin x="-2490" y="1020"/>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335777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17600" y="487363"/>
            <a:ext cx="4648200"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368893" y="4140779"/>
            <a:ext cx="6148219" cy="4689187"/>
          </a:xfrm>
          <a:prstGeom prst="rect">
            <a:avLst/>
          </a:prstGeom>
        </p:spPr>
        <p:txBody>
          <a:bodyPr vert="horz" lIns="92446" tIns="46223" rIns="92446" bIns="46223" rtlCol="0">
            <a:normAutofit/>
          </a:bodyPr>
          <a:lstStyle/>
          <a:p>
            <a:pPr lvl="0"/>
            <a:r>
              <a:rPr lang="en-US" dirty="0" smtClean="0"/>
              <a:t>Click to edit Master text styles	</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3536747" y="8713650"/>
            <a:ext cx="2982119" cy="464820"/>
          </a:xfrm>
          <a:prstGeom prst="rect">
            <a:avLst/>
          </a:prstGeom>
        </p:spPr>
        <p:txBody>
          <a:bodyPr vert="horz" lIns="92446" tIns="46223" rIns="92446" bIns="46223" rtlCol="0" anchor="b"/>
          <a:lstStyle>
            <a:lvl1pPr algn="r">
              <a:defRPr sz="1000" b="1">
                <a:latin typeface="Arial Narrow"/>
              </a:defRPr>
            </a:lvl1pPr>
          </a:lstStyle>
          <a:p>
            <a:fld id="{AB1F5374-48F0-4346-B569-F9B87CEEA239}" type="slidenum">
              <a:rPr lang="en-US" smtClean="0"/>
              <a:pPr/>
              <a:t>‹#›</a:t>
            </a:fld>
            <a:endParaRPr lang="en-US" dirty="0"/>
          </a:p>
        </p:txBody>
      </p:sp>
      <p:sp>
        <p:nvSpPr>
          <p:cNvPr id="8" name="Slide Number Placeholder 6"/>
          <p:cNvSpPr txBox="1">
            <a:spLocks/>
          </p:cNvSpPr>
          <p:nvPr/>
        </p:nvSpPr>
        <p:spPr>
          <a:xfrm>
            <a:off x="372230" y="8715263"/>
            <a:ext cx="2982119" cy="464820"/>
          </a:xfrm>
          <a:prstGeom prst="rect">
            <a:avLst/>
          </a:prstGeom>
        </p:spPr>
        <p:txBody>
          <a:bodyPr vert="horz" lIns="92446" tIns="46223" rIns="92446" bIns="46223" rtlCol="0" anchor="b"/>
          <a:lstStyle>
            <a:lvl1pPr algn="r">
              <a:defRPr sz="1200">
                <a:latin typeface="Arial Narrow"/>
              </a:defRPr>
            </a:lvl1pPr>
          </a:lstStyle>
          <a:p>
            <a:pPr marL="0" marR="0" lvl="0" indent="0" algn="l" defTabSz="462229"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chemeClr val="tx1"/>
                </a:solidFill>
                <a:effectLst/>
                <a:uLnTx/>
                <a:uFillTx/>
                <a:latin typeface="Arial Narrow"/>
                <a:ea typeface="+mn-ea"/>
                <a:cs typeface="+mn-cs"/>
              </a:rPr>
              <a:t>California Department of Education</a:t>
            </a:r>
            <a:endParaRPr kumimoji="0" lang="en-US" sz="1000" b="1" i="0" u="none" strike="noStrike" kern="1200" cap="none" spc="0" normalizeH="0" baseline="0" noProof="0" dirty="0">
              <a:ln>
                <a:noFill/>
              </a:ln>
              <a:solidFill>
                <a:schemeClr val="tx1"/>
              </a:solidFill>
              <a:effectLst/>
              <a:uLnTx/>
              <a:uFillTx/>
              <a:latin typeface="Arial Narrow"/>
              <a:ea typeface="+mn-ea"/>
              <a:cs typeface="+mn-cs"/>
            </a:endParaRPr>
          </a:p>
        </p:txBody>
      </p:sp>
      <p:cxnSp>
        <p:nvCxnSpPr>
          <p:cNvPr id="9" name="Straight Connector 8"/>
          <p:cNvCxnSpPr/>
          <p:nvPr/>
        </p:nvCxnSpPr>
        <p:spPr>
          <a:xfrm>
            <a:off x="368893" y="4407706"/>
            <a:ext cx="6148219" cy="1614"/>
          </a:xfrm>
          <a:prstGeom prst="line">
            <a:avLst/>
          </a:prstGeom>
          <a:ln w="127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7452493"/>
      </p:ext>
    </p:extLst>
  </p:cSld>
  <p:clrMap bg1="lt1" tx1="dk1" bg2="lt2" tx2="dk2" accent1="accent1" accent2="accent2" accent3="accent3" accent4="accent4" accent5="accent5" accent6="accent6" hlink="hlink" folHlink="folHlink"/>
  <p:hf hdr="0" dt="0"/>
  <p:notesStyle>
    <a:lvl1pPr marL="114300" indent="-114300" algn="l" defTabSz="457200" rtl="0" eaLnBrk="1" latinLnBrk="0" hangingPunct="1">
      <a:lnSpc>
        <a:spcPct val="100000"/>
      </a:lnSpc>
      <a:spcBef>
        <a:spcPts val="0"/>
      </a:spcBef>
      <a:spcAft>
        <a:spcPts val="600"/>
      </a:spcAft>
      <a:buFont typeface="Arial"/>
      <a:buChar char="•"/>
      <a:tabLst>
        <a:tab pos="5948363" algn="r"/>
      </a:tabLst>
      <a:defRPr sz="1150" kern="1200">
        <a:solidFill>
          <a:schemeClr val="tx1"/>
        </a:solidFill>
        <a:latin typeface="Arial Narrow"/>
        <a:ea typeface="+mn-ea"/>
        <a:cs typeface="Arial Narrow"/>
      </a:defRPr>
    </a:lvl1pPr>
    <a:lvl2pPr marL="342900" indent="-171450" algn="l" defTabSz="457200" rtl="0" eaLnBrk="1" latinLnBrk="0" hangingPunct="1">
      <a:lnSpc>
        <a:spcPct val="100000"/>
      </a:lnSpc>
      <a:spcBef>
        <a:spcPts val="0"/>
      </a:spcBef>
      <a:spcAft>
        <a:spcPts val="600"/>
      </a:spcAft>
      <a:buFont typeface="Lucida Grande"/>
      <a:buChar char="-"/>
      <a:tabLst/>
      <a:defRPr sz="1150" kern="1200">
        <a:solidFill>
          <a:schemeClr val="tx1"/>
        </a:solidFill>
        <a:latin typeface="Arial Narrow"/>
        <a:ea typeface="+mn-ea"/>
        <a:cs typeface="Arial Narrow"/>
      </a:defRPr>
    </a:lvl2pPr>
    <a:lvl3pPr marL="627063" indent="-228600" algn="l" defTabSz="457200" rtl="0" eaLnBrk="1" latinLnBrk="0" hangingPunct="1">
      <a:lnSpc>
        <a:spcPct val="100000"/>
      </a:lnSpc>
      <a:spcBef>
        <a:spcPts val="0"/>
      </a:spcBef>
      <a:spcAft>
        <a:spcPts val="600"/>
      </a:spcAft>
      <a:buFont typeface="Wingdings" charset="2"/>
      <a:buChar char="ü"/>
      <a:defRPr sz="1150" kern="1200">
        <a:solidFill>
          <a:schemeClr val="tx1"/>
        </a:solidFill>
        <a:latin typeface="Arial Narrow"/>
        <a:ea typeface="+mn-ea"/>
        <a:cs typeface="Arial Narrow"/>
      </a:defRPr>
    </a:lvl3pPr>
    <a:lvl4pPr marL="1600200" indent="-228600" algn="l" defTabSz="457200" rtl="0" eaLnBrk="1" latinLnBrk="0" hangingPunct="1">
      <a:buFont typeface="Arial"/>
      <a:buChar char="•"/>
      <a:defRPr sz="1200" kern="1200">
        <a:solidFill>
          <a:schemeClr val="tx1"/>
        </a:solidFill>
        <a:latin typeface="Arial Narrow"/>
        <a:ea typeface="+mn-ea"/>
        <a:cs typeface="Arial Narrow"/>
      </a:defRPr>
    </a:lvl4pPr>
    <a:lvl5pPr marL="2057400" indent="-228600" algn="l" defTabSz="457200" rtl="0" eaLnBrk="1" latinLnBrk="0" hangingPunct="1">
      <a:buFont typeface="Arial"/>
      <a:buChar char="•"/>
      <a:defRPr sz="1200" kern="1200">
        <a:solidFill>
          <a:schemeClr val="tx1"/>
        </a:solidFill>
        <a:latin typeface="Arial Narrow"/>
        <a:ea typeface="+mn-ea"/>
        <a:cs typeface="Arial Narrow"/>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myboe.org/portal/default/Content/Viewer/Content?action=2&amp;scId=504695&amp;sciId=12814"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vimeo.com/55951303"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timeforkids.com/news/saving-nemo/48266"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www.timeforkids.com/news/keeping-food-safe/70801"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vimeo.com/55966098"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teachingchannel.org/videos/analyzing-text-writing"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www.teachingchannel.org/videos/formal-and-informal-texts"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www.commonsensemedia.org/educators/lesson/how-cite-site-6-8"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www.commonsensemedia.org/educators/curriculum/grades-6-8"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www.commonsensemedia.org/educators/lesson/rights-remixes-and-respect-9-12"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3" Type="http://schemas.openxmlformats.org/officeDocument/2006/relationships/hyperlink" Target="http://www.commonsensemedia.org/educators/lesson/screen-out-mean-2-3" TargetMode="External"/><Relationship Id="rId2" Type="http://schemas.openxmlformats.org/officeDocument/2006/relationships/slide" Target="../slides/slide56.xml"/><Relationship Id="rId1" Type="http://schemas.openxmlformats.org/officeDocument/2006/relationships/notesMaster" Target="../notesMasters/notesMaster1.xml"/><Relationship Id="rId4" Type="http://schemas.openxmlformats.org/officeDocument/2006/relationships/hyperlink" Target="http://www.commonsensemedia.org/educators/lesson/whats-cyberbullying-3-5" TargetMode="External"/></Relationships>
</file>

<file path=ppt/notesSlides/_rels/notesSlide57.xml.rels><?xml version="1.0" encoding="UTF-8" standalone="yes"?>
<Relationships xmlns="http://schemas.openxmlformats.org/package/2006/relationships"><Relationship Id="rId3" Type="http://schemas.openxmlformats.org/officeDocument/2006/relationships/hyperlink" Target="http://www.commonsensemedia.org/educators/lesson/cyberbullying-be-upstanding-6-8" TargetMode="External"/><Relationship Id="rId2" Type="http://schemas.openxmlformats.org/officeDocument/2006/relationships/slide" Target="../slides/slide57.xml"/><Relationship Id="rId1" Type="http://schemas.openxmlformats.org/officeDocument/2006/relationships/notesMaster" Target="../notesMasters/notesMaster1.xml"/><Relationship Id="rId4" Type="http://schemas.openxmlformats.org/officeDocument/2006/relationships/hyperlink" Target="http://www.commonsensemedia.org/educators/lesson/turn-down-dial-cyberbullying-and-online-cruelty-9-10" TargetMode="Externa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3" Type="http://schemas.openxmlformats.org/officeDocument/2006/relationships/hyperlink" Target="mailto:cwp@berkeley.edu"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lvl1pPr defTabSz="889847" eaLnBrk="0" hangingPunct="0">
              <a:defRPr sz="1300">
                <a:solidFill>
                  <a:srgbClr val="000054"/>
                </a:solidFill>
                <a:latin typeface="Arial" charset="0"/>
                <a:ea typeface="ＭＳ Ｐゴシック" pitchFamily="-108" charset="-128"/>
              </a:defRPr>
            </a:lvl1pPr>
            <a:lvl2pPr marL="737077" indent="-283490" defTabSz="889847" eaLnBrk="0" hangingPunct="0">
              <a:defRPr sz="1300">
                <a:solidFill>
                  <a:srgbClr val="000054"/>
                </a:solidFill>
                <a:latin typeface="Arial" charset="0"/>
                <a:ea typeface="ＭＳ Ｐゴシック" pitchFamily="-108" charset="-128"/>
              </a:defRPr>
            </a:lvl2pPr>
            <a:lvl3pPr marL="1133964" indent="-226793" defTabSz="889847" eaLnBrk="0" hangingPunct="0">
              <a:defRPr sz="1300">
                <a:solidFill>
                  <a:srgbClr val="000054"/>
                </a:solidFill>
                <a:latin typeface="Arial" charset="0"/>
                <a:ea typeface="ＭＳ Ｐゴシック" pitchFamily="-108" charset="-128"/>
              </a:defRPr>
            </a:lvl3pPr>
            <a:lvl4pPr marL="1587549" indent="-226793" defTabSz="889847" eaLnBrk="0" hangingPunct="0">
              <a:defRPr sz="1300">
                <a:solidFill>
                  <a:srgbClr val="000054"/>
                </a:solidFill>
                <a:latin typeface="Arial" charset="0"/>
                <a:ea typeface="ＭＳ Ｐゴシック" pitchFamily="-108" charset="-128"/>
              </a:defRPr>
            </a:lvl4pPr>
            <a:lvl5pPr marL="2041135" indent="-226793" defTabSz="889847" eaLnBrk="0" hangingPunct="0">
              <a:defRPr sz="1300">
                <a:solidFill>
                  <a:srgbClr val="000054"/>
                </a:solidFill>
                <a:latin typeface="Arial" charset="0"/>
                <a:ea typeface="ＭＳ Ｐゴシック" pitchFamily="-108" charset="-128"/>
              </a:defRPr>
            </a:lvl5pPr>
            <a:lvl6pPr marL="2494720"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6pPr>
            <a:lvl7pPr marL="2948305"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7pPr>
            <a:lvl8pPr marL="3401892"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8pPr>
            <a:lvl9pPr marL="3855477"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9pPr>
          </a:lstStyle>
          <a:p>
            <a:fld id="{B51A2086-0714-46A9-8897-4BE513C7C538}" type="slidenum">
              <a:rPr lang="en-US" sz="1000" smtClean="0">
                <a:latin typeface="Arial Narrow" pitchFamily="34" charset="0"/>
              </a:rPr>
              <a:pPr/>
              <a:t>1</a:t>
            </a:fld>
            <a:endParaRPr lang="en-US" sz="1000" dirty="0">
              <a:latin typeface="Arial Narrow" pitchFamily="34" charset="0"/>
            </a:endParaRPr>
          </a:p>
        </p:txBody>
      </p:sp>
      <p:sp>
        <p:nvSpPr>
          <p:cNvPr id="48132" name="Rectangle 3"/>
          <p:cNvSpPr>
            <a:spLocks noGrp="1" noChangeArrowheads="1"/>
          </p:cNvSpPr>
          <p:nvPr>
            <p:ph type="body" idx="1"/>
          </p:nvPr>
        </p:nvSpPr>
        <p:spPr/>
        <p:txBody>
          <a:bodyPr>
            <a:noAutofit/>
          </a:bodyPr>
          <a:lstStyle/>
          <a:p>
            <a:pPr marL="0" marR="0" indent="0" algn="l" defTabSz="924458" rtl="0" eaLnBrk="0" fontAlgn="base" latinLnBrk="0" hangingPunct="0">
              <a:lnSpc>
                <a:spcPct val="100000"/>
              </a:lnSpc>
              <a:spcBef>
                <a:spcPct val="30000"/>
              </a:spcBef>
              <a:spcAft>
                <a:spcPct val="0"/>
              </a:spcAft>
              <a:buClrTx/>
              <a:buSzTx/>
              <a:buFont typeface="Arial"/>
              <a:buNone/>
              <a:tabLst/>
              <a:defRPr/>
            </a:pPr>
            <a:endParaRPr lang="en-US" sz="1200" b="1" dirty="0" smtClean="0">
              <a:latin typeface="Arial Narrow" pitchFamily="34" charset="0"/>
              <a:cs typeface="Arial" pitchFamily="34" charset="0"/>
            </a:endParaRPr>
          </a:p>
          <a:p>
            <a:pPr marL="0" marR="0" indent="0" algn="l" defTabSz="924458" rtl="0" eaLnBrk="0" fontAlgn="base" latinLnBrk="0" hangingPunct="0">
              <a:lnSpc>
                <a:spcPct val="100000"/>
              </a:lnSpc>
              <a:spcBef>
                <a:spcPct val="30000"/>
              </a:spcBef>
              <a:spcAft>
                <a:spcPct val="0"/>
              </a:spcAft>
              <a:buClrTx/>
              <a:buSzTx/>
              <a:buFont typeface="Arial"/>
              <a:buNone/>
              <a:tabLst/>
              <a:defRPr/>
            </a:pPr>
            <a:r>
              <a:rPr lang="en-US" sz="1200" b="1" dirty="0" smtClean="0">
                <a:latin typeface="Arial Narrow" pitchFamily="34" charset="0"/>
                <a:cs typeface="Arial" pitchFamily="34" charset="0"/>
              </a:rPr>
              <a:t>Talking </a:t>
            </a:r>
            <a:r>
              <a:rPr lang="en-US" sz="1200" b="1" dirty="0" smtClean="0">
                <a:latin typeface="Arial Narrow" pitchFamily="34" charset="0"/>
                <a:cs typeface="Arial" pitchFamily="34" charset="0"/>
              </a:rPr>
              <a:t>Points:</a:t>
            </a:r>
          </a:p>
          <a:p>
            <a:pPr marL="114300" marR="0" indent="-114300" algn="l" defTabSz="924458" rtl="0" eaLnBrk="0" fontAlgn="base" latinLnBrk="0" hangingPunct="0">
              <a:lnSpc>
                <a:spcPct val="100000"/>
              </a:lnSpc>
              <a:spcBef>
                <a:spcPct val="30000"/>
              </a:spcBef>
              <a:spcAft>
                <a:spcPct val="0"/>
              </a:spcAft>
              <a:buClrTx/>
              <a:buSzTx/>
              <a:tabLst/>
              <a:defRPr/>
            </a:pPr>
            <a:r>
              <a:rPr lang="en-US" sz="1200" dirty="0" smtClean="0">
                <a:latin typeface="Arial Narrow" pitchFamily="34" charset="0"/>
                <a:cs typeface="Arial" pitchFamily="34" charset="0"/>
              </a:rPr>
              <a:t>Welcome back to the “English Language Arts: Writing to Inform, Argue, and Analyze” module.</a:t>
            </a:r>
          </a:p>
          <a:p>
            <a:pPr marL="0" marR="0" indent="0" algn="l" defTabSz="924458" rtl="0" eaLnBrk="0" fontAlgn="base" latinLnBrk="0" hangingPunct="0">
              <a:lnSpc>
                <a:spcPct val="100000"/>
              </a:lnSpc>
              <a:spcBef>
                <a:spcPct val="30000"/>
              </a:spcBef>
              <a:spcAft>
                <a:spcPct val="0"/>
              </a:spcAft>
              <a:buClrTx/>
              <a:buSzTx/>
              <a:buNone/>
              <a:tabLst/>
              <a:defRPr/>
            </a:pPr>
            <a:endParaRPr lang="en-US" sz="1200" dirty="0" smtClean="0">
              <a:latin typeface="Arial Narrow" pitchFamily="34" charset="0"/>
              <a:cs typeface="Arial" pitchFamily="34" charset="0"/>
            </a:endParaRPr>
          </a:p>
          <a:p>
            <a:pPr marL="0" indent="0" defTabSz="924458" eaLnBrk="0" fontAlgn="base" hangingPunct="0">
              <a:spcBef>
                <a:spcPct val="30000"/>
              </a:spcBef>
              <a:spcAft>
                <a:spcPct val="0"/>
              </a:spcAft>
              <a:buNone/>
              <a:tabLst/>
              <a:defRPr/>
            </a:pPr>
            <a:endParaRPr lang="en-US" sz="1200" b="1" dirty="0" smtClean="0">
              <a:latin typeface="Arial Narrow" pitchFamily="34" charset="0"/>
              <a:ea typeface="ＭＳ Ｐゴシック" charset="-128"/>
              <a:cs typeface="Arial" pitchFamily="34" charset="0"/>
            </a:endParaRPr>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6135"/>
            <a:ext cx="6148219" cy="4689187"/>
          </a:xfrm>
        </p:spPr>
        <p:txBody>
          <a:bodyPr>
            <a:normAutofit/>
          </a:bodyPr>
          <a:lstStyle/>
          <a:p>
            <a:pPr>
              <a:buNone/>
            </a:pPr>
            <a:endParaRPr lang="en-US" sz="1100" dirty="0" smtClean="0"/>
          </a:p>
          <a:p>
            <a:pPr>
              <a:buNone/>
            </a:pPr>
            <a:r>
              <a:rPr lang="en-US" sz="1100" b="1" dirty="0" smtClean="0"/>
              <a:t>Facilitator Notes:</a:t>
            </a:r>
          </a:p>
          <a:p>
            <a:r>
              <a:rPr lang="en-US" sz="1100" dirty="0" smtClean="0"/>
              <a:t>Activity</a:t>
            </a:r>
            <a:r>
              <a:rPr lang="en-US" sz="1100" baseline="0" dirty="0" smtClean="0"/>
              <a:t> continues. Pace the activity in the way that works best for the group.</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74796"/>
            <a:ext cx="6148219" cy="4689187"/>
          </a:xfrm>
        </p:spPr>
        <p:txBody>
          <a:bodyPr>
            <a:normAutofit/>
          </a:bodyPr>
          <a:lstStyle/>
          <a:p>
            <a:pPr>
              <a:buNone/>
            </a:pPr>
            <a:endParaRPr lang="en-US" sz="1100" dirty="0" smtClean="0"/>
          </a:p>
          <a:p>
            <a:pPr>
              <a:buNone/>
            </a:pPr>
            <a:r>
              <a:rPr lang="en-US" sz="1100" b="1" dirty="0" smtClean="0"/>
              <a:t>Facilitator Notes:</a:t>
            </a:r>
            <a:endParaRPr lang="en-US" sz="1100" b="1" dirty="0"/>
          </a:p>
          <a:p>
            <a:r>
              <a:rPr lang="en-US" sz="1100" baseline="0" dirty="0" smtClean="0"/>
              <a:t>After participants reflect on these questions, discuss what they are thinking would be the start of an </a:t>
            </a:r>
            <a:r>
              <a:rPr lang="en-US" sz="1100" baseline="0" dirty="0" err="1" smtClean="0"/>
              <a:t>Upstanders</a:t>
            </a:r>
            <a:r>
              <a:rPr lang="en-US" sz="1100" baseline="0" dirty="0" smtClean="0"/>
              <a:t>, Not Bystanders lesson for their students.</a:t>
            </a:r>
            <a:r>
              <a:rPr lang="en-US" sz="1100" dirty="0" smtClean="0"/>
              <a:t> </a:t>
            </a:r>
          </a:p>
          <a:p>
            <a:r>
              <a:rPr lang="en-US" sz="1100" baseline="0" dirty="0" smtClean="0"/>
              <a:t>They can begin their discussion in pairs or small groups, chart their plans, and report out.</a:t>
            </a:r>
            <a:r>
              <a:rPr lang="en-US" sz="1100" dirty="0" smtClean="0"/>
              <a:t> </a:t>
            </a:r>
            <a:r>
              <a:rPr lang="en-US" sz="1100" baseline="0" dirty="0" smtClean="0"/>
              <a:t>Or if time is limited, individual participants can share out what they are thinking.</a:t>
            </a:r>
          </a:p>
          <a:p>
            <a:endParaRPr lang="en-US" sz="1100"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6135"/>
            <a:ext cx="6148219" cy="4689187"/>
          </a:xfrm>
        </p:spPr>
        <p:txBody>
          <a:bodyPr>
            <a:normAutofit/>
          </a:bodyPr>
          <a:lstStyle/>
          <a:p>
            <a:pPr>
              <a:buNone/>
            </a:pPr>
            <a:endParaRPr lang="en-US" sz="1100" dirty="0" smtClean="0"/>
          </a:p>
          <a:p>
            <a:pPr>
              <a:buNone/>
            </a:pPr>
            <a:r>
              <a:rPr lang="en-US" sz="1100" b="1" dirty="0" smtClean="0"/>
              <a:t>Talking</a:t>
            </a:r>
            <a:r>
              <a:rPr lang="en-US" sz="1100" b="1" baseline="0" dirty="0" smtClean="0"/>
              <a:t> Points:</a:t>
            </a:r>
          </a:p>
          <a:p>
            <a:pPr marL="0" indent="0">
              <a:buNone/>
            </a:pPr>
            <a:r>
              <a:rPr lang="en-US" sz="1100" baseline="0" dirty="0" smtClean="0"/>
              <a:t>[Review content on slide]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aseline="0" dirty="0" smtClean="0"/>
              <a:t>At this time, you should acknowledge</a:t>
            </a:r>
            <a:r>
              <a:rPr lang="en-US" sz="1100" dirty="0" smtClean="0"/>
              <a:t> (and congratulate yourselves)</a:t>
            </a:r>
            <a:r>
              <a:rPr lang="en-US" sz="1100" baseline="0" dirty="0" smtClean="0"/>
              <a:t> that you have put the important principles from Unit 1 — that may have seemed far too abstract at</a:t>
            </a:r>
            <a:r>
              <a:rPr lang="en-US" sz="1100" dirty="0" smtClean="0"/>
              <a:t> the time — </a:t>
            </a:r>
            <a:r>
              <a:rPr lang="en-US" sz="1100" baseline="0" dirty="0" smtClean="0"/>
              <a:t>into practical, teachable plans. </a:t>
            </a:r>
            <a:r>
              <a:rPr lang="en-US" sz="1100" dirty="0" smtClean="0"/>
              <a:t>Note that through your thinking you have addressed the first two recommendations from the Lesson Planning Framework.</a:t>
            </a:r>
          </a:p>
          <a:p>
            <a:pPr marL="114300" indent="-114300"/>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60621"/>
            <a:ext cx="6148219" cy="4689187"/>
          </a:xfrm>
        </p:spPr>
        <p:txBody>
          <a:bodyPr>
            <a:noAutofit/>
          </a:bodyPr>
          <a:lstStyle/>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000" dirty="0" smtClean="0"/>
          </a:p>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1" dirty="0" smtClean="0"/>
              <a:t>Facilitator</a:t>
            </a:r>
            <a:r>
              <a:rPr lang="en-US" sz="1100" b="1" baseline="0" dirty="0" smtClean="0"/>
              <a:t> Notes: </a:t>
            </a:r>
          </a:p>
          <a:p>
            <a:pPr>
              <a:defRPr/>
            </a:pPr>
            <a:r>
              <a:rPr lang="en-US" sz="1100" kern="0" spc="-10" dirty="0" smtClean="0"/>
              <a:t>This</a:t>
            </a:r>
            <a:r>
              <a:rPr lang="en-US" sz="1100" kern="0" spc="-10" baseline="0" dirty="0" smtClean="0"/>
              <a:t> slide sets up the next activity— an opportunity to read, review, discuss the writing lessons eight teachers, grades K–12, planned from the same opening </a:t>
            </a:r>
            <a:r>
              <a:rPr lang="en-US" sz="1100" kern="0" spc="-10" baseline="0" dirty="0" err="1" smtClean="0"/>
              <a:t>Upstanders</a:t>
            </a:r>
            <a:r>
              <a:rPr lang="en-US" sz="1100" kern="0" spc="-10" baseline="0" dirty="0" smtClean="0"/>
              <a:t>, Not Bystanders thinking questions.  </a:t>
            </a:r>
          </a:p>
          <a:p>
            <a:pPr>
              <a:spcAft>
                <a:spcPts val="200"/>
              </a:spcAft>
              <a:defRPr/>
            </a:pPr>
            <a:r>
              <a:rPr lang="en-US" sz="1100" b="0" kern="0" spc="-10" baseline="0" dirty="0" smtClean="0"/>
              <a:t>Slides 14–16 introduce </a:t>
            </a:r>
            <a:r>
              <a:rPr lang="en-US" sz="1100" kern="0" spc="-10" baseline="0" dirty="0" smtClean="0"/>
              <a:t>the lesson plans by grade span.</a:t>
            </a:r>
            <a:r>
              <a:rPr lang="en-US" sz="1100" kern="0" spc="-10" dirty="0" smtClean="0"/>
              <a:t> </a:t>
            </a:r>
            <a:r>
              <a:rPr lang="en-US" sz="1100" i="1" kern="0" spc="-10" baseline="0" dirty="0" smtClean="0"/>
              <a:t>Handout </a:t>
            </a:r>
            <a:r>
              <a:rPr lang="en-US" sz="1100" i="1" kern="0" spc="-10" baseline="0" dirty="0" smtClean="0"/>
              <a:t>2.1.3a </a:t>
            </a:r>
            <a:r>
              <a:rPr lang="en-US" sz="1100" i="1" kern="0" spc="-10" baseline="0" dirty="0" smtClean="0"/>
              <a:t>Abstract and Links for </a:t>
            </a:r>
            <a:r>
              <a:rPr lang="en-US" sz="1100" i="1" kern="0" spc="-10" baseline="0" dirty="0" err="1" smtClean="0"/>
              <a:t>Upstanders</a:t>
            </a:r>
            <a:r>
              <a:rPr lang="en-US" sz="1100" i="1" kern="0" spc="-10" baseline="0" dirty="0" smtClean="0"/>
              <a:t>, Not Bystanders Lessons</a:t>
            </a:r>
            <a:r>
              <a:rPr lang="en-US" sz="1100" kern="0" spc="-10" baseline="0" dirty="0" smtClean="0"/>
              <a:t> provide the details of each lesson.</a:t>
            </a:r>
            <a:r>
              <a:rPr lang="en-US" sz="1100" kern="0" spc="-10" dirty="0" smtClean="0"/>
              <a:t> </a:t>
            </a:r>
            <a:r>
              <a:rPr lang="en-US" sz="1100" kern="0" spc="-10" baseline="0" dirty="0" smtClean="0"/>
              <a:t>Help participants make a decision about which Lesson Planning Template (or more) they would like to review and discuss.</a:t>
            </a:r>
          </a:p>
          <a:p>
            <a:pPr>
              <a:spcAft>
                <a:spcPts val="200"/>
              </a:spcAft>
              <a:defRPr/>
            </a:pPr>
            <a:r>
              <a:rPr lang="en-US" sz="1100" kern="0" spc="-10" baseline="0" dirty="0" smtClean="0"/>
              <a:t>If participants have online access, provide links to the PDFs of the lesson plans so participants can open them up, saving you the work of copying. Otherwise, you can make a set of copies from which participants can choose. If </a:t>
            </a:r>
            <a:r>
              <a:rPr lang="en-US" sz="1100" kern="0" spc="-10" dirty="0" smtClean="0"/>
              <a:t>feasible</a:t>
            </a:r>
            <a:r>
              <a:rPr lang="en-US" sz="1100" kern="0" spc="-10" baseline="0" dirty="0" smtClean="0"/>
              <a:t>, small groups could read and share a set of planning templates organized by K–5 and 6–12</a:t>
            </a:r>
            <a:r>
              <a:rPr lang="en-US" sz="1100" kern="0" spc="-10" baseline="0" dirty="0" smtClean="0"/>
              <a:t>.</a:t>
            </a:r>
            <a:endParaRPr lang="en-US" sz="1100" kern="0" spc="-10" baseline="0" dirty="0" smtClean="0"/>
          </a:p>
          <a:p>
            <a:pPr marL="0" indent="0">
              <a:spcAft>
                <a:spcPts val="200"/>
              </a:spcAft>
              <a:buNone/>
              <a:defRPr/>
            </a:pPr>
            <a:r>
              <a:rPr lang="en-US" sz="1100" b="1" kern="0" spc="-10" baseline="0" dirty="0" smtClean="0"/>
              <a:t>Talking Points:</a:t>
            </a:r>
          </a:p>
          <a:p>
            <a:pPr marR="0" fontAlgn="auto">
              <a:spcAft>
                <a:spcPts val="200"/>
              </a:spcAft>
              <a:buClrTx/>
              <a:buSzTx/>
              <a:defRPr/>
            </a:pPr>
            <a:r>
              <a:rPr lang="en-US" sz="1100" kern="0" spc="-10" dirty="0"/>
              <a:t>You will now have an opportunity to read, review, discuss the writing lessons eight California teachers, grades K–12, planned from the same opening </a:t>
            </a:r>
            <a:r>
              <a:rPr lang="en-US" sz="1100" i="1" kern="0" spc="-10" dirty="0" err="1"/>
              <a:t>Upstanders</a:t>
            </a:r>
            <a:r>
              <a:rPr lang="en-US" sz="1100" i="1" kern="0" spc="-10" dirty="0"/>
              <a:t>, Not Bystanders </a:t>
            </a:r>
            <a:r>
              <a:rPr lang="en-US" sz="1100" kern="0" spc="-10" dirty="0"/>
              <a:t>thinking questions — for the benefit of their students and for this module. </a:t>
            </a:r>
          </a:p>
          <a:p>
            <a:pPr marR="0" fontAlgn="auto">
              <a:spcAft>
                <a:spcPts val="200"/>
              </a:spcAft>
              <a:buClrTx/>
              <a:buSzTx/>
              <a:defRPr/>
            </a:pPr>
            <a:r>
              <a:rPr lang="en-US" sz="1100" kern="0" spc="-10" dirty="0"/>
              <a:t>They agreed to share their lesson planning process and lesson plans with you in this section of the unit. Let’s see how their thinking about an “</a:t>
            </a:r>
            <a:r>
              <a:rPr lang="en-US" sz="1100" kern="0" spc="-10" dirty="0" err="1"/>
              <a:t>upstanders</a:t>
            </a:r>
            <a:r>
              <a:rPr lang="en-US" sz="1100" kern="0" spc="-10" dirty="0"/>
              <a:t>” writing situation compares to what you may be thinking about teaching. </a:t>
            </a:r>
          </a:p>
          <a:p>
            <a:pPr>
              <a:spcAft>
                <a:spcPts val="200"/>
              </a:spcAft>
              <a:defRPr/>
            </a:pPr>
            <a:r>
              <a:rPr lang="en-US" sz="1100" kern="0" spc="-10" dirty="0"/>
              <a:t>In your Participant </a:t>
            </a:r>
            <a:r>
              <a:rPr lang="en-US" sz="1100" kern="0" spc="-10" dirty="0" smtClean="0"/>
              <a:t>Packet</a:t>
            </a:r>
            <a:r>
              <a:rPr lang="en-US" sz="1100" kern="0" spc="-10" baseline="0" dirty="0" smtClean="0"/>
              <a:t> (Handouts </a:t>
            </a:r>
            <a:r>
              <a:rPr lang="en-US" sz="1100" kern="0" spc="-10" dirty="0" smtClean="0"/>
              <a:t>2.1.3a – </a:t>
            </a:r>
            <a:r>
              <a:rPr lang="en-US" sz="1100" kern="0" spc="-10" dirty="0" err="1" smtClean="0"/>
              <a:t>i</a:t>
            </a:r>
            <a:r>
              <a:rPr lang="en-US" sz="1100" kern="0" spc="-10" dirty="0" smtClean="0"/>
              <a:t>) you </a:t>
            </a:r>
            <a:r>
              <a:rPr lang="en-US" sz="1100" kern="0" spc="-10" dirty="0"/>
              <a:t>will find eight Lesson Planning Templates in the order they are listed on the abstracts handout and in slides </a:t>
            </a:r>
            <a:r>
              <a:rPr lang="en-US" sz="1100" kern="0" spc="-10" dirty="0" smtClean="0"/>
              <a:t>14–16. </a:t>
            </a:r>
            <a:r>
              <a:rPr lang="en-US" sz="1100" kern="0" spc="-10" dirty="0"/>
              <a:t>You may focus on those lesson plans at or near the grade level you teach or on any that interest you by topic or genre.</a:t>
            </a:r>
          </a:p>
          <a:p>
            <a:pPr>
              <a:spcAft>
                <a:spcPts val="200"/>
              </a:spcAft>
              <a:defRPr/>
            </a:pPr>
            <a:r>
              <a:rPr lang="en-US" sz="1100" kern="0" spc="-10" dirty="0"/>
              <a:t>The purpose of this time is to read and discuss what these teachers planned for teaching the writing genre or sequence of writing genres to address the CCSS Writing Standards and the instructional needs of their students.</a:t>
            </a:r>
          </a:p>
          <a:p>
            <a:pPr>
              <a:spcAft>
                <a:spcPts val="200"/>
              </a:spcAft>
              <a:defRPr/>
            </a:pPr>
            <a:r>
              <a:rPr lang="en-US" sz="1100" kern="0" spc="-10" baseline="0" dirty="0" smtClean="0"/>
              <a:t>To conclude, revisit your lesson idea and, with a partner, use the blank Lesson Planning </a:t>
            </a:r>
            <a:r>
              <a:rPr lang="en-US" sz="1100" kern="0" spc="-10" baseline="0" dirty="0" smtClean="0"/>
              <a:t>Template </a:t>
            </a:r>
            <a:r>
              <a:rPr lang="en-US" sz="1100" kern="0" spc="-10" dirty="0" smtClean="0"/>
              <a:t>(Handout 2.1.1c)</a:t>
            </a:r>
            <a:r>
              <a:rPr lang="en-US" sz="1100" kern="0" spc="-10" baseline="0" dirty="0" smtClean="0"/>
              <a:t> </a:t>
            </a:r>
            <a:r>
              <a:rPr lang="en-US" sz="1100" kern="0" spc="-10" baseline="0" dirty="0" smtClean="0"/>
              <a:t>to note possibilities for fleshing out your own lesson plan. Keep that document close at hand, so you can return to it and fill in sections of the template as you progress through the rest of this unit.</a:t>
            </a:r>
          </a:p>
          <a:p>
            <a:pPr marL="0" indent="0">
              <a:spcAft>
                <a:spcPts val="200"/>
              </a:spcAft>
              <a:buNone/>
              <a:defRPr/>
            </a:pPr>
            <a:endParaRPr lang="en-US" sz="900" kern="0" spc="-1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Facilitator Notes:</a:t>
            </a:r>
          </a:p>
          <a:p>
            <a:pPr marL="114300" indent="-114300"/>
            <a:r>
              <a:rPr lang="en-US" sz="1100" b="0" baseline="0" dirty="0" smtClean="0"/>
              <a:t>The next three slides refer to sample lesson plans that participants have in their Participant Packets.</a:t>
            </a:r>
          </a:p>
          <a:p>
            <a:r>
              <a:rPr lang="en-US" sz="1100" baseline="0" dirty="0" smtClean="0"/>
              <a:t>To help participants choose Lesson Planning Templates to review and discuss, distribute </a:t>
            </a:r>
            <a:r>
              <a:rPr lang="en-US" sz="1100" baseline="0" dirty="0" smtClean="0"/>
              <a:t>Handout </a:t>
            </a:r>
            <a:r>
              <a:rPr lang="en-US" sz="1100" b="0" dirty="0" smtClean="0"/>
              <a:t>2.1.3a</a:t>
            </a:r>
            <a:r>
              <a:rPr lang="en-US" sz="1100" b="1" dirty="0" smtClean="0"/>
              <a:t> </a:t>
            </a:r>
            <a:r>
              <a:rPr lang="en-US" sz="1100" baseline="0" dirty="0" smtClean="0"/>
              <a:t>“</a:t>
            </a:r>
            <a:r>
              <a:rPr lang="en-US" sz="1100" i="1" baseline="0" dirty="0" smtClean="0"/>
              <a:t>Abstract </a:t>
            </a:r>
            <a:r>
              <a:rPr lang="en-US" sz="1100" i="1" baseline="0" dirty="0" smtClean="0"/>
              <a:t>and Links for </a:t>
            </a:r>
            <a:r>
              <a:rPr lang="en-US" sz="1100" i="1" baseline="0" dirty="0" err="1" smtClean="0"/>
              <a:t>Upstanders</a:t>
            </a:r>
            <a:r>
              <a:rPr lang="en-US" sz="1100" i="1" baseline="0" dirty="0" smtClean="0"/>
              <a:t>, Not Bystanders Lessons.”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aseline="0" dirty="0" smtClean="0"/>
              <a:t>For elementary (current slide), have participants review and discuss the Grades K–5 summaries and lesson plans in Handouts 2.1.3a–e “</a:t>
            </a:r>
            <a:r>
              <a:rPr lang="en-US" sz="1100" i="1" baseline="0" dirty="0" smtClean="0"/>
              <a:t>Abstract and Links for </a:t>
            </a:r>
            <a:r>
              <a:rPr lang="en-US" sz="1100" i="1" baseline="0" dirty="0" err="1" smtClean="0"/>
              <a:t>Upstanders</a:t>
            </a:r>
            <a:r>
              <a:rPr lang="en-US" sz="1100" i="1" baseline="0" dirty="0" smtClean="0"/>
              <a:t>, Not Bystanders Lessons” </a:t>
            </a:r>
            <a:r>
              <a:rPr lang="en-US" sz="1100" i="0" baseline="0" dirty="0" smtClean="0"/>
              <a:t>in grade span groups.</a:t>
            </a:r>
          </a:p>
          <a:p>
            <a:endParaRPr lang="en-US" sz="1100" i="0" baseline="0" dirty="0" smtClean="0"/>
          </a:p>
          <a:p>
            <a:pPr>
              <a:buNone/>
            </a:pPr>
            <a:endParaRPr lang="en-US" sz="1100" dirty="0" smtClean="0"/>
          </a:p>
          <a:p>
            <a:endParaRPr lang="en-US" sz="1100" i="1"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a:p>
          <a:p>
            <a:pPr>
              <a:buNone/>
            </a:pPr>
            <a:r>
              <a:rPr lang="en-US" sz="1100" b="1" dirty="0" smtClean="0"/>
              <a:t>Facilitator Notes:</a:t>
            </a:r>
            <a:endParaRPr lang="en-US" sz="1100" b="0" baseline="0" dirty="0" smtClean="0"/>
          </a:p>
          <a:p>
            <a:r>
              <a:rPr lang="en-US" sz="1100" baseline="0" dirty="0" smtClean="0"/>
              <a:t>For middle school, have participants review and discuss the Grade 7 </a:t>
            </a:r>
            <a:r>
              <a:rPr lang="en-US" sz="1100" baseline="0" dirty="0" smtClean="0"/>
              <a:t>summary, “</a:t>
            </a:r>
            <a:r>
              <a:rPr lang="en-US" sz="1100" i="1" baseline="0" dirty="0" smtClean="0"/>
              <a:t>Abstract and Links for </a:t>
            </a:r>
            <a:r>
              <a:rPr lang="en-US" sz="1100" i="1" baseline="0" dirty="0" err="1" smtClean="0"/>
              <a:t>Upstanders</a:t>
            </a:r>
            <a:r>
              <a:rPr lang="en-US" sz="1100" i="1" baseline="0" dirty="0" smtClean="0"/>
              <a:t>, Not Bystanders Lessons” </a:t>
            </a:r>
            <a:r>
              <a:rPr lang="en-US" sz="1100" baseline="0" dirty="0" smtClean="0"/>
              <a:t>(Handout 2.1.3a) and </a:t>
            </a:r>
            <a:r>
              <a:rPr lang="en-US" sz="1100" baseline="0" dirty="0" smtClean="0"/>
              <a:t>lesson plan </a:t>
            </a:r>
            <a:r>
              <a:rPr lang="en-US" sz="1100" baseline="0" dirty="0" smtClean="0"/>
              <a:t>(Handout 2.1.3f) </a:t>
            </a:r>
            <a:r>
              <a:rPr lang="en-US" sz="1100" i="0" baseline="0" dirty="0" smtClean="0"/>
              <a:t>in </a:t>
            </a:r>
            <a:r>
              <a:rPr lang="en-US" sz="1100" i="0" baseline="0" dirty="0" smtClean="0"/>
              <a:t>grade span groups.</a:t>
            </a:r>
          </a:p>
        </p:txBody>
      </p:sp>
      <p:sp>
        <p:nvSpPr>
          <p:cNvPr id="4" name="Slide Number Placeholder 3"/>
          <p:cNvSpPr>
            <a:spLocks noGrp="1"/>
          </p:cNvSpPr>
          <p:nvPr>
            <p:ph type="sldNum" sz="quarter" idx="10"/>
          </p:nvPr>
        </p:nvSpPr>
        <p:spPr/>
        <p:txBody>
          <a:bodyPr/>
          <a:lstStyle/>
          <a:p>
            <a:fld id="{AB1F5374-48F0-4346-B569-F9B87CEEA23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a:p>
          <a:p>
            <a:pPr>
              <a:buNone/>
            </a:pPr>
            <a:r>
              <a:rPr lang="en-US" sz="1100" b="1" dirty="0" smtClean="0"/>
              <a:t>Facilitator Notes:</a:t>
            </a:r>
            <a:endParaRPr lang="en-US" sz="1100" b="0" baseline="0" dirty="0" smtClean="0"/>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aseline="0" dirty="0" smtClean="0"/>
              <a:t>For multi-grade high school examples, including special education and English language development lessons, have participants review and discuss the Grades 9–12 </a:t>
            </a:r>
            <a:r>
              <a:rPr lang="en-US" sz="1100" baseline="0" dirty="0" smtClean="0"/>
              <a:t>summaries, “</a:t>
            </a:r>
            <a:r>
              <a:rPr lang="en-US" sz="1100" i="1" baseline="0" dirty="0" smtClean="0"/>
              <a:t>Abstract and Links for </a:t>
            </a:r>
            <a:r>
              <a:rPr lang="en-US" sz="1100" i="1" baseline="0" dirty="0" err="1" smtClean="0"/>
              <a:t>Upstanders</a:t>
            </a:r>
            <a:r>
              <a:rPr lang="en-US" sz="1100" i="1" baseline="0" dirty="0" smtClean="0"/>
              <a:t>, Not Bystanders Lessons” </a:t>
            </a:r>
            <a:r>
              <a:rPr lang="en-US" sz="1100" baseline="0" dirty="0" smtClean="0"/>
              <a:t>(Handout 2.1.3a), and </a:t>
            </a:r>
            <a:r>
              <a:rPr lang="en-US" sz="1100" baseline="0" dirty="0" smtClean="0"/>
              <a:t>lesson plans </a:t>
            </a:r>
            <a:r>
              <a:rPr lang="en-US" sz="1100" baseline="0" dirty="0" smtClean="0"/>
              <a:t>(Handout 2.1.3g–</a:t>
            </a:r>
            <a:r>
              <a:rPr lang="en-US" sz="1100" baseline="0" dirty="0" err="1" smtClean="0"/>
              <a:t>i</a:t>
            </a:r>
            <a:r>
              <a:rPr lang="en-US" sz="1100" baseline="0" dirty="0" smtClean="0"/>
              <a:t>).</a:t>
            </a:r>
            <a:endParaRPr lang="en-US" sz="1100" i="0"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200"/>
              </a:spcAft>
              <a:buNone/>
              <a:defRPr/>
            </a:pPr>
            <a:endParaRPr lang="en-US" sz="1200" b="1" kern="0" spc="-10" dirty="0" smtClean="0"/>
          </a:p>
          <a:p>
            <a:pPr marL="0" indent="0">
              <a:spcAft>
                <a:spcPts val="200"/>
              </a:spcAft>
              <a:buNone/>
              <a:defRPr/>
            </a:pPr>
            <a:endParaRPr lang="en-US" sz="1200" b="1" kern="0" spc="-10" dirty="0" smtClean="0"/>
          </a:p>
          <a:p>
            <a:pPr marL="0" indent="0">
              <a:spcAft>
                <a:spcPts val="200"/>
              </a:spcAft>
              <a:buNone/>
              <a:defRPr/>
            </a:pPr>
            <a:r>
              <a:rPr lang="en-US" sz="1200" b="1" kern="0" spc="-10" dirty="0" smtClean="0"/>
              <a:t>OPTIONAL</a:t>
            </a:r>
            <a:r>
              <a:rPr lang="en-US" sz="1200" b="1" kern="0" spc="-10" baseline="0" dirty="0" smtClean="0"/>
              <a:t> ACTIVITY (as time allows—each video is approximately 30 </a:t>
            </a:r>
            <a:r>
              <a:rPr lang="en-US" sz="1200" b="1" kern="0" spc="-10" baseline="0" dirty="0" smtClean="0"/>
              <a:t>minutes in length)</a:t>
            </a:r>
            <a:endParaRPr lang="en-US" sz="1200" b="1" kern="0" spc="-10" baseline="0" dirty="0" smtClean="0"/>
          </a:p>
          <a:p>
            <a:pPr marL="0" indent="0">
              <a:spcAft>
                <a:spcPts val="200"/>
              </a:spcAft>
              <a:buNone/>
              <a:defRPr/>
            </a:pPr>
            <a:endParaRPr lang="en-US" sz="1200" b="1" kern="0" spc="-10" baseline="0" dirty="0" smtClean="0"/>
          </a:p>
          <a:p>
            <a:pPr marL="0" indent="0">
              <a:spcAft>
                <a:spcPts val="200"/>
              </a:spcAft>
              <a:buNone/>
              <a:defRPr/>
            </a:pPr>
            <a:r>
              <a:rPr lang="en-US" sz="1200" b="1" kern="0" spc="-10" dirty="0" smtClean="0"/>
              <a:t>Facilitator Notes:</a:t>
            </a:r>
          </a:p>
          <a:p>
            <a:pPr marL="114300" marR="0" indent="-114300" algn="l" defTabSz="457200" rtl="0" eaLnBrk="1" fontAlgn="auto" latinLnBrk="0" hangingPunct="1">
              <a:lnSpc>
                <a:spcPct val="100000"/>
              </a:lnSpc>
              <a:spcBef>
                <a:spcPts val="0"/>
              </a:spcBef>
              <a:spcAft>
                <a:spcPts val="200"/>
              </a:spcAft>
              <a:buClrTx/>
              <a:buSzTx/>
              <a:buFont typeface="Arial"/>
              <a:buChar char="•"/>
              <a:tabLst>
                <a:tab pos="5948363" algn="r"/>
              </a:tabLst>
              <a:defRPr/>
            </a:pPr>
            <a:r>
              <a:rPr lang="en-US" sz="1200" kern="0" spc="-10" dirty="0" smtClean="0"/>
              <a:t>If you would like participants to listen in on the teachers as they planned their lessons, </a:t>
            </a:r>
            <a:r>
              <a:rPr lang="en-US" sz="1200" kern="0" spc="-10" dirty="0" smtClean="0"/>
              <a:t>link </a:t>
            </a:r>
            <a:r>
              <a:rPr lang="en-US" sz="1200" kern="0" spc="-10" dirty="0" smtClean="0"/>
              <a:t>to any or all of the three videos </a:t>
            </a:r>
            <a:r>
              <a:rPr lang="en-US" sz="1200" kern="0" spc="-10" dirty="0" smtClean="0"/>
              <a:t>at</a:t>
            </a:r>
            <a:r>
              <a:rPr lang="en-US" sz="1200" kern="0" spc="-10" baseline="0" dirty="0" smtClean="0"/>
              <a:t> </a:t>
            </a:r>
            <a:r>
              <a:rPr lang="en-US" sz="1200" dirty="0" smtClean="0">
                <a:hlinkClick r:id="rId3"/>
              </a:rPr>
              <a:t>http://www.myboe.org/portal/default/Content/Viewer/Content?action=2&amp;scId=504695&amp;sciId=12814</a:t>
            </a:r>
            <a:endParaRPr lang="en-US" sz="1200" dirty="0" smtClean="0"/>
          </a:p>
          <a:p>
            <a:pPr>
              <a:spcAft>
                <a:spcPts val="200"/>
              </a:spcAft>
              <a:defRPr/>
            </a:pPr>
            <a:r>
              <a:rPr lang="en-US" sz="1200" kern="0" spc="-10" dirty="0" smtClean="0"/>
              <a:t>As </a:t>
            </a:r>
            <a:r>
              <a:rPr lang="en-US" sz="1200" kern="0" spc="-10" dirty="0" smtClean="0"/>
              <a:t>you watch, it will be helpful to have a copy of the Lesson Planning Templates, as well as the grade-level standards those lessons address,</a:t>
            </a:r>
            <a:r>
              <a:rPr lang="en-US" sz="1200" kern="0" spc="-10" baseline="0" dirty="0" smtClean="0"/>
              <a:t> so participants can compare the discussion to the planning templates.</a:t>
            </a:r>
            <a:endParaRPr lang="en-US" sz="1200" kern="0" spc="-10" dirty="0" smtClean="0"/>
          </a:p>
          <a:p>
            <a:pPr>
              <a:spcAft>
                <a:spcPts val="200"/>
              </a:spcAft>
            </a:pPr>
            <a:r>
              <a:rPr lang="en-US" sz="1200" kern="1200" dirty="0" smtClean="0">
                <a:solidFill>
                  <a:schemeClr val="tx1"/>
                </a:solidFill>
              </a:rPr>
              <a:t>In </a:t>
            </a:r>
            <a:r>
              <a:rPr lang="en-US" sz="1200" kern="1200" dirty="0" smtClean="0">
                <a:solidFill>
                  <a:schemeClr val="tx1"/>
                </a:solidFill>
              </a:rPr>
              <a:t>the first video, all eight teachers will share an overview of their lesson and the ways they are planning to adapt the </a:t>
            </a:r>
            <a:r>
              <a:rPr lang="en-US" sz="1200" kern="1200" dirty="0" err="1" smtClean="0">
                <a:solidFill>
                  <a:schemeClr val="tx1"/>
                </a:solidFill>
              </a:rPr>
              <a:t>Upstanders</a:t>
            </a:r>
            <a:r>
              <a:rPr lang="en-US" sz="1200" kern="1200" dirty="0" smtClean="0">
                <a:solidFill>
                  <a:schemeClr val="tx1"/>
                </a:solidFill>
              </a:rPr>
              <a:t>, Not Bystanders writing prompt for their students.</a:t>
            </a:r>
            <a:endParaRPr lang="en-US" sz="1200" b="1" dirty="0" smtClean="0"/>
          </a:p>
          <a:p>
            <a:r>
              <a:rPr lang="en-US" sz="1200" kern="1200" dirty="0" smtClean="0">
                <a:solidFill>
                  <a:schemeClr val="tx1"/>
                </a:solidFill>
              </a:rPr>
              <a:t>In the other two videos, the teachers discuss instructional plans, strategize possibilities for texts and resources, and problem-solve about teaching questions they have about their lessons. </a:t>
            </a:r>
            <a:endParaRPr lang="en-US" sz="1200" b="1" dirty="0" smtClean="0"/>
          </a:p>
          <a:p>
            <a:pPr>
              <a:buNone/>
            </a:pPr>
            <a:endParaRPr lang="en-US" sz="1800" dirty="0" smtClean="0"/>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17</a:t>
            </a:fld>
            <a:endParaRPr lang="en-US" dirty="0"/>
          </a:p>
        </p:txBody>
      </p:sp>
    </p:spTree>
    <p:extLst>
      <p:ext uri="{BB962C8B-B14F-4D97-AF65-F5344CB8AC3E}">
        <p14:creationId xmlns:p14="http://schemas.microsoft.com/office/powerpoint/2010/main" val="9755570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marL="0" indent="0">
              <a:buNone/>
            </a:pPr>
            <a:endParaRPr lang="en-US" sz="1100" b="1" dirty="0" smtClean="0"/>
          </a:p>
          <a:p>
            <a:pPr marL="0" indent="0">
              <a:buNone/>
            </a:pPr>
            <a:r>
              <a:rPr lang="en-US" sz="1100" b="1" dirty="0" smtClean="0"/>
              <a:t>Talking</a:t>
            </a:r>
            <a:r>
              <a:rPr lang="en-US" sz="1100" b="1" baseline="0" dirty="0" smtClean="0"/>
              <a:t> Points:</a:t>
            </a:r>
          </a:p>
          <a:p>
            <a:pPr marL="114300" indent="-114300"/>
            <a:r>
              <a:rPr lang="en-US" sz="1100" b="0" i="0" dirty="0" smtClean="0"/>
              <a:t>Let's move now from planning to some specifics of teaching. Let's also dig deeper into the following recommendation in the </a:t>
            </a:r>
            <a:r>
              <a:rPr lang="en-US" sz="1100" b="0" i="1" dirty="0" smtClean="0"/>
              <a:t>Lesson Planning Framework </a:t>
            </a:r>
            <a:r>
              <a:rPr lang="en-US" sz="1100" b="0" i="0" dirty="0" smtClean="0"/>
              <a:t>and its importance in transitioning to CCSS-informed teaching:</a:t>
            </a:r>
          </a:p>
          <a:p>
            <a:pPr marL="0" indent="0">
              <a:buNone/>
            </a:pPr>
            <a:r>
              <a:rPr lang="en-US" sz="1100" b="0" i="0" dirty="0" smtClean="0"/>
              <a:t>[read quote on slide]</a:t>
            </a:r>
          </a:p>
          <a:p>
            <a:pPr marL="0" indent="0">
              <a:buNone/>
            </a:pPr>
            <a:endParaRPr lang="en-US" sz="1100" b="1" i="1" dirty="0" smtClean="0"/>
          </a:p>
          <a:p>
            <a:pPr marL="0" indent="0">
              <a:buNone/>
            </a:pPr>
            <a:endParaRPr lang="en-US" sz="110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dirty="0" smtClean="0"/>
          </a:p>
          <a:p>
            <a:pPr>
              <a:buNone/>
            </a:pPr>
            <a:r>
              <a:rPr lang="en-US" b="1" dirty="0" smtClean="0"/>
              <a:t>Facilitator</a:t>
            </a:r>
            <a:r>
              <a:rPr lang="en-US" b="1" baseline="0" dirty="0" smtClean="0"/>
              <a:t> Notes:</a:t>
            </a:r>
          </a:p>
          <a:p>
            <a:r>
              <a:rPr lang="en-US" baseline="0" dirty="0" smtClean="0"/>
              <a:t>Participants will need to refer to </a:t>
            </a:r>
            <a:r>
              <a:rPr lang="en-US" i="1" baseline="0" dirty="0" smtClean="0"/>
              <a:t>Handout 2.1.1b Writing Lesson Planning Template (</a:t>
            </a:r>
            <a:r>
              <a:rPr lang="en-US" i="0" baseline="0" dirty="0" smtClean="0"/>
              <a:t>mapped </a:t>
            </a:r>
            <a:r>
              <a:rPr lang="en-US" i="0" baseline="0" dirty="0" smtClean="0"/>
              <a:t>to the </a:t>
            </a:r>
            <a:r>
              <a:rPr lang="en-US" i="0" baseline="0" dirty="0" smtClean="0"/>
              <a:t>CCSS). </a:t>
            </a:r>
          </a:p>
          <a:p>
            <a:r>
              <a:rPr lang="en-US" baseline="0" dirty="0" smtClean="0"/>
              <a:t>It would also be helpful for participants to refer to their grade level standards for those mentioned on this slide and on the </a:t>
            </a:r>
            <a:r>
              <a:rPr lang="en-US" i="1" baseline="0" dirty="0" smtClean="0"/>
              <a:t>Lesson Planning Template</a:t>
            </a:r>
            <a:r>
              <a:rPr lang="en-US" baseline="0" dirty="0" smtClean="0"/>
              <a:t>.</a:t>
            </a:r>
          </a:p>
          <a:p>
            <a:pPr marL="0" indent="0">
              <a:buNone/>
            </a:pPr>
            <a:r>
              <a:rPr lang="en-US" sz="1100" b="1" baseline="0" dirty="0" smtClean="0"/>
              <a:t>Talking Points: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dirty="0" smtClean="0"/>
              <a:t>In the </a:t>
            </a:r>
            <a:r>
              <a:rPr lang="en-US" sz="1100" dirty="0" smtClean="0"/>
              <a:t>lesson planning templates</a:t>
            </a:r>
            <a:r>
              <a:rPr lang="en-US" sz="1100" dirty="0" smtClean="0"/>
              <a:t>, you saw that the teachers listed texts they plan to use with their students and identified the purposes of those selections.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dirty="0" smtClean="0"/>
              <a:t>Look back at the </a:t>
            </a:r>
            <a:r>
              <a:rPr lang="en-US" sz="1100" i="1" dirty="0" smtClean="0"/>
              <a:t>Lesson Planning Template </a:t>
            </a:r>
            <a:r>
              <a:rPr lang="en-US" sz="1100" dirty="0" smtClean="0"/>
              <a:t>handout that mapped three purposes for using texts to the following </a:t>
            </a:r>
            <a:r>
              <a:rPr lang="en-US" sz="1100" dirty="0" smtClean="0"/>
              <a:t>Common Core </a:t>
            </a:r>
            <a:r>
              <a:rPr lang="en-US" sz="1100" dirty="0" smtClean="0"/>
              <a:t>writing standards:</a:t>
            </a:r>
          </a:p>
          <a:p>
            <a:pPr lvl="1"/>
            <a:r>
              <a:rPr lang="en-US" sz="1100" b="1" dirty="0" smtClean="0"/>
              <a:t>Using texts to increase content knowledge:</a:t>
            </a:r>
            <a:r>
              <a:rPr lang="en-US" sz="1100" dirty="0" smtClean="0"/>
              <a:t> This use supports the </a:t>
            </a:r>
            <a:r>
              <a:rPr lang="en-US" sz="1100" i="1" dirty="0" smtClean="0"/>
              <a:t>Research to Build and Present Knowledge </a:t>
            </a:r>
            <a:r>
              <a:rPr lang="en-US" sz="1100" i="0" dirty="0" smtClean="0"/>
              <a:t>s</a:t>
            </a:r>
            <a:r>
              <a:rPr lang="en-US" sz="1100" dirty="0" smtClean="0"/>
              <a:t>tandards</a:t>
            </a:r>
            <a:r>
              <a:rPr lang="en-US" sz="1100" dirty="0" smtClean="0"/>
              <a:t>.</a:t>
            </a:r>
          </a:p>
          <a:p>
            <a:pPr lvl="1"/>
            <a:r>
              <a:rPr lang="en-US" sz="1100" b="1" dirty="0" smtClean="0"/>
              <a:t>Using texts to increase genre knowledge:</a:t>
            </a:r>
            <a:r>
              <a:rPr lang="en-US" sz="1100" dirty="0" smtClean="0"/>
              <a:t> This use supports </a:t>
            </a:r>
            <a:r>
              <a:rPr lang="en-US" sz="1100" i="1" dirty="0" smtClean="0"/>
              <a:t>Production and Distribution of Writing </a:t>
            </a:r>
            <a:r>
              <a:rPr lang="en-US" sz="1100" i="0" dirty="0" smtClean="0"/>
              <a:t>(Standard 4), </a:t>
            </a:r>
            <a:r>
              <a:rPr lang="en-US" sz="1100" dirty="0" smtClean="0"/>
              <a:t>in particular the development and organization of the genre appropriate to task, audience, and purpose.</a:t>
            </a:r>
          </a:p>
          <a:p>
            <a:pPr lvl="1"/>
            <a:r>
              <a:rPr lang="en-US" sz="1100" b="1" dirty="0" smtClean="0"/>
              <a:t>Using texts to increase language knowledge:</a:t>
            </a:r>
            <a:r>
              <a:rPr lang="en-US" sz="1100" dirty="0" smtClean="0"/>
              <a:t> This is an important component of teaching students to write for correctness, with a style appropriate to task, purpose and audience, and with precise and domain-specific language.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b="0" i="0" dirty="0" smtClean="0"/>
              <a:t>On the next</a:t>
            </a:r>
            <a:r>
              <a:rPr lang="en-US" sz="1100" b="0" i="0" baseline="0" dirty="0" smtClean="0"/>
              <a:t> slide we will watch </a:t>
            </a:r>
            <a:r>
              <a:rPr lang="en-US" sz="1100" b="0" i="0" dirty="0" smtClean="0"/>
              <a:t>teachers at work and analyze for what purpose they are using texts in their writing lessons.</a:t>
            </a:r>
          </a:p>
          <a:p>
            <a:pPr marL="0" indent="0">
              <a:buNone/>
            </a:pPr>
            <a:endParaRPr lang="en-US" b="1" baseline="0" dirty="0" smtClean="0"/>
          </a:p>
          <a:p>
            <a:pPr marL="0" indent="0">
              <a:buNone/>
            </a:pPr>
            <a:endParaRPr lang="en-US" b="1" baseline="0" dirty="0" smtClean="0"/>
          </a:p>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74796"/>
            <a:ext cx="6148219" cy="4689187"/>
          </a:xfrm>
        </p:spPr>
        <p:txBody>
          <a:bodyPr>
            <a:normAutofit/>
          </a:bodyPr>
          <a:lstStyle/>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endParaRPr lang="en-US" sz="1100" dirty="0" smtClean="0"/>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b="1" dirty="0" smtClean="0"/>
              <a:t>Talking</a:t>
            </a:r>
            <a:r>
              <a:rPr lang="en-US" sz="1100" b="1" baseline="0" dirty="0" smtClean="0"/>
              <a:t> Points:</a:t>
            </a:r>
          </a:p>
          <a:p>
            <a:pPr marL="114300" marR="0" indent="-114300" algn="l" defTabSz="462229" rtl="0" eaLnBrk="1" fontAlgn="auto" latinLnBrk="0" hangingPunct="1">
              <a:lnSpc>
                <a:spcPct val="100000"/>
              </a:lnSpc>
              <a:spcBef>
                <a:spcPts val="0"/>
              </a:spcBef>
              <a:spcAft>
                <a:spcPts val="607"/>
              </a:spcAft>
              <a:buClrTx/>
              <a:buSzTx/>
              <a:tabLst>
                <a:tab pos="6013795" algn="r"/>
              </a:tabLst>
              <a:defRPr/>
            </a:pPr>
            <a:r>
              <a:rPr lang="en-US" sz="1100" kern="1200" dirty="0" smtClean="0">
                <a:solidFill>
                  <a:schemeClr val="tx1"/>
                </a:solidFill>
              </a:rPr>
              <a:t>In Unit 1, we examined how the CCSS sets out for teachers what their students need to know and </a:t>
            </a:r>
            <a:r>
              <a:rPr lang="en-US" sz="1100" kern="1200" dirty="0" smtClean="0">
                <a:solidFill>
                  <a:schemeClr val="tx1"/>
                </a:solidFill>
              </a:rPr>
              <a:t>understand </a:t>
            </a:r>
            <a:r>
              <a:rPr lang="en-US" sz="1100" kern="1200" dirty="0" smtClean="0">
                <a:solidFill>
                  <a:schemeClr val="tx1"/>
                </a:solidFill>
              </a:rPr>
              <a:t>to meet the expectations for college and career readiness. </a:t>
            </a:r>
          </a:p>
          <a:p>
            <a:pPr marL="114300" marR="0" indent="-114300" algn="l" defTabSz="462229" rtl="0" eaLnBrk="1" fontAlgn="auto" latinLnBrk="0" hangingPunct="1">
              <a:lnSpc>
                <a:spcPct val="100000"/>
              </a:lnSpc>
              <a:spcBef>
                <a:spcPts val="0"/>
              </a:spcBef>
              <a:spcAft>
                <a:spcPts val="607"/>
              </a:spcAft>
              <a:buClrTx/>
              <a:buSzTx/>
              <a:tabLst>
                <a:tab pos="6013795" algn="r"/>
              </a:tabLst>
              <a:defRPr/>
            </a:pPr>
            <a:r>
              <a:rPr lang="en-US" sz="1100" kern="1200" dirty="0" smtClean="0">
                <a:solidFill>
                  <a:schemeClr val="tx1"/>
                </a:solidFill>
              </a:rPr>
              <a:t>In Unit 2, we will examine and interact with a process for devising lessons and tailoring instruction for your students, focusing on what you need to do to address the new and different expectations for teachers.</a:t>
            </a:r>
            <a:endParaRPr lang="en-US" sz="1100" dirty="0"/>
          </a:p>
          <a:p>
            <a:pPr marL="0" indent="0">
              <a:spcAft>
                <a:spcPts val="607"/>
              </a:spcAft>
              <a:buNone/>
            </a:pPr>
            <a:r>
              <a:rPr lang="en-US" sz="1100" b="1" dirty="0" smtClean="0"/>
              <a:t>Facilitator Notes:</a:t>
            </a:r>
          </a:p>
          <a:p>
            <a:pPr>
              <a:spcAft>
                <a:spcPts val="607"/>
              </a:spcAft>
            </a:pPr>
            <a:r>
              <a:rPr lang="en-US" sz="1100" dirty="0" smtClean="0"/>
              <a:t>This second</a:t>
            </a:r>
            <a:r>
              <a:rPr lang="en-US" sz="1100" baseline="0" dirty="0" smtClean="0"/>
              <a:t> </a:t>
            </a:r>
            <a:r>
              <a:rPr lang="en-US" sz="1100" dirty="0" smtClean="0"/>
              <a:t>unit of the module will take</a:t>
            </a:r>
            <a:r>
              <a:rPr lang="en-US" sz="1100" baseline="0" dirty="0" smtClean="0"/>
              <a:t> approximately 3 </a:t>
            </a:r>
            <a:r>
              <a:rPr lang="en-US" sz="1100" dirty="0" smtClean="0"/>
              <a:t>hours to complete but can be split into subtopics to accommodate sessions of a shorter duration. </a:t>
            </a:r>
            <a:r>
              <a:rPr lang="en-US" sz="1100" dirty="0" smtClean="0"/>
              <a:t>Additionally, t</a:t>
            </a:r>
            <a:r>
              <a:rPr lang="en-US" sz="1100" dirty="0" smtClean="0"/>
              <a:t>here are some optional activities that can be completed as time allows.</a:t>
            </a:r>
            <a:endParaRPr lang="en-US" sz="1100" dirty="0" smtClean="0"/>
          </a:p>
          <a:p>
            <a:pPr>
              <a:spcAft>
                <a:spcPts val="607"/>
              </a:spcAft>
            </a:pPr>
            <a:r>
              <a:rPr lang="en-US" sz="1100" dirty="0" smtClean="0"/>
              <a:t>See suggestions in the User’s Guide for Presentation Options.</a:t>
            </a:r>
            <a:endParaRPr lang="en-US" sz="1100" b="1" u="sng" dirty="0" smtClean="0"/>
          </a:p>
          <a:p>
            <a:pPr marL="0" indent="0">
              <a:spcAft>
                <a:spcPts val="607"/>
              </a:spcAft>
              <a:buNone/>
            </a:pPr>
            <a:r>
              <a:rPr lang="en-US" sz="1100" b="1" u="none" dirty="0" smtClean="0"/>
              <a:t>Organization of Unit 2:</a:t>
            </a:r>
          </a:p>
          <a:p>
            <a:pPr>
              <a:spcAft>
                <a:spcPts val="607"/>
              </a:spcAft>
            </a:pPr>
            <a:r>
              <a:rPr lang="en-US" sz="1100" dirty="0" smtClean="0"/>
              <a:t>Slide 3: Learning Objectives</a:t>
            </a:r>
          </a:p>
          <a:p>
            <a:pPr>
              <a:spcAft>
                <a:spcPts val="607"/>
              </a:spcAft>
            </a:pPr>
            <a:r>
              <a:rPr lang="en-US" sz="1100" dirty="0" smtClean="0"/>
              <a:t>Slides 4–16: Planning CCSS-Informed Writing</a:t>
            </a:r>
            <a:r>
              <a:rPr lang="en-US" sz="1100" baseline="0" dirty="0" smtClean="0"/>
              <a:t> Lessons</a:t>
            </a:r>
          </a:p>
          <a:p>
            <a:pPr>
              <a:spcAft>
                <a:spcPts val="607"/>
              </a:spcAft>
            </a:pPr>
            <a:r>
              <a:rPr lang="en-US" sz="1100" baseline="0" dirty="0" smtClean="0"/>
              <a:t>Slide 17: Optional Extension Activity</a:t>
            </a:r>
            <a:endParaRPr lang="en-US" sz="1100" dirty="0" smtClean="0"/>
          </a:p>
          <a:p>
            <a:pPr>
              <a:spcAft>
                <a:spcPts val="607"/>
              </a:spcAft>
            </a:pPr>
            <a:r>
              <a:rPr lang="en-US" sz="1100" dirty="0" smtClean="0"/>
              <a:t>Slides 18–46: Selecting</a:t>
            </a:r>
            <a:r>
              <a:rPr lang="en-US" sz="1100" baseline="0" dirty="0" smtClean="0"/>
              <a:t> and Using Texts Purposefully in Writing Lessons</a:t>
            </a:r>
            <a:endParaRPr lang="en-US" sz="1100" dirty="0" smtClean="0"/>
          </a:p>
          <a:p>
            <a:pPr>
              <a:spcAft>
                <a:spcPts val="607"/>
              </a:spcAft>
            </a:pPr>
            <a:r>
              <a:rPr lang="en-US" sz="1100" dirty="0" smtClean="0"/>
              <a:t>Slides</a:t>
            </a:r>
            <a:r>
              <a:rPr lang="en-US" sz="1100" baseline="0" dirty="0" smtClean="0"/>
              <a:t> </a:t>
            </a:r>
            <a:r>
              <a:rPr lang="en-US" sz="1100" baseline="0" dirty="0" smtClean="0"/>
              <a:t>47</a:t>
            </a:r>
            <a:r>
              <a:rPr lang="en-US" sz="1100" dirty="0" smtClean="0"/>
              <a:t>–</a:t>
            </a:r>
            <a:r>
              <a:rPr lang="en-US" sz="1100" baseline="0" dirty="0" smtClean="0"/>
              <a:t>52</a:t>
            </a:r>
            <a:r>
              <a:rPr lang="en-US" sz="1100" dirty="0" smtClean="0"/>
              <a:t>: </a:t>
            </a:r>
            <a:r>
              <a:rPr lang="en-US" sz="1100" dirty="0" smtClean="0"/>
              <a:t>Teaching </a:t>
            </a:r>
            <a:r>
              <a:rPr lang="en-US" sz="1100" baseline="0" dirty="0" smtClean="0"/>
              <a:t>Digital </a:t>
            </a:r>
            <a:r>
              <a:rPr lang="en-US" sz="1100" baseline="0" dirty="0" smtClean="0"/>
              <a:t>Literacy</a:t>
            </a:r>
          </a:p>
          <a:p>
            <a:pPr>
              <a:spcAft>
                <a:spcPts val="607"/>
              </a:spcAft>
            </a:pPr>
            <a:r>
              <a:rPr lang="en-US" sz="1100" baseline="0" dirty="0" smtClean="0"/>
              <a:t>Slides 53</a:t>
            </a:r>
            <a:r>
              <a:rPr lang="en-US" sz="1100" dirty="0" smtClean="0"/>
              <a:t>–</a:t>
            </a:r>
            <a:r>
              <a:rPr lang="en-US" sz="1100" baseline="0" dirty="0" smtClean="0"/>
              <a:t>57: Writing with Digital Tools</a:t>
            </a:r>
            <a:endParaRPr lang="en-US" sz="1100" dirty="0" smtClean="0"/>
          </a:p>
          <a:p>
            <a:pPr>
              <a:spcAft>
                <a:spcPts val="607"/>
              </a:spcAft>
            </a:pPr>
            <a:r>
              <a:rPr lang="en-US" sz="1100" dirty="0" smtClean="0"/>
              <a:t>Slides 58–59: Examining Lessons for Informational, Argument,</a:t>
            </a:r>
            <a:r>
              <a:rPr lang="en-US" sz="1100" baseline="0" dirty="0" smtClean="0"/>
              <a:t> and Analytical Writing</a:t>
            </a:r>
            <a:endParaRPr lang="en-US" sz="1100" dirty="0" smtClean="0"/>
          </a:p>
          <a:p>
            <a:pPr>
              <a:spcAft>
                <a:spcPts val="607"/>
              </a:spcAft>
            </a:pPr>
            <a:r>
              <a:rPr lang="en-US" sz="1100" dirty="0" smtClean="0"/>
              <a:t>Slide 60: Looking Forward</a:t>
            </a:r>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endParaRPr lang="en-US" sz="1100" dirty="0" smtClean="0"/>
          </a:p>
          <a:p>
            <a:pPr marL="0" indent="0" defTabSz="462229">
              <a:spcAft>
                <a:spcPts val="607"/>
              </a:spcAft>
              <a:buNone/>
              <a:tabLst>
                <a:tab pos="6013795" algn="r"/>
              </a:tabLst>
              <a:defRPr/>
            </a:pPr>
            <a:endParaRPr lang="en-US" sz="1100" dirty="0">
              <a:latin typeface="Arial Narrow" pitchFamily="34" charset="0"/>
              <a:cs typeface="Arial"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baseline="0" dirty="0" smtClean="0"/>
              <a:t>Facilitator Notes:</a:t>
            </a:r>
            <a:endParaRPr lang="en-US" sz="1100" dirty="0"/>
          </a:p>
          <a:p>
            <a:pPr marL="114300" indent="-114300"/>
            <a:r>
              <a:rPr lang="en-US" sz="1100" dirty="0" smtClean="0"/>
              <a:t>The blog post/text</a:t>
            </a:r>
            <a:r>
              <a:rPr lang="en-US" sz="1100" baseline="0" dirty="0" smtClean="0"/>
              <a:t> that students are reading is </a:t>
            </a:r>
            <a:r>
              <a:rPr lang="en-US" sz="1100" i="0" baseline="0" dirty="0" smtClean="0"/>
              <a:t>Handout 2.2.1a </a:t>
            </a:r>
            <a:r>
              <a:rPr lang="en-US" sz="1100" i="1" baseline="0" dirty="0" smtClean="0"/>
              <a:t>“Child Labor Used to Make Soccer Balls,” </a:t>
            </a:r>
            <a:r>
              <a:rPr lang="en-US" sz="1100" baseline="0" dirty="0" smtClean="0"/>
              <a:t>which you can display on a document camera or copy for participants in advance.</a:t>
            </a: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1" dirty="0" smtClean="0"/>
              <a:t>Talking Points: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b="0" i="0" dirty="0" smtClean="0"/>
              <a:t>Let’s </a:t>
            </a:r>
            <a:r>
              <a:rPr lang="en-US" sz="1100" b="0" i="0" dirty="0" smtClean="0"/>
              <a:t>watch teachers </a:t>
            </a:r>
            <a:r>
              <a:rPr lang="en-US" sz="1100" b="0" i="0" dirty="0" smtClean="0"/>
              <a:t>at work and analyze for what purpose they are using texts in their writing lessons.</a:t>
            </a:r>
          </a:p>
          <a:p>
            <a:pPr marL="114300" indent="-114300"/>
            <a:r>
              <a:rPr lang="en-US" sz="1100" dirty="0" smtClean="0"/>
              <a:t>The</a:t>
            </a:r>
            <a:r>
              <a:rPr lang="en-US" sz="1100" baseline="0" dirty="0" smtClean="0"/>
              <a:t> s</a:t>
            </a:r>
            <a:r>
              <a:rPr lang="en-US" sz="1100" dirty="0" smtClean="0"/>
              <a:t>tudents in the video on the next slide are getting ready to read a blog post titled, “Child Labor Used to Make Soccer Balls.” </a:t>
            </a:r>
          </a:p>
          <a:p>
            <a:pPr marL="114300" indent="-114300"/>
            <a:r>
              <a:rPr lang="en-US" sz="1100" dirty="0" smtClean="0"/>
              <a:t>This reading is one of several in an extended lesson about child labor. As a culminating activity of the complete lesson, students will write an article in response to the following writing prompt:</a:t>
            </a:r>
          </a:p>
          <a:p>
            <a:pPr marL="0" indent="0">
              <a:buNone/>
            </a:pPr>
            <a:r>
              <a:rPr lang="en-US" sz="1100" dirty="0" smtClean="0"/>
              <a:t>[read prompt on slide]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i="0" dirty="0" smtClean="0"/>
              <a:t>As you watch,</a:t>
            </a:r>
            <a:r>
              <a:rPr lang="en-US" sz="1100" i="0" baseline="0" dirty="0" smtClean="0"/>
              <a:t> consider: </a:t>
            </a:r>
            <a:r>
              <a:rPr lang="en-US" sz="1100" i="1" dirty="0" smtClean="0"/>
              <a:t>For what purpose is the teacher using the text: to increase content, genre, or language knowledge?</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endParaRPr lang="en-US" sz="1100" i="1" dirty="0" smtClean="0"/>
          </a:p>
          <a:p>
            <a:pPr marL="0" indent="0">
              <a:buNone/>
            </a:pPr>
            <a:endParaRPr lang="en-US" sz="1100" dirty="0" smtClean="0"/>
          </a:p>
          <a:p>
            <a:pPr marL="114300" indent="-114300"/>
            <a:endParaRPr lang="en-US" sz="1100" dirty="0" smtClean="0"/>
          </a:p>
          <a:p>
            <a:pPr marL="114300" marR="0" indent="-114300" algn="l" defTabSz="457200" rtl="0" eaLnBrk="1" fontAlgn="auto" latinLnBrk="0" hangingPunct="1">
              <a:lnSpc>
                <a:spcPct val="100000"/>
              </a:lnSpc>
              <a:spcBef>
                <a:spcPts val="0"/>
              </a:spcBef>
              <a:spcAft>
                <a:spcPts val="600"/>
              </a:spcAft>
              <a:buClrTx/>
              <a:buSzTx/>
              <a:tabLst>
                <a:tab pos="5948363" algn="r"/>
              </a:tabLst>
              <a:defRPr/>
            </a:pPr>
            <a:endParaRPr lang="en-US" sz="1100" b="0" i="0" dirty="0" smtClean="0"/>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00" b="1" dirty="0" smtClean="0"/>
          </a:p>
          <a:p>
            <a:pPr marL="0" indent="0">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00" b="1" dirty="0" smtClean="0"/>
          </a:p>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1" dirty="0" smtClean="0"/>
              <a:t>Facilitator Notes:</a:t>
            </a:r>
          </a:p>
          <a:p>
            <a:pPr>
              <a:spcAft>
                <a:spcPts val="0"/>
              </a:spcAft>
            </a:pPr>
            <a:r>
              <a:rPr lang="en-US" sz="1100" dirty="0" smtClean="0"/>
              <a:t>Show </a:t>
            </a:r>
            <a:r>
              <a:rPr lang="en-US" sz="1100" baseline="0" dirty="0" smtClean="0"/>
              <a:t>video “</a:t>
            </a:r>
            <a:r>
              <a:rPr lang="en-US" sz="1100" i="1" dirty="0" smtClean="0"/>
              <a:t>Getting Ready to Write: Citing Textual Evidence” </a:t>
            </a:r>
            <a:r>
              <a:rPr lang="en-US" sz="1100" i="0" dirty="0" smtClean="0"/>
              <a:t>at</a:t>
            </a:r>
          </a:p>
          <a:p>
            <a:pPr marL="109538" indent="0">
              <a:spcAft>
                <a:spcPts val="0"/>
              </a:spcAft>
              <a:buNone/>
            </a:pPr>
            <a:r>
              <a:rPr lang="en-US" sz="1100" u="sng" dirty="0" smtClean="0"/>
              <a:t>https://www.teachingchannel.org/videos/teaching-about-textual-evidence</a:t>
            </a:r>
            <a:r>
              <a:rPr lang="en-US" sz="1100" u="none" baseline="0" dirty="0" smtClean="0"/>
              <a:t> (</a:t>
            </a:r>
            <a:r>
              <a:rPr lang="en-US" sz="1100" dirty="0" smtClean="0"/>
              <a:t>Video </a:t>
            </a:r>
            <a:r>
              <a:rPr lang="en-US" sz="1100" baseline="0" dirty="0" smtClean="0"/>
              <a:t>is </a:t>
            </a:r>
            <a:r>
              <a:rPr lang="en-US" sz="1100" dirty="0" smtClean="0"/>
              <a:t>5:38 in</a:t>
            </a:r>
            <a:r>
              <a:rPr lang="en-US" sz="1100" baseline="0" dirty="0" smtClean="0"/>
              <a:t> length).</a:t>
            </a:r>
            <a:endParaRPr lang="en-US" sz="1100" dirty="0" smtClean="0"/>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dirty="0" smtClean="0"/>
              <a:t>After viewing the video,</a:t>
            </a:r>
            <a:r>
              <a:rPr lang="en-US" sz="1100" baseline="0" dirty="0" smtClean="0"/>
              <a:t> have participants discuss question on slide with a partner, then share out with group.</a:t>
            </a:r>
            <a:endParaRPr lang="en-US" sz="1100" dirty="0" smtClean="0"/>
          </a:p>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1" dirty="0" smtClean="0"/>
              <a:t>Talking Points</a:t>
            </a:r>
            <a:r>
              <a:rPr lang="en-US" sz="1100" b="1" dirty="0" smtClean="0"/>
              <a:t>:</a:t>
            </a:r>
          </a:p>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0" dirty="0" smtClean="0"/>
              <a:t>[after showing video]</a:t>
            </a:r>
            <a:endParaRPr lang="en-US" sz="1100" b="0" dirty="0" smtClean="0"/>
          </a:p>
          <a:p>
            <a:pPr>
              <a:defRPr/>
            </a:pPr>
            <a:r>
              <a:rPr lang="en-US" sz="1100" dirty="0" smtClean="0"/>
              <a:t>In the video, we see evidence that students are using the blog post</a:t>
            </a:r>
            <a:r>
              <a:rPr lang="en-US" sz="1100" baseline="0" dirty="0" smtClean="0"/>
              <a:t>/text </a:t>
            </a:r>
            <a:r>
              <a:rPr lang="en-US" sz="1100" dirty="0" smtClean="0"/>
              <a:t>to </a:t>
            </a:r>
            <a:r>
              <a:rPr lang="en-US" sz="1100" b="1" dirty="0" smtClean="0"/>
              <a:t>increase content</a:t>
            </a:r>
            <a:r>
              <a:rPr lang="en-US" sz="1100" b="1" baseline="0" dirty="0" smtClean="0"/>
              <a:t> </a:t>
            </a:r>
            <a:r>
              <a:rPr lang="en-US" sz="1100" b="1" dirty="0" smtClean="0"/>
              <a:t>knowledge</a:t>
            </a:r>
            <a:r>
              <a:rPr lang="en-US" sz="1100" dirty="0" smtClean="0"/>
              <a:t>. </a:t>
            </a:r>
          </a:p>
          <a:p>
            <a:pPr>
              <a:defRPr/>
            </a:pPr>
            <a:r>
              <a:rPr lang="en-US" sz="1100" dirty="0" smtClean="0"/>
              <a:t>They are marking up text and noting specific examples of</a:t>
            </a:r>
            <a:r>
              <a:rPr lang="en-US" sz="1100" dirty="0"/>
              <a:t> </a:t>
            </a:r>
            <a:r>
              <a:rPr lang="en-US" sz="1100" dirty="0" smtClean="0"/>
              <a:t>and facts about child labor. They are connecting the examples they find to some effects of child labor on the child and on consumers. Students are being strategic in their research and reading, and their discussion illustrates that they understand the text and their task to gather evidence.</a:t>
            </a:r>
          </a:p>
          <a:p>
            <a:pPr>
              <a:defRPr/>
            </a:pPr>
            <a:r>
              <a:rPr lang="en-US" sz="1100" dirty="0" smtClean="0"/>
              <a:t>You</a:t>
            </a:r>
            <a:r>
              <a:rPr lang="en-US" sz="1100" baseline="0" dirty="0" smtClean="0"/>
              <a:t> may have noticed that t</a:t>
            </a:r>
            <a:r>
              <a:rPr lang="en-US" sz="1100" dirty="0" smtClean="0"/>
              <a:t>here is no evidence</a:t>
            </a:r>
            <a:r>
              <a:rPr lang="en-US" sz="1100" baseline="0" dirty="0" smtClean="0"/>
              <a:t> in the video for the teacher using the text to increase genre or language knowledge. Those purposes will be addressed, however, in upcoming slides.</a:t>
            </a:r>
          </a:p>
          <a:p>
            <a:pPr marL="0" indent="0">
              <a:buNone/>
              <a:defRPr/>
            </a:pPr>
            <a:endParaRPr lang="en-US" sz="1100" dirty="0" smtClean="0"/>
          </a:p>
          <a:p>
            <a:pPr>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Autofit/>
          </a:bodyPr>
          <a:lstStyle/>
          <a:p>
            <a:pPr>
              <a:buNone/>
            </a:pPr>
            <a:endParaRPr lang="en-US" sz="1100" dirty="0" smtClean="0"/>
          </a:p>
          <a:p>
            <a:pPr>
              <a:buNone/>
            </a:pPr>
            <a:r>
              <a:rPr lang="en-US" sz="1100" b="1" dirty="0" smtClean="0"/>
              <a:t>Facilitator</a:t>
            </a:r>
            <a:r>
              <a:rPr lang="en-US" sz="1100" b="1" baseline="0" dirty="0" smtClean="0"/>
              <a:t> Notes:</a:t>
            </a:r>
          </a:p>
          <a:p>
            <a:r>
              <a:rPr lang="en-US" sz="1100" baseline="0" dirty="0" smtClean="0"/>
              <a:t>Participants will either need a copy of the CA CCSS </a:t>
            </a:r>
            <a:r>
              <a:rPr lang="en-US" sz="1100" baseline="0" dirty="0" smtClean="0"/>
              <a:t>for ELA/Literacy: Writing for </a:t>
            </a:r>
            <a:r>
              <a:rPr lang="en-US" sz="1100" baseline="0" dirty="0" smtClean="0"/>
              <a:t>Grades 6–8, or you can display a copy of the Grades 6–8 </a:t>
            </a:r>
            <a:r>
              <a:rPr lang="en-US" sz="1100" i="1" baseline="0" dirty="0" smtClean="0"/>
              <a:t>Research to Build and Present Knowledge Standards </a:t>
            </a:r>
            <a:r>
              <a:rPr lang="en-US" sz="1100" baseline="0" dirty="0" smtClean="0"/>
              <a:t>on a document camera.</a:t>
            </a:r>
          </a:p>
          <a:p>
            <a:pPr>
              <a:buNone/>
            </a:pPr>
            <a:r>
              <a:rPr lang="en-US" sz="1100" b="1" baseline="0" dirty="0" smtClean="0"/>
              <a:t>Talking Points:</a:t>
            </a:r>
          </a:p>
          <a:p>
            <a:pPr marL="114300" indent="-114300"/>
            <a:r>
              <a:rPr lang="en-US" sz="1100" b="0" baseline="0" dirty="0" smtClean="0"/>
              <a:t>Refer to the CA CCSS for </a:t>
            </a:r>
            <a:r>
              <a:rPr lang="en-US" sz="1100" b="0" baseline="0" dirty="0" smtClean="0"/>
              <a:t>ELA/Literacy—Grades </a:t>
            </a:r>
            <a:r>
              <a:rPr lang="en-US" sz="1100" b="0" baseline="0" dirty="0" smtClean="0"/>
              <a:t>6 through 8 Writing.</a:t>
            </a:r>
          </a:p>
          <a:p>
            <a:pPr marL="114300" indent="-114300"/>
            <a:r>
              <a:rPr lang="en-US" sz="1100" b="0" baseline="0" dirty="0" smtClean="0"/>
              <a:t>Discuss the question on the slide with a partner.</a:t>
            </a:r>
          </a:p>
          <a:p>
            <a:pPr marL="114300" indent="-114300"/>
            <a:r>
              <a:rPr lang="en-US" sz="1100" b="0" baseline="0" dirty="0" smtClean="0"/>
              <a:t>Which standard did you connect with?</a:t>
            </a:r>
          </a:p>
          <a:p>
            <a:pPr marL="0" indent="0">
              <a:buNone/>
            </a:pPr>
            <a:r>
              <a:rPr lang="en-US" sz="1100" dirty="0" smtClean="0"/>
              <a:t>[If</a:t>
            </a:r>
            <a:r>
              <a:rPr lang="en-US" sz="1100" baseline="0" dirty="0" smtClean="0"/>
              <a:t> participants do not name S</a:t>
            </a:r>
            <a:r>
              <a:rPr lang="en-US" sz="1100" dirty="0" smtClean="0"/>
              <a:t>tandard 7,</a:t>
            </a:r>
            <a:r>
              <a:rPr lang="en-US" sz="1100" baseline="0" dirty="0" smtClean="0"/>
              <a:t> direct them to it and connect the following to standard 7]</a:t>
            </a:r>
            <a:endParaRPr lang="en-US" sz="1100" dirty="0" smtClean="0"/>
          </a:p>
          <a:p>
            <a:pPr lvl="1">
              <a:spcAft>
                <a:spcPts val="0"/>
              </a:spcAft>
            </a:pPr>
            <a:r>
              <a:rPr lang="en-US" sz="1100" dirty="0" smtClean="0"/>
              <a:t>Short research projects that answer the question of what effects child labor has on the American consumer</a:t>
            </a:r>
          </a:p>
          <a:p>
            <a:pPr lvl="1"/>
            <a:r>
              <a:rPr lang="en-US" sz="1100" dirty="0" smtClean="0"/>
              <a:t>Drawing on several sources for examples of child labor</a:t>
            </a:r>
          </a:p>
          <a:p>
            <a:r>
              <a:rPr lang="en-US" sz="1100" dirty="0" smtClean="0"/>
              <a:t>Display the teacher’s complete lesson on a document</a:t>
            </a:r>
            <a:r>
              <a:rPr lang="en-US" sz="1100" baseline="0" dirty="0" smtClean="0"/>
              <a:t> camera (</a:t>
            </a:r>
            <a:r>
              <a:rPr lang="en-US" sz="1100" i="0" baseline="0" dirty="0" smtClean="0"/>
              <a:t>Handout 2.2.1b </a:t>
            </a:r>
            <a:r>
              <a:rPr lang="en-US" sz="1100" i="1" baseline="0" dirty="0" smtClean="0"/>
              <a:t>Savage Harvest</a:t>
            </a:r>
            <a:r>
              <a:rPr lang="en-US" sz="1100" baseline="0" dirty="0" smtClean="0"/>
              <a:t>)</a:t>
            </a:r>
            <a:r>
              <a:rPr lang="en-US" sz="1100" dirty="0" smtClean="0"/>
              <a:t>, to show how the students are reading a variety of texts, illustrating these phrases from </a:t>
            </a:r>
            <a:r>
              <a:rPr lang="en-US" sz="1100" dirty="0" smtClean="0"/>
              <a:t>writing </a:t>
            </a:r>
            <a:r>
              <a:rPr lang="en-US" sz="1100" dirty="0" smtClean="0"/>
              <a:t>standards 8 and 9:</a:t>
            </a:r>
          </a:p>
          <a:p>
            <a:pPr lvl="1">
              <a:spcAft>
                <a:spcPts val="0"/>
              </a:spcAft>
            </a:pPr>
            <a:r>
              <a:rPr lang="en-US" sz="1100" dirty="0" smtClean="0"/>
              <a:t>Gather relevant information from multiple sources</a:t>
            </a:r>
          </a:p>
          <a:p>
            <a:pPr lvl="1"/>
            <a:r>
              <a:rPr lang="en-US" sz="1100" dirty="0" smtClean="0"/>
              <a:t>Draw evidence from informational texts to support analysis, reflection, and research</a:t>
            </a:r>
          </a:p>
          <a:p>
            <a:r>
              <a:rPr lang="en-US" sz="1100" dirty="0" smtClean="0"/>
              <a:t>The students are clearly </a:t>
            </a:r>
            <a:r>
              <a:rPr lang="en-US" sz="1100" b="1" dirty="0" smtClean="0"/>
              <a:t>building a knowledge base </a:t>
            </a:r>
            <a:r>
              <a:rPr lang="en-US" sz="1100" dirty="0" smtClean="0"/>
              <a:t>that will prepare them for addressing the writing prompt. </a:t>
            </a:r>
          </a:p>
          <a:p>
            <a:pPr marL="0" indent="0">
              <a:buNone/>
            </a:pPr>
            <a:r>
              <a:rPr lang="en-US" sz="1100" b="1" dirty="0" smtClean="0"/>
              <a:t>Note:</a:t>
            </a:r>
            <a:r>
              <a:rPr lang="en-US" sz="1100" b="1" baseline="0" dirty="0" smtClean="0"/>
              <a:t> </a:t>
            </a:r>
            <a:r>
              <a:rPr lang="en-US" sz="1100" baseline="0" dirty="0" smtClean="0"/>
              <a:t>The “Savage Harvest” lesson was written based on the Florida State Content Standards and the CCSS for ELA/Literacy.</a:t>
            </a:r>
            <a:endParaRPr lang="en-US" sz="1100" dirty="0" smtClean="0"/>
          </a:p>
          <a:p>
            <a:pPr marL="0" indent="0">
              <a:buNone/>
            </a:pPr>
            <a:endParaRPr lang="en-US" sz="1100" dirty="0" smtClean="0"/>
          </a:p>
          <a:p>
            <a:pPr marL="0" indent="0">
              <a:buNone/>
            </a:pPr>
            <a:endParaRPr lang="en-US" sz="1100" dirty="0" smtClean="0"/>
          </a:p>
          <a:p>
            <a:pPr>
              <a:buNone/>
            </a:pPr>
            <a:endParaRPr lang="en-US" sz="1100"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00" b="1" dirty="0" smtClean="0"/>
          </a:p>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1" dirty="0" smtClean="0"/>
              <a:t>Talking</a:t>
            </a:r>
            <a:r>
              <a:rPr lang="en-US" sz="1100" b="1" baseline="0" dirty="0" smtClean="0"/>
              <a:t> Points: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i="0" kern="1200" dirty="0" smtClean="0">
                <a:solidFill>
                  <a:schemeClr val="tx1"/>
                </a:solidFill>
                <a:effectLst/>
                <a:latin typeface="Arial Narrow"/>
                <a:ea typeface="+mn-ea"/>
                <a:cs typeface="Arial Narrow"/>
              </a:rPr>
              <a:t>Recall that in the </a:t>
            </a:r>
            <a:r>
              <a:rPr lang="en-US" sz="1100" b="0" i="0" kern="1200" dirty="0" smtClean="0">
                <a:solidFill>
                  <a:schemeClr val="tx1"/>
                </a:solidFill>
                <a:effectLst/>
                <a:latin typeface="Arial Narrow"/>
                <a:ea typeface="+mn-ea"/>
                <a:cs typeface="Arial Narrow"/>
              </a:rPr>
              <a:t>CCR </a:t>
            </a:r>
            <a:r>
              <a:rPr lang="en-US" sz="1100" b="0" i="0" kern="1200" dirty="0" smtClean="0">
                <a:solidFill>
                  <a:schemeClr val="tx1"/>
                </a:solidFill>
                <a:effectLst/>
                <a:latin typeface="Arial Narrow"/>
                <a:ea typeface="+mn-ea"/>
                <a:cs typeface="Arial Narrow"/>
              </a:rPr>
              <a:t>Anchor Standards for Writing, the category “</a:t>
            </a:r>
            <a:r>
              <a:rPr lang="en-US" sz="1100" b="0" i="1" kern="1200" dirty="0" smtClean="0">
                <a:solidFill>
                  <a:schemeClr val="tx1"/>
                </a:solidFill>
                <a:effectLst/>
                <a:latin typeface="Arial Narrow"/>
                <a:ea typeface="+mn-ea"/>
                <a:cs typeface="Arial Narrow"/>
              </a:rPr>
              <a:t>Text Types and Purposes</a:t>
            </a:r>
            <a:r>
              <a:rPr lang="en-US" sz="1100" b="0" i="0" kern="1200" dirty="0" smtClean="0">
                <a:solidFill>
                  <a:schemeClr val="tx1"/>
                </a:solidFill>
                <a:effectLst/>
                <a:latin typeface="Arial Narrow"/>
                <a:ea typeface="+mn-ea"/>
                <a:cs typeface="Arial Narrow"/>
              </a:rPr>
              <a:t>” (Standards 1 through 3) indicates that the broad types of writing include many subgenres. Now, let’s take a few minutes to consider Anchor Standard 4 [read bullets on slide]</a:t>
            </a:r>
            <a:endParaRPr lang="en-US" sz="1100" b="1" baseline="0" dirty="0" smtClean="0"/>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50" b="0" i="0" kern="1200" dirty="0" smtClean="0">
                <a:solidFill>
                  <a:schemeClr val="tx1"/>
                </a:solidFill>
                <a:effectLst/>
                <a:latin typeface="Arial Narrow"/>
                <a:ea typeface="+mn-ea"/>
                <a:cs typeface="Arial Narrow"/>
              </a:rPr>
              <a:t>The culminating writing project for the lesson introduced in the video requires that students write an article. In the video, there is no specific mention of teaching students to analyze articles written for children for the features of that genre.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50" b="0" i="0" kern="1200" dirty="0" smtClean="0">
                <a:solidFill>
                  <a:schemeClr val="tx1"/>
                </a:solidFill>
                <a:effectLst/>
                <a:latin typeface="Arial Narrow"/>
                <a:ea typeface="+mn-ea"/>
                <a:cs typeface="Arial Narrow"/>
              </a:rPr>
              <a:t>They gather information from articles, but they are not learning how the genre they will write – also an article – is structured and organized. That could be because the students have previously familiarized themselves with the genre and written several articles already. But what if they haven't had such practice? Why is it so important for teachers to increase students’ knowledge of the genres they are writing?</a:t>
            </a:r>
            <a:endParaRPr lang="en-US" sz="1100" b="1" dirty="0" smtClean="0"/>
          </a:p>
          <a:p>
            <a:pPr marL="0" indent="0">
              <a:buNone/>
              <a:defRPr/>
            </a:pPr>
            <a:r>
              <a:rPr lang="en-US" sz="1100" b="0" dirty="0" smtClean="0"/>
              <a:t>[In</a:t>
            </a:r>
            <a:r>
              <a:rPr lang="en-US" sz="1100" b="0" baseline="0" dirty="0" smtClean="0"/>
              <a:t> pairs or as a whole group, discuss the questions on the slide]</a:t>
            </a:r>
            <a:endParaRPr lang="en-US" sz="1100" dirty="0"/>
          </a:p>
          <a:p>
            <a:pPr marL="0" indent="0">
              <a:buNone/>
              <a:defRPr/>
            </a:pPr>
            <a:r>
              <a:rPr lang="en-US" sz="1100" b="1" i="0" dirty="0" smtClean="0"/>
              <a:t>Facilitator Note: </a:t>
            </a:r>
          </a:p>
          <a:p>
            <a:pPr marL="114300" indent="-114300">
              <a:defRPr/>
            </a:pPr>
            <a:r>
              <a:rPr lang="en-US" sz="1100" b="0" i="0" dirty="0" smtClean="0"/>
              <a:t>Y</a:t>
            </a:r>
            <a:r>
              <a:rPr lang="en-US" sz="1100" b="0" i="0" baseline="0" dirty="0" smtClean="0"/>
              <a:t>ou can display </a:t>
            </a:r>
            <a:r>
              <a:rPr lang="en-US" sz="1100" b="0" i="1" baseline="0" dirty="0" smtClean="0"/>
              <a:t>Handout </a:t>
            </a:r>
            <a:r>
              <a:rPr lang="en-US" sz="1100" b="0" i="1" baseline="0" dirty="0" smtClean="0"/>
              <a:t>2.2.1b “Savage Harvest” </a:t>
            </a:r>
            <a:r>
              <a:rPr lang="en-US" sz="1100" b="0" i="0" baseline="0" dirty="0" smtClean="0"/>
              <a:t>again or ask participants to review and take a quick visual walk through the lesson, noting how t</a:t>
            </a:r>
            <a:r>
              <a:rPr lang="en-US" sz="1100" dirty="0" smtClean="0"/>
              <a:t>he lesson plan accompanying the video makes no specific mention of teaching students to analyze articles written for children for the features of that genre. </a:t>
            </a:r>
          </a:p>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00" b="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marL="0" marR="0" indent="0" algn="l" defTabSz="457200" rtl="0" eaLnBrk="1" fontAlgn="auto" latinLnBrk="0" hangingPunct="1">
              <a:lnSpc>
                <a:spcPct val="100000"/>
              </a:lnSpc>
              <a:spcBef>
                <a:spcPts val="600"/>
              </a:spcBef>
              <a:spcAft>
                <a:spcPts val="600"/>
              </a:spcAft>
              <a:buClrTx/>
              <a:buSzTx/>
              <a:buFont typeface="Arial"/>
              <a:buNone/>
              <a:tabLst>
                <a:tab pos="5948363" algn="r"/>
              </a:tabLst>
              <a:defRPr/>
            </a:pPr>
            <a:r>
              <a:rPr lang="en-US" sz="1100" b="1" dirty="0" smtClean="0"/>
              <a:t>Talking Points:</a:t>
            </a:r>
          </a:p>
          <a:p>
            <a:pPr marL="114300" indent="-114300">
              <a:spcBef>
                <a:spcPts val="600"/>
              </a:spcBef>
            </a:pPr>
            <a:r>
              <a:rPr lang="en-US" sz="1100" dirty="0" smtClean="0"/>
              <a:t>Tony Stead, educator, author, and researcher, reminds us that what teachers must do is help their students discover what varied genres look like and “the structures and features that competent writers use when writing for specific purposes.” </a:t>
            </a:r>
          </a:p>
          <a:p>
            <a:pPr marL="114300" indent="-114300">
              <a:spcBef>
                <a:spcPts val="600"/>
              </a:spcBef>
            </a:pPr>
            <a:r>
              <a:rPr lang="en-US" sz="1100" dirty="0" smtClean="0"/>
              <a:t>He adds that many teachers were not taught to write a wide range of genres for varied audiences and purposes, or have little recent practice in such writing. </a:t>
            </a:r>
          </a:p>
          <a:p>
            <a:pPr marL="114300" indent="-114300">
              <a:spcBef>
                <a:spcPts val="600"/>
              </a:spcBef>
            </a:pPr>
            <a:r>
              <a:rPr lang="en-US" sz="1100" dirty="0" smtClean="0"/>
              <a:t>According to Stead, “Our own limited knowledge of writing genres and how they work has made us” tentative writing models and guides for student writers.</a:t>
            </a:r>
            <a:endParaRPr lang="en-US" sz="200" dirty="0" smtClean="0"/>
          </a:p>
          <a:p>
            <a:pPr marL="114300" indent="-114300">
              <a:spcBef>
                <a:spcPts val="600"/>
              </a:spcBef>
            </a:pPr>
            <a:r>
              <a:rPr lang="en-US" sz="1100" dirty="0" smtClean="0"/>
              <a:t>Is that true for you? Take a moment to recall your own writing instruction. Do you remember being assigned to write a research report, a science write-up, an editorial, an essay, or another writing genre that you had no idea how to organize or structure?</a:t>
            </a:r>
          </a:p>
          <a:p>
            <a:pPr marL="114300" indent="-114300">
              <a:spcBef>
                <a:spcPts val="600"/>
              </a:spcBef>
            </a:pPr>
            <a:r>
              <a:rPr lang="en-US" sz="1100" dirty="0" smtClean="0"/>
              <a:t>Take a few minutes to discuss the questions on the </a:t>
            </a:r>
            <a:r>
              <a:rPr lang="en-US" sz="1100" dirty="0" smtClean="0"/>
              <a:t>slide.</a:t>
            </a:r>
          </a:p>
          <a:p>
            <a:pPr marL="114300" indent="-114300">
              <a:spcBef>
                <a:spcPts val="600"/>
              </a:spcBef>
            </a:pPr>
            <a:r>
              <a:rPr lang="en-US" sz="1100" b="1" dirty="0" smtClean="0"/>
              <a:t>Important </a:t>
            </a:r>
            <a:r>
              <a:rPr lang="en-US" sz="1100" b="1" dirty="0" smtClean="0"/>
              <a:t>Takeaway: </a:t>
            </a:r>
            <a:r>
              <a:rPr lang="en-US" sz="1100" dirty="0" smtClean="0"/>
              <a:t>Consider the importance of having students not only read examples of a particular genre they will write about, but also analyze how that genre — using the language of </a:t>
            </a:r>
            <a:r>
              <a:rPr lang="en-US" sz="1100" dirty="0" smtClean="0"/>
              <a:t>CCR Anchor </a:t>
            </a:r>
            <a:r>
              <a:rPr lang="en-US" sz="1100" dirty="0" smtClean="0"/>
              <a:t>Standard </a:t>
            </a:r>
            <a:r>
              <a:rPr lang="en-US" sz="1100" dirty="0" smtClean="0"/>
              <a:t>4 for</a:t>
            </a:r>
            <a:r>
              <a:rPr lang="en-US" sz="1100" baseline="0" dirty="0" smtClean="0"/>
              <a:t> writing</a:t>
            </a:r>
            <a:r>
              <a:rPr lang="en-US" sz="1100" dirty="0" smtClean="0"/>
              <a:t> </a:t>
            </a:r>
            <a:r>
              <a:rPr lang="en-US" sz="1100" dirty="0" smtClean="0"/>
              <a:t>— is organized and structured for audience, task, and purpose.</a:t>
            </a:r>
          </a:p>
          <a:p>
            <a:pPr marL="0" marR="0" lvl="1"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0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232392" cy="4689187"/>
          </a:xfrm>
        </p:spPr>
        <p:txBody>
          <a:bodyPr>
            <a:normAutofit/>
          </a:bodyPr>
          <a:lstStyle/>
          <a:p>
            <a:pPr marL="0" indent="0">
              <a:buNone/>
            </a:pPr>
            <a:endParaRPr lang="en-US" sz="1100" dirty="0" smtClean="0"/>
          </a:p>
          <a:p>
            <a:pPr marL="0" indent="0">
              <a:buNone/>
            </a:pPr>
            <a:r>
              <a:rPr lang="en-US" sz="1100" b="1" dirty="0" smtClean="0"/>
              <a:t>Facilitator Notes:</a:t>
            </a:r>
          </a:p>
          <a:p>
            <a:r>
              <a:rPr lang="en-US" sz="1100" dirty="0" smtClean="0"/>
              <a:t>Link</a:t>
            </a:r>
            <a:r>
              <a:rPr lang="en-US" sz="1100" baseline="0" dirty="0" smtClean="0"/>
              <a:t> to “</a:t>
            </a:r>
            <a:r>
              <a:rPr lang="en-US" sz="1100" i="1" dirty="0" smtClean="0"/>
              <a:t>Whole Class Instruction: Teaching Students to Organize Information Texts to Support a Claim (5–8)</a:t>
            </a:r>
            <a:r>
              <a:rPr lang="en-US" sz="1100" dirty="0" smtClean="0"/>
              <a:t>”</a:t>
            </a:r>
            <a:r>
              <a:rPr lang="en-US" sz="1100" baseline="0" dirty="0" smtClean="0"/>
              <a:t> </a:t>
            </a:r>
            <a:r>
              <a:rPr lang="pt-BR" sz="1100" dirty="0" smtClean="0">
                <a:hlinkClick r:id="rId3"/>
              </a:rPr>
              <a:t>http://vimeo.com/55951303</a:t>
            </a:r>
            <a:r>
              <a:rPr lang="pt-BR" sz="1100" baseline="0" dirty="0" smtClean="0"/>
              <a:t> (</a:t>
            </a:r>
            <a:r>
              <a:rPr lang="pt-BR" sz="1100" dirty="0" smtClean="0"/>
              <a:t>Video is 7:41 minutes in length).</a:t>
            </a:r>
            <a:br>
              <a:rPr lang="pt-BR" sz="1100" dirty="0" smtClean="0"/>
            </a:br>
            <a:endParaRPr lang="pt-BR" sz="1100" dirty="0" smtClean="0"/>
          </a:p>
          <a:p>
            <a:pPr marL="0" indent="0">
              <a:buNone/>
            </a:pPr>
            <a:r>
              <a:rPr lang="pt-BR" sz="1100" b="1" dirty="0" smtClean="0"/>
              <a:t>Talking Points:</a:t>
            </a:r>
          </a:p>
          <a:p>
            <a:pPr marL="114300" indent="-114300"/>
            <a:r>
              <a:rPr lang="en-US" sz="1100" dirty="0" smtClean="0"/>
              <a:t>Let’s watch a teacher who is helping her students organize their information writing and use genre and text features with deliberation and purpose</a:t>
            </a:r>
            <a:r>
              <a:rPr lang="en-US" sz="1150" b="0" i="0" kern="1200" dirty="0" smtClean="0">
                <a:solidFill>
                  <a:schemeClr val="tx1"/>
                </a:solidFill>
                <a:effectLst/>
                <a:latin typeface="Arial Narrow"/>
                <a:ea typeface="+mn-ea"/>
                <a:cs typeface="Arial Narrow"/>
              </a:rPr>
              <a:t>, to support their claims. </a:t>
            </a:r>
          </a:p>
          <a:p>
            <a:pPr marL="114300" indent="-114300"/>
            <a:r>
              <a:rPr lang="en-US" sz="1150" b="0" i="0" kern="1200" dirty="0" smtClean="0">
                <a:solidFill>
                  <a:schemeClr val="tx1"/>
                </a:solidFill>
                <a:effectLst/>
                <a:latin typeface="Arial Narrow"/>
                <a:ea typeface="+mn-ea"/>
                <a:cs typeface="Arial Narrow"/>
              </a:rPr>
              <a:t>Note in the commentary at the beginning of the video that the teacher has analyzed student assessment data to determine the focus of the lesson.</a:t>
            </a:r>
            <a:endParaRPr lang="en-US" sz="1100" dirty="0" smtClean="0"/>
          </a:p>
          <a:p>
            <a:pPr marL="114300" indent="-114300"/>
            <a:r>
              <a:rPr lang="en-US" sz="1150" b="0" i="0" kern="1200" dirty="0" smtClean="0">
                <a:solidFill>
                  <a:schemeClr val="tx1"/>
                </a:solidFill>
                <a:effectLst/>
                <a:latin typeface="Arial Narrow"/>
                <a:ea typeface="+mn-ea"/>
                <a:cs typeface="Arial Narrow"/>
              </a:rPr>
              <a:t>This lesson also provides an example of how students can use text sources and genre knowledge to develop an organization and sequence for their own writing. The genre the students are writing is a nonfiction book.</a:t>
            </a:r>
            <a:endParaRPr lang="en-US" sz="1150" b="0" i="0" kern="1200" dirty="0" smtClean="0">
              <a:solidFill>
                <a:schemeClr val="tx1"/>
              </a:solidFill>
              <a:effectLst/>
              <a:latin typeface="Arial Narrow"/>
              <a:ea typeface="+mn-ea"/>
            </a:endParaRPr>
          </a:p>
          <a:p>
            <a:pPr marL="114300" indent="-114300"/>
            <a:r>
              <a:rPr lang="en-US" sz="1100" dirty="0" smtClean="0"/>
              <a:t>As you view the video, note examples of how the teacher is helping students increase their genre knowledge of the nonfiction book they are writing</a:t>
            </a:r>
            <a:r>
              <a:rPr lang="pt-BR" sz="1100" dirty="0" smtClean="0"/>
              <a:t>.</a:t>
            </a:r>
          </a:p>
        </p:txBody>
      </p:sp>
      <p:sp>
        <p:nvSpPr>
          <p:cNvPr id="4" name="Slide Number Placeholder 3"/>
          <p:cNvSpPr>
            <a:spLocks noGrp="1"/>
          </p:cNvSpPr>
          <p:nvPr>
            <p:ph type="sldNum" sz="quarter" idx="10"/>
          </p:nvPr>
        </p:nvSpPr>
        <p:spPr/>
        <p:txBody>
          <a:bodyPr/>
          <a:lstStyle/>
          <a:p>
            <a:fld id="{AB1F5374-48F0-4346-B569-F9B87CEEA23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US" sz="1150" b="1" i="0" kern="1200" dirty="0" smtClean="0">
                <a:solidFill>
                  <a:schemeClr val="tx1"/>
                </a:solidFill>
                <a:effectLst/>
                <a:latin typeface="Arial Narrow"/>
                <a:ea typeface="+mn-ea"/>
                <a:cs typeface="Arial Narrow"/>
              </a:rPr>
              <a:t>Talking Points:</a:t>
            </a:r>
          </a:p>
          <a:p>
            <a:pPr marL="114300" indent="-114300"/>
            <a:r>
              <a:rPr lang="en-US" sz="1150" b="0" i="0" kern="1200" dirty="0" smtClean="0">
                <a:solidFill>
                  <a:schemeClr val="tx1"/>
                </a:solidFill>
                <a:effectLst/>
                <a:latin typeface="Arial Narrow"/>
                <a:ea typeface="+mn-ea"/>
                <a:cs typeface="Arial Narrow"/>
              </a:rPr>
              <a:t>In the video commentary, you may have noted the reference to Norman Webb’s “Depth of Knowledge” and how the teacher pushes her students to deeper levels of thinking and analysis in preparation for their writing. </a:t>
            </a:r>
          </a:p>
          <a:p>
            <a:pPr marL="114300" indent="-114300"/>
            <a:r>
              <a:rPr lang="en-US" sz="1150" b="0" i="0" kern="1200" dirty="0" smtClean="0">
                <a:solidFill>
                  <a:schemeClr val="tx1"/>
                </a:solidFill>
                <a:effectLst/>
                <a:latin typeface="Arial Narrow"/>
                <a:ea typeface="+mn-ea"/>
                <a:cs typeface="Arial Narrow"/>
              </a:rPr>
              <a:t>The DOK model provides a frame of reference to the complexity of mental processing that must occur to answer a question, perform a task, or generate a product, and applies across content areas.</a:t>
            </a:r>
          </a:p>
          <a:p>
            <a:r>
              <a:rPr lang="en-US" sz="1150" b="0" i="0" kern="1200" dirty="0" smtClean="0">
                <a:solidFill>
                  <a:schemeClr val="tx1"/>
                </a:solidFill>
                <a:effectLst/>
                <a:latin typeface="Arial Narrow"/>
                <a:ea typeface="+mn-ea"/>
                <a:cs typeface="Arial Narrow"/>
              </a:rPr>
              <a:t>Webb developed four levels that grow in cognitive complexity and provide educators a framework for creating more cognitively engaging and challenging tasks. The four DOK levels are:</a:t>
            </a:r>
            <a:r>
              <a:rPr lang="en-US" sz="1150" b="0" i="0" kern="1200" baseline="0" dirty="0" smtClean="0">
                <a:solidFill>
                  <a:schemeClr val="tx1"/>
                </a:solidFill>
                <a:effectLst/>
                <a:latin typeface="Arial Narrow"/>
                <a:ea typeface="+mn-ea"/>
                <a:cs typeface="Arial Narrow"/>
              </a:rPr>
              <a:t> </a:t>
            </a:r>
            <a:r>
              <a:rPr lang="en-US" sz="1150" b="0" i="0" kern="1200" dirty="0" smtClean="0">
                <a:solidFill>
                  <a:schemeClr val="tx1"/>
                </a:solidFill>
                <a:effectLst/>
                <a:latin typeface="Arial Narrow"/>
                <a:ea typeface="+mn-ea"/>
                <a:cs typeface="Arial Narrow"/>
              </a:rPr>
              <a:t>[Refer</a:t>
            </a:r>
            <a:r>
              <a:rPr lang="en-US" sz="1150" b="0" i="0" kern="1200" baseline="0" dirty="0" smtClean="0">
                <a:solidFill>
                  <a:schemeClr val="tx1"/>
                </a:solidFill>
                <a:effectLst/>
                <a:latin typeface="Arial Narrow"/>
                <a:ea typeface="+mn-ea"/>
                <a:cs typeface="Arial Narrow"/>
              </a:rPr>
              <a:t> to bullets on slide]</a:t>
            </a:r>
            <a:endParaRPr lang="en-US" sz="1150" b="0" i="0" kern="1200" dirty="0" smtClean="0">
              <a:solidFill>
                <a:schemeClr val="tx1"/>
              </a:solidFill>
              <a:effectLst/>
              <a:latin typeface="Arial Narrow"/>
              <a:ea typeface="+mn-ea"/>
              <a:cs typeface="Arial Narrow"/>
            </a:endParaRPr>
          </a:p>
          <a:p>
            <a:r>
              <a:rPr lang="en-US" sz="1150" b="0" i="0" kern="1200" dirty="0" smtClean="0">
                <a:solidFill>
                  <a:schemeClr val="tx1"/>
                </a:solidFill>
                <a:effectLst/>
                <a:latin typeface="Arial Narrow"/>
                <a:ea typeface="+mn-ea"/>
                <a:cs typeface="Arial Narrow"/>
              </a:rPr>
              <a:t>Understanding the importance of this concept is essential for unpacking the CCSS, designing curriculum maps, and focusing instructional and formative assessment practices. DOK also plays a central role in California’s new statewide assessment system being developed by th</a:t>
            </a:r>
            <a:r>
              <a:rPr lang="en-US" sz="1150" b="0" i="0" kern="1200" baseline="0" dirty="0" smtClean="0">
                <a:solidFill>
                  <a:schemeClr val="tx1"/>
                </a:solidFill>
                <a:effectLst/>
                <a:latin typeface="Arial Narrow"/>
                <a:ea typeface="+mn-ea"/>
                <a:cs typeface="Arial Narrow"/>
              </a:rPr>
              <a:t>e Smarter Balanced Assessment Consortium.</a:t>
            </a:r>
            <a:r>
              <a:rPr lang="en-US" sz="1150" b="0" i="0" kern="1200" dirty="0" smtClean="0">
                <a:solidFill>
                  <a:schemeClr val="tx1"/>
                </a:solidFill>
                <a:effectLst/>
                <a:latin typeface="Arial Narrow"/>
                <a:ea typeface="+mn-ea"/>
                <a:cs typeface="Arial Narrow"/>
              </a:rPr>
              <a:t> </a:t>
            </a:r>
          </a:p>
        </p:txBody>
      </p:sp>
      <p:sp>
        <p:nvSpPr>
          <p:cNvPr id="4" name="Slide Number Placeholder 3"/>
          <p:cNvSpPr>
            <a:spLocks noGrp="1"/>
          </p:cNvSpPr>
          <p:nvPr>
            <p:ph type="sldNum" sz="quarter" idx="10"/>
          </p:nvPr>
        </p:nvSpPr>
        <p:spPr/>
        <p:txBody>
          <a:bodyPr/>
          <a:lstStyle/>
          <a:p>
            <a:fld id="{AB1F5374-48F0-4346-B569-F9B87CEEA239}" type="slidenum">
              <a:rPr lang="en-US" smtClean="0"/>
              <a:pPr/>
              <a:t>26</a:t>
            </a:fld>
            <a:endParaRPr lang="en-US" dirty="0"/>
          </a:p>
        </p:txBody>
      </p:sp>
    </p:spTree>
    <p:extLst>
      <p:ext uri="{BB962C8B-B14F-4D97-AF65-F5344CB8AC3E}">
        <p14:creationId xmlns:p14="http://schemas.microsoft.com/office/powerpoint/2010/main" val="17311640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Autofit/>
          </a:bodyPr>
          <a:lstStyle/>
          <a:p>
            <a:pPr marL="0" indent="0">
              <a:buNone/>
            </a:pPr>
            <a:endParaRPr lang="en-US" sz="1100" b="0" u="none" kern="1200" dirty="0" smtClean="0">
              <a:solidFill>
                <a:schemeClr val="tx1"/>
              </a:solidFill>
              <a:effectLst/>
            </a:endParaRPr>
          </a:p>
          <a:p>
            <a:pPr marL="0" indent="0">
              <a:buNone/>
            </a:pPr>
            <a:r>
              <a:rPr lang="en-US" sz="1100" b="1" u="none" kern="1200" dirty="0" smtClean="0">
                <a:solidFill>
                  <a:schemeClr val="tx1"/>
                </a:solidFill>
                <a:effectLst/>
              </a:rPr>
              <a:t>Facilitator</a:t>
            </a:r>
            <a:r>
              <a:rPr lang="en-US" sz="1100" b="1" u="none" kern="1200" baseline="0" dirty="0" smtClean="0">
                <a:solidFill>
                  <a:schemeClr val="tx1"/>
                </a:solidFill>
                <a:effectLst/>
              </a:rPr>
              <a:t> Notes:</a:t>
            </a:r>
            <a:endParaRPr lang="en-US" sz="1100" b="1" u="none" kern="1200" dirty="0" smtClean="0">
              <a:solidFill>
                <a:schemeClr val="tx1"/>
              </a:solidFill>
              <a:effectLst/>
            </a:endParaRP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kern="0" spc="-20" baseline="0" dirty="0" smtClean="0">
                <a:solidFill>
                  <a:schemeClr val="tx1"/>
                </a:solidFill>
                <a:effectLst/>
              </a:rPr>
              <a:t>Give participants time in pairs or small groups to reflect on and discuss all three questions. Below you will find sample answers should you need to get the discussion started.</a:t>
            </a:r>
            <a:endParaRPr lang="en-US" sz="1100" b="1" kern="1200" dirty="0" smtClean="0">
              <a:solidFill>
                <a:schemeClr val="tx1"/>
              </a:solidFill>
              <a:effectLst/>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1" u="none" kern="1200" dirty="0" smtClean="0">
                <a:solidFill>
                  <a:schemeClr val="tx1"/>
                </a:solidFill>
                <a:effectLst/>
              </a:rPr>
              <a:t>Sample </a:t>
            </a:r>
            <a:r>
              <a:rPr lang="en-US" sz="1100" b="1" u="none" kern="1200" dirty="0" smtClean="0">
                <a:solidFill>
                  <a:schemeClr val="tx1"/>
                </a:solidFill>
                <a:effectLst/>
              </a:rPr>
              <a:t>Responses</a:t>
            </a:r>
            <a:r>
              <a:rPr lang="en-US" sz="1100" b="0" dirty="0" smtClean="0"/>
              <a:t/>
            </a:r>
            <a:br>
              <a:rPr lang="en-US" sz="1100" b="0" dirty="0" smtClean="0"/>
            </a:br>
            <a:r>
              <a:rPr lang="en-US" sz="1150" b="0" i="1" kern="1200" dirty="0" smtClean="0">
                <a:solidFill>
                  <a:schemeClr val="tx1"/>
                </a:solidFill>
                <a:effectLst/>
                <a:latin typeface="Arial Narrow"/>
                <a:ea typeface="+mn-ea"/>
                <a:cs typeface="Arial Narrow"/>
              </a:rPr>
              <a:t>What text features did the teacher help students identify as the most purposeful in integrating the central idea onto the page for the given assignment?</a:t>
            </a:r>
          </a:p>
          <a:p>
            <a:r>
              <a:rPr lang="en-US" sz="1150" b="0" i="0" kern="1200" dirty="0" smtClean="0">
                <a:solidFill>
                  <a:schemeClr val="tx1"/>
                </a:solidFill>
                <a:effectLst/>
                <a:latin typeface="Arial Narrow"/>
                <a:ea typeface="+mn-ea"/>
                <a:cs typeface="Arial Narrow"/>
              </a:rPr>
              <a:t>“They considered what images, captions, titles, etc., would help provide connections to the central idea of the page.”</a:t>
            </a:r>
          </a:p>
          <a:p>
            <a:pPr marL="0" indent="0">
              <a:buNone/>
            </a:pPr>
            <a:endParaRPr lang="en-US" sz="1150" b="0" i="0" kern="1200" dirty="0" smtClean="0">
              <a:solidFill>
                <a:schemeClr val="tx1"/>
              </a:solidFill>
              <a:effectLst/>
              <a:latin typeface="Arial Narrow"/>
              <a:ea typeface="+mn-ea"/>
              <a:cs typeface="Arial Narrow"/>
            </a:endParaRPr>
          </a:p>
          <a:p>
            <a:pPr marL="0" indent="0">
              <a:buNone/>
            </a:pPr>
            <a:r>
              <a:rPr lang="en-US" sz="1150" b="0" i="1" kern="1200" dirty="0" smtClean="0">
                <a:solidFill>
                  <a:schemeClr val="tx1"/>
                </a:solidFill>
                <a:effectLst/>
                <a:latin typeface="Arial Narrow"/>
                <a:ea typeface="+mn-ea"/>
                <a:cs typeface="Arial Narrow"/>
              </a:rPr>
              <a:t>Why does the teacher share her own writing as a genre model?</a:t>
            </a:r>
          </a:p>
          <a:p>
            <a:r>
              <a:rPr lang="en-US" sz="1150" b="0" i="0" kern="1200" dirty="0" smtClean="0">
                <a:solidFill>
                  <a:schemeClr val="tx1"/>
                </a:solidFill>
                <a:effectLst/>
                <a:latin typeface="Arial Narrow"/>
                <a:ea typeface="+mn-ea"/>
                <a:cs typeface="Arial Narrow"/>
              </a:rPr>
              <a:t>“This teacher is being the writing guide and model that Tony Stead described students need if they are to learn to write genres for varied tasks, purposes, and audiences. Teachers using their own writing as a genre model is particularly important when there are few examples available of the genre for students to read and analyze</a:t>
            </a:r>
            <a:r>
              <a:rPr lang="en-US" sz="1150" b="0" i="0" kern="1200" dirty="0" smtClean="0">
                <a:solidFill>
                  <a:schemeClr val="tx1"/>
                </a:solidFill>
                <a:effectLst/>
                <a:latin typeface="Arial Narrow"/>
                <a:ea typeface="+mn-ea"/>
                <a:cs typeface="Arial Narrow"/>
              </a:rPr>
              <a:t>.”</a:t>
            </a:r>
          </a:p>
          <a:p>
            <a:endParaRPr lang="en-US" sz="1150" b="0" i="0" kern="1200" dirty="0" smtClean="0">
              <a:solidFill>
                <a:schemeClr val="tx1"/>
              </a:solidFill>
              <a:effectLst/>
              <a:latin typeface="Arial Narrow"/>
              <a:ea typeface="+mn-ea"/>
              <a:cs typeface="Arial Narrow"/>
            </a:endParaRPr>
          </a:p>
          <a:p>
            <a:pPr marL="0" indent="0">
              <a:buNone/>
            </a:pPr>
            <a:r>
              <a:rPr lang="en-US" sz="1150" b="0" i="1" kern="1200" dirty="0" smtClean="0">
                <a:solidFill>
                  <a:schemeClr val="tx1"/>
                </a:solidFill>
                <a:effectLst/>
                <a:latin typeface="Arial Narrow"/>
                <a:ea typeface="+mn-ea"/>
                <a:cs typeface="Arial Narrow"/>
              </a:rPr>
              <a:t>How did the teacher push her students to higher levels of DOK?</a:t>
            </a:r>
            <a:endParaRPr lang="en-US" sz="1150" b="0" i="0" kern="1200" dirty="0" smtClean="0">
              <a:solidFill>
                <a:schemeClr val="tx1"/>
              </a:solidFill>
              <a:effectLst/>
              <a:latin typeface="Arial Narrow"/>
              <a:ea typeface="+mn-ea"/>
              <a:cs typeface="Arial Narrow"/>
            </a:endParaRPr>
          </a:p>
          <a:p>
            <a:pPr marL="114300" indent="-114300"/>
            <a:r>
              <a:rPr lang="en-US" sz="1150" b="0" i="0" kern="1200" dirty="0" smtClean="0">
                <a:solidFill>
                  <a:schemeClr val="tx1"/>
                </a:solidFill>
                <a:effectLst/>
                <a:latin typeface="Arial Narrow"/>
                <a:ea typeface="+mn-ea"/>
                <a:cs typeface="Arial Narrow"/>
              </a:rPr>
              <a:t>“She provided scaffolding to make connections from science to writing by referring to "ology" books they read previously, remembering </a:t>
            </a:r>
            <a:r>
              <a:rPr lang="en-US" sz="1150" b="0" i="0" kern="1200" dirty="0" err="1" smtClean="0">
                <a:solidFill>
                  <a:schemeClr val="tx1"/>
                </a:solidFill>
                <a:effectLst/>
                <a:latin typeface="Arial Narrow"/>
                <a:ea typeface="+mn-ea"/>
                <a:cs typeface="Arial Narrow"/>
              </a:rPr>
              <a:t>interactives</a:t>
            </a:r>
            <a:r>
              <a:rPr lang="en-US" sz="1150" b="0" i="0" kern="1200" dirty="0" smtClean="0">
                <a:solidFill>
                  <a:schemeClr val="tx1"/>
                </a:solidFill>
                <a:effectLst/>
                <a:latin typeface="Arial Narrow"/>
                <a:ea typeface="+mn-ea"/>
                <a:cs typeface="Arial Narrow"/>
              </a:rPr>
              <a:t>, captions, etc.”</a:t>
            </a:r>
          </a:p>
          <a:p>
            <a:r>
              <a:rPr lang="en-US" sz="1150" b="0" i="0" kern="1200" dirty="0" smtClean="0">
                <a:solidFill>
                  <a:schemeClr val="tx1"/>
                </a:solidFill>
                <a:effectLst/>
                <a:latin typeface="Arial Narrow"/>
                <a:ea typeface="+mn-ea"/>
                <a:cs typeface="Arial Narrow"/>
              </a:rPr>
              <a:t>“She helped them see how they could improve their non-fiction writing by making a claim and using text features to highlight information AND argument.”</a:t>
            </a:r>
          </a:p>
          <a:p>
            <a:endParaRPr lang="en-US" sz="1150" b="0" i="0" kern="1200" dirty="0">
              <a:solidFill>
                <a:schemeClr val="tx1"/>
              </a:solidFill>
              <a:effectLst/>
              <a:latin typeface="Arial Narrow"/>
              <a:ea typeface="+mn-ea"/>
              <a:cs typeface="Arial Narrow"/>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Talking Points: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b="0" i="0" dirty="0" smtClean="0"/>
              <a:t>Now let's return to the lesson in the child labor video and think about how the teacher could use texts to increase her students' genre knowledge of an article.</a:t>
            </a:r>
            <a:r>
              <a:rPr lang="en-US" sz="1100" b="0" i="0" baseline="0" dirty="0" smtClean="0"/>
              <a:t> </a:t>
            </a:r>
            <a:r>
              <a:rPr lang="en-US" sz="1100" dirty="0" smtClean="0"/>
              <a:t>[Refer to slide for reminder of the writing topic and task]</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b="0" i="0" dirty="0" smtClean="0"/>
              <a:t>Discuss</a:t>
            </a:r>
            <a:r>
              <a:rPr lang="en-US" sz="1100" b="0" i="0" baseline="0" dirty="0" smtClean="0"/>
              <a:t> the questions on the slide.</a:t>
            </a:r>
            <a:endParaRPr lang="en-US" sz="1100" b="1" dirty="0" smtClean="0"/>
          </a:p>
          <a:p>
            <a:pPr marL="0" indent="0">
              <a:buNone/>
            </a:pPr>
            <a:r>
              <a:rPr lang="en-US" sz="1100" b="0" kern="0" spc="-20" baseline="0" dirty="0" smtClean="0">
                <a:solidFill>
                  <a:schemeClr val="tx1"/>
                </a:solidFill>
                <a:effectLst/>
              </a:rPr>
              <a:t>[Give participants time in pairs or small groups to reflect on, jot notes, and discuss possible answers. Consider charting or capturing discussion points and possible answers to compare to those that will follow on subsequent slides.] </a:t>
            </a:r>
            <a:endParaRPr lang="en-US" sz="1100"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dirty="0" smtClean="0"/>
          </a:p>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baseline="0" dirty="0" smtClean="0"/>
              <a:t>Talking Points: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200" dirty="0" smtClean="0"/>
              <a:t>Now, let’s review some possible answers to these questions [refer to slide]:</a:t>
            </a:r>
            <a:endParaRPr lang="en-US" b="1" dirty="0" smtClean="0"/>
          </a:p>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b="1" dirty="0" smtClean="0"/>
              <a:t>Facilitator</a:t>
            </a:r>
            <a:r>
              <a:rPr lang="en-US" b="1" baseline="0" dirty="0" smtClean="0"/>
              <a:t> Notes:</a:t>
            </a:r>
            <a:endParaRPr lang="en-US" b="1" dirty="0" smtClean="0"/>
          </a:p>
          <a:p>
            <a:pPr>
              <a:defRPr/>
            </a:pPr>
            <a:r>
              <a:rPr lang="en-US" dirty="0" smtClean="0"/>
              <a:t>Possible</a:t>
            </a:r>
            <a:r>
              <a:rPr lang="en-US" baseline="0" dirty="0" smtClean="0"/>
              <a:t> genre models for articles participants can link to in order to analyze articles as genre models (and for text features at the same time):</a:t>
            </a:r>
          </a:p>
          <a:p>
            <a:pPr marL="114300" marR="0" indent="-4763" algn="l" defTabSz="457200" rtl="0" eaLnBrk="1" fontAlgn="auto" latinLnBrk="0" hangingPunct="1">
              <a:lnSpc>
                <a:spcPct val="100000"/>
              </a:lnSpc>
              <a:spcBef>
                <a:spcPts val="0"/>
              </a:spcBef>
              <a:spcAft>
                <a:spcPts val="0"/>
              </a:spcAft>
              <a:buClrTx/>
              <a:buSzTx/>
              <a:buFont typeface="Arial"/>
              <a:buNone/>
              <a:tabLst>
                <a:tab pos="5948363" algn="r"/>
              </a:tabLst>
              <a:defRPr/>
            </a:pPr>
            <a:r>
              <a:rPr lang="en-US" sz="1200" dirty="0" smtClean="0"/>
              <a:t>“Following Their Dreams” explains how Beads for Kids helps girls go to school in Kenya:</a:t>
            </a:r>
          </a:p>
          <a:p>
            <a:pPr marR="0" indent="-4763" algn="l" defTabSz="457200" rtl="0" eaLnBrk="1" fontAlgn="auto" latinLnBrk="0" hangingPunct="1">
              <a:lnSpc>
                <a:spcPct val="100000"/>
              </a:lnSpc>
              <a:spcBef>
                <a:spcPts val="0"/>
              </a:spcBef>
              <a:spcAft>
                <a:spcPts val="0"/>
              </a:spcAft>
              <a:buClrTx/>
              <a:buSzTx/>
              <a:buFont typeface="Arial"/>
              <a:buNone/>
              <a:tabLst>
                <a:tab pos="5948363" algn="r"/>
              </a:tabLst>
              <a:defRPr/>
            </a:pPr>
            <a:r>
              <a:rPr lang="en-US" u="sng" dirty="0" smtClean="0"/>
              <a:t>http://www.timeforkids.com/news/following-their-dreams/81756</a:t>
            </a:r>
          </a:p>
          <a:p>
            <a:pPr marR="0" indent="-4763" algn="l" defTabSz="457200" rtl="0" eaLnBrk="1" fontAlgn="auto" latinLnBrk="0" hangingPunct="1">
              <a:lnSpc>
                <a:spcPct val="100000"/>
              </a:lnSpc>
              <a:spcBef>
                <a:spcPts val="0"/>
              </a:spcBef>
              <a:spcAft>
                <a:spcPts val="0"/>
              </a:spcAft>
              <a:buClrTx/>
              <a:buSzTx/>
              <a:buFont typeface="Arial"/>
              <a:buNone/>
              <a:tabLst>
                <a:tab pos="5948363" algn="r"/>
              </a:tabLst>
              <a:defRPr/>
            </a:pPr>
            <a:endParaRPr lang="en-US" u="sng" dirty="0" smtClean="0"/>
          </a:p>
          <a:p>
            <a:pPr marL="114300" marR="0" indent="-4763" algn="l" defTabSz="457200" rtl="0" eaLnBrk="1" fontAlgn="auto" latinLnBrk="0" hangingPunct="1">
              <a:lnSpc>
                <a:spcPct val="100000"/>
              </a:lnSpc>
              <a:spcBef>
                <a:spcPts val="0"/>
              </a:spcBef>
              <a:spcAft>
                <a:spcPts val="0"/>
              </a:spcAft>
              <a:buClrTx/>
              <a:buSzTx/>
              <a:buFont typeface="Arial"/>
              <a:buNone/>
              <a:tabLst>
                <a:tab pos="5948363" algn="r"/>
              </a:tabLst>
              <a:defRPr/>
            </a:pPr>
            <a:r>
              <a:rPr lang="en-US" sz="1200" dirty="0" smtClean="0"/>
              <a:t>“Saving </a:t>
            </a:r>
            <a:r>
              <a:rPr lang="en-US" sz="1200" dirty="0" err="1" smtClean="0"/>
              <a:t>Nemo</a:t>
            </a:r>
            <a:r>
              <a:rPr lang="en-US" sz="1200" dirty="0" smtClean="0"/>
              <a:t>?” describes how scientists are protecting clown fish:</a:t>
            </a:r>
            <a:r>
              <a:rPr lang="en-US" dirty="0" smtClean="0"/>
              <a:t/>
            </a:r>
            <a:br>
              <a:rPr lang="en-US" dirty="0" smtClean="0"/>
            </a:br>
            <a:r>
              <a:rPr lang="en-US" dirty="0" smtClean="0">
                <a:hlinkClick r:id="rId3"/>
              </a:rPr>
              <a:t>http://www.timeforkids.com/news/saving-nemo/48266</a:t>
            </a:r>
            <a:endParaRPr lang="en-US" dirty="0" smtClean="0"/>
          </a:p>
          <a:p>
            <a:pPr marL="114300" marR="0" indent="-4763" algn="l" defTabSz="457200" rtl="0" eaLnBrk="1" fontAlgn="auto" latinLnBrk="0" hangingPunct="1">
              <a:lnSpc>
                <a:spcPct val="100000"/>
              </a:lnSpc>
              <a:spcBef>
                <a:spcPts val="0"/>
              </a:spcBef>
              <a:spcAft>
                <a:spcPts val="0"/>
              </a:spcAft>
              <a:buClrTx/>
              <a:buSzTx/>
              <a:buFont typeface="Arial"/>
              <a:buNone/>
              <a:tabLst>
                <a:tab pos="5948363" algn="r"/>
              </a:tabLst>
              <a:defRPr/>
            </a:pPr>
            <a:endParaRPr lang="en-US" dirty="0" smtClean="0"/>
          </a:p>
          <a:p>
            <a:pPr marL="114300" marR="0" indent="-4763" algn="l" defTabSz="457200" rtl="0" eaLnBrk="1" fontAlgn="auto" latinLnBrk="0" hangingPunct="1">
              <a:lnSpc>
                <a:spcPct val="100000"/>
              </a:lnSpc>
              <a:spcBef>
                <a:spcPts val="0"/>
              </a:spcBef>
              <a:spcAft>
                <a:spcPts val="0"/>
              </a:spcAft>
              <a:buClrTx/>
              <a:buSzTx/>
              <a:buFont typeface="Arial"/>
              <a:buNone/>
              <a:tabLst>
                <a:tab pos="5948363" algn="r"/>
              </a:tabLst>
              <a:defRPr/>
            </a:pPr>
            <a:r>
              <a:rPr lang="en-US" sz="1200" dirty="0" smtClean="0"/>
              <a:t>“Keeping Food Safe” explains two new federal requirements for keeping food safe</a:t>
            </a:r>
            <a:endParaRPr lang="en-US" dirty="0" smtClean="0"/>
          </a:p>
          <a:p>
            <a:pPr marL="109538"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dirty="0" smtClean="0">
                <a:hlinkClick r:id="rId4"/>
              </a:rPr>
              <a:t>http://www.timeforkids.com/news/keeping-food-safe/70801</a:t>
            </a:r>
            <a:endParaRPr lang="en-US" dirty="0"/>
          </a:p>
          <a:p>
            <a:pPr marL="109538"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dirty="0" smtClean="0"/>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200" dirty="0" smtClean="0"/>
              <a:t>The teacher may also write an example of an article and follow up by having students draft an article as a class or in small groups to prepare them for independent writing</a:t>
            </a:r>
            <a:endParaRPr lang="en-US" dirty="0" smtClean="0"/>
          </a:p>
          <a:p>
            <a:r>
              <a:rPr lang="en-US" dirty="0" smtClean="0"/>
              <a:t>If online</a:t>
            </a:r>
            <a:r>
              <a:rPr lang="en-US" baseline="0" dirty="0" smtClean="0"/>
              <a:t> access is not possible, consider printing copies of these articles and displaying them on a document camera for analysis.</a:t>
            </a:r>
            <a:r>
              <a:rPr lang="en-US" dirty="0" smtClean="0"/>
              <a:t> </a:t>
            </a:r>
            <a:r>
              <a:rPr lang="en-US" baseline="0" dirty="0" smtClean="0"/>
              <a:t>Or you can copy one of them for discussion.</a:t>
            </a:r>
          </a:p>
          <a:p>
            <a:r>
              <a:rPr lang="en-US" baseline="0" dirty="0" smtClean="0"/>
              <a:t>Digital articles on the </a:t>
            </a:r>
            <a:r>
              <a:rPr lang="en-US" i="1" baseline="0" dirty="0" smtClean="0"/>
              <a:t>Time for Kids </a:t>
            </a:r>
            <a:r>
              <a:rPr lang="en-US" baseline="0" dirty="0" smtClean="0"/>
              <a:t>Web site are effective genre models for articles, especially for students grades 6–8.</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74796"/>
            <a:ext cx="6148219" cy="4689187"/>
          </a:xfrm>
        </p:spPr>
        <p:txBody>
          <a:bodyPr>
            <a:noAutofit/>
          </a:bodyPr>
          <a:lstStyle/>
          <a:p>
            <a:pPr marL="0" indent="0" defTabSz="462229">
              <a:spcAft>
                <a:spcPts val="607"/>
              </a:spcAft>
              <a:buNone/>
              <a:tabLst>
                <a:tab pos="6013795" algn="r"/>
              </a:tabLst>
              <a:defRPr/>
            </a:pPr>
            <a:endParaRPr lang="en-US" sz="1100" dirty="0" smtClean="0"/>
          </a:p>
          <a:p>
            <a:pPr marL="0" indent="0" defTabSz="462229">
              <a:spcAft>
                <a:spcPts val="607"/>
              </a:spcAft>
              <a:buNone/>
              <a:tabLst>
                <a:tab pos="6013795" algn="r"/>
              </a:tabLst>
              <a:defRPr/>
            </a:pPr>
            <a:r>
              <a:rPr lang="en-US" sz="1100" b="1" dirty="0" smtClean="0"/>
              <a:t>Talking</a:t>
            </a:r>
            <a:r>
              <a:rPr lang="en-US" sz="1100" b="1" baseline="0" dirty="0" smtClean="0"/>
              <a:t> Points:</a:t>
            </a:r>
          </a:p>
          <a:p>
            <a:pPr marL="0" indent="0" defTabSz="462229">
              <a:spcAft>
                <a:spcPts val="607"/>
              </a:spcAft>
              <a:buNone/>
              <a:tabLst>
                <a:tab pos="6013795" algn="r"/>
              </a:tabLst>
              <a:defRPr/>
            </a:pPr>
            <a:r>
              <a:rPr lang="en-US" sz="1100" baseline="0" dirty="0" smtClean="0"/>
              <a:t>[Review content on slide]</a:t>
            </a:r>
          </a:p>
        </p:txBody>
      </p:sp>
      <p:sp>
        <p:nvSpPr>
          <p:cNvPr id="4" name="Slide Number Placeholder 3"/>
          <p:cNvSpPr>
            <a:spLocks noGrp="1"/>
          </p:cNvSpPr>
          <p:nvPr>
            <p:ph type="sldNum" sz="quarter" idx="10"/>
          </p:nvPr>
        </p:nvSpPr>
        <p:spPr/>
        <p:txBody>
          <a:bodyPr/>
          <a:lstStyle/>
          <a:p>
            <a:fld id="{AB1F5374-48F0-4346-B569-F9B87CEEA239}" type="slidenum">
              <a:rPr lang="en-US" smtClean="0"/>
              <a:pPr/>
              <a:t>3</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Talking</a:t>
            </a:r>
            <a:r>
              <a:rPr lang="en-US" sz="1100" b="1" baseline="0" dirty="0" smtClean="0"/>
              <a:t> Points:</a:t>
            </a:r>
          </a:p>
          <a:p>
            <a:pPr marL="0" indent="0">
              <a:buNone/>
            </a:pPr>
            <a:r>
              <a:rPr lang="en-US" sz="1100" baseline="0" dirty="0" smtClean="0"/>
              <a:t>[Review </a:t>
            </a:r>
            <a:r>
              <a:rPr lang="en-US" sz="1100" baseline="0" dirty="0" smtClean="0"/>
              <a:t>content on slide. Take suggestions for additional text features</a:t>
            </a:r>
            <a:r>
              <a:rPr lang="en-US" sz="1100" baseline="0" dirty="0" smtClean="0"/>
              <a:t>.]</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Talking Points:</a:t>
            </a:r>
            <a:endParaRPr lang="en-US" sz="1100" b="1" dirty="0" smtClean="0"/>
          </a:p>
          <a:p>
            <a:pPr marL="0" indent="0">
              <a:buNone/>
            </a:pPr>
            <a:r>
              <a:rPr lang="en-US" sz="1100" dirty="0" smtClean="0"/>
              <a:t>[Review </a:t>
            </a:r>
            <a:r>
              <a:rPr lang="en-US" sz="1100" dirty="0" smtClean="0"/>
              <a:t>content on </a:t>
            </a:r>
            <a:r>
              <a:rPr lang="en-US" sz="1100" dirty="0" smtClean="0"/>
              <a:t>slide]</a:t>
            </a:r>
            <a:endParaRPr lang="en-US" sz="1100" dirty="0" smtClean="0"/>
          </a:p>
          <a:p>
            <a:r>
              <a:rPr lang="en-US" sz="1150" b="1" kern="1200" dirty="0" smtClean="0">
                <a:solidFill>
                  <a:schemeClr val="tx1"/>
                </a:solidFill>
                <a:latin typeface="Arial Narrow"/>
                <a:ea typeface="+mn-ea"/>
                <a:cs typeface="Arial Narrow"/>
              </a:rPr>
              <a:t>Important </a:t>
            </a:r>
            <a:r>
              <a:rPr lang="en-US" sz="1150" b="1" kern="1200" dirty="0" smtClean="0">
                <a:solidFill>
                  <a:schemeClr val="tx1"/>
                </a:solidFill>
                <a:latin typeface="Arial Narrow"/>
                <a:ea typeface="+mn-ea"/>
                <a:cs typeface="Arial Narrow"/>
              </a:rPr>
              <a:t>Takeaway:</a:t>
            </a:r>
            <a:r>
              <a:rPr lang="en-US" sz="1150" b="0" kern="1200" dirty="0" smtClean="0">
                <a:solidFill>
                  <a:schemeClr val="tx1"/>
                </a:solidFill>
                <a:latin typeface="Arial Narrow"/>
                <a:ea typeface="+mn-ea"/>
                <a:cs typeface="Arial Narrow"/>
              </a:rPr>
              <a:t> Genre models enable students to make connections between different types of writing and help them learn how to organize their writing. When students use text features with deliberation and purpose, they are able to angle information to integrate central ideas and support their claims.</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2" y="4184571"/>
            <a:ext cx="6407551" cy="4689187"/>
          </a:xfrm>
        </p:spPr>
        <p:txBody>
          <a:bodyPr>
            <a:normAutofit/>
          </a:bodyPr>
          <a:lstStyle/>
          <a:p>
            <a:pPr marL="0" indent="0">
              <a:buNone/>
            </a:pPr>
            <a:endParaRPr lang="en-US" sz="1100" dirty="0" smtClean="0"/>
          </a:p>
          <a:p>
            <a:pPr marL="0" indent="0">
              <a:buNone/>
            </a:pPr>
            <a:r>
              <a:rPr lang="en-US" sz="1150" b="1" i="0" kern="1200" dirty="0" smtClean="0">
                <a:solidFill>
                  <a:schemeClr val="tx1"/>
                </a:solidFill>
                <a:effectLst/>
                <a:latin typeface="Arial Narrow"/>
                <a:ea typeface="+mn-ea"/>
                <a:cs typeface="Arial Narrow"/>
              </a:rPr>
              <a:t>Talking Points: </a:t>
            </a:r>
          </a:p>
          <a:p>
            <a:pPr marL="114300" indent="-114300"/>
            <a:r>
              <a:rPr lang="en-US" sz="1150" b="0" i="0" kern="1200" dirty="0" smtClean="0">
                <a:solidFill>
                  <a:schemeClr val="tx1"/>
                </a:solidFill>
                <a:effectLst/>
                <a:latin typeface="Arial Narrow"/>
                <a:ea typeface="+mn-ea"/>
                <a:cs typeface="Arial Narrow"/>
              </a:rPr>
              <a:t>The CA CCSS for ELA/Literacy reading, writing, speaking and listening, and language are interconnected and interrelated. The ELA standards also connect to and support content area standards. </a:t>
            </a:r>
          </a:p>
          <a:p>
            <a:pPr marL="114300" indent="-114300"/>
            <a:r>
              <a:rPr lang="en-US" sz="1150" b="0" i="0" kern="1200" dirty="0" smtClean="0">
                <a:solidFill>
                  <a:schemeClr val="tx1"/>
                </a:solidFill>
                <a:effectLst/>
                <a:latin typeface="Arial Narrow"/>
                <a:ea typeface="+mn-ea"/>
                <a:cs typeface="Arial Narrow"/>
              </a:rPr>
              <a:t>In preparation for writing across a wide range of disciplines, students will participate in activities that emphasize different areas of the CCSS. For example, students must read from a variety of text sources to gather information and evidence for their writing. </a:t>
            </a:r>
          </a:p>
          <a:p>
            <a:pPr marL="114300" indent="-114300"/>
            <a:r>
              <a:rPr lang="en-US" sz="1150" b="0" i="0" kern="1200" dirty="0" smtClean="0">
                <a:solidFill>
                  <a:schemeClr val="tx1"/>
                </a:solidFill>
                <a:effectLst/>
                <a:latin typeface="Arial Narrow"/>
                <a:ea typeface="+mn-ea"/>
                <a:cs typeface="Arial Narrow"/>
              </a:rPr>
              <a:t>They must participate in a wide range of collaborative discussions to unpack text, increase knowledge of a topic, and learn to listen to the opinions of others while developing their own arguments. Finally, students must incorporate standard conventions, language, and domain-specific academic vocabulary into their writing.</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b="0" i="0" dirty="0" smtClean="0"/>
              <a:t>Now let's observe a teacher who is helping her young students increase their language knowledge by incorporating domain-specific words into their informational writing.  Notice how the teacher prepares the students to write informational text "like scientists," by drawing facts from their textbook and learning how to use science vocabulary.</a:t>
            </a:r>
          </a:p>
          <a:p>
            <a:pPr marL="0" indent="0">
              <a:buNone/>
            </a:pPr>
            <a:endParaRPr lang="en-US" sz="1150" b="0" i="0" kern="1200" dirty="0" smtClean="0">
              <a:solidFill>
                <a:schemeClr val="tx1"/>
              </a:solidFill>
              <a:effectLst/>
              <a:latin typeface="Arial Narrow"/>
              <a:ea typeface="+mn-ea"/>
              <a:cs typeface="Arial Narrow"/>
            </a:endParaRPr>
          </a:p>
          <a:p>
            <a:pPr marL="0" indent="0">
              <a:buNone/>
            </a:pPr>
            <a:r>
              <a:rPr lang="en-US" sz="1100" b="1" dirty="0" smtClean="0"/>
              <a:t>Facilitator </a:t>
            </a:r>
            <a:r>
              <a:rPr lang="en-US" sz="1100" b="1" dirty="0"/>
              <a:t>Notes:</a:t>
            </a:r>
          </a:p>
          <a:p>
            <a:pPr marL="114300" indent="-114300"/>
            <a:r>
              <a:rPr lang="en-US" sz="1100" i="0" dirty="0" smtClean="0"/>
              <a:t>Link to:</a:t>
            </a:r>
            <a:r>
              <a:rPr lang="en-US" sz="1100" i="0" baseline="0" dirty="0" smtClean="0"/>
              <a:t> </a:t>
            </a:r>
            <a:r>
              <a:rPr lang="en-US" sz="1100" i="1" dirty="0" smtClean="0"/>
              <a:t>Whole </a:t>
            </a:r>
            <a:r>
              <a:rPr lang="en-US" sz="1100" i="1" dirty="0"/>
              <a:t>Class Instruction to Teach Students to Use  Domain-Specific </a:t>
            </a:r>
            <a:r>
              <a:rPr lang="en-US" sz="1100" i="1" dirty="0" smtClean="0"/>
              <a:t>Vocabulary </a:t>
            </a:r>
            <a:r>
              <a:rPr lang="en-US" sz="1100" i="1" dirty="0"/>
              <a:t>Within Information Writing (</a:t>
            </a:r>
            <a:r>
              <a:rPr lang="en-US" sz="1100" i="1" dirty="0" smtClean="0"/>
              <a:t>K–2</a:t>
            </a:r>
            <a:r>
              <a:rPr lang="en-US" sz="1100" i="1" dirty="0"/>
              <a:t>)</a:t>
            </a:r>
          </a:p>
          <a:p>
            <a:pPr marL="109538" indent="0">
              <a:spcAft>
                <a:spcPts val="0"/>
              </a:spcAft>
              <a:buNone/>
            </a:pPr>
            <a:r>
              <a:rPr lang="pt-BR" sz="1100" dirty="0" smtClean="0"/>
              <a:t>Source: Teachers College Reading</a:t>
            </a:r>
            <a:r>
              <a:rPr lang="pt-BR" sz="1100" baseline="0" dirty="0" smtClean="0"/>
              <a:t> and Writing Project</a:t>
            </a:r>
            <a:r>
              <a:rPr lang="pt-BR" sz="1100" dirty="0" smtClean="0"/>
              <a:t> </a:t>
            </a:r>
            <a:r>
              <a:rPr lang="pt-BR" sz="1100" baseline="0" dirty="0" smtClean="0"/>
              <a:t>at </a:t>
            </a:r>
            <a:r>
              <a:rPr lang="pt-BR" sz="1100" dirty="0" smtClean="0">
                <a:hlinkClick r:id="rId3"/>
              </a:rPr>
              <a:t>http</a:t>
            </a:r>
            <a:r>
              <a:rPr lang="pt-BR" sz="1100" dirty="0">
                <a:hlinkClick r:id="rId3"/>
              </a:rPr>
              <a:t>://</a:t>
            </a:r>
            <a:r>
              <a:rPr lang="pt-BR" sz="1100" dirty="0" smtClean="0">
                <a:hlinkClick r:id="rId3"/>
              </a:rPr>
              <a:t>vimeo.com/55966098</a:t>
            </a:r>
            <a:r>
              <a:rPr lang="pt-BR" sz="1100" baseline="0" dirty="0"/>
              <a:t> </a:t>
            </a:r>
            <a:r>
              <a:rPr lang="pt-BR" sz="1100" baseline="0" dirty="0" smtClean="0"/>
              <a:t>(</a:t>
            </a:r>
            <a:r>
              <a:rPr lang="pt-BR" sz="1100" dirty="0" smtClean="0"/>
              <a:t>Video </a:t>
            </a:r>
            <a:r>
              <a:rPr lang="pt-BR" sz="1100" dirty="0"/>
              <a:t>is 7</a:t>
            </a:r>
            <a:r>
              <a:rPr lang="pt-BR" sz="1100" dirty="0" smtClean="0"/>
              <a:t>:53 minutes in length).</a:t>
            </a:r>
            <a:endParaRPr lang="pt-BR"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marL="0" indent="0">
              <a:buNone/>
            </a:pPr>
            <a:endParaRPr lang="en-US" sz="1100" b="0" u="none" kern="1200" dirty="0" smtClean="0">
              <a:solidFill>
                <a:schemeClr val="tx1"/>
              </a:solidFill>
              <a:effectLst/>
            </a:endParaRPr>
          </a:p>
          <a:p>
            <a:pPr marL="0" indent="0">
              <a:buNone/>
            </a:pPr>
            <a:r>
              <a:rPr lang="en-US" sz="1100" b="1" u="none" kern="1200" dirty="0" smtClean="0">
                <a:solidFill>
                  <a:schemeClr val="tx1"/>
                </a:solidFill>
                <a:effectLst/>
              </a:rPr>
              <a:t>Facilitator</a:t>
            </a:r>
            <a:r>
              <a:rPr lang="en-US" sz="1100" b="1" u="none" kern="1200" baseline="0" dirty="0" smtClean="0">
                <a:solidFill>
                  <a:schemeClr val="tx1"/>
                </a:solidFill>
                <a:effectLst/>
              </a:rPr>
              <a:t> Notes:</a:t>
            </a:r>
            <a:endParaRPr lang="en-US" sz="1100" b="1" u="none" kern="1200" dirty="0" smtClean="0">
              <a:solidFill>
                <a:schemeClr val="tx1"/>
              </a:solidFill>
              <a:effectLst/>
            </a:endParaRP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kern="0" spc="-20" baseline="0" dirty="0" smtClean="0">
                <a:solidFill>
                  <a:schemeClr val="tx1"/>
                </a:solidFill>
                <a:effectLst/>
              </a:rPr>
              <a:t>Give participants time in pairs or small groups to reflect on </a:t>
            </a:r>
            <a:r>
              <a:rPr lang="en-US" sz="1100" b="0" kern="0" spc="-20" baseline="0" dirty="0" smtClean="0">
                <a:solidFill>
                  <a:schemeClr val="tx1"/>
                </a:solidFill>
                <a:effectLst/>
              </a:rPr>
              <a:t>and discuss </a:t>
            </a:r>
            <a:r>
              <a:rPr lang="en-US" sz="1100" b="0" kern="0" spc="-20" baseline="0" dirty="0" smtClean="0">
                <a:solidFill>
                  <a:schemeClr val="tx1"/>
                </a:solidFill>
                <a:effectLst/>
              </a:rPr>
              <a:t>both questions. Below you will find sample answers should you need to get the discussion started.</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endParaRPr lang="en-US" sz="1100" baseline="0" dirty="0" smtClean="0"/>
          </a:p>
          <a:p>
            <a:pPr marL="0" indent="0">
              <a:buNone/>
            </a:pPr>
            <a:r>
              <a:rPr lang="en-US" sz="1100" b="1" u="none" kern="1200" dirty="0" smtClean="0">
                <a:solidFill>
                  <a:schemeClr val="tx1"/>
                </a:solidFill>
                <a:effectLst/>
              </a:rPr>
              <a:t>Sample Responses</a:t>
            </a:r>
          </a:p>
          <a:p>
            <a:pPr marL="0" indent="0">
              <a:buNone/>
            </a:pPr>
            <a:r>
              <a:rPr lang="en-US" sz="1100" b="0" i="1" kern="1200" dirty="0" smtClean="0">
                <a:solidFill>
                  <a:schemeClr val="tx1"/>
                </a:solidFill>
                <a:effectLst/>
              </a:rPr>
              <a:t>What have the students learned prior to this lesson?</a:t>
            </a:r>
          </a:p>
          <a:p>
            <a:pPr marL="280988" indent="-171450"/>
            <a:r>
              <a:rPr lang="en-US" sz="1100" b="0" kern="1200" dirty="0" smtClean="0">
                <a:solidFill>
                  <a:schemeClr val="tx1"/>
                </a:solidFill>
                <a:effectLst/>
              </a:rPr>
              <a:t>“They have learned that vocabulary in bold in their science text are important words that scientists would use.”</a:t>
            </a:r>
            <a:endParaRPr lang="en-US" sz="1100" b="1" dirty="0"/>
          </a:p>
          <a:p>
            <a:pPr marL="280988" indent="-171450"/>
            <a:r>
              <a:rPr lang="en-US" sz="1100" b="0" kern="1200" dirty="0" smtClean="0">
                <a:solidFill>
                  <a:schemeClr val="tx1"/>
                </a:solidFill>
                <a:effectLst/>
              </a:rPr>
              <a:t>“They have learned scientific terms, how to use them in discussion, and how to access that language via a word wall or chart.”</a:t>
            </a:r>
            <a:endParaRPr lang="en-US" sz="1100" b="1" kern="1200" dirty="0" smtClean="0">
              <a:solidFill>
                <a:schemeClr val="tx1"/>
              </a:solidFill>
              <a:effectLst/>
            </a:endParaRPr>
          </a:p>
          <a:p>
            <a:pPr marL="0" indent="0">
              <a:buFontTx/>
              <a:buNone/>
            </a:pPr>
            <a:r>
              <a:rPr lang="en-US" sz="1100" b="0" i="1" kern="1200" dirty="0" smtClean="0">
                <a:solidFill>
                  <a:schemeClr val="tx1"/>
                </a:solidFill>
                <a:effectLst/>
              </a:rPr>
              <a:t>How is the teacher drawing on that prior knowledge to help students understand how to use scientific or domain-specific language? </a:t>
            </a:r>
          </a:p>
          <a:p>
            <a:pPr marL="280988" indent="-171450"/>
            <a:r>
              <a:rPr lang="en-US" sz="1100" b="0" kern="1200" dirty="0" smtClean="0">
                <a:solidFill>
                  <a:schemeClr val="tx1"/>
                </a:solidFill>
                <a:effectLst/>
              </a:rPr>
              <a:t>“She is connecting the words in the textbook to students' own writing; teaching them to use scientific terminology and write "like scientists.”</a:t>
            </a:r>
          </a:p>
          <a:p>
            <a:pPr marL="280988" indent="-171450"/>
            <a:r>
              <a:rPr lang="en-US" sz="1100" b="0" kern="1200" dirty="0" smtClean="0">
                <a:solidFill>
                  <a:schemeClr val="tx1"/>
                </a:solidFill>
                <a:effectLst/>
              </a:rPr>
              <a:t>“She is inviting them to apply their science vocabulary to their informational writing and use domain-specific language that is relevant and appropriate for their writing task.” </a:t>
            </a:r>
          </a:p>
          <a:p>
            <a:pPr marL="109538" indent="0">
              <a:buNone/>
            </a:pPr>
            <a:r>
              <a:rPr lang="en-US" sz="1100" b="0" kern="1200" dirty="0" smtClean="0">
                <a:solidFill>
                  <a:schemeClr val="tx1"/>
                </a:solidFill>
                <a:effectLst/>
              </a:rPr>
              <a:t>Ask participants to discuss</a:t>
            </a:r>
            <a:r>
              <a:rPr lang="en-US" sz="1100" b="0" kern="1200" baseline="0" dirty="0" smtClean="0">
                <a:solidFill>
                  <a:schemeClr val="tx1"/>
                </a:solidFill>
                <a:effectLst/>
              </a:rPr>
              <a:t> the domain-specific language that is important for their students to learn how to use in their writing.</a:t>
            </a:r>
            <a:endParaRPr lang="en-US" sz="1100" b="1" kern="1200" dirty="0" smtClean="0">
              <a:solidFill>
                <a:schemeClr val="tx1"/>
              </a:solidFill>
              <a:effectLst/>
            </a:endParaRPr>
          </a:p>
          <a:p>
            <a:pPr>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150" b="1" i="0" kern="1200" dirty="0" smtClean="0">
                <a:solidFill>
                  <a:schemeClr val="tx1"/>
                </a:solidFill>
                <a:effectLst/>
                <a:latin typeface="Arial Narrow"/>
                <a:ea typeface="+mn-ea"/>
                <a:cs typeface="Arial Narrow"/>
              </a:rPr>
              <a:t>Talking Points:</a:t>
            </a:r>
          </a:p>
          <a:p>
            <a:pPr marL="0" indent="0">
              <a:buNone/>
            </a:pPr>
            <a:r>
              <a:rPr lang="en-US" sz="1150" b="0" i="0" kern="1200" dirty="0" smtClean="0">
                <a:solidFill>
                  <a:schemeClr val="tx1"/>
                </a:solidFill>
                <a:effectLst/>
                <a:latin typeface="Arial Narrow"/>
                <a:ea typeface="+mn-ea"/>
                <a:cs typeface="Arial Narrow"/>
              </a:rPr>
              <a:t>[review slide content]</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34</a:t>
            </a:fld>
            <a:endParaRPr lang="en-US" dirty="0"/>
          </a:p>
        </p:txBody>
      </p:sp>
    </p:spTree>
    <p:extLst>
      <p:ext uri="{BB962C8B-B14F-4D97-AF65-F5344CB8AC3E}">
        <p14:creationId xmlns:p14="http://schemas.microsoft.com/office/powerpoint/2010/main" val="13084696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dirty="0" smtClean="0"/>
          </a:p>
          <a:p>
            <a:pPr>
              <a:buNone/>
            </a:pPr>
            <a:r>
              <a:rPr lang="en-US" b="1" dirty="0" smtClean="0"/>
              <a:t>Talking Points:</a:t>
            </a:r>
          </a:p>
          <a:p>
            <a:pPr marL="114300" indent="-114300"/>
            <a:r>
              <a:rPr lang="en-US" sz="1200" dirty="0" smtClean="0"/>
              <a:t>In the video series that follows, a 5</a:t>
            </a:r>
            <a:r>
              <a:rPr lang="en-US" sz="1200" baseline="30000" dirty="0" smtClean="0"/>
              <a:t>th</a:t>
            </a:r>
            <a:r>
              <a:rPr lang="en-US" sz="1200" dirty="0" smtClean="0"/>
              <a:t> grade teacher scaffolds her students' reading and writing about a historical text in three stages: clarifying understanding, finding specific examples about the author's viewpoint, and paraphrasing and citing to support their written interpretations of the author's viewpoint</a:t>
            </a:r>
            <a:r>
              <a:rPr lang="en-US" sz="1200" dirty="0" smtClean="0"/>
              <a:t>.</a:t>
            </a:r>
            <a:endParaRPr lang="en-US" sz="1200" dirty="0" smtClean="0"/>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200" dirty="0" smtClean="0"/>
              <a:t>As you watch the three videos on the next slide, observe how the teacher uses small and large group discussion strategies prior to writing to increase students’ understanding of the text they are studying.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200" dirty="0" smtClean="0"/>
              <a:t>Note especially how she points them back to the text to find and cite the author’s language that supports their interpretation and prepares students for the culminating writing activity.</a:t>
            </a:r>
          </a:p>
          <a:p>
            <a:pPr marL="114300" indent="-114300"/>
            <a:endParaRPr lang="en-US" sz="120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Facilitator</a:t>
            </a:r>
            <a:r>
              <a:rPr lang="en-US" sz="1100" b="1" baseline="0" dirty="0" smtClean="0"/>
              <a:t> Notes: </a:t>
            </a:r>
            <a:r>
              <a:rPr lang="en-US" sz="1100" b="0" baseline="0" dirty="0" smtClean="0"/>
              <a:t>Link to:</a:t>
            </a:r>
          </a:p>
          <a:p>
            <a:pPr marL="114300" indent="-114300"/>
            <a:r>
              <a:rPr lang="en-US" sz="1100" b="0" i="1" u="none" baseline="0" dirty="0" smtClean="0"/>
              <a:t>Analyzing Texts: Brainstorm Before Writing: </a:t>
            </a:r>
            <a:r>
              <a:rPr lang="en-US" sz="1100" u="sng" dirty="0" smtClean="0"/>
              <a:t>	https://www.teachingchannel.org/videos/analyzing-text-brainstorming</a:t>
            </a:r>
            <a:r>
              <a:rPr lang="en-US" sz="1100" u="none" baseline="0" dirty="0" smtClean="0"/>
              <a:t> (</a:t>
            </a:r>
            <a:r>
              <a:rPr lang="en-US" sz="1100" dirty="0" smtClean="0"/>
              <a:t>Video is 5:33 in length</a:t>
            </a:r>
            <a:r>
              <a:rPr lang="en-US" sz="1100" dirty="0" smtClean="0"/>
              <a:t>).</a:t>
            </a:r>
            <a:endParaRPr lang="en-US" sz="1100" dirty="0" smtClean="0"/>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i="1" dirty="0" smtClean="0"/>
              <a:t>Analyzing Texts: “Text Talk Time”: </a:t>
            </a:r>
            <a:r>
              <a:rPr lang="en-US" sz="1100" i="1" baseline="0" dirty="0" smtClean="0"/>
              <a:t> </a:t>
            </a:r>
            <a:r>
              <a:rPr lang="en-US" sz="1100" u="sng" dirty="0" smtClean="0"/>
              <a:t>https://www.teachingchannel.org/videos/analyzing-text-as-a-group (</a:t>
            </a:r>
            <a:r>
              <a:rPr lang="en-US" sz="1100" dirty="0" smtClean="0"/>
              <a:t>Video is 7:00 in length</a:t>
            </a:r>
            <a:r>
              <a:rPr lang="en-US" sz="1100" dirty="0" smtClean="0"/>
              <a:t>).</a:t>
            </a:r>
            <a:endParaRPr lang="en-US" sz="1100" b="1" u="sng" dirty="0" smtClean="0"/>
          </a:p>
          <a:p>
            <a:pPr marL="114300" indent="-114300" algn="l">
              <a:spcBef>
                <a:spcPts val="0"/>
              </a:spcBef>
            </a:pPr>
            <a:r>
              <a:rPr lang="en-US" sz="1100" b="0" i="1" dirty="0" smtClean="0"/>
              <a:t>Analyzing Texts: Putting Thoughts on Paper:</a:t>
            </a:r>
            <a:r>
              <a:rPr lang="en-US" sz="1100" b="0" i="1" baseline="0" dirty="0" smtClean="0"/>
              <a:t> </a:t>
            </a:r>
            <a:r>
              <a:rPr lang="en-US" sz="1100" dirty="0" smtClean="0">
                <a:hlinkClick r:id="rId3"/>
              </a:rPr>
              <a:t>https://</a:t>
            </a:r>
            <a:r>
              <a:rPr lang="en-US" sz="1100" dirty="0" smtClean="0">
                <a:hlinkClick r:id="rId3"/>
              </a:rPr>
              <a:t>www.teachingchannel.org/videos/analyzing-text-writing</a:t>
            </a:r>
            <a:endParaRPr lang="en-US" sz="1100" dirty="0" smtClean="0"/>
          </a:p>
          <a:p>
            <a:pPr marL="109538" indent="0">
              <a:buNone/>
            </a:pPr>
            <a:r>
              <a:rPr lang="en-US" sz="1100" b="1" dirty="0" smtClean="0"/>
              <a:t>Talking Points:</a:t>
            </a:r>
          </a:p>
          <a:p>
            <a:pPr marL="280988" indent="-171450"/>
            <a:r>
              <a:rPr lang="en-US" sz="1100" b="0" dirty="0" smtClean="0"/>
              <a:t>Let’s take a look at three videos that provide excellent</a:t>
            </a:r>
            <a:r>
              <a:rPr lang="en-US" sz="1100" b="0" baseline="0" dirty="0" smtClean="0"/>
              <a:t> examples of </a:t>
            </a:r>
            <a:r>
              <a:rPr lang="en-US" sz="1100" b="0" baseline="0" dirty="0" smtClean="0"/>
              <a:t>discourse around text. </a:t>
            </a:r>
            <a:endParaRPr lang="en-US" sz="1100" b="0" baseline="0" dirty="0" smtClean="0"/>
          </a:p>
          <a:p>
            <a:pPr marL="280988" indent="-171450"/>
            <a:r>
              <a:rPr lang="en-US" sz="1100" b="0" baseline="0" dirty="0" smtClean="0"/>
              <a:t>After each video, we will have a short discussion</a:t>
            </a:r>
            <a:r>
              <a:rPr lang="en-US" sz="1100" b="0" baseline="0" dirty="0" smtClean="0"/>
              <a:t>.</a:t>
            </a:r>
            <a:endParaRPr lang="en-US" sz="1100" b="0" baseline="0" dirty="0" smtClean="0"/>
          </a:p>
          <a:p>
            <a:pPr marL="109538" indent="0">
              <a:buNone/>
            </a:pPr>
            <a:r>
              <a:rPr lang="en-US" sz="1100" b="0" baseline="0" dirty="0" smtClean="0"/>
              <a:t>[As time allows, after each </a:t>
            </a:r>
            <a:r>
              <a:rPr lang="en-US" sz="1100" b="0" baseline="0" dirty="0" smtClean="0"/>
              <a:t>video </a:t>
            </a:r>
            <a:r>
              <a:rPr lang="en-US" sz="1100" b="0" baseline="0" dirty="0" smtClean="0"/>
              <a:t>have participants discuss the “Questions to Consider” from the right-hand side bar of the Teaching Channel Web site.]</a:t>
            </a:r>
            <a:endParaRPr lang="en-US" sz="1100" b="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Autofit/>
          </a:bodyPr>
          <a:lstStyle/>
          <a:p>
            <a:pPr marL="0" indent="0">
              <a:buNone/>
            </a:pPr>
            <a:endParaRPr lang="en-US" sz="1000" b="0" u="none" kern="1200" dirty="0" smtClean="0">
              <a:solidFill>
                <a:schemeClr val="tx1"/>
              </a:solidFill>
              <a:effectLst/>
            </a:endParaRPr>
          </a:p>
          <a:p>
            <a:pPr marL="0" indent="0">
              <a:buNone/>
            </a:pPr>
            <a:r>
              <a:rPr lang="en-US" sz="900" b="1" u="none" kern="1200" dirty="0" smtClean="0">
                <a:solidFill>
                  <a:schemeClr val="tx1"/>
                </a:solidFill>
                <a:effectLst/>
              </a:rPr>
              <a:t>Facilitator</a:t>
            </a:r>
            <a:r>
              <a:rPr lang="en-US" sz="900" b="1" u="none" kern="1200" baseline="0" dirty="0" smtClean="0">
                <a:solidFill>
                  <a:schemeClr val="tx1"/>
                </a:solidFill>
                <a:effectLst/>
              </a:rPr>
              <a:t> Notes:</a:t>
            </a:r>
            <a:endParaRPr lang="en-US" sz="900" b="1" u="none" kern="1200" dirty="0" smtClean="0">
              <a:solidFill>
                <a:schemeClr val="tx1"/>
              </a:solidFill>
              <a:effectLst/>
            </a:endParaRP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900" b="0" kern="0" spc="-20" baseline="0" dirty="0" smtClean="0">
                <a:solidFill>
                  <a:schemeClr val="tx1"/>
                </a:solidFill>
                <a:effectLst/>
              </a:rPr>
              <a:t>Give participants time in pairs or small groups to reflect on and discuss answers to the questions. Below you will find sample answers should you need to get the discussion started</a:t>
            </a:r>
            <a:r>
              <a:rPr lang="en-US" sz="900" b="0" kern="0" spc="-20" baseline="0" dirty="0" smtClean="0">
                <a:solidFill>
                  <a:schemeClr val="tx1"/>
                </a:solidFill>
                <a:effectLst/>
              </a:rPr>
              <a:t>.</a:t>
            </a:r>
            <a:endParaRPr lang="en-US" sz="300" b="1" u="sng" kern="1200" dirty="0" smtClean="0">
              <a:solidFill>
                <a:schemeClr val="tx1"/>
              </a:solidFill>
              <a:effectLst/>
            </a:endParaRPr>
          </a:p>
          <a:p>
            <a:pPr marL="0" indent="0">
              <a:buNone/>
            </a:pPr>
            <a:r>
              <a:rPr lang="en-US" sz="1000" b="1" u="none" kern="1200" dirty="0" smtClean="0">
                <a:solidFill>
                  <a:schemeClr val="tx1"/>
                </a:solidFill>
                <a:effectLst/>
              </a:rPr>
              <a:t>Sample Responses</a:t>
            </a:r>
          </a:p>
          <a:p>
            <a:pPr marL="0" indent="0">
              <a:spcAft>
                <a:spcPts val="0"/>
              </a:spcAft>
              <a:buNone/>
            </a:pPr>
            <a:r>
              <a:rPr lang="en-US" sz="900" b="0" i="1" kern="1200" dirty="0" smtClean="0">
                <a:solidFill>
                  <a:schemeClr val="tx1"/>
                </a:solidFill>
                <a:effectLst/>
              </a:rPr>
              <a:t>How does the teacher support students' use of language from the text, while still encouraging the use of their own language and ideas?</a:t>
            </a:r>
          </a:p>
          <a:p>
            <a:pPr marL="0" indent="0">
              <a:spcAft>
                <a:spcPts val="0"/>
              </a:spcAft>
              <a:buNone/>
            </a:pPr>
            <a:endParaRPr lang="en-US" sz="900" b="0" i="1" kern="1200" dirty="0" smtClean="0">
              <a:solidFill>
                <a:schemeClr val="tx1"/>
              </a:solidFill>
              <a:effectLst/>
            </a:endParaRPr>
          </a:p>
          <a:p>
            <a:pPr marL="109538" indent="0">
              <a:spcAft>
                <a:spcPts val="0"/>
              </a:spcAft>
              <a:buNone/>
            </a:pPr>
            <a:r>
              <a:rPr lang="en-US" sz="900" b="0" kern="1200" dirty="0" smtClean="0">
                <a:solidFill>
                  <a:schemeClr val="tx1"/>
                </a:solidFill>
                <a:effectLst/>
              </a:rPr>
              <a:t>“The teacher repeatedly asks open-ended questions to encourage students to find evidence in the text. They were able to paraphrase in their own words and quote directly from the text.”</a:t>
            </a:r>
          </a:p>
          <a:p>
            <a:pPr marL="109538" indent="0">
              <a:spcAft>
                <a:spcPts val="0"/>
              </a:spcAft>
              <a:buNone/>
            </a:pPr>
            <a:endParaRPr lang="en-US" sz="900" b="1" dirty="0" smtClean="0"/>
          </a:p>
          <a:p>
            <a:pPr marL="109538" indent="0">
              <a:buNone/>
            </a:pPr>
            <a:r>
              <a:rPr lang="en-US" sz="900" b="0" kern="1200" dirty="0" smtClean="0">
                <a:solidFill>
                  <a:schemeClr val="tx1"/>
                </a:solidFill>
                <a:effectLst/>
              </a:rPr>
              <a:t>“The teacher blends students' talking about what they read, referring to their notes as they discuss the text, clarifying their understanding of the text and interpretations of the author's viewpoint. Every activity asks students to use their own words to capture and clarify their ideas</a:t>
            </a:r>
            <a:r>
              <a:rPr lang="en-US" sz="900" b="0" kern="1200" dirty="0" smtClean="0">
                <a:solidFill>
                  <a:schemeClr val="tx1"/>
                </a:solidFill>
                <a:effectLst/>
              </a:rPr>
              <a:t>.”</a:t>
            </a:r>
            <a:endParaRPr lang="en-US" sz="900" b="1" kern="1200" dirty="0" smtClean="0">
              <a:solidFill>
                <a:schemeClr val="tx1"/>
              </a:solidFill>
              <a:effectLst/>
            </a:endParaRPr>
          </a:p>
          <a:p>
            <a:pPr marL="0" indent="0">
              <a:spcAft>
                <a:spcPts val="0"/>
              </a:spcAft>
              <a:buNone/>
            </a:pPr>
            <a:r>
              <a:rPr lang="en-US" sz="900" b="0" i="1" kern="1200" dirty="0" smtClean="0">
                <a:solidFill>
                  <a:schemeClr val="tx1"/>
                </a:solidFill>
                <a:effectLst/>
              </a:rPr>
              <a:t>How does the teacher use strategic and focused discussion activities to increase understanding of text and foster language development in preparation for writing?</a:t>
            </a:r>
          </a:p>
          <a:p>
            <a:pPr marL="0" indent="0">
              <a:spcAft>
                <a:spcPts val="0"/>
              </a:spcAft>
              <a:buNone/>
            </a:pPr>
            <a:endParaRPr lang="en-US" sz="900" b="0" i="1" kern="1200" dirty="0" smtClean="0">
              <a:solidFill>
                <a:schemeClr val="tx1"/>
              </a:solidFill>
              <a:effectLst/>
            </a:endParaRPr>
          </a:p>
          <a:p>
            <a:pPr marL="109538" indent="0">
              <a:buNone/>
            </a:pPr>
            <a:r>
              <a:rPr lang="en-US" sz="900" b="0" kern="1200" dirty="0" smtClean="0">
                <a:solidFill>
                  <a:schemeClr val="tx1"/>
                </a:solidFill>
                <a:effectLst/>
              </a:rPr>
              <a:t>“The teacher set the ground rules for discussion and asked focused questions that encouraged students to find </a:t>
            </a:r>
            <a:r>
              <a:rPr lang="en-US" sz="900" dirty="0"/>
              <a:t>evidence from text. The students came to class prepared by writing unfamiliar vocabulary and questions on sticky notes in advance to help guide their discussions</a:t>
            </a:r>
            <a:r>
              <a:rPr lang="en-US" sz="900" b="0" kern="1200" dirty="0" smtClean="0">
                <a:solidFill>
                  <a:schemeClr val="tx1"/>
                </a:solidFill>
                <a:effectLst/>
              </a:rPr>
              <a:t>.”</a:t>
            </a:r>
            <a:endParaRPr lang="en-US" sz="900" b="1" kern="1200" dirty="0" smtClean="0">
              <a:solidFill>
                <a:schemeClr val="tx1"/>
              </a:solidFill>
              <a:effectLst/>
            </a:endParaRPr>
          </a:p>
          <a:p>
            <a:pPr marL="0" indent="0">
              <a:spcAft>
                <a:spcPts val="0"/>
              </a:spcAft>
              <a:buNone/>
            </a:pPr>
            <a:r>
              <a:rPr lang="en-US" sz="900" b="0" i="1" kern="1200" dirty="0" smtClean="0">
                <a:solidFill>
                  <a:schemeClr val="tx1"/>
                </a:solidFill>
                <a:effectLst/>
              </a:rPr>
              <a:t>How does the teacher scaffold the lesson to meet the needs of her English learner students? How might these or similar strategies support struggling readers or students with disabilities?</a:t>
            </a:r>
          </a:p>
          <a:p>
            <a:pPr>
              <a:spcAft>
                <a:spcPts val="0"/>
              </a:spcAft>
            </a:pPr>
            <a:endParaRPr lang="en-US" sz="900" b="1" kern="1200" dirty="0" smtClean="0">
              <a:solidFill>
                <a:schemeClr val="tx1"/>
              </a:solidFill>
              <a:effectLst/>
            </a:endParaRPr>
          </a:p>
          <a:p>
            <a:pPr marL="109538" indent="0">
              <a:buNone/>
            </a:pPr>
            <a:r>
              <a:rPr lang="en-US" sz="900" b="0" kern="1200" dirty="0" smtClean="0">
                <a:solidFill>
                  <a:schemeClr val="tx1"/>
                </a:solidFill>
                <a:effectLst/>
              </a:rPr>
              <a:t>“The students practiced discussing ideas in small groups before sharing them with larger group and ultimately putting them on paper. Comfortable discussion activities such as these help struggling students participate in discussions using academic language and increase understanding of the text. As in the video, the teacher should set the stage for discussion that generates mutual respect among students</a:t>
            </a:r>
            <a:r>
              <a:rPr lang="en-US" sz="900" b="0" kern="1200" dirty="0" smtClean="0">
                <a:solidFill>
                  <a:schemeClr val="tx1"/>
                </a:solidFill>
                <a:effectLst/>
              </a:rPr>
              <a:t>.”</a:t>
            </a:r>
            <a:endParaRPr lang="en-US" sz="900" b="1" kern="1200" dirty="0">
              <a:solidFill>
                <a:schemeClr val="tx1"/>
              </a:solidFill>
              <a:effectLst/>
            </a:endParaRPr>
          </a:p>
          <a:p>
            <a:pPr marL="109538" indent="0">
              <a:buNone/>
            </a:pPr>
            <a:r>
              <a:rPr lang="en-US" sz="900" b="0" kern="1200" dirty="0" smtClean="0">
                <a:solidFill>
                  <a:schemeClr val="tx1"/>
                </a:solidFill>
                <a:effectLst/>
              </a:rPr>
              <a:t>After </a:t>
            </a:r>
            <a:r>
              <a:rPr lang="en-US" sz="900" b="0" kern="1200" dirty="0" smtClean="0">
                <a:solidFill>
                  <a:schemeClr val="tx1"/>
                </a:solidFill>
                <a:effectLst/>
              </a:rPr>
              <a:t>students read an informational text, they could</a:t>
            </a:r>
            <a:r>
              <a:rPr lang="en-US" sz="900" b="0" kern="1200" dirty="0" smtClean="0">
                <a:solidFill>
                  <a:schemeClr val="tx1"/>
                </a:solidFill>
                <a:effectLst/>
              </a:rPr>
              <a:t>:</a:t>
            </a:r>
            <a:endParaRPr lang="en-US" sz="900" b="0" kern="1200" dirty="0" smtClean="0">
              <a:solidFill>
                <a:schemeClr val="tx1"/>
              </a:solidFill>
              <a:effectLst/>
            </a:endParaRPr>
          </a:p>
          <a:p>
            <a:pPr marL="280988" indent="-171450">
              <a:spcAft>
                <a:spcPts val="0"/>
              </a:spcAft>
            </a:pPr>
            <a:r>
              <a:rPr lang="en-US" sz="900" b="0" kern="1200" dirty="0" smtClean="0">
                <a:solidFill>
                  <a:schemeClr val="tx1"/>
                </a:solidFill>
                <a:effectLst/>
              </a:rPr>
              <a:t>Put the text away and then draw and label a representation of what they read about or learned. Students can then use the picture and the language to write sentences.</a:t>
            </a:r>
          </a:p>
          <a:p>
            <a:pPr marL="109538" indent="0">
              <a:spcAft>
                <a:spcPts val="0"/>
              </a:spcAft>
              <a:buNone/>
            </a:pPr>
            <a:endParaRPr lang="en-US" sz="900" b="1" dirty="0"/>
          </a:p>
          <a:p>
            <a:pPr marL="280988" indent="-171450"/>
            <a:r>
              <a:rPr lang="en-US" sz="900" b="0" kern="1200" dirty="0" smtClean="0">
                <a:solidFill>
                  <a:schemeClr val="tx1"/>
                </a:solidFill>
                <a:effectLst/>
              </a:rPr>
              <a:t>Work in pairs to write questions that are answered in the text and then write the answers to the questions together.”</a:t>
            </a:r>
            <a:endParaRPr lang="en-US" sz="900" b="1" kern="1200" dirty="0" smtClean="0">
              <a:solidFill>
                <a:schemeClr val="tx1"/>
              </a:solidFill>
              <a:effectLst/>
            </a:endParaRPr>
          </a:p>
          <a:p>
            <a:pPr>
              <a:buNone/>
            </a:pPr>
            <a:endParaRPr lang="en-US" sz="10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95519"/>
            <a:ext cx="6148219" cy="4689187"/>
          </a:xfrm>
        </p:spPr>
        <p:txBody>
          <a:bodyPr>
            <a:normAutofit/>
          </a:bodyPr>
          <a:lstStyle/>
          <a:p>
            <a:pPr>
              <a:buNone/>
            </a:pPr>
            <a:endParaRPr lang="en-US" sz="1100" dirty="0" smtClean="0"/>
          </a:p>
          <a:p>
            <a:pPr>
              <a:buNone/>
            </a:pPr>
            <a:r>
              <a:rPr lang="en-US" sz="1100" b="1" dirty="0" smtClean="0"/>
              <a:t>Facilitator Notes</a:t>
            </a:r>
          </a:p>
          <a:p>
            <a:pPr>
              <a:spcAft>
                <a:spcPts val="0"/>
              </a:spcAft>
            </a:pPr>
            <a:r>
              <a:rPr lang="en-US" sz="1100" dirty="0" smtClean="0"/>
              <a:t>Link</a:t>
            </a:r>
            <a:r>
              <a:rPr lang="en-US" sz="1100" baseline="0" dirty="0" smtClean="0"/>
              <a:t> to </a:t>
            </a:r>
            <a:r>
              <a:rPr lang="en-US" sz="1100" baseline="0" dirty="0" smtClean="0"/>
              <a:t>video at </a:t>
            </a:r>
            <a:r>
              <a:rPr lang="en-US" sz="1100" i="0" u="sng" dirty="0" smtClean="0"/>
              <a:t>https://www.teachingchannel.org/videos/teaching-strategies-internet-research</a:t>
            </a:r>
            <a:r>
              <a:rPr lang="en-US" sz="1100" i="0" u="none" baseline="0" dirty="0" smtClean="0"/>
              <a:t> (</a:t>
            </a:r>
            <a:r>
              <a:rPr lang="en-US" sz="1100" dirty="0" smtClean="0"/>
              <a:t>Video is 6:31 in length</a:t>
            </a:r>
            <a:r>
              <a:rPr lang="en-US" sz="1100" dirty="0" smtClean="0"/>
              <a:t>).</a:t>
            </a:r>
          </a:p>
          <a:p>
            <a:pPr marL="0" indent="0">
              <a:spcAft>
                <a:spcPts val="0"/>
              </a:spcAft>
              <a:buNone/>
            </a:pPr>
            <a:endParaRPr lang="en-US" sz="1100" dirty="0" smtClean="0"/>
          </a:p>
          <a:p>
            <a:r>
              <a:rPr lang="en-US" sz="1100" b="0" i="0" dirty="0" smtClean="0"/>
              <a:t>After viewing the video, </a:t>
            </a:r>
            <a:r>
              <a:rPr lang="en-US" sz="1100" b="0" i="0" dirty="0" smtClean="0"/>
              <a:t>refer to </a:t>
            </a:r>
            <a:r>
              <a:rPr lang="en-US" sz="1100" b="0" i="0" dirty="0" smtClean="0"/>
              <a:t>the lesson, </a:t>
            </a:r>
            <a:r>
              <a:rPr lang="en-US" sz="1100" b="0" i="0" dirty="0" smtClean="0"/>
              <a:t>“</a:t>
            </a:r>
            <a:r>
              <a:rPr lang="en-US" sz="1100" b="0" i="1" dirty="0" smtClean="0"/>
              <a:t>The </a:t>
            </a:r>
            <a:r>
              <a:rPr lang="en-US" sz="1100" b="0" i="1" dirty="0" smtClean="0"/>
              <a:t>Key to Key </a:t>
            </a:r>
            <a:r>
              <a:rPr lang="en-US" sz="1100" b="0" i="1" dirty="0" smtClean="0"/>
              <a:t>Words</a:t>
            </a:r>
            <a:r>
              <a:rPr lang="en-US" sz="1100" b="0" i="0" dirty="0" smtClean="0"/>
              <a:t>” (Handout 2.2.3) to </a:t>
            </a:r>
            <a:r>
              <a:rPr lang="en-US" sz="1100" b="0" i="0" dirty="0" smtClean="0"/>
              <a:t>see the lesson process and scaffolding:</a:t>
            </a:r>
            <a:r>
              <a:rPr lang="en-US" sz="1100" b="0" i="0" baseline="0" dirty="0" smtClean="0"/>
              <a:t> </a:t>
            </a:r>
            <a:r>
              <a:rPr lang="en-US" sz="1100" b="0" i="0" u="sng" baseline="0" dirty="0" smtClean="0"/>
              <a:t>http://</a:t>
            </a:r>
            <a:r>
              <a:rPr lang="en-US" sz="1100" b="0" i="0" u="sng" baseline="0" dirty="0" smtClean="0"/>
              <a:t>www.commonsensemedia.org/educators/lesson/the-key-to-keywords-3-5</a:t>
            </a:r>
            <a:endParaRPr lang="en-US" sz="1100" b="0" i="0" u="sng" baseline="0" dirty="0" smtClean="0"/>
          </a:p>
          <a:p>
            <a:r>
              <a:rPr lang="en-US" sz="1100" baseline="0" dirty="0" smtClean="0"/>
              <a:t>Or participants can link to the lesson PDF: </a:t>
            </a:r>
            <a:r>
              <a:rPr lang="en-US" sz="1100" u="sng" baseline="0" dirty="0" smtClean="0"/>
              <a:t>http://</a:t>
            </a:r>
            <a:r>
              <a:rPr lang="en-US" sz="1100" u="sng" baseline="0" dirty="0" smtClean="0"/>
              <a:t>www.commonsensemedia.org/sites/default/files/3-5-unit1-thekeytokeywords.pdf</a:t>
            </a:r>
            <a:endParaRPr lang="en-US" sz="1100" baseline="0" dirty="0" smtClean="0"/>
          </a:p>
          <a:p>
            <a:pPr marL="280987" marR="0" indent="-171450" algn="l" defTabSz="457200" rtl="0" eaLnBrk="1" fontAlgn="auto" latinLnBrk="0" hangingPunct="1">
              <a:lnSpc>
                <a:spcPct val="100000"/>
              </a:lnSpc>
              <a:spcBef>
                <a:spcPts val="0"/>
              </a:spcBef>
              <a:spcAft>
                <a:spcPts val="600"/>
              </a:spcAft>
              <a:buClrTx/>
              <a:buSzTx/>
              <a:tabLst>
                <a:tab pos="5948363" algn="r"/>
              </a:tabLst>
              <a:defRPr/>
            </a:pPr>
            <a:r>
              <a:rPr lang="en-US" sz="1100" b="0" i="0" baseline="0" dirty="0" smtClean="0"/>
              <a:t>You can also make sure participants have the link for </a:t>
            </a:r>
            <a:r>
              <a:rPr lang="en-US" sz="1100" b="0" i="0" baseline="0" dirty="0" smtClean="0"/>
              <a:t>use </a:t>
            </a:r>
            <a:r>
              <a:rPr lang="en-US" sz="1100" b="0" i="0" baseline="0" dirty="0" smtClean="0"/>
              <a:t>at a later time</a:t>
            </a:r>
            <a:r>
              <a:rPr lang="en-US" sz="1100" b="0" i="0" baseline="0" dirty="0" smtClean="0"/>
              <a:t>.</a:t>
            </a:r>
          </a:p>
          <a:p>
            <a:pPr marL="280987" marR="0" indent="-171450" algn="l" defTabSz="457200" rtl="0" eaLnBrk="1" fontAlgn="auto" latinLnBrk="0" hangingPunct="1">
              <a:lnSpc>
                <a:spcPct val="100000"/>
              </a:lnSpc>
              <a:spcBef>
                <a:spcPts val="0"/>
              </a:spcBef>
              <a:spcAft>
                <a:spcPts val="600"/>
              </a:spcAft>
              <a:buClrTx/>
              <a:buSzTx/>
              <a:tabLst>
                <a:tab pos="5948363" algn="r"/>
              </a:tabLst>
              <a:defRPr/>
            </a:pPr>
            <a:endParaRPr lang="en-US" sz="1100" b="0" i="0" baseline="0" dirty="0" smtClean="0"/>
          </a:p>
          <a:p>
            <a:pPr marL="109537" marR="0" indent="0" algn="l" defTabSz="457200" rtl="0" eaLnBrk="1" fontAlgn="auto" latinLnBrk="0" hangingPunct="1">
              <a:lnSpc>
                <a:spcPct val="100000"/>
              </a:lnSpc>
              <a:spcBef>
                <a:spcPts val="0"/>
              </a:spcBef>
              <a:spcAft>
                <a:spcPts val="600"/>
              </a:spcAft>
              <a:buClrTx/>
              <a:buSzTx/>
              <a:buNone/>
              <a:tabLst>
                <a:tab pos="5948363" algn="r"/>
              </a:tabLst>
              <a:defRPr/>
            </a:pPr>
            <a:r>
              <a:rPr lang="en-US" sz="1100" b="1" i="0" baseline="0" dirty="0" smtClean="0"/>
              <a:t>Talking Points</a:t>
            </a:r>
            <a:r>
              <a:rPr lang="en-US" sz="1100" b="1" i="0" baseline="0" dirty="0" smtClean="0"/>
              <a:t>:</a:t>
            </a:r>
            <a:endParaRPr lang="en-US" sz="1100" dirty="0" smtClean="0"/>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dirty="0" smtClean="0"/>
              <a:t>The </a:t>
            </a:r>
            <a:r>
              <a:rPr lang="en-US" sz="1100" dirty="0" smtClean="0"/>
              <a:t>Common Core </a:t>
            </a:r>
            <a:r>
              <a:rPr lang="en-US" sz="1100" dirty="0" smtClean="0"/>
              <a:t>Writing and Language standards make frequent mention of teaching students to use language with precision.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dirty="0" smtClean="0"/>
              <a:t>The previous video lesson illustrated how to scaffold students’ precise use of content or domain-specific language, as well as of the students’ understanding of rhetorical or genre language.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dirty="0" smtClean="0"/>
              <a:t>In the video lesson that follows, the teacher focuses on helping her 6th grade students understand the importance of using precise and specific language when conducting online research.</a:t>
            </a:r>
          </a:p>
          <a:p>
            <a:endParaRPr lang="en-US" sz="1100" b="0" i="0" baseline="0" dirty="0" smtClean="0"/>
          </a:p>
          <a:p>
            <a:pPr marL="0" indent="0">
              <a:buNone/>
            </a:pPr>
            <a:r>
              <a:rPr lang="en-US" sz="1100" b="0" i="0" baseline="0" dirty="0" smtClean="0"/>
              <a:t> </a:t>
            </a:r>
            <a:endParaRPr lang="en-US" sz="1100" b="0" i="1"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512920" cy="4689187"/>
          </a:xfrm>
        </p:spPr>
        <p:txBody>
          <a:bodyPr>
            <a:noAutofit/>
          </a:bodyPr>
          <a:lstStyle/>
          <a:p>
            <a:pPr marL="0" indent="0">
              <a:buNone/>
            </a:pPr>
            <a:endParaRPr lang="en-US" sz="1100" b="1" u="none" kern="1200" dirty="0" smtClean="0">
              <a:solidFill>
                <a:schemeClr val="tx1"/>
              </a:solidFill>
              <a:effectLst/>
            </a:endParaRPr>
          </a:p>
          <a:p>
            <a:pPr marL="0" indent="0">
              <a:buNone/>
            </a:pPr>
            <a:r>
              <a:rPr lang="en-US" sz="1100" b="1" u="none" kern="1200" dirty="0" smtClean="0">
                <a:solidFill>
                  <a:schemeClr val="tx1"/>
                </a:solidFill>
                <a:effectLst/>
              </a:rPr>
              <a:t>Facilitator</a:t>
            </a:r>
            <a:r>
              <a:rPr lang="en-US" sz="1100" b="1" u="none" kern="1200" baseline="0" dirty="0" smtClean="0">
                <a:solidFill>
                  <a:schemeClr val="tx1"/>
                </a:solidFill>
                <a:effectLst/>
              </a:rPr>
              <a:t> Notes:</a:t>
            </a:r>
            <a:endParaRPr lang="en-US" sz="1100" b="1" u="none" kern="1200" dirty="0" smtClean="0">
              <a:solidFill>
                <a:schemeClr val="tx1"/>
              </a:solidFill>
              <a:effectLst/>
            </a:endParaRPr>
          </a:p>
          <a:p>
            <a:pPr marL="114300" marR="0" indent="-114300" algn="l" defTabSz="457200" rtl="0" eaLnBrk="1" fontAlgn="auto" latinLnBrk="0" hangingPunct="1">
              <a:lnSpc>
                <a:spcPct val="100000"/>
              </a:lnSpc>
              <a:spcBef>
                <a:spcPts val="0"/>
              </a:spcBef>
              <a:spcAft>
                <a:spcPts val="300"/>
              </a:spcAft>
              <a:buClrTx/>
              <a:buSzTx/>
              <a:buFont typeface="Arial"/>
              <a:buChar char="•"/>
              <a:tabLst>
                <a:tab pos="5948363" algn="r"/>
              </a:tabLst>
              <a:defRPr/>
            </a:pPr>
            <a:r>
              <a:rPr lang="en-US" sz="1100" b="0" kern="0" spc="-20" baseline="0" dirty="0" smtClean="0">
                <a:solidFill>
                  <a:schemeClr val="tx1"/>
                </a:solidFill>
                <a:effectLst/>
              </a:rPr>
              <a:t>Give participants time in pairs or small groups to reflect on and discuss answers to the questions. Below you will find sample answers should you need to get the discussion started.</a:t>
            </a:r>
          </a:p>
          <a:p>
            <a:pPr marL="114300" marR="0" indent="-114300" algn="l" defTabSz="457200" rtl="0" eaLnBrk="1" fontAlgn="auto" latinLnBrk="0" hangingPunct="1">
              <a:lnSpc>
                <a:spcPct val="100000"/>
              </a:lnSpc>
              <a:spcBef>
                <a:spcPts val="0"/>
              </a:spcBef>
              <a:spcAft>
                <a:spcPts val="300"/>
              </a:spcAft>
              <a:buClrTx/>
              <a:buSzTx/>
              <a:buFont typeface="Arial"/>
              <a:buChar char="•"/>
              <a:tabLst>
                <a:tab pos="5948363" algn="r"/>
              </a:tabLst>
              <a:defRPr/>
            </a:pPr>
            <a:endParaRPr lang="en-US" sz="400" b="0" u="none" kern="1200" dirty="0" smtClean="0">
              <a:solidFill>
                <a:schemeClr val="tx1"/>
              </a:solidFill>
              <a:effectLst/>
            </a:endParaRPr>
          </a:p>
          <a:p>
            <a:pPr marL="0" indent="0">
              <a:buNone/>
            </a:pPr>
            <a:r>
              <a:rPr lang="en-US" sz="1100" b="1" u="none" kern="1200" dirty="0" smtClean="0">
                <a:solidFill>
                  <a:schemeClr val="tx1"/>
                </a:solidFill>
                <a:effectLst/>
              </a:rPr>
              <a:t>Sample Responses</a:t>
            </a:r>
          </a:p>
          <a:p>
            <a:pPr marL="0" indent="0">
              <a:spcAft>
                <a:spcPts val="300"/>
              </a:spcAft>
              <a:buNone/>
            </a:pPr>
            <a:r>
              <a:rPr lang="en-US" sz="1100" b="0" i="1" kern="1200" dirty="0" smtClean="0">
                <a:solidFill>
                  <a:schemeClr val="tx1"/>
                </a:solidFill>
                <a:effectLst/>
              </a:rPr>
              <a:t>How do the lesson activities increase student understanding of the importance of precise and specific language choices</a:t>
            </a:r>
            <a:r>
              <a:rPr lang="en-US" sz="1100" b="0" i="1" kern="1200" dirty="0" smtClean="0">
                <a:solidFill>
                  <a:schemeClr val="tx1"/>
                </a:solidFill>
                <a:effectLst/>
              </a:rPr>
              <a:t>?</a:t>
            </a:r>
            <a:endParaRPr lang="en-US" sz="1100" b="0" i="1" kern="1200" dirty="0" smtClean="0">
              <a:solidFill>
                <a:schemeClr val="tx1"/>
              </a:solidFill>
              <a:effectLst/>
            </a:endParaRPr>
          </a:p>
          <a:p>
            <a:pPr marL="109538" indent="0">
              <a:spcAft>
                <a:spcPts val="300"/>
              </a:spcAft>
              <a:buNone/>
            </a:pPr>
            <a:r>
              <a:rPr lang="en-US" sz="1000" b="0" kern="1200" dirty="0" smtClean="0">
                <a:solidFill>
                  <a:schemeClr val="tx1"/>
                </a:solidFill>
                <a:effectLst/>
              </a:rPr>
              <a:t>“By linking activities that help students use precise language to describe something peers can't see to those that help students experiment with synonyms to find information, the teacher has focused the students' attention away from language exercises to authentic uses of language for communication and research</a:t>
            </a:r>
            <a:r>
              <a:rPr lang="en-US" sz="1000" b="0" kern="1200" dirty="0" smtClean="0">
                <a:solidFill>
                  <a:schemeClr val="tx1"/>
                </a:solidFill>
                <a:effectLst/>
              </a:rPr>
              <a:t>.”</a:t>
            </a:r>
            <a:endParaRPr lang="en-US" sz="1000" b="0" kern="1200" dirty="0" smtClean="0">
              <a:solidFill>
                <a:schemeClr val="tx1"/>
              </a:solidFill>
              <a:effectLst/>
            </a:endParaRPr>
          </a:p>
          <a:p>
            <a:pPr marL="109538" indent="0">
              <a:spcAft>
                <a:spcPts val="300"/>
              </a:spcAft>
              <a:buNone/>
            </a:pPr>
            <a:r>
              <a:rPr lang="en-US" sz="1000" b="0" kern="1200" dirty="0" smtClean="0">
                <a:solidFill>
                  <a:schemeClr val="tx1"/>
                </a:solidFill>
                <a:effectLst/>
              </a:rPr>
              <a:t>“Students had to identify key words and tried using combinations of these words to increase precision in their online research. They learned key academic vocabulary words —such as "synonym" and "precise" —which helped them improve their research by narrowing down search results</a:t>
            </a:r>
            <a:r>
              <a:rPr lang="en-US" sz="1000" b="0" kern="1200" dirty="0" smtClean="0">
                <a:solidFill>
                  <a:schemeClr val="tx1"/>
                </a:solidFill>
                <a:effectLst/>
              </a:rPr>
              <a:t>.”</a:t>
            </a:r>
            <a:endParaRPr lang="en-US" sz="1000" b="1" kern="1200" dirty="0" smtClean="0">
              <a:solidFill>
                <a:schemeClr val="tx1"/>
              </a:solidFill>
              <a:effectLst/>
            </a:endParaRPr>
          </a:p>
          <a:p>
            <a:pPr marL="0" indent="0">
              <a:spcAft>
                <a:spcPts val="300"/>
              </a:spcAft>
              <a:buNone/>
            </a:pPr>
            <a:r>
              <a:rPr lang="en-US" sz="1100" b="0" i="1" kern="1200" dirty="0" smtClean="0">
                <a:solidFill>
                  <a:schemeClr val="tx1"/>
                </a:solidFill>
                <a:effectLst/>
              </a:rPr>
              <a:t>How did the teacher ensure student interest and engagement</a:t>
            </a:r>
            <a:r>
              <a:rPr lang="en-US" sz="1100" b="0" i="1" kern="1200" dirty="0" smtClean="0">
                <a:solidFill>
                  <a:schemeClr val="tx1"/>
                </a:solidFill>
                <a:effectLst/>
              </a:rPr>
              <a:t>?</a:t>
            </a:r>
            <a:endParaRPr lang="en-US" sz="1000" b="0" kern="1200" dirty="0" smtClean="0">
              <a:solidFill>
                <a:schemeClr val="tx1"/>
              </a:solidFill>
              <a:effectLst/>
            </a:endParaRPr>
          </a:p>
          <a:p>
            <a:pPr marL="109538" indent="0">
              <a:spcAft>
                <a:spcPts val="300"/>
              </a:spcAft>
              <a:buNone/>
            </a:pPr>
            <a:r>
              <a:rPr lang="en-US" sz="1000" b="0" kern="1200" dirty="0" smtClean="0">
                <a:solidFill>
                  <a:schemeClr val="tx1"/>
                </a:solidFill>
                <a:effectLst/>
              </a:rPr>
              <a:t>“Games such as "Taboo" and "Fetch" added a playful and interactive element to the lesson. Searching the Internet in teams kept the students engaged in the topic</a:t>
            </a:r>
            <a:r>
              <a:rPr lang="en-US" sz="1000" b="0" kern="1200" dirty="0" smtClean="0">
                <a:solidFill>
                  <a:schemeClr val="tx1"/>
                </a:solidFill>
                <a:effectLst/>
              </a:rPr>
              <a:t>.”</a:t>
            </a:r>
            <a:endParaRPr lang="en-US" sz="1000" b="1" dirty="0"/>
          </a:p>
          <a:p>
            <a:pPr marL="109538" indent="0">
              <a:spcAft>
                <a:spcPts val="300"/>
              </a:spcAft>
              <a:buNone/>
            </a:pPr>
            <a:r>
              <a:rPr lang="en-US" sz="1000" b="0" kern="1200" dirty="0" smtClean="0">
                <a:solidFill>
                  <a:schemeClr val="tx1"/>
                </a:solidFill>
                <a:effectLst/>
              </a:rPr>
              <a:t>“The teacher has created a real world, problem-solving situation that focuses her students' inquiry, one that students have probably observed in action at home or school. As our world becomes more digitally connected, most searches will begin with as online inquiry</a:t>
            </a:r>
            <a:r>
              <a:rPr lang="en-US" sz="1000" b="0" kern="1200" dirty="0" smtClean="0">
                <a:solidFill>
                  <a:schemeClr val="tx1"/>
                </a:solidFill>
                <a:effectLst/>
              </a:rPr>
              <a:t>.” </a:t>
            </a:r>
            <a:r>
              <a:rPr lang="en-US" sz="1000" b="1" kern="1200" dirty="0" smtClean="0">
                <a:solidFill>
                  <a:schemeClr val="tx1"/>
                </a:solidFill>
                <a:effectLst/>
              </a:rPr>
              <a:t> </a:t>
            </a:r>
          </a:p>
          <a:p>
            <a:pPr marL="0" indent="0">
              <a:spcAft>
                <a:spcPts val="300"/>
              </a:spcAft>
              <a:buNone/>
            </a:pPr>
            <a:r>
              <a:rPr lang="en-US" sz="1100" b="0" i="1" kern="1200" dirty="0" smtClean="0">
                <a:solidFill>
                  <a:schemeClr val="tx1"/>
                </a:solidFill>
                <a:effectLst/>
              </a:rPr>
              <a:t>How can students apply the strategies of this lesson to researching print resources? </a:t>
            </a:r>
          </a:p>
          <a:p>
            <a:pPr marL="109538" indent="0">
              <a:buNone/>
            </a:pPr>
            <a:r>
              <a:rPr lang="en-US" sz="1050" b="0" kern="1200" dirty="0" smtClean="0">
                <a:solidFill>
                  <a:schemeClr val="tx1"/>
                </a:solidFill>
                <a:effectLst/>
              </a:rPr>
              <a:t>“When Internet access is limited in the classroom, I have students develop lists of key words and synonyms before searching for information about a topic or issue. They can look for these words in informational magazines, consumer guides, or newspapers, or before searching for information on a field trip to a museum or the zoo.”</a:t>
            </a:r>
          </a:p>
        </p:txBody>
      </p:sp>
      <p:sp>
        <p:nvSpPr>
          <p:cNvPr id="4" name="Slide Number Placeholder 3"/>
          <p:cNvSpPr>
            <a:spLocks noGrp="1"/>
          </p:cNvSpPr>
          <p:nvPr>
            <p:ph type="sldNum" sz="quarter" idx="10"/>
          </p:nvPr>
        </p:nvSpPr>
        <p:spPr/>
        <p:txBody>
          <a:bodyPr/>
          <a:lstStyle/>
          <a:p>
            <a:fld id="{AB1F5374-48F0-4346-B569-F9B87CEEA239}"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74796"/>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 Points</a:t>
            </a:r>
            <a:r>
              <a:rPr lang="en-US" sz="1100" b="1" baseline="0" dirty="0" smtClean="0">
                <a:latin typeface="Arial Narrow" pitchFamily="34" charset="0"/>
              </a:rPr>
              <a:t>:</a:t>
            </a:r>
            <a:endParaRPr lang="en-US" sz="1100" b="1" baseline="0" dirty="0" smtClean="0">
              <a:latin typeface="Arial Narrow" pitchFamily="34" charset="0"/>
            </a:endParaRP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dirty="0" smtClean="0"/>
              <a:t>The CCSS for ELA/Literacy bring an increased emphasis on analytical reading and writing. In the face of this transition, educators may ask: </a:t>
            </a:r>
            <a:r>
              <a:rPr lang="en-US" sz="1100" b="1" i="1" dirty="0" smtClean="0"/>
              <a:t>What guidance do the CCSS provide to teachers?</a:t>
            </a:r>
            <a:endParaRPr lang="en-US" sz="1100" dirty="0" smtClean="0"/>
          </a:p>
          <a:p>
            <a:pPr marL="114300" indent="-114300" defTabSz="462229">
              <a:spcAft>
                <a:spcPts val="607"/>
              </a:spcAft>
              <a:tabLst>
                <a:tab pos="6013795" algn="r"/>
              </a:tabLst>
              <a:defRPr/>
            </a:pPr>
            <a:r>
              <a:rPr lang="en-US" sz="1100" dirty="0" smtClean="0"/>
              <a:t>The answer to this question involves an explanation of what the standards are and what they are not. </a:t>
            </a:r>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dirty="0" smtClean="0"/>
              <a:t>[refer to text on slide] </a:t>
            </a:r>
          </a:p>
          <a:p>
            <a:pPr marL="114300" indent="-114300" defTabSz="462229">
              <a:spcAft>
                <a:spcPts val="607"/>
              </a:spcAft>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4</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smtClean="0"/>
              <a:t>Talking Points:</a:t>
            </a:r>
          </a:p>
          <a:p>
            <a:pPr marL="0" indent="0">
              <a:buNone/>
            </a:pPr>
            <a:endParaRPr lang="en-US" b="1" dirty="0" smtClean="0"/>
          </a:p>
          <a:p>
            <a:pPr marL="114300" indent="-114300"/>
            <a:r>
              <a:rPr lang="en-US" sz="1100" dirty="0" smtClean="0"/>
              <a:t>The Grade 9 CA CCSS for ELA/Literacy </a:t>
            </a:r>
            <a:r>
              <a:rPr lang="en-US" sz="1100" b="0" dirty="0" smtClean="0"/>
              <a:t>Writing Standard 2</a:t>
            </a:r>
            <a:r>
              <a:rPr lang="en-US" sz="1100" dirty="0" smtClean="0"/>
              <a:t> states:</a:t>
            </a:r>
          </a:p>
          <a:p>
            <a:pPr marL="228600" lvl="1" indent="0">
              <a:buFontTx/>
              <a:buNone/>
            </a:pPr>
            <a:r>
              <a:rPr lang="en-US" i="1" dirty="0" smtClean="0"/>
              <a:t>d. Use precise language and domain-specific vocabulary to manage the complexity of the topic.</a:t>
            </a:r>
          </a:p>
          <a:p>
            <a:pPr marL="228600" lvl="1" indent="0">
              <a:buFontTx/>
              <a:buNone/>
            </a:pPr>
            <a:r>
              <a:rPr lang="en-US" i="1" dirty="0" smtClean="0"/>
              <a:t>e. Establish and maintain a formal style and objective tone while attending to the norms and conventions of the discipline in which they are writing</a:t>
            </a:r>
            <a:r>
              <a:rPr lang="en-US" i="1" dirty="0" smtClean="0"/>
              <a:t>.</a:t>
            </a:r>
            <a:endParaRPr lang="en-US" dirty="0" smtClean="0"/>
          </a:p>
          <a:p>
            <a:r>
              <a:rPr lang="en-US" dirty="0" smtClean="0"/>
              <a:t>Recall that every genre of writing occurs in a situation that has an audience, a purpose, a context or setting, a set of expected and appropriate responses, and a reason for the writer to write (Fox, 2004). </a:t>
            </a:r>
          </a:p>
          <a:p>
            <a:r>
              <a:rPr lang="en-US" dirty="0" smtClean="0"/>
              <a:t>Ensuring that students have the opportunity to research a variety of sources to determine language, vocabulary, levels of formality, and tone appropriate to the task is essential.</a:t>
            </a:r>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40</a:t>
            </a:fld>
            <a:endParaRPr lang="en-US" dirty="0"/>
          </a:p>
        </p:txBody>
      </p:sp>
    </p:spTree>
    <p:extLst>
      <p:ext uri="{BB962C8B-B14F-4D97-AF65-F5344CB8AC3E}">
        <p14:creationId xmlns:p14="http://schemas.microsoft.com/office/powerpoint/2010/main" val="30806707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Facilitator Notes:</a:t>
            </a:r>
          </a:p>
          <a:p>
            <a:pPr>
              <a:spcAft>
                <a:spcPts val="0"/>
              </a:spcAft>
            </a:pPr>
            <a:r>
              <a:rPr lang="en-US" sz="1100" dirty="0" smtClean="0"/>
              <a:t>Link to video </a:t>
            </a:r>
            <a:r>
              <a:rPr lang="en-US" sz="1100" dirty="0" smtClean="0">
                <a:hlinkClick r:id="rId3"/>
              </a:rPr>
              <a:t>https://www.teachingchannel.org/videos/formal-and-informal-texts</a:t>
            </a:r>
            <a:r>
              <a:rPr lang="en-US" sz="1100" baseline="0" dirty="0" smtClean="0"/>
              <a:t> (</a:t>
            </a:r>
            <a:r>
              <a:rPr lang="en-US" sz="1100" dirty="0" smtClean="0"/>
              <a:t>Video is 14:08 in length.)</a:t>
            </a:r>
          </a:p>
          <a:p>
            <a:pPr marL="109538" indent="0">
              <a:buNone/>
            </a:pPr>
            <a:endParaRPr lang="en-US" sz="1100" dirty="0" smtClean="0"/>
          </a:p>
          <a:p>
            <a:pPr marL="109538" indent="0">
              <a:buNone/>
            </a:pPr>
            <a:r>
              <a:rPr lang="en-US" sz="1100" b="1" dirty="0" smtClean="0"/>
              <a:t>Talking Points:</a:t>
            </a:r>
          </a:p>
          <a:p>
            <a:pPr marL="280988" marR="0" indent="-171450" algn="l" defTabSz="457200" rtl="0" eaLnBrk="1" fontAlgn="auto" latinLnBrk="0" hangingPunct="1">
              <a:lnSpc>
                <a:spcPct val="100000"/>
              </a:lnSpc>
              <a:spcBef>
                <a:spcPts val="0"/>
              </a:spcBef>
              <a:spcAft>
                <a:spcPts val="600"/>
              </a:spcAft>
              <a:buClrTx/>
              <a:buSzTx/>
              <a:tabLst>
                <a:tab pos="5948363" algn="r"/>
              </a:tabLst>
              <a:defRPr/>
            </a:pPr>
            <a:r>
              <a:rPr lang="en-US" sz="1100" b="0" i="0" dirty="0" smtClean="0"/>
              <a:t>In the following video, the teacher is guiding her 9th- and 10th- grade students to understand and identify for what audiences and purposes informal and formal language are appropriate and effective. </a:t>
            </a:r>
          </a:p>
          <a:p>
            <a:pPr marL="280988" marR="0" indent="-171450" algn="l" defTabSz="457200" rtl="0" eaLnBrk="1" fontAlgn="auto" latinLnBrk="0" hangingPunct="1">
              <a:lnSpc>
                <a:spcPct val="100000"/>
              </a:lnSpc>
              <a:spcBef>
                <a:spcPts val="0"/>
              </a:spcBef>
              <a:spcAft>
                <a:spcPts val="600"/>
              </a:spcAft>
              <a:buClrTx/>
              <a:buSzTx/>
              <a:tabLst>
                <a:tab pos="5948363" algn="r"/>
              </a:tabLst>
              <a:defRPr/>
            </a:pPr>
            <a:r>
              <a:rPr lang="en-US" sz="1100" b="0" i="0" dirty="0" smtClean="0"/>
              <a:t>She supports their learning by asking them to analyze the language used in several written genres and texts, including texts, emails, letters, and newspapers. </a:t>
            </a:r>
          </a:p>
          <a:p>
            <a:pPr marL="280988" marR="0" indent="-171450" algn="l" defTabSz="457200" rtl="0" eaLnBrk="1" fontAlgn="auto" latinLnBrk="0" hangingPunct="1">
              <a:lnSpc>
                <a:spcPct val="100000"/>
              </a:lnSpc>
              <a:spcBef>
                <a:spcPts val="0"/>
              </a:spcBef>
              <a:spcAft>
                <a:spcPts val="600"/>
              </a:spcAft>
              <a:buClrTx/>
              <a:buSzTx/>
              <a:tabLst>
                <a:tab pos="5948363" algn="r"/>
              </a:tabLst>
              <a:defRPr/>
            </a:pPr>
            <a:r>
              <a:rPr lang="en-US" sz="1100" b="0" i="0" dirty="0" smtClean="0"/>
              <a:t>As students write for increasingly networked audiences and in both digital and print texts, the goals of this lesson become increasingly important.</a:t>
            </a:r>
          </a:p>
          <a:p>
            <a:pPr marL="109538" indent="0">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marL="0" indent="0">
              <a:buNone/>
            </a:pPr>
            <a:endParaRPr lang="en-US" sz="1100" b="0" u="none" kern="1200" dirty="0" smtClean="0">
              <a:solidFill>
                <a:schemeClr val="tx1"/>
              </a:solidFill>
              <a:effectLst/>
            </a:endParaRPr>
          </a:p>
          <a:p>
            <a:pPr marL="0" indent="0">
              <a:buNone/>
            </a:pPr>
            <a:r>
              <a:rPr lang="en-US" sz="1100" b="1" u="none" kern="1200" dirty="0" smtClean="0">
                <a:solidFill>
                  <a:schemeClr val="tx1"/>
                </a:solidFill>
                <a:effectLst/>
              </a:rPr>
              <a:t>Facilitator</a:t>
            </a:r>
            <a:r>
              <a:rPr lang="en-US" sz="1100" b="1" u="none" kern="1200" baseline="0" dirty="0" smtClean="0">
                <a:solidFill>
                  <a:schemeClr val="tx1"/>
                </a:solidFill>
                <a:effectLst/>
              </a:rPr>
              <a:t> Notes:</a:t>
            </a:r>
            <a:endParaRPr lang="en-US" sz="1100" b="1" u="none" kern="1200" dirty="0" smtClean="0">
              <a:solidFill>
                <a:schemeClr val="tx1"/>
              </a:solidFill>
              <a:effectLst/>
            </a:endParaRP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kern="0" spc="-20" baseline="0" dirty="0" smtClean="0">
                <a:solidFill>
                  <a:schemeClr val="tx1"/>
                </a:solidFill>
                <a:effectLst/>
              </a:rPr>
              <a:t>Give participants time in pairs or small groups to reflect on and discuss answers to the questions. Below you will find sample answers should you need to get the discussion started</a:t>
            </a:r>
            <a:r>
              <a:rPr lang="en-US" sz="1100" b="0" kern="0" spc="-20" baseline="0" dirty="0" smtClean="0">
                <a:solidFill>
                  <a:schemeClr val="tx1"/>
                </a:solidFill>
                <a:effectLst/>
              </a:rPr>
              <a:t>.</a:t>
            </a:r>
            <a:endParaRPr lang="en-US" sz="1100" b="0" kern="0" spc="-20" baseline="0" dirty="0" smtClean="0">
              <a:solidFill>
                <a:schemeClr val="tx1"/>
              </a:solidFill>
              <a:effectLst/>
            </a:endParaRPr>
          </a:p>
          <a:p>
            <a:pPr marL="0" indent="0">
              <a:buNone/>
            </a:pPr>
            <a:r>
              <a:rPr lang="en-US" sz="1100" b="1" u="none" kern="1200" dirty="0" smtClean="0">
                <a:solidFill>
                  <a:schemeClr val="tx1"/>
                </a:solidFill>
                <a:effectLst/>
              </a:rPr>
              <a:t>Sample Responses</a:t>
            </a:r>
          </a:p>
          <a:p>
            <a:pPr marL="0" indent="0">
              <a:buNone/>
            </a:pPr>
            <a:r>
              <a:rPr lang="en-US" sz="1100" b="0" i="1" kern="1200" dirty="0" smtClean="0">
                <a:solidFill>
                  <a:schemeClr val="tx1"/>
                </a:solidFill>
                <a:effectLst/>
              </a:rPr>
              <a:t>How does the teacher take the students from the broad topic of formal versus informal text to a narrow focus of language at the sentence and word level</a:t>
            </a:r>
            <a:r>
              <a:rPr lang="en-US" sz="1100" b="0" i="1" kern="1200" dirty="0" smtClean="0">
                <a:solidFill>
                  <a:schemeClr val="tx1"/>
                </a:solidFill>
                <a:effectLst/>
              </a:rPr>
              <a:t>?</a:t>
            </a:r>
            <a:endParaRPr lang="en-US" sz="1100" b="0" i="1" kern="1200" dirty="0" smtClean="0">
              <a:solidFill>
                <a:schemeClr val="tx1"/>
              </a:solidFill>
              <a:effectLst/>
            </a:endParaRPr>
          </a:p>
          <a:p>
            <a:pPr marL="109538" indent="0">
              <a:buNone/>
            </a:pPr>
            <a:r>
              <a:rPr lang="en-US" sz="1100" b="0" kern="1200" dirty="0" smtClean="0">
                <a:solidFill>
                  <a:schemeClr val="tx1"/>
                </a:solidFill>
                <a:effectLst/>
              </a:rPr>
              <a:t>“She begins by having the students brainstorm examples to get them thinking about the topic. Then she narrows the lesson to review specific texts for close analysis of language use</a:t>
            </a:r>
            <a:r>
              <a:rPr lang="en-US" sz="1100" b="0" kern="1200" dirty="0" smtClean="0">
                <a:solidFill>
                  <a:schemeClr val="tx1"/>
                </a:solidFill>
                <a:effectLst/>
              </a:rPr>
              <a:t>.”</a:t>
            </a:r>
            <a:endParaRPr lang="en-US" sz="1100" b="1" kern="1200" dirty="0" smtClean="0">
              <a:solidFill>
                <a:schemeClr val="tx1"/>
              </a:solidFill>
              <a:effectLst/>
            </a:endParaRPr>
          </a:p>
          <a:p>
            <a:pPr marL="0" indent="0">
              <a:buNone/>
            </a:pPr>
            <a:r>
              <a:rPr lang="en-US" sz="1100" b="0" i="1" kern="1200" dirty="0" smtClean="0">
                <a:solidFill>
                  <a:schemeClr val="tx1"/>
                </a:solidFill>
                <a:effectLst/>
              </a:rPr>
              <a:t>How does the teacher help students understand the contexts in which to use formal or informal language? How does she incorporate technology into the lesson</a:t>
            </a:r>
            <a:r>
              <a:rPr lang="en-US" sz="1100" b="0" i="1" kern="1200" dirty="0" smtClean="0">
                <a:solidFill>
                  <a:schemeClr val="tx1"/>
                </a:solidFill>
                <a:effectLst/>
              </a:rPr>
              <a:t>?</a:t>
            </a:r>
            <a:endParaRPr lang="en-US" sz="1100" b="0" i="1" kern="1200" dirty="0" smtClean="0">
              <a:solidFill>
                <a:schemeClr val="tx1"/>
              </a:solidFill>
              <a:effectLst/>
            </a:endParaRPr>
          </a:p>
          <a:p>
            <a:pPr marL="109538" indent="0">
              <a:buNone/>
            </a:pPr>
            <a:r>
              <a:rPr lang="en-US" sz="1100" b="0" kern="1200" dirty="0" smtClean="0">
                <a:solidFill>
                  <a:schemeClr val="tx1"/>
                </a:solidFill>
                <a:effectLst/>
              </a:rPr>
              <a:t>“The class considers examples of personal letters, emails, text messages, blogs, newspaper editorials, etc., and discuss situations and contexts in which they are used. The email example provides students with a context that they are familiar with and interested in</a:t>
            </a:r>
            <a:r>
              <a:rPr lang="en-US" sz="1100" b="0" kern="1200" dirty="0" smtClean="0">
                <a:solidFill>
                  <a:schemeClr val="tx1"/>
                </a:solidFill>
                <a:effectLst/>
              </a:rPr>
              <a:t>.”</a:t>
            </a:r>
            <a:endParaRPr lang="en-US" sz="1100" b="1" kern="1200" dirty="0" smtClean="0">
              <a:solidFill>
                <a:schemeClr val="tx1"/>
              </a:solidFill>
              <a:effectLst/>
            </a:endParaRPr>
          </a:p>
          <a:p>
            <a:pPr marL="0" indent="0">
              <a:buNone/>
            </a:pPr>
            <a:r>
              <a:rPr lang="en-US" sz="1100" b="0" i="1" kern="1200" dirty="0" smtClean="0">
                <a:solidFill>
                  <a:schemeClr val="tx1"/>
                </a:solidFill>
                <a:effectLst/>
              </a:rPr>
              <a:t>How does the teacher scaffold the lesson? </a:t>
            </a:r>
          </a:p>
          <a:p>
            <a:pPr marL="109538" indent="0">
              <a:buNone/>
            </a:pPr>
            <a:r>
              <a:rPr lang="en-US" sz="1100" b="0" kern="1200" dirty="0" smtClean="0">
                <a:solidFill>
                  <a:schemeClr val="tx1"/>
                </a:solidFill>
                <a:effectLst/>
              </a:rPr>
              <a:t>“She separates the students into ability levels and assigns each group specific tasks to analyze the same text.”</a:t>
            </a:r>
            <a:endParaRPr lang="en-US" sz="1100" b="1" kern="1200" dirty="0" smtClean="0">
              <a:solidFill>
                <a:schemeClr val="tx1"/>
              </a:solidFill>
              <a:effectLst/>
            </a:endParaRPr>
          </a:p>
          <a:p>
            <a:pPr>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dirty="0" smtClean="0"/>
          </a:p>
          <a:p>
            <a:pPr>
              <a:buNone/>
            </a:pPr>
            <a:r>
              <a:rPr lang="en-US" b="1" dirty="0" smtClean="0"/>
              <a:t>Talking Points:</a:t>
            </a:r>
          </a:p>
          <a:p>
            <a:r>
              <a:rPr lang="en-US" sz="1100" kern="1200" dirty="0" smtClean="0">
                <a:solidFill>
                  <a:schemeClr val="tx1"/>
                </a:solidFill>
              </a:rPr>
              <a:t>The Grade 6 CA CCSS for ELA/Literacy Writing Standard 8 states:</a:t>
            </a:r>
            <a:r>
              <a:rPr lang="en-US" sz="1100" kern="1200" baseline="0" dirty="0" smtClean="0">
                <a:solidFill>
                  <a:schemeClr val="tx1"/>
                </a:solidFill>
              </a:rPr>
              <a:t> </a:t>
            </a:r>
            <a:r>
              <a:rPr lang="en-US" sz="1100" kern="1200" dirty="0" smtClean="0">
                <a:solidFill>
                  <a:schemeClr val="tx1"/>
                </a:solidFill>
              </a:rPr>
              <a:t>“</a:t>
            </a:r>
            <a:r>
              <a:rPr lang="en-US" sz="1100" i="1" kern="1200" dirty="0" smtClean="0">
                <a:solidFill>
                  <a:schemeClr val="tx1"/>
                </a:solidFill>
              </a:rPr>
              <a:t>Gather relevant information from multiple print and digital sources; assess the credibility of each source; and quote or paraphrase the data and conclusions of others while avoiding plagiarism and providing basic bibliographic information for sources</a:t>
            </a:r>
            <a:r>
              <a:rPr lang="en-US" sz="1100" kern="1200" dirty="0" smtClean="0">
                <a:solidFill>
                  <a:schemeClr val="tx1"/>
                </a:solidFill>
              </a:rPr>
              <a:t>.”</a:t>
            </a:r>
            <a:endParaRPr lang="en-US" sz="1100" kern="1200" dirty="0" smtClean="0">
              <a:solidFill>
                <a:schemeClr val="tx1"/>
              </a:solidFill>
            </a:endParaRPr>
          </a:p>
          <a:p>
            <a:r>
              <a:rPr lang="en-US" sz="1100" kern="1200" dirty="0" smtClean="0">
                <a:solidFill>
                  <a:schemeClr val="tx1"/>
                </a:solidFill>
              </a:rPr>
              <a:t>Note the importance of teaching middle grade students how to effectively assess the credibility of sources — especially on the Internet — as they move into more cognitively demanding writing tasks</a:t>
            </a:r>
            <a:r>
              <a:rPr lang="en-US" sz="1100" kern="1200" dirty="0" smtClean="0">
                <a:solidFill>
                  <a:schemeClr val="tx1"/>
                </a:solidFill>
              </a:rPr>
              <a:t>.</a:t>
            </a:r>
            <a:endParaRPr lang="en-US" sz="1100" kern="1200" dirty="0" smtClean="0">
              <a:solidFill>
                <a:schemeClr val="tx1"/>
              </a:solidFill>
            </a:endParaRP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dirty="0" smtClean="0"/>
              <a:t>In our increasingly digital world, one of the most powerful ways to engage students in learning to assess and analyze the credibility of the texts and sources they draw on for research and writing is to ask them to assess digital texts before they assess print texts</a:t>
            </a:r>
            <a:r>
              <a:rPr lang="en-US" sz="1100" dirty="0" smtClean="0"/>
              <a:t>.</a:t>
            </a:r>
            <a:endParaRPr lang="en-US" sz="1100" b="0" dirty="0" smtClean="0"/>
          </a:p>
          <a:p>
            <a:pPr marL="114300" indent="-114300"/>
            <a:r>
              <a:rPr lang="en-US" sz="1100" dirty="0" smtClean="0"/>
              <a:t>When students explore the idea that anyone can publish on the Internet, they begin to understand that not all sites are equally trustworthy. Students need to carefully evaluate the sites they use for research, and then decide which ones they can trust.</a:t>
            </a:r>
          </a:p>
        </p:txBody>
      </p:sp>
      <p:sp>
        <p:nvSpPr>
          <p:cNvPr id="4" name="Slide Number Placeholder 3"/>
          <p:cNvSpPr>
            <a:spLocks noGrp="1"/>
          </p:cNvSpPr>
          <p:nvPr>
            <p:ph type="sldNum" sz="quarter" idx="10"/>
          </p:nvPr>
        </p:nvSpPr>
        <p:spPr/>
        <p:txBody>
          <a:bodyPr/>
          <a:lstStyle/>
          <a:p>
            <a:fld id="{AB1F5374-48F0-4346-B569-F9B87CEEA239}"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95519"/>
            <a:ext cx="6148219" cy="4689187"/>
          </a:xfrm>
        </p:spPr>
        <p:txBody>
          <a:bodyPr>
            <a:normAutofit/>
          </a:bodyPr>
          <a:lstStyle/>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00" dirty="0" smtClean="0"/>
          </a:p>
          <a:p>
            <a:pPr marL="114300" marR="0" indent="-11430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1" dirty="0" smtClean="0"/>
              <a:t>Facilitator Notes: </a:t>
            </a:r>
          </a:p>
          <a:p>
            <a:pPr>
              <a:spcAft>
                <a:spcPts val="0"/>
              </a:spcAft>
              <a:defRPr/>
            </a:pPr>
            <a:r>
              <a:rPr lang="en-US" sz="1100" dirty="0" smtClean="0"/>
              <a:t>Link to video </a:t>
            </a:r>
            <a:r>
              <a:rPr lang="en-US" sz="1100" u="sng" dirty="0" smtClean="0"/>
              <a:t>https://www.teachingchannel.org/videos/analyzing-websites-with-students</a:t>
            </a:r>
            <a:r>
              <a:rPr lang="en-US" sz="1100" u="sng" baseline="0" dirty="0" smtClean="0"/>
              <a:t> (</a:t>
            </a:r>
            <a:r>
              <a:rPr lang="en-US" sz="1100" dirty="0" smtClean="0"/>
              <a:t>Video is 5:51 in length).</a:t>
            </a:r>
          </a:p>
          <a:p>
            <a:pPr>
              <a:spcAft>
                <a:spcPts val="0"/>
              </a:spcAft>
              <a:defRPr/>
            </a:pPr>
            <a:endParaRPr lang="en-US" sz="1100" b="1" dirty="0" smtClean="0"/>
          </a:p>
          <a:p>
            <a:pPr marL="0" indent="0">
              <a:spcAft>
                <a:spcPts val="0"/>
              </a:spcAft>
              <a:buNone/>
              <a:defRPr/>
            </a:pPr>
            <a:r>
              <a:rPr lang="en-US" sz="1100" b="1" dirty="0" smtClean="0"/>
              <a:t>Talking Points:</a:t>
            </a:r>
          </a:p>
          <a:p>
            <a:pPr marL="280988" marR="0" indent="-171450" algn="l" defTabSz="457200" rtl="0" eaLnBrk="1" fontAlgn="auto" latinLnBrk="0" hangingPunct="1">
              <a:lnSpc>
                <a:spcPct val="100000"/>
              </a:lnSpc>
              <a:spcBef>
                <a:spcPts val="0"/>
              </a:spcBef>
              <a:spcAft>
                <a:spcPts val="0"/>
              </a:spcAft>
              <a:buClrTx/>
              <a:buSzTx/>
              <a:tabLst>
                <a:tab pos="5948363" algn="r"/>
              </a:tabLst>
              <a:defRPr/>
            </a:pPr>
            <a:r>
              <a:rPr lang="en-US" sz="1100" b="0" dirty="0" smtClean="0"/>
              <a:t>Let's watch a teacher employ this strategy in the following lesson from Common Sense Media. </a:t>
            </a:r>
          </a:p>
          <a:p>
            <a:pPr marL="109538" indent="0">
              <a:spcAft>
                <a:spcPts val="0"/>
              </a:spcAft>
              <a:buNone/>
              <a:defRPr/>
            </a:pPr>
            <a:endParaRPr lang="en-US" sz="1100" dirty="0" smtClean="0"/>
          </a:p>
          <a:p>
            <a:pPr>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Facilitator</a:t>
            </a:r>
            <a:r>
              <a:rPr lang="en-US" sz="1100" b="1" baseline="0" dirty="0" smtClean="0"/>
              <a:t> Notes</a:t>
            </a:r>
            <a:r>
              <a:rPr lang="en-US" sz="1100" b="1" baseline="0" dirty="0" smtClean="0"/>
              <a:t>:</a:t>
            </a:r>
            <a:endParaRPr lang="en-US" sz="1100" b="1" baseline="0" dirty="0" smtClean="0"/>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baseline="0" dirty="0" smtClean="0"/>
              <a:t>Display or copy </a:t>
            </a:r>
            <a:r>
              <a:rPr lang="en-US" sz="1100" i="0" u="none" baseline="0" dirty="0" smtClean="0"/>
              <a:t>Handout 2.2.4: </a:t>
            </a:r>
            <a:r>
              <a:rPr lang="en-US" sz="1100" i="1" baseline="0" dirty="0" smtClean="0"/>
              <a:t>Identifying High Quality Sites</a:t>
            </a:r>
            <a:r>
              <a:rPr lang="en-US" sz="1100" baseline="0" dirty="0" smtClean="0"/>
              <a:t>. </a:t>
            </a:r>
          </a:p>
          <a:p>
            <a:r>
              <a:rPr lang="en-US" sz="1100" baseline="0" dirty="0" smtClean="0"/>
              <a:t>If you have online access, participants can link to and review the lesson at:</a:t>
            </a:r>
          </a:p>
          <a:p>
            <a:pPr indent="-4763">
              <a:spcAft>
                <a:spcPts val="0"/>
              </a:spcAft>
              <a:buNone/>
            </a:pPr>
            <a:r>
              <a:rPr lang="en-US" sz="1100" u="sng" baseline="0" dirty="0" smtClean="0"/>
              <a:t>http://www.commonsensemedia.org/educators/lesson/identifying-high-quality-sites-6-8</a:t>
            </a:r>
          </a:p>
          <a:p>
            <a:pPr indent="-4763">
              <a:spcAft>
                <a:spcPts val="0"/>
              </a:spcAft>
              <a:buNone/>
            </a:pPr>
            <a:endParaRPr lang="en-US" sz="1100" b="1" u="sng" baseline="0" dirty="0" smtClean="0"/>
          </a:p>
          <a:p>
            <a:pPr indent="-4763">
              <a:spcAft>
                <a:spcPts val="0"/>
              </a:spcAft>
              <a:buNone/>
            </a:pPr>
            <a:r>
              <a:rPr lang="en-US" sz="1100" b="1" u="none" baseline="0" dirty="0" smtClean="0"/>
              <a:t>Talking Points:</a:t>
            </a:r>
          </a:p>
          <a:p>
            <a:pPr indent="-4763">
              <a:spcAft>
                <a:spcPts val="0"/>
              </a:spcAft>
              <a:buNone/>
            </a:pPr>
            <a:endParaRPr lang="en-US" sz="1100" b="1" u="none" baseline="0" dirty="0" smtClean="0"/>
          </a:p>
          <a:p>
            <a:pPr marL="114300" indent="-114300"/>
            <a:r>
              <a:rPr lang="en-US" sz="1100" dirty="0" smtClean="0"/>
              <a:t>With a partner, examine the complete lesson for which the video activity is a part — </a:t>
            </a:r>
            <a:r>
              <a:rPr lang="en-US" sz="1100" i="1" dirty="0" smtClean="0"/>
              <a:t>Identifying High Quality Sites</a:t>
            </a:r>
            <a:r>
              <a:rPr lang="en-US" sz="1100" dirty="0" smtClean="0"/>
              <a:t>. Handout 2.2.4: </a:t>
            </a:r>
            <a:r>
              <a:rPr lang="en-US" sz="1100" i="1" dirty="0" smtClean="0"/>
              <a:t>Identifying High Quality Sites</a:t>
            </a:r>
            <a:r>
              <a:rPr lang="en-US" sz="1100" dirty="0" smtClean="0"/>
              <a:t>. </a:t>
            </a:r>
          </a:p>
          <a:p>
            <a:r>
              <a:rPr lang="en-US" sz="1100" dirty="0" smtClean="0"/>
              <a:t>Note the emphasis on critical thinking and academic vocabulary that students need before beginning their analysis</a:t>
            </a:r>
            <a:r>
              <a:rPr lang="en-US" sz="1100" dirty="0" smtClean="0"/>
              <a:t>.</a:t>
            </a:r>
            <a:endParaRPr lang="en-US" sz="1100" dirty="0" smtClean="0"/>
          </a:p>
          <a:p>
            <a:r>
              <a:rPr lang="en-US" sz="1100" dirty="0" smtClean="0"/>
              <a:t>Note also that the CCSS addressed in this research lesson are in Reading and Speaking and Listening, not in Writing. </a:t>
            </a:r>
          </a:p>
          <a:p>
            <a:r>
              <a:rPr lang="en-US" sz="1100" dirty="0" smtClean="0"/>
              <a:t>This lesson is an excellent example of how the standards are interconnected and interdependent.</a:t>
            </a:r>
          </a:p>
          <a:p>
            <a:pPr marL="0" indent="0">
              <a:buNone/>
            </a:pPr>
            <a:endParaRPr lang="en-US" sz="1100" dirty="0" smtClean="0"/>
          </a:p>
          <a:p>
            <a:pPr marL="0" indent="0">
              <a:buNone/>
            </a:pPr>
            <a:endParaRPr lang="en-US" sz="1100" dirty="0" smtClean="0"/>
          </a:p>
          <a:p>
            <a:pPr indent="-4763">
              <a:spcAft>
                <a:spcPts val="0"/>
              </a:spcAft>
              <a:buNone/>
            </a:pPr>
            <a:endParaRPr lang="en-US" sz="1100" b="1" u="none" baseline="0" dirty="0" smtClean="0"/>
          </a:p>
          <a:p>
            <a:pPr marL="109537" indent="0">
              <a:buNone/>
            </a:pPr>
            <a:endParaRPr lang="en-US" sz="1100"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Facilitator</a:t>
            </a:r>
            <a:r>
              <a:rPr lang="en-US" sz="1100" b="1" baseline="0" dirty="0" smtClean="0"/>
              <a:t> Notes</a:t>
            </a:r>
            <a:r>
              <a:rPr lang="en-US" sz="1100" b="1" baseline="0" dirty="0" smtClean="0"/>
              <a:t>:</a:t>
            </a:r>
            <a:endParaRPr lang="en-US" sz="1100" b="1" baseline="0" dirty="0" smtClean="0"/>
          </a:p>
          <a:p>
            <a:r>
              <a:rPr lang="en-US" sz="1100" baseline="0" dirty="0" smtClean="0"/>
              <a:t>Give participants time in pairs or small groups to generate answers for these questions.  </a:t>
            </a:r>
          </a:p>
          <a:p>
            <a:r>
              <a:rPr lang="en-US" sz="1100" baseline="0" dirty="0" smtClean="0"/>
              <a:t>Given the CCSS emphasis on increased use of and writing about sources and texts, as well as on assessing the credibility of sources and texts, finding and using sources for these purposes is an important consideration for educators.</a:t>
            </a:r>
          </a:p>
        </p:txBody>
      </p:sp>
      <p:sp>
        <p:nvSpPr>
          <p:cNvPr id="4" name="Slide Number Placeholder 3"/>
          <p:cNvSpPr>
            <a:spLocks noGrp="1"/>
          </p:cNvSpPr>
          <p:nvPr>
            <p:ph type="sldNum" sz="quarter" idx="10"/>
          </p:nvPr>
        </p:nvSpPr>
        <p:spPr/>
        <p:txBody>
          <a:bodyPr/>
          <a:lstStyle/>
          <a:p>
            <a:fld id="{AB1F5374-48F0-4346-B569-F9B87CEEA239}"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sz="1200" b="1" kern="1200" baseline="0" dirty="0" smtClean="0">
              <a:solidFill>
                <a:schemeClr val="tx1"/>
              </a:solidFill>
            </a:endParaRPr>
          </a:p>
          <a:p>
            <a:pPr marL="0" indent="0">
              <a:buNone/>
            </a:pPr>
            <a:endParaRPr lang="en-US" sz="1200" b="1" dirty="0"/>
          </a:p>
          <a:p>
            <a:pPr marL="0" indent="0">
              <a:buNone/>
            </a:pPr>
            <a:r>
              <a:rPr lang="en-US" sz="1100" b="1" kern="1200" baseline="0" dirty="0" smtClean="0">
                <a:solidFill>
                  <a:schemeClr val="tx1"/>
                </a:solidFill>
              </a:rPr>
              <a:t>Facilitator </a:t>
            </a:r>
            <a:r>
              <a:rPr lang="en-US" sz="1100" b="1" kern="1200" baseline="0" dirty="0" smtClean="0">
                <a:solidFill>
                  <a:schemeClr val="tx1"/>
                </a:solidFill>
              </a:rPr>
              <a:t>Notes:</a:t>
            </a:r>
          </a:p>
          <a:p>
            <a:pPr marL="114300" indent="-114300"/>
            <a:r>
              <a:rPr lang="en-US" sz="1100" kern="1200" baseline="0" dirty="0" smtClean="0">
                <a:solidFill>
                  <a:schemeClr val="tx1"/>
                </a:solidFill>
              </a:rPr>
              <a:t>For the next several slides and accompanying activities: If participants have online access, they may use tablets or laptops to link to the lesson at their grade level span and review it individually or with a partner. Another option is to download the lessons and copy sets for participants. If neither is possible, move ahead to slide 52</a:t>
            </a:r>
            <a:r>
              <a:rPr lang="en-US" sz="1100" kern="1200" baseline="0" dirty="0" smtClean="0">
                <a:solidFill>
                  <a:schemeClr val="tx1"/>
                </a:solidFill>
              </a:rPr>
              <a:t>.</a:t>
            </a:r>
            <a:endParaRPr lang="en-US" sz="1100" kern="1200" dirty="0" smtClean="0">
              <a:solidFill>
                <a:schemeClr val="tx1"/>
              </a:solidFill>
            </a:endParaRPr>
          </a:p>
          <a:p>
            <a:pPr marL="0" indent="0">
              <a:buNone/>
            </a:pPr>
            <a:r>
              <a:rPr lang="en-US" sz="1100" b="1" kern="1200" dirty="0" smtClean="0">
                <a:solidFill>
                  <a:schemeClr val="tx1"/>
                </a:solidFill>
              </a:rPr>
              <a:t>Talking Points: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i="0" kern="1200" dirty="0" smtClean="0">
                <a:solidFill>
                  <a:schemeClr val="tx1"/>
                </a:solidFill>
              </a:rPr>
              <a:t>Select,</a:t>
            </a:r>
            <a:r>
              <a:rPr lang="en-US" sz="1100" b="0" i="0" kern="1200" baseline="0" dirty="0" smtClean="0">
                <a:solidFill>
                  <a:schemeClr val="tx1"/>
                </a:solidFill>
              </a:rPr>
              <a:t> link to, read, and review </a:t>
            </a:r>
            <a:r>
              <a:rPr lang="en-US" sz="1100" b="0" i="0" kern="1200" dirty="0" smtClean="0">
                <a:solidFill>
                  <a:schemeClr val="tx1"/>
                </a:solidFill>
              </a:rPr>
              <a:t>a Digital Literacy lesson</a:t>
            </a:r>
            <a:r>
              <a:rPr lang="en-US" sz="1100" b="0" i="0" kern="1200" baseline="0" dirty="0" smtClean="0">
                <a:solidFill>
                  <a:schemeClr val="tx1"/>
                </a:solidFill>
              </a:rPr>
              <a:t> </a:t>
            </a:r>
            <a:r>
              <a:rPr lang="en-US" sz="1100" b="0" i="0" kern="1200" dirty="0" smtClean="0">
                <a:solidFill>
                  <a:schemeClr val="tx1"/>
                </a:solidFill>
              </a:rPr>
              <a:t>from Common Sense Media at your grade level span</a:t>
            </a:r>
            <a:r>
              <a:rPr lang="en-US" sz="1100" b="0" i="0" kern="1200" dirty="0" smtClean="0">
                <a:solidFill>
                  <a:schemeClr val="tx1"/>
                </a:solidFill>
              </a:rPr>
              <a:t>.</a:t>
            </a:r>
            <a:endParaRPr lang="en-US" sz="1100" b="0" i="0" kern="1200" dirty="0" smtClean="0">
              <a:solidFill>
                <a:schemeClr val="tx1"/>
              </a:solidFill>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0" i="0" kern="1200" dirty="0" smtClean="0">
                <a:solidFill>
                  <a:schemeClr val="tx1"/>
                </a:solidFill>
              </a:rPr>
              <a:t>After reviewing the lesson,</a:t>
            </a:r>
            <a:r>
              <a:rPr lang="en-US" sz="1100" b="0" i="0" kern="1200" baseline="0" dirty="0" smtClean="0">
                <a:solidFill>
                  <a:schemeClr val="tx1"/>
                </a:solidFill>
              </a:rPr>
              <a:t> complete the following activity</a:t>
            </a:r>
            <a:r>
              <a:rPr lang="en-US" sz="1100" b="0" i="0" kern="1200" baseline="0" dirty="0" smtClean="0">
                <a:solidFill>
                  <a:schemeClr val="tx1"/>
                </a:solidFill>
              </a:rPr>
              <a:t>:</a:t>
            </a:r>
            <a:endParaRPr lang="en-US" sz="1100" b="1" i="1" dirty="0" smtClean="0"/>
          </a:p>
          <a:p>
            <a:pPr marL="114300" indent="-114300"/>
            <a:r>
              <a:rPr lang="en-US" sz="1100" b="0" i="0" dirty="0" smtClean="0"/>
              <a:t>Refer to your grade level standards for CCSS Writing Standard 8:</a:t>
            </a:r>
            <a:r>
              <a:rPr lang="en-US" sz="1100" b="0" i="1" dirty="0" smtClean="0"/>
              <a:t>“Gather relevant information from multiple print and digital sources, assess the credibility and accuracy of each source, and integrate the information while avoiding plagiarism</a:t>
            </a:r>
            <a:r>
              <a:rPr lang="en-US" sz="1100" b="0" i="1" dirty="0" smtClean="0"/>
              <a:t>.”</a:t>
            </a:r>
            <a:endParaRPr lang="en-US" sz="1100" b="0" i="1" dirty="0" smtClean="0"/>
          </a:p>
          <a:p>
            <a:pPr marL="0" indent="0">
              <a:buNone/>
            </a:pPr>
            <a:r>
              <a:rPr lang="en-US" sz="1100" b="0" i="1" dirty="0" smtClean="0"/>
              <a:t>How would the lesson that </a:t>
            </a:r>
            <a:r>
              <a:rPr lang="en-US" sz="1100" b="0" i="1" dirty="0" smtClean="0"/>
              <a:t>you reviewed </a:t>
            </a:r>
            <a:r>
              <a:rPr lang="en-US" sz="1100" b="0" i="1" dirty="0" smtClean="0"/>
              <a:t>at your grade level span help you address this standard</a:t>
            </a:r>
            <a:r>
              <a:rPr lang="en-US" sz="1100" b="0" i="1" dirty="0" smtClean="0"/>
              <a:t>?</a:t>
            </a:r>
            <a:endParaRPr lang="en-US" sz="1100" b="1" i="1" kern="1200" dirty="0" smtClean="0">
              <a:solidFill>
                <a:schemeClr val="tx1"/>
              </a:solidFill>
            </a:endParaRPr>
          </a:p>
          <a:p>
            <a:pPr marL="0" indent="0">
              <a:buNone/>
            </a:pPr>
            <a:r>
              <a:rPr lang="en-US" sz="1100" b="0" kern="1200" dirty="0" smtClean="0">
                <a:solidFill>
                  <a:schemeClr val="tx1"/>
                </a:solidFill>
              </a:rPr>
              <a:t>[</a:t>
            </a:r>
            <a:r>
              <a:rPr lang="en-US" sz="1100" b="0" kern="1200" dirty="0" smtClean="0">
                <a:solidFill>
                  <a:schemeClr val="tx1"/>
                </a:solidFill>
              </a:rPr>
              <a:t>set</a:t>
            </a:r>
            <a:r>
              <a:rPr lang="en-US" sz="1100" b="0" kern="1200" baseline="0" dirty="0" smtClean="0">
                <a:solidFill>
                  <a:schemeClr val="tx1"/>
                </a:solidFill>
              </a:rPr>
              <a:t> up activity for slides 48–52</a:t>
            </a:r>
            <a:r>
              <a:rPr lang="en-US" sz="1100" b="0" kern="1200" baseline="0" dirty="0" smtClean="0">
                <a:solidFill>
                  <a:schemeClr val="tx1"/>
                </a:solidFill>
              </a:rPr>
              <a:t>]</a:t>
            </a:r>
            <a:endParaRPr lang="en-US" sz="1100" b="1" kern="1200" dirty="0" smtClean="0">
              <a:solidFill>
                <a:schemeClr val="tx1"/>
              </a:solidFill>
            </a:endParaRP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kern="1200" dirty="0" smtClean="0">
                <a:solidFill>
                  <a:schemeClr val="tx1"/>
                </a:solidFill>
              </a:rPr>
              <a:t>The following slides provide </a:t>
            </a:r>
            <a:r>
              <a:rPr lang="en-US" sz="1100" b="0" kern="1200" baseline="0" dirty="0" smtClean="0">
                <a:solidFill>
                  <a:schemeClr val="tx1"/>
                </a:solidFill>
              </a:rPr>
              <a:t>examples of teaching digital literacy.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kern="1200" baseline="0" dirty="0" smtClean="0">
                <a:solidFill>
                  <a:schemeClr val="tx1"/>
                </a:solidFill>
              </a:rPr>
              <a:t>Watch the video of the </a:t>
            </a:r>
            <a:r>
              <a:rPr lang="en-US" sz="1100" kern="1200" baseline="0" dirty="0" smtClean="0">
                <a:solidFill>
                  <a:schemeClr val="tx1"/>
                </a:solidFill>
              </a:rPr>
              <a:t>lesson at your grade level span. T</a:t>
            </a:r>
            <a:r>
              <a:rPr lang="en-US" sz="1100" b="0" i="0" kern="1200" dirty="0" smtClean="0">
                <a:solidFill>
                  <a:schemeClr val="tx1"/>
                </a:solidFill>
              </a:rPr>
              <a:t>hen, select,</a:t>
            </a:r>
            <a:r>
              <a:rPr lang="en-US" sz="1100" b="0" i="0" kern="1200" baseline="0" dirty="0" smtClean="0">
                <a:solidFill>
                  <a:schemeClr val="tx1"/>
                </a:solidFill>
              </a:rPr>
              <a:t> link to, read, and review </a:t>
            </a:r>
            <a:r>
              <a:rPr lang="en-US" sz="1100" b="0" i="0" kern="1200" dirty="0" smtClean="0">
                <a:solidFill>
                  <a:schemeClr val="tx1"/>
                </a:solidFill>
              </a:rPr>
              <a:t>a </a:t>
            </a:r>
            <a:r>
              <a:rPr lang="en-US" sz="1100" b="0" i="0" kern="1200" dirty="0" smtClean="0">
                <a:solidFill>
                  <a:schemeClr val="tx1"/>
                </a:solidFill>
              </a:rPr>
              <a:t>digital literacy </a:t>
            </a:r>
            <a:r>
              <a:rPr lang="en-US" sz="1100" b="0" i="0" kern="1200" dirty="0" smtClean="0">
                <a:solidFill>
                  <a:schemeClr val="tx1"/>
                </a:solidFill>
              </a:rPr>
              <a:t>lesson</a:t>
            </a:r>
            <a:r>
              <a:rPr lang="en-US" sz="1100" b="0" i="0" kern="1200" baseline="0" dirty="0" smtClean="0">
                <a:solidFill>
                  <a:schemeClr val="tx1"/>
                </a:solidFill>
              </a:rPr>
              <a:t> </a:t>
            </a:r>
            <a:r>
              <a:rPr lang="en-US" sz="1100" b="0" i="0" kern="1200" dirty="0" smtClean="0">
                <a:solidFill>
                  <a:schemeClr val="tx1"/>
                </a:solidFill>
              </a:rPr>
              <a:t>from Common Sense Media at your grade level span</a:t>
            </a:r>
            <a:r>
              <a:rPr lang="en-US" sz="1100" b="0" i="0" kern="1200" dirty="0" smtClean="0">
                <a:solidFill>
                  <a:schemeClr val="tx1"/>
                </a:solidFill>
              </a:rPr>
              <a:t>.</a:t>
            </a:r>
            <a:endParaRPr lang="en-US" sz="1100" b="0" i="0" kern="1200" dirty="0" smtClean="0">
              <a:solidFill>
                <a:schemeClr val="tx1"/>
              </a:solidFill>
            </a:endParaRP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b="0" i="0" kern="1200" dirty="0" smtClean="0">
                <a:solidFill>
                  <a:schemeClr val="tx1"/>
                </a:solidFill>
              </a:rPr>
              <a:t>After reviewing the lesson</a:t>
            </a:r>
            <a:r>
              <a:rPr lang="en-US" sz="1100" b="0" i="0" kern="1200" baseline="0" dirty="0" smtClean="0">
                <a:solidFill>
                  <a:schemeClr val="tx1"/>
                </a:solidFill>
              </a:rPr>
              <a:t> we will r</a:t>
            </a:r>
            <a:r>
              <a:rPr lang="en-US" sz="1100" b="0" i="0" dirty="0" smtClean="0"/>
              <a:t>efer to your grade level standards for CCSS Writing Standard </a:t>
            </a:r>
            <a:r>
              <a:rPr lang="en-US" sz="1100" b="0" i="0" dirty="0" smtClean="0"/>
              <a:t>8</a:t>
            </a:r>
            <a:r>
              <a:rPr lang="en-US" sz="1100" b="0" i="0" baseline="0" dirty="0" smtClean="0"/>
              <a:t> </a:t>
            </a:r>
            <a:r>
              <a:rPr lang="en-US" sz="1100" b="0" i="0" dirty="0" smtClean="0"/>
              <a:t>and </a:t>
            </a:r>
            <a:r>
              <a:rPr lang="en-US" sz="1100" b="0" i="0" dirty="0" smtClean="0"/>
              <a:t>discuss how</a:t>
            </a:r>
            <a:r>
              <a:rPr lang="en-US" sz="1100" b="0" i="0" baseline="0" dirty="0" smtClean="0"/>
              <a:t> </a:t>
            </a:r>
            <a:r>
              <a:rPr lang="en-US" sz="1100" b="0" i="0" dirty="0" smtClean="0"/>
              <a:t>the lesson you reviewed helped you address this standard.</a:t>
            </a:r>
            <a:endParaRPr lang="en-US" sz="1100" i="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47</a:t>
            </a:fld>
            <a:endParaRPr lang="en-US" dirty="0"/>
          </a:p>
        </p:txBody>
      </p:sp>
    </p:spTree>
    <p:extLst>
      <p:ext uri="{BB962C8B-B14F-4D97-AF65-F5344CB8AC3E}">
        <p14:creationId xmlns:p14="http://schemas.microsoft.com/office/powerpoint/2010/main" val="23303050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marL="0" indent="0">
              <a:buNone/>
            </a:pPr>
            <a:endParaRPr lang="en-US" sz="1100" kern="1200" dirty="0" smtClean="0">
              <a:solidFill>
                <a:schemeClr val="tx1"/>
              </a:solidFill>
            </a:endParaRPr>
          </a:p>
          <a:p>
            <a:pPr marL="0" indent="0">
              <a:buNone/>
            </a:pPr>
            <a:r>
              <a:rPr lang="en-US" sz="1100" b="1" kern="1200" dirty="0" smtClean="0">
                <a:solidFill>
                  <a:schemeClr val="tx1"/>
                </a:solidFill>
              </a:rPr>
              <a:t>Facilitator</a:t>
            </a:r>
            <a:r>
              <a:rPr lang="en-US" sz="1100" b="1" kern="1200" baseline="0" dirty="0" smtClean="0">
                <a:solidFill>
                  <a:schemeClr val="tx1"/>
                </a:solidFill>
              </a:rPr>
              <a:t> Notes for Slides 47–50</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dirty="0" smtClean="0"/>
              <a:t>Link to</a:t>
            </a:r>
            <a:r>
              <a:rPr lang="en-US" sz="1100" b="0" baseline="0" dirty="0" smtClean="0"/>
              <a:t> </a:t>
            </a:r>
            <a:r>
              <a:rPr lang="en-US" sz="1100" u="sng" dirty="0" smtClean="0"/>
              <a:t>http://www.commonsensemedia.org/educators/lesson/sites-i-k-1</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dirty="0" smtClean="0"/>
              <a:t>See notes for slide 47.</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endParaRPr lang="en-US" sz="1100" kern="1200" baseline="0" dirty="0" smtClean="0">
              <a:solidFill>
                <a:schemeClr val="tx1"/>
              </a:solidFill>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00" kern="1200" baseline="0" dirty="0" smtClean="0">
              <a:solidFill>
                <a:schemeClr val="tx1"/>
              </a:solidFill>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Facilitator Notes: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dirty="0" smtClean="0"/>
              <a:t>Link to</a:t>
            </a:r>
            <a:r>
              <a:rPr lang="en-US" sz="1100" b="0" baseline="0" dirty="0" smtClean="0"/>
              <a:t> </a:t>
            </a:r>
            <a:r>
              <a:rPr lang="en-US" sz="1100" dirty="0" smtClean="0">
                <a:hlinkClick r:id="rId3"/>
              </a:rPr>
              <a:t>http://www.commonsensemedia.org/educators/lesson/how-cite-site-6-8</a:t>
            </a:r>
            <a:endParaRPr lang="en-US" sz="1100" dirty="0" smtClean="0"/>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dirty="0" smtClean="0"/>
              <a:t>See </a:t>
            </a:r>
            <a:r>
              <a:rPr lang="en-US" sz="1100" dirty="0" smtClean="0"/>
              <a:t>notes for slide 47.</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90572"/>
            <a:ext cx="6148219" cy="4689187"/>
          </a:xfrm>
        </p:spPr>
        <p:txBody>
          <a:bodyPr>
            <a:noAutofit/>
          </a:bodyPr>
          <a:lstStyle/>
          <a:p>
            <a:pPr marL="0" indent="0" defTabSz="462229">
              <a:spcAft>
                <a:spcPts val="607"/>
              </a:spcAft>
              <a:buNone/>
              <a:tabLst>
                <a:tab pos="6013795" algn="r"/>
              </a:tabLst>
              <a:defRPr/>
            </a:pPr>
            <a:endParaRPr lang="en-US" sz="1100" b="0" baseline="0" dirty="0" smtClean="0">
              <a:latin typeface="Arial Narrow" pitchFamily="34" charset="0"/>
            </a:endParaRPr>
          </a:p>
          <a:p>
            <a:pPr marL="0" indent="0" defTabSz="462229">
              <a:spcAft>
                <a:spcPts val="607"/>
              </a:spcAft>
              <a:buNone/>
              <a:tabLst>
                <a:tab pos="6013795" algn="r"/>
              </a:tabLst>
              <a:defRPr/>
            </a:pPr>
            <a:r>
              <a:rPr lang="en-US" sz="1100" b="1" dirty="0">
                <a:latin typeface="Arial Narrow" pitchFamily="34" charset="0"/>
              </a:rPr>
              <a:t>Facilitator Notes</a:t>
            </a:r>
            <a:r>
              <a:rPr lang="en-US" sz="1100" b="1" dirty="0" smtClean="0">
                <a:latin typeface="Arial Narrow" pitchFamily="34" charset="0"/>
              </a:rPr>
              <a:t>:</a:t>
            </a:r>
            <a:endParaRPr lang="en-US" sz="1100" b="1" baseline="0" dirty="0" smtClean="0">
              <a:latin typeface="Arial Narrow" pitchFamily="34" charset="0"/>
            </a:endParaRPr>
          </a:p>
          <a:p>
            <a:pPr marL="0" indent="0" defTabSz="462229">
              <a:spcAft>
                <a:spcPts val="607"/>
              </a:spcAft>
              <a:buNone/>
              <a:tabLst>
                <a:tab pos="6013795" algn="r"/>
              </a:tabLst>
              <a:defRPr/>
            </a:pPr>
            <a:r>
              <a:rPr lang="en-US" sz="1100" b="0" baseline="0" dirty="0" smtClean="0">
                <a:latin typeface="Arial Narrow" pitchFamily="34" charset="0"/>
              </a:rPr>
              <a:t>Handouts needed:</a:t>
            </a:r>
            <a:endParaRPr lang="en-US" sz="1100" b="0" dirty="0">
              <a:latin typeface="Arial Narrow" pitchFamily="34" charset="0"/>
            </a:endParaRPr>
          </a:p>
          <a:p>
            <a:pPr defTabSz="462229">
              <a:spcAft>
                <a:spcPts val="7"/>
              </a:spcAft>
              <a:tabLst>
                <a:tab pos="6013795" algn="r"/>
              </a:tabLst>
              <a:defRPr/>
            </a:pPr>
            <a:r>
              <a:rPr lang="en-US" sz="1100" b="0" i="1" baseline="0" dirty="0" smtClean="0">
                <a:latin typeface="Arial Narrow" pitchFamily="34" charset="0"/>
              </a:rPr>
              <a:t>Handout </a:t>
            </a:r>
            <a:r>
              <a:rPr lang="en-US" sz="1100" b="0" i="1" baseline="0" dirty="0" smtClean="0">
                <a:latin typeface="Arial Narrow" pitchFamily="34" charset="0"/>
              </a:rPr>
              <a:t>2.1.1a </a:t>
            </a:r>
            <a:r>
              <a:rPr lang="en-US" sz="1100" b="0" i="1" baseline="0" dirty="0" smtClean="0">
                <a:latin typeface="Arial Narrow" pitchFamily="34" charset="0"/>
              </a:rPr>
              <a:t>Framework for Planning Writing Lessons</a:t>
            </a:r>
          </a:p>
          <a:p>
            <a:pPr defTabSz="462229">
              <a:spcAft>
                <a:spcPts val="7"/>
              </a:spcAft>
              <a:tabLst>
                <a:tab pos="6013795" algn="r"/>
              </a:tabLst>
              <a:defRPr/>
            </a:pPr>
            <a:r>
              <a:rPr lang="en-US" sz="1100" b="0" i="1" baseline="0" dirty="0" smtClean="0">
                <a:latin typeface="Arial Narrow" pitchFamily="34" charset="0"/>
              </a:rPr>
              <a:t>Handout </a:t>
            </a:r>
            <a:r>
              <a:rPr lang="en-US" sz="1100" b="0" i="1" baseline="0" dirty="0" smtClean="0">
                <a:latin typeface="Arial Narrow" pitchFamily="34" charset="0"/>
              </a:rPr>
              <a:t>2.1.1b </a:t>
            </a:r>
            <a:r>
              <a:rPr lang="en-US" sz="1100" b="0" i="1" baseline="0" dirty="0" smtClean="0">
                <a:latin typeface="Arial Narrow" pitchFamily="34" charset="0"/>
              </a:rPr>
              <a:t>Writing Lesson Planning Template (mapped to CCSS)</a:t>
            </a:r>
          </a:p>
          <a:p>
            <a:pPr defTabSz="462229">
              <a:spcAft>
                <a:spcPts val="7"/>
              </a:spcAft>
              <a:tabLst>
                <a:tab pos="6013795" algn="r"/>
              </a:tabLst>
              <a:defRPr/>
            </a:pPr>
            <a:r>
              <a:rPr lang="en-US" sz="1100" b="0" i="1" baseline="0" dirty="0" smtClean="0">
                <a:latin typeface="Arial Narrow" pitchFamily="34" charset="0"/>
              </a:rPr>
              <a:t>Handout </a:t>
            </a:r>
            <a:r>
              <a:rPr lang="en-US" sz="1100" b="0" i="1" baseline="0" dirty="0" smtClean="0">
                <a:latin typeface="Arial Narrow" pitchFamily="34" charset="0"/>
              </a:rPr>
              <a:t>2.1.1c </a:t>
            </a:r>
            <a:r>
              <a:rPr lang="en-US" sz="1100" b="0" i="1" baseline="0" dirty="0" smtClean="0">
                <a:latin typeface="Arial Narrow" pitchFamily="34" charset="0"/>
              </a:rPr>
              <a:t>Writing Lesson Planning Template (blank for participant use)</a:t>
            </a:r>
          </a:p>
          <a:p>
            <a:pPr marL="0" indent="0" defTabSz="462229">
              <a:spcAft>
                <a:spcPts val="7"/>
              </a:spcAft>
              <a:buNone/>
              <a:tabLst>
                <a:tab pos="6013795" algn="r"/>
              </a:tabLst>
              <a:defRPr/>
            </a:pPr>
            <a:endParaRPr lang="en-US" sz="1100" b="0" baseline="0" dirty="0" smtClean="0">
              <a:latin typeface="Arial Narrow" pitchFamily="34" charset="0"/>
            </a:endParaRPr>
          </a:p>
          <a:p>
            <a:pPr marL="0" indent="0" defTabSz="462229">
              <a:spcAft>
                <a:spcPts val="607"/>
              </a:spcAft>
              <a:buNone/>
              <a:tabLst>
                <a:tab pos="6013795" algn="r"/>
              </a:tabLst>
              <a:defRPr/>
            </a:pPr>
            <a:r>
              <a:rPr lang="en-US" sz="1100" b="1" baseline="0" dirty="0" smtClean="0">
                <a:latin typeface="Arial Narrow" pitchFamily="34" charset="0"/>
              </a:rPr>
              <a:t>Talking Points:</a:t>
            </a:r>
          </a:p>
          <a:p>
            <a:r>
              <a:rPr lang="en-US" sz="1100" dirty="0" smtClean="0"/>
              <a:t>To begin planning, let’s look at two documents that we will use to interact with a process for planning a CCSS-informed writing lesson: The </a:t>
            </a:r>
            <a:r>
              <a:rPr lang="en-US" sz="1100" i="1" dirty="0" smtClean="0"/>
              <a:t>Framework for Planning Writing Lessons</a:t>
            </a:r>
            <a:r>
              <a:rPr lang="en-US" sz="1100" baseline="0" dirty="0" smtClean="0"/>
              <a:t> and the </a:t>
            </a:r>
            <a:r>
              <a:rPr lang="en-US" sz="1100" i="1" dirty="0" smtClean="0"/>
              <a:t>Lesson Planning Template.</a:t>
            </a:r>
            <a:endParaRPr lang="en-US" sz="1100" dirty="0" smtClean="0"/>
          </a:p>
          <a:p>
            <a:pPr marL="0" indent="0" defTabSz="462229">
              <a:spcAft>
                <a:spcPts val="607"/>
              </a:spcAft>
              <a:buNone/>
              <a:tabLst>
                <a:tab pos="6013795" algn="r"/>
              </a:tabLst>
              <a:defRPr/>
            </a:pPr>
            <a:r>
              <a:rPr lang="en-US" sz="1100" dirty="0" smtClean="0">
                <a:latin typeface="Arial Narrow" pitchFamily="34" charset="0"/>
              </a:rPr>
              <a:t>[Help familiarize participants with these documents. They will be using them throughout Unit 2]</a:t>
            </a:r>
          </a:p>
          <a:p>
            <a:pPr defTabSz="462229">
              <a:spcAft>
                <a:spcPts val="607"/>
              </a:spcAft>
              <a:tabLst>
                <a:tab pos="6013795" algn="r"/>
              </a:tabLst>
              <a:defRPr/>
            </a:pPr>
            <a:r>
              <a:rPr lang="en-US" sz="1100" b="0" baseline="0" dirty="0" smtClean="0">
                <a:latin typeface="Arial Narrow" pitchFamily="34" charset="0"/>
              </a:rPr>
              <a:t>As you review the documents, consider</a:t>
            </a:r>
            <a:r>
              <a:rPr lang="en-US" sz="1100" b="0" dirty="0" smtClean="0">
                <a:latin typeface="Arial Narrow" pitchFamily="34" charset="0"/>
              </a:rPr>
              <a:t> the two questions:</a:t>
            </a:r>
            <a:endParaRPr lang="en-US" sz="1100" b="0" baseline="0" dirty="0" smtClean="0">
              <a:latin typeface="Arial Narrow" pitchFamily="34" charset="0"/>
            </a:endParaRPr>
          </a:p>
          <a:p>
            <a:pPr marL="342900" lvl="1" indent="-114300">
              <a:buFont typeface="Wingdings" pitchFamily="2" charset="2"/>
              <a:buChar char="Ø"/>
            </a:pPr>
            <a:r>
              <a:rPr lang="en-US" sz="1100" b="0" i="1" dirty="0" smtClean="0"/>
              <a:t>How does this framework address and support </a:t>
            </a:r>
            <a:r>
              <a:rPr lang="en-US" sz="1100" b="0" i="1" dirty="0" smtClean="0"/>
              <a:t>Common Core writing standards </a:t>
            </a:r>
            <a:r>
              <a:rPr lang="en-US" sz="1100" b="0" i="1" dirty="0" smtClean="0"/>
              <a:t>1–10?</a:t>
            </a:r>
            <a:endParaRPr lang="en-US" sz="1100" i="1" dirty="0"/>
          </a:p>
          <a:p>
            <a:pPr marL="342900" lvl="1" indent="-114300">
              <a:buFont typeface="Wingdings" pitchFamily="2" charset="2"/>
              <a:buChar char="Ø"/>
            </a:pPr>
            <a:r>
              <a:rPr lang="en-US" sz="1100" b="0" i="1" dirty="0" smtClean="0"/>
              <a:t>How does the planning template address and support </a:t>
            </a:r>
            <a:r>
              <a:rPr lang="en-US" sz="1100" b="0" i="1" dirty="0" smtClean="0"/>
              <a:t>Common Core writing standards 1–10</a:t>
            </a:r>
            <a:r>
              <a:rPr lang="en-US" sz="1100" b="0" i="1" dirty="0" smtClean="0"/>
              <a:t>? </a:t>
            </a:r>
          </a:p>
          <a:p>
            <a:pPr>
              <a:spcAft>
                <a:spcPts val="1200"/>
              </a:spcAft>
            </a:pPr>
            <a:r>
              <a:rPr lang="en-US" sz="1100" dirty="0" smtClean="0"/>
              <a:t>Note </a:t>
            </a:r>
            <a:r>
              <a:rPr lang="en-US" sz="1100" dirty="0"/>
              <a:t>how the template captures the framework's planning steps in the various boxes and categories. </a:t>
            </a:r>
            <a:r>
              <a:rPr lang="en-US" sz="1100" dirty="0" smtClean="0"/>
              <a:t>Also </a:t>
            </a:r>
            <a:r>
              <a:rPr lang="en-US" sz="1100" dirty="0"/>
              <a:t>note which </a:t>
            </a:r>
            <a:r>
              <a:rPr lang="en-US" sz="1100" dirty="0" smtClean="0"/>
              <a:t>Common</a:t>
            </a:r>
            <a:r>
              <a:rPr lang="en-US" sz="1100" baseline="0" dirty="0" smtClean="0"/>
              <a:t> Core</a:t>
            </a:r>
            <a:r>
              <a:rPr lang="en-US" sz="1100" dirty="0" smtClean="0"/>
              <a:t> </a:t>
            </a:r>
            <a:r>
              <a:rPr lang="en-US" sz="1100" dirty="0"/>
              <a:t>w</a:t>
            </a:r>
            <a:r>
              <a:rPr lang="en-US" sz="1100" dirty="0" smtClean="0"/>
              <a:t>riting </a:t>
            </a:r>
            <a:r>
              <a:rPr lang="en-US" sz="1100" dirty="0"/>
              <a:t>s</a:t>
            </a:r>
            <a:r>
              <a:rPr lang="en-US" sz="1100" dirty="0" smtClean="0"/>
              <a:t>tandards </a:t>
            </a:r>
            <a:r>
              <a:rPr lang="en-US" sz="1100" dirty="0"/>
              <a:t>are addressed by each planning step and template category (as found in the parenthetical notations</a:t>
            </a:r>
            <a:r>
              <a:rPr lang="en-US" sz="1100" dirty="0" smtClean="0"/>
              <a:t>)</a:t>
            </a:r>
            <a:endParaRPr lang="en-US" sz="1100" dirty="0" smtClean="0">
              <a:latin typeface="Arial Narrow" pitchFamily="34" charset="0"/>
            </a:endParaRPr>
          </a:p>
          <a:p>
            <a:pPr>
              <a:spcAft>
                <a:spcPts val="1200"/>
              </a:spcAft>
            </a:pPr>
            <a:r>
              <a:rPr lang="en-US" sz="1100" b="0" dirty="0" smtClean="0">
                <a:latin typeface="Arial Narrow" pitchFamily="34" charset="0"/>
              </a:rPr>
              <a:t>You will </a:t>
            </a:r>
            <a:r>
              <a:rPr lang="en-US" sz="1100" dirty="0"/>
              <a:t>u</a:t>
            </a:r>
            <a:r>
              <a:rPr lang="en-US" sz="1100" b="0" dirty="0" smtClean="0"/>
              <a:t>se the template to take notes and perhaps plan a lesson for </a:t>
            </a:r>
            <a:r>
              <a:rPr lang="en-US" sz="1100" dirty="0" smtClean="0"/>
              <a:t>your </a:t>
            </a:r>
            <a:r>
              <a:rPr lang="en-US" sz="1100" b="0" dirty="0" smtClean="0"/>
              <a:t>students as you complete the activities of</a:t>
            </a:r>
            <a:r>
              <a:rPr lang="en-US" sz="1100" b="0" baseline="0" dirty="0" smtClean="0"/>
              <a:t> Unit 2</a:t>
            </a:r>
            <a:r>
              <a:rPr lang="en-US" sz="1100" b="0" dirty="0" smtClean="0"/>
              <a:t>.</a:t>
            </a:r>
          </a:p>
          <a:p>
            <a:pPr>
              <a:spcAft>
                <a:spcPts val="1200"/>
              </a:spcAft>
            </a:pPr>
            <a:r>
              <a:rPr lang="en-US" sz="1100" b="0" dirty="0" smtClean="0"/>
              <a:t>This planning tool is not meant to replace anything you use or one that your school requires.</a:t>
            </a:r>
            <a:r>
              <a:rPr lang="en-US" sz="1100" b="0" baseline="0" dirty="0" smtClean="0"/>
              <a:t> </a:t>
            </a:r>
            <a:r>
              <a:rPr lang="en-US" sz="1100" b="0" dirty="0" smtClean="0"/>
              <a:t>The purpose of the Lesson Planning Template is to highlight how the CCSS should inform the plans you will make for teaching writing.</a:t>
            </a: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5</a:t>
            </a:fld>
            <a:endParaRPr lang="en-US" dirty="0"/>
          </a:p>
        </p:txBody>
      </p:sp>
      <p:sp>
        <p:nvSpPr>
          <p:cNvPr id="8" name="Slide Image Placeholder 7"/>
          <p:cNvSpPr>
            <a:spLocks noGrp="1" noRot="1" noChangeAspect="1"/>
          </p:cNvSpPr>
          <p:nvPr>
            <p:ph type="sldImg"/>
          </p:nvPr>
        </p:nvSpPr>
        <p:spPr>
          <a:xfrm>
            <a:off x="1117600" y="503238"/>
            <a:ext cx="4648200" cy="3486150"/>
          </a:xfr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a:p>
          <a:p>
            <a:pPr>
              <a:buNone/>
            </a:pPr>
            <a:r>
              <a:rPr lang="en-US" sz="1100" b="1" dirty="0"/>
              <a:t>Facilitator Notes: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dirty="0" smtClean="0"/>
              <a:t>Link to</a:t>
            </a:r>
            <a:r>
              <a:rPr lang="en-US" sz="1100" b="0" baseline="0" dirty="0" smtClean="0"/>
              <a:t> </a:t>
            </a:r>
            <a:r>
              <a:rPr lang="en-US" sz="1100" u="sng" dirty="0" smtClean="0">
                <a:hlinkClick r:id="rId3"/>
              </a:rPr>
              <a:t>http://</a:t>
            </a:r>
            <a:r>
              <a:rPr lang="en-US" sz="1100" u="sng" dirty="0" smtClean="0">
                <a:hlinkClick r:id="rId3"/>
              </a:rPr>
              <a:t>www.commonsensemedia.org/educators/curriculum/grades-6-8</a:t>
            </a:r>
            <a:endParaRPr lang="en-US" sz="1100" b="0" baseline="0" dirty="0" smtClean="0"/>
          </a:p>
          <a:p>
            <a:r>
              <a:rPr lang="en-US" sz="1100" dirty="0" smtClean="0"/>
              <a:t>See notes</a:t>
            </a:r>
            <a:r>
              <a:rPr lang="en-US" sz="1100" baseline="0" dirty="0" smtClean="0"/>
              <a:t> for slide 47.</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a:p>
          <a:p>
            <a:pPr>
              <a:buNone/>
            </a:pPr>
            <a:r>
              <a:rPr lang="en-US" sz="1100" b="1" dirty="0"/>
              <a:t>Facilitator Notes</a:t>
            </a:r>
            <a:r>
              <a:rPr lang="en-US" sz="1100" b="1" dirty="0" smtClean="0"/>
              <a:t>: </a:t>
            </a:r>
          </a:p>
          <a:p>
            <a:pPr>
              <a:buNone/>
            </a:pPr>
            <a:r>
              <a:rPr lang="en-US" sz="1100" b="0" dirty="0" smtClean="0"/>
              <a:t>Link to</a:t>
            </a:r>
            <a:r>
              <a:rPr lang="en-US" sz="1100" b="0" baseline="0" dirty="0" smtClean="0"/>
              <a:t> </a:t>
            </a:r>
            <a:r>
              <a:rPr lang="en-US" sz="1100" dirty="0" smtClean="0">
                <a:hlinkClick r:id="rId3"/>
              </a:rPr>
              <a:t>http://</a:t>
            </a:r>
            <a:r>
              <a:rPr lang="en-US" sz="1100" dirty="0" smtClean="0">
                <a:hlinkClick r:id="rId3"/>
              </a:rPr>
              <a:t>www.commonsensemedia.org/educators/lesson/rights-remixes-and-respect-9-12</a:t>
            </a:r>
            <a:endParaRPr lang="en-US" sz="1100" b="1" dirty="0"/>
          </a:p>
          <a:p>
            <a:r>
              <a:rPr lang="en-US" sz="1100" dirty="0" smtClean="0"/>
              <a:t>See notes for slide 47.</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a:p>
          <a:p>
            <a:pPr>
              <a:buNone/>
            </a:pPr>
            <a:r>
              <a:rPr lang="en-US" sz="1100" b="1" dirty="0"/>
              <a:t>Facilitator Notes</a:t>
            </a:r>
            <a:r>
              <a:rPr lang="en-US" sz="1100" b="1" dirty="0" smtClean="0"/>
              <a:t>:</a:t>
            </a:r>
          </a:p>
          <a:p>
            <a:pPr marL="114300" indent="-114300"/>
            <a:r>
              <a:rPr lang="en-US" sz="1100" b="0" dirty="0" smtClean="0"/>
              <a:t>Refer participants to their grade level CA CCSS for ELA/Literacy Writing Standard 8.</a:t>
            </a:r>
            <a:endParaRPr lang="en-US" sz="1100" b="0" dirty="0"/>
          </a:p>
          <a:p>
            <a:r>
              <a:rPr lang="en-US" sz="1100" dirty="0" smtClean="0"/>
              <a:t>Culminating activity for slides 48–52.</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dirty="0" smtClean="0"/>
          </a:p>
          <a:p>
            <a:pPr>
              <a:buNone/>
            </a:pPr>
            <a:r>
              <a:rPr lang="en-US" b="1" dirty="0" smtClean="0"/>
              <a:t>Talking Points:</a:t>
            </a:r>
          </a:p>
          <a:p>
            <a:pPr marL="114300" indent="-114300"/>
            <a:r>
              <a:rPr lang="en-US" b="0" dirty="0" smtClean="0"/>
              <a:t>The CCR Anchor</a:t>
            </a:r>
            <a:r>
              <a:rPr lang="en-US" b="0" baseline="0" dirty="0" smtClean="0"/>
              <a:t> standards emphasize the use of technology, by both students and teachers, to produce and publish writing AND to interact and collaborate with others</a:t>
            </a:r>
            <a:r>
              <a:rPr lang="en-US" b="0" baseline="0" dirty="0" smtClean="0"/>
              <a:t>.</a:t>
            </a:r>
            <a:endParaRPr lang="en-US" b="0" baseline="0" dirty="0" smtClean="0"/>
          </a:p>
          <a:p>
            <a:pPr marL="0" indent="0">
              <a:buNone/>
            </a:pPr>
            <a:r>
              <a:rPr lang="en-US" b="0" baseline="0" dirty="0" smtClean="0"/>
              <a:t>[read quote on slide</a:t>
            </a:r>
            <a:r>
              <a:rPr lang="en-US" b="0" baseline="0" dirty="0" smtClean="0"/>
              <a:t>]</a:t>
            </a:r>
            <a:endParaRPr lang="en-US" b="1" dirty="0" smtClean="0"/>
          </a:p>
          <a:p>
            <a:pPr marL="114300" indent="-114300"/>
            <a:r>
              <a:rPr lang="en-US" sz="1100" dirty="0" smtClean="0"/>
              <a:t>Furthermore, digital tools are also changing writing itself. They are creating new writing genres that use media and multimedia such as podcasts, digital essays, </a:t>
            </a:r>
            <a:r>
              <a:rPr lang="en-US" sz="1100" dirty="0" err="1" smtClean="0"/>
              <a:t>Glogster</a:t>
            </a:r>
            <a:r>
              <a:rPr lang="en-US" sz="1100" dirty="0" smtClean="0"/>
              <a:t> posters, Web sites, blog forums, </a:t>
            </a:r>
            <a:r>
              <a:rPr lang="en-US" sz="1100" dirty="0" err="1" smtClean="0"/>
              <a:t>Animotos</a:t>
            </a:r>
            <a:r>
              <a:rPr lang="en-US" sz="1100" dirty="0" smtClean="0"/>
              <a:t>, and more.</a:t>
            </a:r>
            <a:endParaRPr lang="en-US" sz="1100" dirty="0">
              <a:effectLst/>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Autofit/>
          </a:bodyPr>
          <a:lstStyle/>
          <a:p>
            <a:pPr marL="0" indent="0">
              <a:buNone/>
            </a:pPr>
            <a:endParaRPr lang="en-US" sz="1100" dirty="0" smtClean="0"/>
          </a:p>
          <a:p>
            <a:pPr marL="0" indent="0">
              <a:buNone/>
            </a:pPr>
            <a:r>
              <a:rPr lang="en-US" sz="1100" b="1" dirty="0" smtClean="0"/>
              <a:t>Facilitator</a:t>
            </a:r>
            <a:r>
              <a:rPr lang="en-US" sz="1100" b="1" baseline="0" dirty="0" smtClean="0"/>
              <a:t> Notes:</a:t>
            </a:r>
          </a:p>
          <a:p>
            <a:pPr marL="0" indent="0">
              <a:buNone/>
            </a:pPr>
            <a:r>
              <a:rPr lang="en-US" sz="1100" baseline="0" dirty="0" smtClean="0"/>
              <a:t>There are several options for completing this transition activity:</a:t>
            </a:r>
          </a:p>
          <a:p>
            <a:r>
              <a:rPr lang="en-US" sz="1100" baseline="0" dirty="0" smtClean="0"/>
              <a:t>Return to the </a:t>
            </a:r>
            <a:r>
              <a:rPr lang="en-US" sz="1100" i="1" baseline="0" dirty="0" smtClean="0"/>
              <a:t>Lesson Planning Templates </a:t>
            </a:r>
            <a:r>
              <a:rPr lang="en-US" sz="1100" baseline="0" dirty="0" smtClean="0"/>
              <a:t>that participants analyzed at the beginning of Unit 2.</a:t>
            </a:r>
          </a:p>
          <a:p>
            <a:r>
              <a:rPr lang="en-US" sz="1100" baseline="0" dirty="0" smtClean="0"/>
              <a:t>Return to Handout </a:t>
            </a:r>
            <a:r>
              <a:rPr lang="en-US" sz="1100" baseline="0" dirty="0" smtClean="0"/>
              <a:t>2.1.3a </a:t>
            </a:r>
            <a:r>
              <a:rPr lang="en-US" sz="1100" i="1" baseline="0" dirty="0" smtClean="0"/>
              <a:t>Abstract and Links for </a:t>
            </a:r>
            <a:r>
              <a:rPr lang="en-US" sz="1100" i="1" baseline="0" dirty="0" err="1" smtClean="0"/>
              <a:t>Upstanders</a:t>
            </a:r>
            <a:r>
              <a:rPr lang="en-US" sz="1100" i="1" baseline="0" dirty="0" smtClean="0"/>
              <a:t>, Not Bystanders Lessons </a:t>
            </a:r>
            <a:r>
              <a:rPr lang="en-US" sz="1100" baseline="0" dirty="0" smtClean="0"/>
              <a:t>to note what digital tools, texts and genres teachers used. Lead a discussion about participants’ recollections of those lesson plans.</a:t>
            </a:r>
            <a:endParaRPr lang="en-US" sz="1100" dirty="0" smtClean="0"/>
          </a:p>
          <a:p>
            <a:pPr marL="0" indent="0">
              <a:buNone/>
            </a:pPr>
            <a:endParaRPr lang="en-US" sz="1100" dirty="0" smtClean="0"/>
          </a:p>
          <a:p>
            <a:pPr marL="0" indent="0">
              <a:buNone/>
            </a:pPr>
            <a:r>
              <a:rPr lang="en-US" sz="1100" b="1" dirty="0" smtClean="0"/>
              <a:t>Talking Points: </a:t>
            </a:r>
          </a:p>
          <a:p>
            <a:r>
              <a:rPr lang="en-US" sz="1100" dirty="0" smtClean="0"/>
              <a:t>You will find that almost every teacher uses digital texts for reading and research:  online magazines and news sites, YouTube videos, and Web sites that honor historical figures</a:t>
            </a:r>
            <a:r>
              <a:rPr lang="en-US" sz="1100" dirty="0" smtClean="0"/>
              <a:t>.</a:t>
            </a:r>
            <a:endParaRPr lang="en-US" sz="1100" dirty="0" smtClean="0"/>
          </a:p>
          <a:p>
            <a:r>
              <a:rPr lang="en-US" sz="1100" dirty="0" smtClean="0"/>
              <a:t>You will also find that some are teaching their students to write both print and digital genres: </a:t>
            </a:r>
          </a:p>
          <a:p>
            <a:pPr lvl="1"/>
            <a:r>
              <a:rPr lang="en-US" sz="1100" b="1" u="none" dirty="0" smtClean="0"/>
              <a:t>Lorena Sanchez </a:t>
            </a:r>
            <a:r>
              <a:rPr lang="en-US" sz="1100" dirty="0" smtClean="0"/>
              <a:t>taught her bilingual students to transform written reports about a historical </a:t>
            </a:r>
            <a:r>
              <a:rPr lang="en-US" sz="1100" dirty="0" err="1" smtClean="0"/>
              <a:t>upstander</a:t>
            </a:r>
            <a:r>
              <a:rPr lang="en-US" sz="1100" dirty="0" smtClean="0"/>
              <a:t> into PowerPoint presentations that they published on the class </a:t>
            </a:r>
            <a:r>
              <a:rPr lang="en-US" sz="1100" dirty="0" err="1" smtClean="0"/>
              <a:t>Wikipage</a:t>
            </a:r>
            <a:r>
              <a:rPr lang="en-US" sz="1100" dirty="0" smtClean="0"/>
              <a:t>.</a:t>
            </a:r>
          </a:p>
          <a:p>
            <a:pPr lvl="1"/>
            <a:r>
              <a:rPr lang="en-US" sz="1100" b="1" u="none" dirty="0" smtClean="0"/>
              <a:t>Amanda von Kleist</a:t>
            </a:r>
            <a:r>
              <a:rPr lang="en-US" sz="1100" u="none" dirty="0" smtClean="0"/>
              <a:t> </a:t>
            </a:r>
            <a:r>
              <a:rPr lang="en-US" sz="1100" dirty="0" smtClean="0"/>
              <a:t>taught her students with disabilities to compose a </a:t>
            </a:r>
            <a:r>
              <a:rPr lang="en-US" sz="1100" dirty="0" err="1" smtClean="0"/>
              <a:t>Glogster</a:t>
            </a:r>
            <a:r>
              <a:rPr lang="en-US" sz="1100" dirty="0" smtClean="0"/>
              <a:t> poster — a virtual informational report — about the traits and actions of the </a:t>
            </a:r>
            <a:r>
              <a:rPr lang="en-US" sz="1100" dirty="0" err="1" smtClean="0"/>
              <a:t>upstander</a:t>
            </a:r>
            <a:r>
              <a:rPr lang="en-US" sz="1100" dirty="0" smtClean="0"/>
              <a:t> that was the subject of their research.</a:t>
            </a:r>
          </a:p>
          <a:p>
            <a:pPr lvl="1"/>
            <a:r>
              <a:rPr lang="en-US" sz="1100" b="1" u="none" dirty="0" smtClean="0"/>
              <a:t>Liz Harrington</a:t>
            </a:r>
            <a:r>
              <a:rPr lang="en-US" sz="1100" u="none" dirty="0" smtClean="0"/>
              <a:t> </a:t>
            </a:r>
            <a:r>
              <a:rPr lang="en-US" sz="1100" dirty="0" smtClean="0"/>
              <a:t>taught her students to transform their print editorials about how their middle school would benefit from more </a:t>
            </a:r>
            <a:r>
              <a:rPr lang="en-US" sz="1100" dirty="0" err="1" smtClean="0"/>
              <a:t>upstanders</a:t>
            </a:r>
            <a:r>
              <a:rPr lang="en-US" sz="1100" dirty="0" smtClean="0"/>
              <a:t> into editorial podcasts and “Be an </a:t>
            </a:r>
            <a:r>
              <a:rPr lang="en-US" sz="1100" dirty="0" err="1" smtClean="0"/>
              <a:t>Upstander</a:t>
            </a:r>
            <a:r>
              <a:rPr lang="en-US" sz="1100" dirty="0" smtClean="0"/>
              <a:t>” public service announcements.</a:t>
            </a:r>
          </a:p>
          <a:p>
            <a:pPr marL="0" indent="0">
              <a:buNone/>
            </a:pPr>
            <a:endParaRPr lang="en-US" sz="1100" dirty="0" smtClean="0"/>
          </a:p>
          <a:p>
            <a:pPr>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54</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Facilitator</a:t>
            </a:r>
            <a:r>
              <a:rPr lang="en-US" sz="1100" b="1" baseline="0" dirty="0" smtClean="0"/>
              <a:t> Notes: (Optional extension activity)</a:t>
            </a:r>
          </a:p>
          <a:p>
            <a:pPr marL="114300" indent="-114300"/>
            <a:r>
              <a:rPr lang="en-US" sz="1150" b="0" i="0" kern="1200" dirty="0" smtClean="0">
                <a:solidFill>
                  <a:schemeClr val="tx1"/>
                </a:solidFill>
                <a:effectLst/>
                <a:latin typeface="Arial Narrow"/>
                <a:ea typeface="+mn-ea"/>
                <a:cs typeface="Arial Narrow"/>
              </a:rPr>
              <a:t>The next</a:t>
            </a:r>
            <a:r>
              <a:rPr lang="en-US" sz="1150" b="0" i="0" kern="1200" baseline="0" dirty="0" smtClean="0">
                <a:solidFill>
                  <a:schemeClr val="tx1"/>
                </a:solidFill>
                <a:effectLst/>
                <a:latin typeface="Arial Narrow"/>
                <a:ea typeface="+mn-ea"/>
                <a:cs typeface="Arial Narrow"/>
              </a:rPr>
              <a:t> </a:t>
            </a:r>
            <a:r>
              <a:rPr lang="en-US" sz="1150" b="0" i="0" kern="1200" dirty="0" smtClean="0">
                <a:solidFill>
                  <a:schemeClr val="tx1"/>
                </a:solidFill>
                <a:effectLst/>
                <a:latin typeface="Arial Narrow"/>
                <a:ea typeface="+mn-ea"/>
                <a:cs typeface="Arial Narrow"/>
              </a:rPr>
              <a:t>activity contains four grade span sample lessons that explore the topic of </a:t>
            </a:r>
            <a:r>
              <a:rPr lang="en-US" sz="1150" b="0" i="0" kern="1200" dirty="0" err="1" smtClean="0">
                <a:solidFill>
                  <a:schemeClr val="tx1"/>
                </a:solidFill>
                <a:effectLst/>
                <a:latin typeface="Arial Narrow"/>
                <a:ea typeface="+mn-ea"/>
                <a:cs typeface="Arial Narrow"/>
              </a:rPr>
              <a:t>Cyberbullying</a:t>
            </a:r>
            <a:r>
              <a:rPr lang="en-US" sz="1150" b="0" i="0" kern="1200" dirty="0" smtClean="0">
                <a:solidFill>
                  <a:schemeClr val="tx1"/>
                </a:solidFill>
                <a:effectLst/>
                <a:latin typeface="Arial Narrow"/>
                <a:ea typeface="+mn-ea"/>
                <a:cs typeface="Arial Narrow"/>
              </a:rPr>
              <a:t>. If you are planning to adapt an </a:t>
            </a:r>
            <a:r>
              <a:rPr lang="en-US" sz="1150" b="0" i="1" kern="1200" dirty="0" err="1" smtClean="0">
                <a:solidFill>
                  <a:schemeClr val="tx1"/>
                </a:solidFill>
                <a:effectLst/>
                <a:latin typeface="Arial Narrow"/>
                <a:ea typeface="+mn-ea"/>
                <a:cs typeface="Arial Narrow"/>
              </a:rPr>
              <a:t>Upstanders</a:t>
            </a:r>
            <a:r>
              <a:rPr lang="en-US" sz="1150" b="0" i="1" kern="1200" dirty="0" smtClean="0">
                <a:solidFill>
                  <a:schemeClr val="tx1"/>
                </a:solidFill>
                <a:effectLst/>
                <a:latin typeface="Arial Narrow"/>
                <a:ea typeface="+mn-ea"/>
                <a:cs typeface="Arial Narrow"/>
              </a:rPr>
              <a:t>, Not Bystanders </a:t>
            </a:r>
            <a:r>
              <a:rPr lang="en-US" sz="1150" b="0" i="0" kern="1200" dirty="0" smtClean="0">
                <a:solidFill>
                  <a:schemeClr val="tx1"/>
                </a:solidFill>
                <a:effectLst/>
                <a:latin typeface="Arial Narrow"/>
                <a:ea typeface="+mn-ea"/>
                <a:cs typeface="Arial Narrow"/>
              </a:rPr>
              <a:t>lesson for your own classroom, these lessons provide an excellent extension activity around the same topic</a:t>
            </a:r>
            <a:r>
              <a:rPr lang="en-US" sz="1150" b="0" i="0" kern="1200" dirty="0" smtClean="0">
                <a:solidFill>
                  <a:schemeClr val="tx1"/>
                </a:solidFill>
                <a:effectLst/>
                <a:latin typeface="Arial Narrow"/>
                <a:ea typeface="+mn-ea"/>
                <a:cs typeface="Arial Narrow"/>
              </a:rPr>
              <a:t>.</a:t>
            </a:r>
            <a:endParaRPr lang="en-US" sz="1150" b="0" i="0" kern="1200" dirty="0" smtClean="0">
              <a:solidFill>
                <a:schemeClr val="tx1"/>
              </a:solidFill>
              <a:effectLst/>
              <a:latin typeface="Arial Narrow"/>
              <a:ea typeface="+mn-ea"/>
            </a:endParaRPr>
          </a:p>
          <a:p>
            <a:pPr marL="114300" indent="-114300">
              <a:buFont typeface="Arial" pitchFamily="34" charset="0"/>
              <a:buChar char="•"/>
            </a:pPr>
            <a:r>
              <a:rPr lang="en-US" sz="1100" dirty="0" smtClean="0"/>
              <a:t>As digital communication bridges students’ lives in and beyond school, it can open up exciting new possibilities for multimedia, multimodal literacies — and the CCSS recognizes and fosters this communicative potential. But digital communication can also open up students to </a:t>
            </a:r>
            <a:r>
              <a:rPr lang="en-US" sz="1100" dirty="0" err="1" smtClean="0"/>
              <a:t>cyberbullying</a:t>
            </a:r>
            <a:r>
              <a:rPr lang="en-US" sz="1100" dirty="0" smtClean="0"/>
              <a:t> that disrupts classrooms and impacts school climate and culture</a:t>
            </a:r>
            <a:r>
              <a:rPr lang="en-US" sz="1100" dirty="0" smtClean="0"/>
              <a:t>.</a:t>
            </a:r>
            <a:endParaRPr lang="en-US" sz="1100" dirty="0" smtClean="0"/>
          </a:p>
          <a:p>
            <a:pPr marL="114300" indent="-114300">
              <a:buFont typeface="Arial" pitchFamily="34" charset="0"/>
              <a:buChar char="•"/>
            </a:pPr>
            <a:r>
              <a:rPr lang="en-US" sz="1100" dirty="0" smtClean="0"/>
              <a:t>It is important to address these issues as students become more comfortable with digital </a:t>
            </a:r>
            <a:r>
              <a:rPr lang="en-US" sz="1100" dirty="0" smtClean="0"/>
              <a:t>technology</a:t>
            </a:r>
            <a:r>
              <a:rPr lang="en-US" sz="1100" dirty="0" smtClean="0"/>
              <a:t>.</a:t>
            </a:r>
            <a:endParaRPr lang="en-US" sz="1100" dirty="0"/>
          </a:p>
          <a:p>
            <a:pPr marL="114300" indent="-114300">
              <a:buFont typeface="Arial" pitchFamily="34" charset="0"/>
              <a:buChar char="•"/>
            </a:pPr>
            <a:r>
              <a:rPr lang="en-US" sz="1100" dirty="0" smtClean="0"/>
              <a:t>Common </a:t>
            </a:r>
            <a:r>
              <a:rPr lang="en-US" sz="1100" dirty="0" smtClean="0"/>
              <a:t>Sense Media has developed a series of lessons that “show students how to stand up when they see digital harassment happening and to help teachers create a positive school culture where kids can thrive — both online and off.” </a:t>
            </a:r>
          </a:p>
          <a:p>
            <a:pPr marL="114300" indent="-114300">
              <a:spcBef>
                <a:spcPts val="1224"/>
              </a:spcBef>
            </a:pPr>
            <a:r>
              <a:rPr lang="en-US" sz="1100" dirty="0" smtClean="0"/>
              <a:t>The lessons are aligned with the CCSS </a:t>
            </a:r>
            <a:r>
              <a:rPr lang="en-US" sz="1100" dirty="0" smtClean="0"/>
              <a:t>and </a:t>
            </a:r>
            <a:r>
              <a:rPr lang="en-US" sz="1100" dirty="0" smtClean="0"/>
              <a:t>the National Educational Technology Standards for Students (NETS–S), provide print and digital texts for students to read, discuss, and analyze, and culminate with print and digital writing prompts that include informational/explanatory and opinion/argument writing.</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95519"/>
            <a:ext cx="6148219" cy="4689187"/>
          </a:xfrm>
        </p:spPr>
        <p:txBody>
          <a:bodyPr>
            <a:normAutofit/>
          </a:bodyPr>
          <a:lstStyle/>
          <a:p>
            <a:pPr>
              <a:buNone/>
            </a:pPr>
            <a:endParaRPr lang="en-US" sz="1100" dirty="0"/>
          </a:p>
          <a:p>
            <a:pPr>
              <a:buNone/>
            </a:pPr>
            <a:r>
              <a:rPr lang="en-US" sz="1100" b="1" dirty="0"/>
              <a:t>Facilitator Notes:</a:t>
            </a:r>
          </a:p>
          <a:p>
            <a:pPr marL="114300" indent="-114300"/>
            <a:r>
              <a:rPr lang="en-US" sz="1100" dirty="0" smtClean="0"/>
              <a:t>Optional </a:t>
            </a:r>
            <a:r>
              <a:rPr lang="en-US" sz="1100" dirty="0"/>
              <a:t>slide and </a:t>
            </a:r>
            <a:r>
              <a:rPr lang="en-US" sz="1100" dirty="0" smtClean="0"/>
              <a:t>activity</a:t>
            </a:r>
            <a:endParaRPr lang="en-US" sz="1100" dirty="0" smtClean="0"/>
          </a:p>
          <a:p>
            <a:pPr marL="0" indent="0">
              <a:buNone/>
            </a:pPr>
            <a:r>
              <a:rPr lang="en-US" sz="1100" b="1" dirty="0" smtClean="0"/>
              <a:t>Talking Points: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b="0" i="0" dirty="0" smtClean="0"/>
              <a:t>Select your grade span(s) of interest to review sample lessons from Common Sense Media that relate to </a:t>
            </a:r>
            <a:r>
              <a:rPr lang="en-US" sz="1100" b="0" i="0" dirty="0" err="1" smtClean="0"/>
              <a:t>cyberbullying</a:t>
            </a:r>
            <a:r>
              <a:rPr lang="en-US" sz="1100" b="0" i="0" dirty="0" smtClean="0"/>
              <a:t>:</a:t>
            </a:r>
            <a:endParaRPr lang="en-US" sz="1100" b="0" i="0" dirty="0" smtClean="0"/>
          </a:p>
          <a:p>
            <a:pPr marL="0" indent="0">
              <a:buNone/>
            </a:pPr>
            <a:r>
              <a:rPr lang="en-US" sz="1100" b="0" dirty="0" smtClean="0"/>
              <a:t>Grades K–2: “</a:t>
            </a:r>
            <a:r>
              <a:rPr lang="en-US" sz="1100" b="0" i="1" dirty="0" smtClean="0"/>
              <a:t>Screen Out the Mean</a:t>
            </a:r>
            <a:r>
              <a:rPr lang="en-US" sz="1100" b="0" dirty="0" smtClean="0"/>
              <a:t>”</a:t>
            </a:r>
          </a:p>
          <a:p>
            <a:pPr marL="0" indent="0">
              <a:spcBef>
                <a:spcPts val="0"/>
              </a:spcBef>
              <a:buNone/>
            </a:pPr>
            <a:r>
              <a:rPr lang="en-US" sz="1100" dirty="0" smtClean="0">
                <a:hlinkClick r:id="rId3"/>
              </a:rPr>
              <a:t>http://www.commonsensemedia.org/educators/lesson/screen-out-mean-2-3</a:t>
            </a:r>
            <a:r>
              <a:rPr lang="en-US" sz="1100" baseline="0" dirty="0" smtClean="0"/>
              <a:t> </a:t>
            </a:r>
          </a:p>
          <a:p>
            <a:pPr marL="114300" indent="-114300">
              <a:spcBef>
                <a:spcPts val="0"/>
              </a:spcBef>
            </a:pPr>
            <a:r>
              <a:rPr lang="en-US" sz="1100" b="0" i="1" spc="-30" dirty="0" smtClean="0"/>
              <a:t>What can you do when someone is mean to you online?</a:t>
            </a:r>
            <a:r>
              <a:rPr lang="en-US" sz="1100" b="0" i="1" spc="-30" baseline="0" dirty="0" smtClean="0"/>
              <a:t> </a:t>
            </a:r>
            <a:r>
              <a:rPr lang="en-US" sz="1100" dirty="0" smtClean="0"/>
              <a:t>Students learn that children sometimes can act like bullies when they are online. They explore what </a:t>
            </a:r>
            <a:r>
              <a:rPr lang="en-US" sz="1100" dirty="0" err="1" smtClean="0"/>
              <a:t>cyberbullying</a:t>
            </a:r>
            <a:r>
              <a:rPr lang="en-US" sz="1100" dirty="0" smtClean="0"/>
              <a:t> means and what they can do when they encounter it</a:t>
            </a:r>
            <a:r>
              <a:rPr lang="en-US" sz="1100" dirty="0" smtClean="0"/>
              <a:t>.</a:t>
            </a:r>
            <a:endParaRPr lang="en-US" sz="1100" b="1" dirty="0" smtClean="0"/>
          </a:p>
          <a:p>
            <a:pPr marL="0" indent="0" defTabSz="106363">
              <a:spcBef>
                <a:spcPts val="480"/>
              </a:spcBef>
              <a:buNone/>
            </a:pPr>
            <a:r>
              <a:rPr lang="en-US" sz="1100" b="0" dirty="0" smtClean="0"/>
              <a:t>Grades 3–5: “</a:t>
            </a:r>
            <a:r>
              <a:rPr lang="en-US" sz="1100" b="0" i="1" dirty="0" smtClean="0"/>
              <a:t>What’s </a:t>
            </a:r>
            <a:r>
              <a:rPr lang="en-US" sz="1100" b="0" i="1" dirty="0" err="1" smtClean="0"/>
              <a:t>Cyberbullying</a:t>
            </a:r>
            <a:r>
              <a:rPr lang="en-US" sz="1100" b="0" dirty="0" smtClean="0"/>
              <a:t>?” </a:t>
            </a:r>
            <a:r>
              <a:rPr lang="en-US" sz="1100" dirty="0" smtClean="0">
                <a:hlinkClick r:id="rId4"/>
              </a:rPr>
              <a:t>http://www.commonsensemedia.org/educators/lesson/whats-cyberbullying-3-5</a:t>
            </a:r>
            <a:endParaRPr lang="en-US" sz="1100" dirty="0" smtClean="0"/>
          </a:p>
          <a:p>
            <a:pPr marL="114300" indent="-114300" defTabSz="106363">
              <a:spcBef>
                <a:spcPts val="480"/>
              </a:spcBef>
            </a:pPr>
            <a:r>
              <a:rPr lang="en-US" sz="1150" b="0" i="1" kern="1200" dirty="0" smtClean="0">
                <a:solidFill>
                  <a:schemeClr val="tx1"/>
                </a:solidFill>
                <a:effectLst/>
                <a:latin typeface="Arial Narrow"/>
                <a:ea typeface="+mn-ea"/>
                <a:cs typeface="Arial Narrow"/>
              </a:rPr>
              <a:t>“What is </a:t>
            </a:r>
            <a:r>
              <a:rPr lang="en-US" sz="1150" b="0" i="1" kern="1200" dirty="0" err="1" smtClean="0">
                <a:solidFill>
                  <a:schemeClr val="tx1"/>
                </a:solidFill>
                <a:effectLst/>
                <a:latin typeface="Arial Narrow"/>
                <a:ea typeface="+mn-ea"/>
                <a:cs typeface="Arial Narrow"/>
              </a:rPr>
              <a:t>cyberbullying</a:t>
            </a:r>
            <a:r>
              <a:rPr lang="en-US" sz="1150" b="0" i="1" kern="1200" dirty="0" smtClean="0">
                <a:solidFill>
                  <a:schemeClr val="tx1"/>
                </a:solidFill>
                <a:effectLst/>
                <a:latin typeface="Arial Narrow"/>
                <a:ea typeface="+mn-ea"/>
                <a:cs typeface="Arial Narrow"/>
              </a:rPr>
              <a:t>, and how do you deal with it?” </a:t>
            </a:r>
            <a:r>
              <a:rPr lang="en-US" sz="1100" dirty="0" smtClean="0"/>
              <a:t>Students discuss positive and negative aspects of interacting with others online.</a:t>
            </a: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00" b="0" i="0" dirty="0" smtClean="0"/>
          </a:p>
          <a:p>
            <a:pPr marL="0" indent="0">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a:p>
          <a:p>
            <a:pPr>
              <a:buNone/>
            </a:pPr>
            <a:r>
              <a:rPr lang="en-US" sz="1100" b="1" dirty="0"/>
              <a:t>Facilitator Notes:</a:t>
            </a:r>
          </a:p>
          <a:p>
            <a:r>
              <a:rPr lang="en-US" sz="1100" dirty="0"/>
              <a:t>Optional slide and </a:t>
            </a:r>
            <a:r>
              <a:rPr lang="en-US" sz="1100" dirty="0" smtClean="0"/>
              <a:t>activity</a:t>
            </a:r>
            <a:endParaRPr lang="en-US" sz="1100" b="1" dirty="0" smtClean="0"/>
          </a:p>
          <a:p>
            <a:pPr marL="0" indent="0">
              <a:buNone/>
            </a:pPr>
            <a:r>
              <a:rPr lang="en-US" sz="1100" b="1" dirty="0" smtClean="0"/>
              <a:t>Talking Points:</a:t>
            </a: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0" dirty="0" smtClean="0"/>
              <a:t>Grades 6–8: “</a:t>
            </a:r>
            <a:r>
              <a:rPr lang="en-US" sz="1100" b="0" i="1" dirty="0" err="1" smtClean="0"/>
              <a:t>Cyberbullying</a:t>
            </a:r>
            <a:r>
              <a:rPr lang="en-US" sz="1100" b="0" i="1" dirty="0" smtClean="0"/>
              <a:t>: Be Upstanding</a:t>
            </a:r>
            <a:r>
              <a:rPr lang="en-US" sz="1100" b="0" dirty="0" smtClean="0"/>
              <a:t>” </a:t>
            </a:r>
            <a:r>
              <a:rPr lang="en-US" sz="1100" dirty="0" smtClean="0">
                <a:hlinkClick r:id="rId3"/>
              </a:rPr>
              <a:t>http://www.commonsensemedia.org/educators/lesson/cyberbullying-be-upstanding-6-8</a:t>
            </a:r>
            <a:r>
              <a:rPr lang="en-US" sz="1100" dirty="0" smtClean="0"/>
              <a:t>:</a:t>
            </a:r>
            <a:r>
              <a:rPr lang="en-US" sz="1100" baseline="0" dirty="0" smtClean="0"/>
              <a:t>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b="0" i="1" spc="-30" dirty="0" smtClean="0"/>
              <a:t>How do you judge the intentions and impact of people’s words and actions online? </a:t>
            </a:r>
            <a:r>
              <a:rPr lang="en-US" sz="1100" dirty="0" smtClean="0"/>
              <a:t>Students learn about the difference between being a passive bystander versus a brave </a:t>
            </a:r>
            <a:r>
              <a:rPr lang="en-US" sz="1100" dirty="0" err="1" smtClean="0"/>
              <a:t>upstander</a:t>
            </a:r>
            <a:r>
              <a:rPr lang="en-US" sz="1100" dirty="0" smtClean="0"/>
              <a:t> in </a:t>
            </a:r>
            <a:r>
              <a:rPr lang="en-US" sz="1100" dirty="0" err="1" smtClean="0"/>
              <a:t>cyberbullying</a:t>
            </a:r>
            <a:r>
              <a:rPr lang="en-US" sz="1100" dirty="0" smtClean="0"/>
              <a:t> situations</a:t>
            </a:r>
            <a:r>
              <a:rPr lang="en-US" sz="1100" dirty="0" smtClean="0"/>
              <a:t>.</a:t>
            </a:r>
            <a:endParaRPr lang="en-US" sz="1100" dirty="0" smtClean="0"/>
          </a:p>
          <a:p>
            <a:pPr marL="0" indent="0" defTabSz="106363">
              <a:spcBef>
                <a:spcPts val="0"/>
              </a:spcBef>
              <a:buNone/>
            </a:pPr>
            <a:r>
              <a:rPr lang="en-US" sz="1100" dirty="0"/>
              <a:t>Grades 9–10: “</a:t>
            </a:r>
            <a:r>
              <a:rPr lang="en-US" sz="1100" i="1" dirty="0"/>
              <a:t>Turn Down the Dial on </a:t>
            </a:r>
            <a:r>
              <a:rPr lang="en-US" sz="1100" i="1" dirty="0" err="1"/>
              <a:t>Cyberbullying</a:t>
            </a:r>
            <a:r>
              <a:rPr lang="en-US" sz="1100" i="1" dirty="0"/>
              <a:t> and Online Cruelty</a:t>
            </a:r>
            <a:r>
              <a:rPr lang="en-US" sz="1100" dirty="0"/>
              <a:t>” </a:t>
            </a:r>
            <a:r>
              <a:rPr lang="en-US" sz="1100" dirty="0">
                <a:hlinkClick r:id="rId4"/>
              </a:rPr>
              <a:t>http://www.commonsensemedia.org/educators/lesson/turn-down-dial-cyberbullying-and-online-cruelty-9-10</a:t>
            </a:r>
            <a:endParaRPr lang="en-US" sz="1100" dirty="0"/>
          </a:p>
          <a:p>
            <a:pPr marL="114300" indent="-114300" defTabSz="106363">
              <a:spcBef>
                <a:spcPts val="1080"/>
              </a:spcBef>
            </a:pPr>
            <a:r>
              <a:rPr lang="en-US" sz="1100" i="1" spc="-30" dirty="0"/>
              <a:t>What factors intensify </a:t>
            </a:r>
            <a:r>
              <a:rPr lang="en-US" sz="1100" i="1" spc="-30" dirty="0" err="1"/>
              <a:t>cyberbullying</a:t>
            </a:r>
            <a:r>
              <a:rPr lang="en-US" sz="1100" i="1" spc="-30" dirty="0"/>
              <a:t> and online cruelty, and what can you do to lessen them? </a:t>
            </a:r>
            <a:r>
              <a:rPr lang="en-US" sz="1100" dirty="0"/>
              <a:t>Students learn that cruelty can escalate quickly online because people are often anonymous and posts spread quickly.</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endParaRPr lang="en-US" sz="800" dirty="0" smtClean="0"/>
          </a:p>
          <a:p>
            <a:pPr marL="0" indent="0">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Facilitator</a:t>
            </a:r>
            <a:r>
              <a:rPr lang="en-US" sz="1100" b="1" baseline="0" dirty="0" smtClean="0"/>
              <a:t> Notes:</a:t>
            </a:r>
          </a:p>
          <a:p>
            <a:r>
              <a:rPr lang="en-US" sz="1100" baseline="0" dirty="0" smtClean="0"/>
              <a:t>One of the goals for this module was to support grades K–12 educators with CCSS-informed writing lesson planning tools, lesson plans, and also complete classroom-tested lessons. The lessons are meant to be examples, not exemplars. Teachers are encouraged to adapt the lessons for their students and their instructional context</a:t>
            </a:r>
            <a:r>
              <a:rPr lang="en-US" sz="1100" baseline="0" dirty="0" smtClean="0"/>
              <a:t>.</a:t>
            </a:r>
            <a:endParaRPr lang="en-US" sz="1100" baseline="0" dirty="0" smtClean="0"/>
          </a:p>
          <a:p>
            <a:pPr marL="114300" indent="-114300"/>
            <a:r>
              <a:rPr lang="en-US" sz="1100" baseline="0" dirty="0" smtClean="0"/>
              <a:t>Download copies of lessons in advance, or have participants link to them on personal electronic </a:t>
            </a:r>
            <a:r>
              <a:rPr lang="en-US" sz="1100" baseline="0" dirty="0" smtClean="0"/>
              <a:t>devices</a:t>
            </a:r>
            <a:endParaRPr lang="en-US" sz="1100" baseline="0" dirty="0" smtClean="0"/>
          </a:p>
          <a:p>
            <a:pPr>
              <a:buNone/>
            </a:pPr>
            <a:r>
              <a:rPr lang="en-US" sz="1100" b="1" baseline="0" dirty="0" smtClean="0"/>
              <a:t>Talking Points:</a:t>
            </a:r>
          </a:p>
          <a:p>
            <a:pPr marL="114300" indent="-114300"/>
            <a:r>
              <a:rPr lang="en-US" sz="1100" dirty="0" smtClean="0"/>
              <a:t>Up to this point, you have examined teachers’ plans for teaching their students to write a variety of informational, argument, and analytical genres in response to the </a:t>
            </a:r>
            <a:r>
              <a:rPr lang="en-US" sz="1100" dirty="0" err="1" smtClean="0"/>
              <a:t>Upstanders</a:t>
            </a:r>
            <a:r>
              <a:rPr lang="en-US" sz="1100" dirty="0" smtClean="0"/>
              <a:t>, Not Bystanders writing prompt, and you have analyzed video excerpts of teachers’ lessons that connect instructional strategies to </a:t>
            </a:r>
            <a:r>
              <a:rPr lang="en-US" sz="1100" dirty="0" smtClean="0"/>
              <a:t>Common Core writing standards.</a:t>
            </a:r>
            <a:endParaRPr lang="en-US" sz="1100" b="1" i="1" dirty="0" smtClean="0"/>
          </a:p>
          <a:p>
            <a:pPr marL="114300" indent="-114300"/>
            <a:r>
              <a:rPr lang="en-US" sz="1100" b="0" i="0" dirty="0" smtClean="0"/>
              <a:t>To examine three complete lessons that show how teachers adapted and taught the selected writing topic and illustrate how they employed the </a:t>
            </a:r>
            <a:r>
              <a:rPr lang="en-US" sz="1100" b="0" i="0" dirty="0" smtClean="0"/>
              <a:t>Common Core </a:t>
            </a:r>
            <a:r>
              <a:rPr lang="en-US" sz="1100" b="0" i="0" dirty="0" smtClean="0"/>
              <a:t>writing standards, read the descriptions on Handout</a:t>
            </a:r>
            <a:r>
              <a:rPr lang="en-US" sz="1100" b="0" i="0" baseline="0" dirty="0" smtClean="0"/>
              <a:t> </a:t>
            </a:r>
            <a:r>
              <a:rPr lang="en-US" sz="1100" b="0" i="0" baseline="0" dirty="0" smtClean="0"/>
              <a:t>2.4a </a:t>
            </a:r>
            <a:r>
              <a:rPr lang="en-US" sz="1100" b="0" i="0" dirty="0" smtClean="0"/>
              <a:t>and link to [or read downloaded copies] those that you would like to study, use, or adapt. </a:t>
            </a:r>
          </a:p>
          <a:p>
            <a:pPr marL="114300" indent="-114300"/>
            <a:r>
              <a:rPr lang="en-US" sz="1100" b="0" i="0" dirty="0" smtClean="0"/>
              <a:t>Unit 3 will include additional complete lessons that address a wider range of topics, texts, genres, and K–12 grade levels.</a:t>
            </a:r>
          </a:p>
          <a:p>
            <a:pPr>
              <a:buNone/>
            </a:pPr>
            <a:endParaRPr lang="en-US" sz="1100"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a:buNone/>
            </a:pPr>
            <a:endParaRPr lang="en-US" sz="1100" dirty="0" smtClean="0"/>
          </a:p>
          <a:p>
            <a:pPr>
              <a:buNone/>
            </a:pPr>
            <a:r>
              <a:rPr lang="en-US" sz="1100" b="1" dirty="0" smtClean="0"/>
              <a:t>Facilitator</a:t>
            </a:r>
            <a:r>
              <a:rPr lang="en-US" sz="1100" b="1" baseline="0" dirty="0" smtClean="0"/>
              <a:t> Notes:</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aseline="0" dirty="0" smtClean="0"/>
              <a:t>Refer participants to </a:t>
            </a:r>
            <a:r>
              <a:rPr lang="en-US" sz="1100" i="1" baseline="0" dirty="0" smtClean="0"/>
              <a:t>Handout </a:t>
            </a:r>
            <a:r>
              <a:rPr lang="en-US" sz="1100" i="1" baseline="0" dirty="0" smtClean="0"/>
              <a:t>2.4b </a:t>
            </a:r>
            <a:r>
              <a:rPr lang="en-US" sz="1100" i="1" baseline="0" dirty="0" err="1" smtClean="0"/>
              <a:t>Upstanders</a:t>
            </a:r>
            <a:r>
              <a:rPr lang="en-US" sz="1100" i="1" baseline="0" dirty="0" smtClean="0"/>
              <a:t>, Not Bystanders Digital Call to Write and Call to Action </a:t>
            </a:r>
            <a:r>
              <a:rPr lang="en-US" sz="1100" i="0" baseline="0" dirty="0" smtClean="0"/>
              <a:t>or display </a:t>
            </a:r>
            <a:r>
              <a:rPr lang="en-US" sz="1100" baseline="0" dirty="0" smtClean="0"/>
              <a:t>on a document camera. You may also direct participants to the online link: </a:t>
            </a:r>
            <a:r>
              <a:rPr lang="en-US" sz="1100" u="sng" spc="-10" dirty="0" smtClean="0"/>
              <a:t>http://</a:t>
            </a:r>
            <a:r>
              <a:rPr lang="en-US" sz="1100" u="sng" spc="-10" dirty="0" smtClean="0"/>
              <a:t>www.californiawritingproject.org/uploads/1/3/6/0/13607033/upstanders-call_to_write.pdf</a:t>
            </a:r>
            <a:endParaRPr lang="en-US" sz="1100" baseline="0" dirty="0" smtClean="0"/>
          </a:p>
          <a:p>
            <a:r>
              <a:rPr lang="en-US" sz="1100" baseline="0" dirty="0" smtClean="0"/>
              <a:t>If participants have developed the beginnings of an </a:t>
            </a:r>
            <a:r>
              <a:rPr lang="en-US" sz="1100" baseline="0" dirty="0" err="1" smtClean="0"/>
              <a:t>Upstanders</a:t>
            </a:r>
            <a:r>
              <a:rPr lang="en-US" sz="1100" baseline="0" dirty="0" smtClean="0"/>
              <a:t>, Not Bystanders lesson plan, encourage them make use of this resource</a:t>
            </a:r>
            <a:r>
              <a:rPr lang="en-US" sz="1100" baseline="0" dirty="0" smtClean="0"/>
              <a:t>.</a:t>
            </a:r>
            <a:endParaRPr lang="en-US" sz="1100" baseline="0" dirty="0" smtClean="0"/>
          </a:p>
          <a:p>
            <a:pPr marL="0" indent="0">
              <a:buNone/>
            </a:pPr>
            <a:r>
              <a:rPr lang="en-US" sz="1100" baseline="0" dirty="0" smtClean="0"/>
              <a:t>Talking Points</a:t>
            </a:r>
            <a:r>
              <a:rPr lang="en-US" sz="1100" baseline="0" dirty="0" smtClean="0"/>
              <a:t>:</a:t>
            </a:r>
            <a:endParaRPr lang="en-US" sz="1100" baseline="0" dirty="0" smtClean="0"/>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dirty="0" smtClean="0"/>
              <a:t>Refer to Handout 2.4b </a:t>
            </a:r>
            <a:r>
              <a:rPr lang="en-US" sz="1100" i="1" dirty="0" smtClean="0"/>
              <a:t>“</a:t>
            </a:r>
            <a:r>
              <a:rPr lang="en-US" sz="1100" i="1" dirty="0" err="1" smtClean="0"/>
              <a:t>Upstanders</a:t>
            </a:r>
            <a:r>
              <a:rPr lang="en-US" sz="1100" i="1" dirty="0" smtClean="0"/>
              <a:t>, Not Bystanders: A Digital Call to Write and Call to Action</a:t>
            </a:r>
            <a:r>
              <a:rPr lang="en-US" sz="1100" dirty="0" smtClean="0"/>
              <a:t>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dirty="0" smtClean="0"/>
              <a:t>In this document, developed by the California Writing Project and Common Sense Media, you will find a wealth of resources that will help you teach a digital writing response to the </a:t>
            </a:r>
            <a:r>
              <a:rPr lang="en-US" sz="1100" dirty="0" err="1" smtClean="0"/>
              <a:t>Upstanders</a:t>
            </a:r>
            <a:r>
              <a:rPr lang="en-US" sz="1100" dirty="0" smtClean="0"/>
              <a:t>, Not Bystanders writing prompt.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dirty="0" smtClean="0"/>
              <a:t>You will also find links to digital texts about </a:t>
            </a:r>
            <a:r>
              <a:rPr lang="en-US" sz="1100" i="1" dirty="0" err="1" smtClean="0"/>
              <a:t>Upstanders</a:t>
            </a:r>
            <a:r>
              <a:rPr lang="en-US" sz="1100" i="1" dirty="0" smtClean="0"/>
              <a:t>, Not Bystanders </a:t>
            </a:r>
            <a:r>
              <a:rPr lang="en-US" sz="1100" dirty="0" smtClean="0"/>
              <a:t>and to digital lessons that address being upstanding citizens and students in a digital world. </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dirty="0" smtClean="0"/>
              <a:t>Finally, you will find an invitation to participate in statewide effort to showcase students’ digital writing. To participate, follow the embedded links in the document or contact the California Writing Project at </a:t>
            </a:r>
            <a:r>
              <a:rPr lang="en-US" sz="1100" dirty="0" smtClean="0">
                <a:hlinkClick r:id="rId3"/>
              </a:rPr>
              <a:t>cwp@berkeley.edu</a:t>
            </a:r>
            <a:r>
              <a:rPr lang="en-US" sz="1100" dirty="0" smtClean="0"/>
              <a:t>.</a:t>
            </a:r>
            <a:endParaRPr lang="en-US" sz="1100" dirty="0" smtClean="0">
              <a:effectLst/>
            </a:endParaRPr>
          </a:p>
          <a:p>
            <a:pPr marL="0" indent="0">
              <a:buNone/>
            </a:pPr>
            <a:endParaRPr lang="en-US" sz="1100"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503238"/>
            <a:ext cx="4648200" cy="3486150"/>
          </a:xfrm>
        </p:spPr>
      </p:sp>
      <p:sp>
        <p:nvSpPr>
          <p:cNvPr id="3" name="Notes Placeholder 2"/>
          <p:cNvSpPr>
            <a:spLocks noGrp="1"/>
          </p:cNvSpPr>
          <p:nvPr>
            <p:ph type="body" idx="1"/>
          </p:nvPr>
        </p:nvSpPr>
        <p:spPr>
          <a:xfrm>
            <a:off x="368893" y="4174796"/>
            <a:ext cx="6148219" cy="4689187"/>
          </a:xfrm>
        </p:spPr>
        <p:txBody>
          <a:bodyPr>
            <a:normAutofit/>
          </a:bodyPr>
          <a:lstStyle/>
          <a:p>
            <a:pPr>
              <a:buNone/>
            </a:pPr>
            <a:endParaRPr lang="en-US" sz="1100" dirty="0" smtClean="0"/>
          </a:p>
          <a:p>
            <a:pPr>
              <a:spcAft>
                <a:spcPts val="1200"/>
              </a:spcAft>
              <a:buNone/>
            </a:pPr>
            <a:r>
              <a:rPr lang="en-US" sz="1100" b="1" dirty="0" smtClean="0"/>
              <a:t>Talking Points:</a:t>
            </a:r>
          </a:p>
          <a:p>
            <a:pPr marL="114300" indent="-114300">
              <a:spcAft>
                <a:spcPts val="1200"/>
              </a:spcAft>
            </a:pPr>
            <a:r>
              <a:rPr lang="en-US" sz="1100" b="0" dirty="0" smtClean="0"/>
              <a:t>For purposes of illustration, this</a:t>
            </a:r>
            <a:r>
              <a:rPr lang="en-US" sz="1100" b="0" baseline="0" dirty="0" smtClean="0"/>
              <a:t> unit will focus on a sample writing prompt and culminating lesson activities.</a:t>
            </a:r>
            <a:endParaRPr lang="en-US" sz="1100" b="0" dirty="0" smtClean="0"/>
          </a:p>
          <a:p>
            <a:pPr>
              <a:spcAft>
                <a:spcPts val="1200"/>
              </a:spcAft>
            </a:pPr>
            <a:r>
              <a:rPr lang="en-US" sz="1150" kern="1200" dirty="0" smtClean="0">
                <a:solidFill>
                  <a:schemeClr val="tx1"/>
                </a:solidFill>
                <a:latin typeface="Arial Narrow"/>
                <a:ea typeface="+mn-ea"/>
                <a:cs typeface="Arial Narrow"/>
              </a:rPr>
              <a:t>The </a:t>
            </a:r>
            <a:r>
              <a:rPr lang="en-US" sz="1150" kern="1200" dirty="0" err="1" smtClean="0">
                <a:solidFill>
                  <a:schemeClr val="tx1"/>
                </a:solidFill>
                <a:latin typeface="Arial Narrow"/>
                <a:ea typeface="+mn-ea"/>
                <a:cs typeface="Arial Narrow"/>
              </a:rPr>
              <a:t>Upstanders</a:t>
            </a:r>
            <a:r>
              <a:rPr lang="en-US" sz="1150" kern="1200" dirty="0" smtClean="0">
                <a:solidFill>
                  <a:schemeClr val="tx1"/>
                </a:solidFill>
                <a:latin typeface="Arial Narrow"/>
                <a:ea typeface="+mn-ea"/>
                <a:cs typeface="Arial Narrow"/>
              </a:rPr>
              <a:t>, Not Bystanders prompt creates a shared teaching scenario for the lesson planning activities of this section of Unit 2. </a:t>
            </a:r>
          </a:p>
          <a:p>
            <a:pPr>
              <a:spcAft>
                <a:spcPts val="1200"/>
              </a:spcAft>
            </a:pPr>
            <a:r>
              <a:rPr lang="en-US" sz="1150" kern="1200" dirty="0" smtClean="0">
                <a:solidFill>
                  <a:schemeClr val="tx1"/>
                </a:solidFill>
                <a:latin typeface="Arial Narrow"/>
                <a:ea typeface="+mn-ea"/>
                <a:cs typeface="Arial Narrow"/>
              </a:rPr>
              <a:t>This topic is applicable across K–12, is adaptable for English learners</a:t>
            </a:r>
            <a:r>
              <a:rPr lang="en-US" sz="1150" kern="1200" baseline="0" dirty="0" smtClean="0">
                <a:solidFill>
                  <a:schemeClr val="tx1"/>
                </a:solidFill>
                <a:latin typeface="Arial Narrow"/>
                <a:ea typeface="+mn-ea"/>
                <a:cs typeface="Arial Narrow"/>
              </a:rPr>
              <a:t> and students with disabilities,</a:t>
            </a:r>
            <a:r>
              <a:rPr lang="en-US" sz="1150" kern="1200" dirty="0" smtClean="0">
                <a:solidFill>
                  <a:schemeClr val="tx1"/>
                </a:solidFill>
                <a:latin typeface="Arial Narrow"/>
                <a:ea typeface="+mn-ea"/>
                <a:cs typeface="Arial Narrow"/>
              </a:rPr>
              <a:t> and can draw on reading print or digital texts from history, current events, or literature.</a:t>
            </a:r>
          </a:p>
          <a:p>
            <a:pPr>
              <a:spcAft>
                <a:spcPts val="1200"/>
              </a:spcAft>
            </a:pPr>
            <a:r>
              <a:rPr lang="en-US" sz="1150" kern="1200" dirty="0" smtClean="0">
                <a:solidFill>
                  <a:schemeClr val="tx1"/>
                </a:solidFill>
                <a:latin typeface="Arial Narrow"/>
                <a:ea typeface="+mn-ea"/>
                <a:cs typeface="Arial Narrow"/>
              </a:rPr>
              <a:t>The activity embeds the need for students to research and use information and evidence from those texts, and can result in either informational or argument writing, depending on how teachers tailor the prompt for their students and their curriculum.</a:t>
            </a:r>
          </a:p>
          <a:p>
            <a:endParaRPr lang="en-US" sz="1150" kern="1200" dirty="0" smtClean="0">
              <a:solidFill>
                <a:schemeClr val="tx1"/>
              </a:solidFill>
              <a:latin typeface="Arial Narrow"/>
              <a:ea typeface="+mn-ea"/>
              <a:cs typeface="Arial Narrow"/>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4571"/>
            <a:ext cx="6148219" cy="4689187"/>
          </a:xfrm>
        </p:spPr>
        <p:txBody>
          <a:bodyPr>
            <a:normAutofit/>
          </a:bodyPr>
          <a:lstStyle/>
          <a:p>
            <a:pPr marL="0" indent="0">
              <a:buNone/>
            </a:pPr>
            <a:endParaRPr lang="en-US" sz="1100" b="1" dirty="0" smtClean="0"/>
          </a:p>
          <a:p>
            <a:pPr marL="0" indent="0">
              <a:buNone/>
            </a:pPr>
            <a:r>
              <a:rPr lang="en-US" sz="1100" b="1" dirty="0" smtClean="0"/>
              <a:t>Facilitator Notes</a:t>
            </a:r>
            <a:r>
              <a:rPr lang="en-US" sz="1100" b="1" dirty="0" smtClean="0"/>
              <a:t>:</a:t>
            </a:r>
            <a:endParaRPr lang="en-US" sz="1100" b="1" dirty="0" smtClean="0"/>
          </a:p>
          <a:p>
            <a:r>
              <a:rPr lang="en-US" sz="1100" dirty="0" smtClean="0"/>
              <a:t>Give</a:t>
            </a:r>
            <a:r>
              <a:rPr lang="en-US" sz="1100" baseline="0" dirty="0" smtClean="0"/>
              <a:t> participants time to write and discuss as needed.  Ask them to save their notes, so they can return to them in Unit 3.</a:t>
            </a:r>
          </a:p>
          <a:p>
            <a:r>
              <a:rPr lang="en-US" sz="1100" baseline="0" dirty="0" smtClean="0"/>
              <a:t>Consider charting trends, questions, grade level concerns, etc. Many of them will be addressed in Unit 3, but teaching colleagues should take every opportunity to be professional support for each other as well</a:t>
            </a:r>
            <a:r>
              <a:rPr lang="en-US" sz="1100" baseline="0" dirty="0" smtClean="0"/>
              <a:t>.</a:t>
            </a:r>
          </a:p>
          <a:p>
            <a:endParaRPr lang="en-US" sz="1100" baseline="0" dirty="0" smtClean="0"/>
          </a:p>
          <a:p>
            <a:pPr marL="0" indent="0">
              <a:buNone/>
            </a:pPr>
            <a:r>
              <a:rPr lang="en-US" sz="1100" b="1" baseline="0" dirty="0" smtClean="0"/>
              <a:t>Talking Points:</a:t>
            </a:r>
            <a:endParaRPr lang="en-US" sz="1100" b="0" baseline="0" dirty="0" smtClean="0"/>
          </a:p>
          <a:p>
            <a:pPr marL="114300" indent="-114300"/>
            <a:r>
              <a:rPr lang="en-US" sz="1150" b="0" i="0" kern="1200" dirty="0" smtClean="0">
                <a:solidFill>
                  <a:schemeClr val="tx1"/>
                </a:solidFill>
                <a:effectLst/>
                <a:latin typeface="Arial Narrow"/>
                <a:ea typeface="+mn-ea"/>
                <a:cs typeface="Arial Narrow"/>
              </a:rPr>
              <a:t>Before moving to Unit 3, take some time to reflect on the following questions. </a:t>
            </a:r>
          </a:p>
          <a:p>
            <a:pPr marL="114300" indent="-114300"/>
            <a:r>
              <a:rPr lang="en-US" sz="1150" b="0" i="0" kern="1200" dirty="0" smtClean="0">
                <a:solidFill>
                  <a:schemeClr val="tx1"/>
                </a:solidFill>
                <a:effectLst/>
                <a:latin typeface="Arial Narrow"/>
                <a:ea typeface="+mn-ea"/>
                <a:cs typeface="Arial Narrow"/>
              </a:rPr>
              <a:t>Your thinking will set the stage for the focus of Unit 3 — continuing and expanding your professional learning about writing to inform, argue, and analyze.</a:t>
            </a:r>
            <a:endParaRPr lang="en-US" sz="1100" i="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60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en-US" sz="1200" b="1" baseline="0" dirty="0" smtClean="0"/>
          </a:p>
          <a:p>
            <a:pPr>
              <a:buNone/>
            </a:pPr>
            <a:r>
              <a:rPr lang="en-US" sz="1100" b="1" baseline="0" dirty="0" smtClean="0"/>
              <a:t>Talking Points:</a:t>
            </a:r>
          </a:p>
          <a:p>
            <a:pPr marL="114300" indent="-114300"/>
            <a:r>
              <a:rPr lang="en-US" sz="1100" dirty="0" smtClean="0"/>
              <a:t>Let’s think about the writing topic and its connection to your students and the CCSS by reflecting on a series of questions about:</a:t>
            </a:r>
          </a:p>
          <a:p>
            <a:pPr marL="114300" indent="-114300">
              <a:buFont typeface="Wingdings" pitchFamily="2" charset="2"/>
              <a:buChar char="Ø"/>
            </a:pPr>
            <a:r>
              <a:rPr lang="en-US" sz="1100" dirty="0" smtClean="0"/>
              <a:t>Writing Topic</a:t>
            </a:r>
          </a:p>
          <a:p>
            <a:pPr marL="114300" indent="-114300">
              <a:buFont typeface="Wingdings" pitchFamily="2" charset="2"/>
              <a:buChar char="Ø"/>
            </a:pPr>
            <a:r>
              <a:rPr lang="en-US" sz="1100" dirty="0" smtClean="0"/>
              <a:t>Content and Context</a:t>
            </a:r>
          </a:p>
          <a:p>
            <a:pPr marL="114300" indent="-114300">
              <a:buFont typeface="Wingdings" pitchFamily="2" charset="2"/>
              <a:buChar char="Ø"/>
            </a:pPr>
            <a:r>
              <a:rPr lang="en-US" sz="1100" dirty="0" smtClean="0"/>
              <a:t>Writing Types and Genre</a:t>
            </a:r>
          </a:p>
          <a:p>
            <a:pPr marL="114300" indent="-114300">
              <a:buFont typeface="Wingdings" pitchFamily="2" charset="2"/>
              <a:buChar char="Ø"/>
            </a:pPr>
            <a:r>
              <a:rPr lang="en-US" sz="1100" dirty="0" smtClean="0"/>
              <a:t>Audience</a:t>
            </a:r>
          </a:p>
          <a:p>
            <a:pPr marL="0" indent="0">
              <a:buNone/>
            </a:pPr>
            <a:endParaRPr lang="en-US" sz="1100" dirty="0" smtClean="0"/>
          </a:p>
          <a:p>
            <a:pPr marL="114300" indent="-114300"/>
            <a:r>
              <a:rPr lang="en-US" sz="1100" dirty="0" smtClean="0"/>
              <a:t>Answers to the questions on the following slides will vary widely across grade levels and teaching contexts.</a:t>
            </a:r>
            <a:r>
              <a:rPr lang="en-US" sz="1100" baseline="0" dirty="0" smtClean="0"/>
              <a:t> </a:t>
            </a:r>
            <a:r>
              <a:rPr lang="en-US" sz="1100" dirty="0" smtClean="0"/>
              <a:t>Getting the right answer is</a:t>
            </a:r>
            <a:r>
              <a:rPr lang="en-US" sz="1100" baseline="0" dirty="0" smtClean="0"/>
              <a:t> not the focus.</a:t>
            </a:r>
          </a:p>
          <a:p>
            <a:pPr marL="0" indent="0">
              <a:buNone/>
            </a:pPr>
            <a:r>
              <a:rPr lang="en-US" sz="1100" b="1" baseline="0" dirty="0" smtClean="0"/>
              <a:t>Facilitator Notes: </a:t>
            </a:r>
          </a:p>
          <a:p>
            <a:pPr marL="114300" indent="-114300"/>
            <a:r>
              <a:rPr lang="en-US" sz="1100" baseline="0" dirty="0" smtClean="0"/>
              <a:t>For slides 8–11, consider giving participants time to jot some thoughts down first for each slide and then allow them to discuss their ideas in pairs or small groups. Or you can discuss each slide, one at a time.</a:t>
            </a:r>
          </a:p>
          <a:p>
            <a:r>
              <a:rPr lang="en-US" sz="1100" baseline="0" dirty="0" smtClean="0"/>
              <a:t>Consider charting the writing topic/lesson ideas that surface from this activity to serve as a point of comparison to the lesson plans participants will review (beginning with slide 13). </a:t>
            </a:r>
          </a:p>
          <a:p>
            <a:r>
              <a:rPr lang="en-US" sz="1100" baseline="0" dirty="0" smtClean="0"/>
              <a:t>They may also provide lesson ideas that participants could develop fully for their students.</a:t>
            </a:r>
            <a:endParaRPr lang="en-US" sz="1100" dirty="0" smtClean="0"/>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7</a:t>
            </a:fld>
            <a:endParaRPr lang="en-US" dirty="0"/>
          </a:p>
        </p:txBody>
      </p:sp>
    </p:spTree>
    <p:extLst>
      <p:ext uri="{BB962C8B-B14F-4D97-AF65-F5344CB8AC3E}">
        <p14:creationId xmlns:p14="http://schemas.microsoft.com/office/powerpoint/2010/main" val="1605802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74796"/>
            <a:ext cx="6148219" cy="4689187"/>
          </a:xfrm>
        </p:spPr>
        <p:txBody>
          <a:bodyPr>
            <a:normAutofit/>
          </a:bodyPr>
          <a:lstStyle/>
          <a:p>
            <a:pPr>
              <a:buNone/>
            </a:pPr>
            <a:endParaRPr lang="en-US" sz="1100" b="1" dirty="0" smtClean="0"/>
          </a:p>
          <a:p>
            <a:pPr>
              <a:buNone/>
            </a:pPr>
            <a:r>
              <a:rPr lang="en-US" sz="1100" b="1" dirty="0" smtClean="0"/>
              <a:t>Talking Points:</a:t>
            </a:r>
          </a:p>
          <a:p>
            <a:r>
              <a:rPr lang="en-US" sz="1100" dirty="0" smtClean="0"/>
              <a:t>Give</a:t>
            </a:r>
            <a:r>
              <a:rPr lang="en-US" sz="1100" baseline="0" dirty="0" smtClean="0"/>
              <a:t> participants time to jot answers and then discuss, or to discuss and take notes. </a:t>
            </a:r>
          </a:p>
          <a:p>
            <a:r>
              <a:rPr lang="en-US" sz="1100" baseline="0" dirty="0" smtClean="0"/>
              <a:t>Encourage them to capture their thinking in writing.</a:t>
            </a:r>
            <a:endParaRPr lang="en-US" sz="110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86135"/>
            <a:ext cx="6148219" cy="4689187"/>
          </a:xfrm>
        </p:spPr>
        <p:txBody>
          <a:bodyPr>
            <a:normAutofit/>
          </a:bodyPr>
          <a:lstStyle/>
          <a:p>
            <a:pPr>
              <a:buNone/>
            </a:pPr>
            <a:endParaRPr lang="en-US" sz="1100" dirty="0" smtClean="0"/>
          </a:p>
          <a:p>
            <a:pPr>
              <a:buNone/>
            </a:pPr>
            <a:r>
              <a:rPr lang="en-US" sz="1100" b="1" dirty="0" smtClean="0"/>
              <a:t>Facilitator</a:t>
            </a:r>
            <a:r>
              <a:rPr lang="en-US" sz="1100" b="1" baseline="0" dirty="0" smtClean="0"/>
              <a:t> Notes:</a:t>
            </a:r>
          </a:p>
          <a:p>
            <a:r>
              <a:rPr lang="en-US" sz="1100" baseline="0" dirty="0" smtClean="0"/>
              <a:t>Continue strategizing, writing, discussing.</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grpSp>
        <p:nvGrpSpPr>
          <p:cNvPr id="2" name="Group 12"/>
          <p:cNvGrpSpPr>
            <a:grpSpLocks/>
          </p:cNvGrpSpPr>
          <p:nvPr userDrawn="1"/>
        </p:nvGrpSpPr>
        <p:grpSpPr bwMode="auto">
          <a:xfrm>
            <a:off x="0" y="0"/>
            <a:ext cx="9144000" cy="6858000"/>
            <a:chOff x="0" y="0"/>
            <a:chExt cx="5760" cy="4320"/>
          </a:xfrm>
        </p:grpSpPr>
        <p:sp>
          <p:nvSpPr>
            <p:cNvPr id="4" name="Rectangle 13"/>
            <p:cNvSpPr>
              <a:spLocks noChangeArrowheads="1"/>
            </p:cNvSpPr>
            <p:nvPr/>
          </p:nvSpPr>
          <p:spPr bwMode="auto">
            <a:xfrm>
              <a:off x="0" y="0"/>
              <a:ext cx="5760" cy="4320"/>
            </a:xfrm>
            <a:prstGeom prst="rect">
              <a:avLst/>
            </a:prstGeom>
            <a:solidFill>
              <a:srgbClr val="FEED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dirty="0">
                <a:solidFill>
                  <a:schemeClr val="tx1"/>
                </a:solidFill>
                <a:latin typeface="Arial Narrow"/>
              </a:endParaRPr>
            </a:p>
          </p:txBody>
        </p:sp>
        <p:sp>
          <p:nvSpPr>
            <p:cNvPr id="5" name="Rectangle 14"/>
            <p:cNvSpPr>
              <a:spLocks noChangeArrowheads="1"/>
            </p:cNvSpPr>
            <p:nvPr/>
          </p:nvSpPr>
          <p:spPr bwMode="auto">
            <a:xfrm>
              <a:off x="1248" y="1392"/>
              <a:ext cx="4512" cy="96"/>
            </a:xfrm>
            <a:prstGeom prst="rect">
              <a:avLst/>
            </a:prstGeom>
            <a:gradFill rotWithShape="0">
              <a:gsLst>
                <a:gs pos="0">
                  <a:srgbClr val="F17157"/>
                </a:gs>
                <a:gs pos="100000">
                  <a:srgbClr val="FAD0C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6" name="Rectangle 15"/>
            <p:cNvSpPr>
              <a:spLocks noChangeArrowheads="1"/>
            </p:cNvSpPr>
            <p:nvPr/>
          </p:nvSpPr>
          <p:spPr bwMode="auto">
            <a:xfrm>
              <a:off x="0" y="0"/>
              <a:ext cx="1056" cy="4320"/>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pic>
          <p:nvPicPr>
            <p:cNvPr id="7" name="Picture 16" descr="Color-ppt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 y="288"/>
              <a:ext cx="864"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Rectangle 17"/>
          <p:cNvSpPr>
            <a:spLocks noChangeArrowheads="1"/>
          </p:cNvSpPr>
          <p:nvPr userDrawn="1"/>
        </p:nvSpPr>
        <p:spPr bwMode="auto">
          <a:xfrm>
            <a:off x="1905000" y="6096000"/>
            <a:ext cx="7162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ts val="800"/>
              </a:spcBef>
            </a:pPr>
            <a:r>
              <a:rPr lang="en-US" sz="1100" b="1" dirty="0">
                <a:solidFill>
                  <a:srgbClr val="070C51"/>
                </a:solidFill>
                <a:latin typeface="Arial Narrow"/>
              </a:rPr>
              <a:t>CALIFORNIA DEPARTMENT OF EDUCATION</a:t>
            </a:r>
            <a:br>
              <a:rPr lang="en-US" sz="1100" b="1" dirty="0">
                <a:solidFill>
                  <a:srgbClr val="070C51"/>
                </a:solidFill>
                <a:latin typeface="Arial Narrow"/>
              </a:rPr>
            </a:br>
            <a:r>
              <a:rPr lang="en-US" sz="1100" dirty="0">
                <a:solidFill>
                  <a:srgbClr val="070C51"/>
                </a:solidFill>
                <a:latin typeface="Arial Narrow"/>
              </a:rPr>
              <a:t>Tom Torlakson, State Superintendent of Public Instruction</a:t>
            </a:r>
            <a:endParaRPr lang="en-US" sz="1200" b="1" dirty="0">
              <a:solidFill>
                <a:schemeClr val="tx2"/>
              </a:solidFill>
              <a:latin typeface="Arial Narrow"/>
            </a:endParaRPr>
          </a:p>
        </p:txBody>
      </p:sp>
      <p:sp>
        <p:nvSpPr>
          <p:cNvPr id="25607" name="Rectangle 7"/>
          <p:cNvSpPr>
            <a:spLocks noGrp="1" noChangeArrowheads="1"/>
          </p:cNvSpPr>
          <p:nvPr>
            <p:ph type="ctrTitle"/>
          </p:nvPr>
        </p:nvSpPr>
        <p:spPr>
          <a:xfrm>
            <a:off x="1981200" y="2760663"/>
            <a:ext cx="6781800" cy="2420937"/>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353720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6"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04297"/>
            <a:ext cx="7772400" cy="1286793"/>
          </a:xfrm>
        </p:spPr>
        <p:txBody>
          <a:bodyPr>
            <a:normAutofit/>
          </a:bodyPr>
          <a:lstStyle>
            <a:lvl1pPr>
              <a:defRPr sz="3600"/>
            </a:lvl1pPr>
          </a:lstStyle>
          <a:p>
            <a:r>
              <a:rPr lang="en-US" dirty="0" smtClean="0"/>
              <a:t>Click to edit Master title style</a:t>
            </a:r>
            <a:endParaRPr lang="en-US" dirty="0"/>
          </a:p>
        </p:txBody>
      </p:sp>
      <p:sp>
        <p:nvSpPr>
          <p:cNvPr id="7"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8"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15"/>
          <p:cNvSpPr>
            <a:spLocks noChangeArrowheads="1"/>
          </p:cNvSpPr>
          <p:nvPr userDrawn="1"/>
        </p:nvSpPr>
        <p:spPr bwMode="auto">
          <a:xfrm>
            <a:off x="0" y="0"/>
            <a:ext cx="9144000" cy="1392157"/>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57200" y="71113"/>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82351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2" r:id="rId4"/>
  </p:sldLayoutIdLst>
  <p:hf hdr="0" dt="0"/>
  <p:txStyles>
    <p:titleStyle>
      <a:lvl1pPr algn="l" defTabSz="457200" rtl="0" eaLnBrk="1" latinLnBrk="0" hangingPunct="1">
        <a:spcBef>
          <a:spcPct val="0"/>
        </a:spcBef>
        <a:buNone/>
        <a:defRPr sz="4400" b="1" kern="1200">
          <a:solidFill>
            <a:schemeClr val="tx1"/>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Narrow"/>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Narrow"/>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Narrow"/>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15"/>
          <p:cNvSpPr>
            <a:spLocks noChangeArrowheads="1"/>
          </p:cNvSpPr>
          <p:nvPr userDrawn="1"/>
        </p:nvSpPr>
        <p:spPr bwMode="auto">
          <a:xfrm>
            <a:off x="0" y="4695942"/>
            <a:ext cx="9144000" cy="1311859"/>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73917" y="4695942"/>
            <a:ext cx="8229600" cy="131185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457200" rtl="0" eaLnBrk="1" latinLnBrk="0" hangingPunct="1">
        <a:spcBef>
          <a:spcPct val="0"/>
        </a:spcBef>
        <a:buNone/>
        <a:defRPr sz="3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www.myboe.org/portal/default/Content/Viewer/Content?action=2&amp;scId=504695&amp;sciId=12814"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www.teachingchannel.org/videos/teaching-about-textual-evidence"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vimeo.com/55951303"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www.timeforkids.com/news/"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vimeo.com/55966098"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s://www.teachingchannel.org/videos/analyzing-text-brainstorming"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hyperlink" Target="https://www.teachingchannel.org/videos/analyzing-text-writing" TargetMode="External"/><Relationship Id="rId4" Type="http://schemas.openxmlformats.org/officeDocument/2006/relationships/hyperlink" Target="https://www.teachingchannel.org/videos/analyzing-text-as-a-group"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www.teachingchannel.org/videos/teaching-strategies-internet-research"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hyperlink" Target="https://www.teachingchannel.org/videos/formal-and-informal-texts" TargetMode="External"/><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hyperlink" Target="https://www.teachingchannel.org/videos/analyzing-websites-with-students" TargetMode="External"/><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hyperlink" Target="http://www.commonsensemedia.org/educators/lesson/sites-i-k-1" TargetMode="External"/><Relationship Id="rId2" Type="http://schemas.openxmlformats.org/officeDocument/2006/relationships/notesSlide" Target="../notesSlides/notesSlide48.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9.xml.rels><?xml version="1.0" encoding="UTF-8" standalone="yes"?>
<Relationships xmlns="http://schemas.openxmlformats.org/package/2006/relationships"><Relationship Id="rId3" Type="http://schemas.openxmlformats.org/officeDocument/2006/relationships/hyperlink" Target="http://www.commonsensemedia.org/educators/lesson/how-cite-site-6-8" TargetMode="External"/><Relationship Id="rId2" Type="http://schemas.openxmlformats.org/officeDocument/2006/relationships/notesSlide" Target="../notesSlides/notesSlide49.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www.commonsensemedia.org/educators/curriculum/grades-6-8" TargetMode="External"/><Relationship Id="rId2" Type="http://schemas.openxmlformats.org/officeDocument/2006/relationships/notesSlide" Target="../notesSlides/notesSlide50.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51.xml.rels><?xml version="1.0" encoding="UTF-8" standalone="yes"?>
<Relationships xmlns="http://schemas.openxmlformats.org/package/2006/relationships"><Relationship Id="rId3" Type="http://schemas.openxmlformats.org/officeDocument/2006/relationships/hyperlink" Target="http://www.commonsensemedia.org/educators/lesson/rights-remixes-and-respect-9-12" TargetMode="External"/><Relationship Id="rId2" Type="http://schemas.openxmlformats.org/officeDocument/2006/relationships/notesSlide" Target="../notesSlides/notesSlide51.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hyperlink" Target="http://www.commonsensemedia.org/educators/lesson/screen-out-mean-2-3" TargetMode="External"/><Relationship Id="rId2" Type="http://schemas.openxmlformats.org/officeDocument/2006/relationships/notesSlide" Target="../notesSlides/notesSlide56.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www.commonsensemedia.org/educators/lesson/whats-cyberbullying-3-5"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www.commonsensemedia.org/educators/lesson/cyberbullying-be-upstanding-6-8" TargetMode="External"/><Relationship Id="rId2" Type="http://schemas.openxmlformats.org/officeDocument/2006/relationships/notesSlide" Target="../notesSlides/notesSlide57.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www.commonsensemedia.org/educators/lesson/turn-down-dial-cyberbullying-and-online-cruelty-9-10"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http://www.californiawritingproject.org/uploads/1/3/6/0/13607033/californianos_today.pdf" TargetMode="External"/><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hyperlink" Target="mailto:cwp@berkeley.edu" TargetMode="External"/><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09500" y="409903"/>
            <a:ext cx="6743700" cy="1166650"/>
          </a:xfrm>
        </p:spPr>
        <p:txBody>
          <a:bodyPr>
            <a:normAutofit fontScale="90000"/>
          </a:bodyPr>
          <a:lstStyle/>
          <a:p>
            <a:pPr algn="ctr"/>
            <a:r>
              <a:rPr lang="en-US" sz="3600" dirty="0" smtClean="0"/>
              <a:t/>
            </a:r>
            <a:br>
              <a:rPr lang="en-US" sz="3600" dirty="0" smtClean="0"/>
            </a:br>
            <a:r>
              <a:rPr lang="en-US" sz="3600" dirty="0" smtClean="0"/>
              <a:t>Common </a:t>
            </a:r>
            <a:r>
              <a:rPr lang="en-US" sz="3600" dirty="0"/>
              <a:t>Core State Standards Professional Learning Module Series</a:t>
            </a:r>
            <a:r>
              <a:rPr lang="en-US" sz="2400" dirty="0" smtClean="0">
                <a:solidFill>
                  <a:schemeClr val="tx1"/>
                </a:solidFill>
              </a:rPr>
              <a:t/>
            </a:r>
            <a:br>
              <a:rPr lang="en-US" sz="2400" dirty="0" smtClean="0">
                <a:solidFill>
                  <a:schemeClr val="tx1"/>
                </a:solidFill>
              </a:rPr>
            </a:br>
            <a:endParaRPr lang="en-US" sz="6000" dirty="0" smtClean="0">
              <a:solidFill>
                <a:srgbClr val="0000FF"/>
              </a:solidFill>
            </a:endParaRPr>
          </a:p>
        </p:txBody>
      </p:sp>
      <p:sp>
        <p:nvSpPr>
          <p:cNvPr id="3075" name="Text Box 4"/>
          <p:cNvSpPr txBox="1">
            <a:spLocks noChangeArrowheads="1"/>
          </p:cNvSpPr>
          <p:nvPr/>
        </p:nvSpPr>
        <p:spPr bwMode="auto">
          <a:xfrm>
            <a:off x="1981200" y="2819400"/>
            <a:ext cx="6705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endParaRPr lang="en-US" sz="3200" dirty="0">
              <a:solidFill>
                <a:schemeClr val="tx1"/>
              </a:solidFill>
              <a:latin typeface="Arial Narrow"/>
            </a:endParaRPr>
          </a:p>
          <a:p>
            <a:pPr algn="ctr">
              <a:spcBef>
                <a:spcPct val="50000"/>
              </a:spcBef>
            </a:pPr>
            <a:endParaRPr lang="en-US" sz="3200" dirty="0">
              <a:solidFill>
                <a:schemeClr val="tx1"/>
              </a:solidFill>
              <a:latin typeface="Arial Narrow"/>
            </a:endParaRPr>
          </a:p>
        </p:txBody>
      </p:sp>
      <p:sp>
        <p:nvSpPr>
          <p:cNvPr id="3076" name="Text Box 6"/>
          <p:cNvSpPr txBox="1">
            <a:spLocks noChangeArrowheads="1"/>
          </p:cNvSpPr>
          <p:nvPr/>
        </p:nvSpPr>
        <p:spPr bwMode="auto">
          <a:xfrm>
            <a:off x="1739169" y="2538248"/>
            <a:ext cx="736249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r>
              <a:rPr lang="en-US" sz="3600" b="1" dirty="0">
                <a:solidFill>
                  <a:schemeClr val="tx1"/>
                </a:solidFill>
                <a:latin typeface="Arial Narrow" pitchFamily="34" charset="0"/>
                <a:ea typeface="ＭＳ Ｐゴシック" charset="-128"/>
                <a:cs typeface="Arial" pitchFamily="34" charset="0"/>
              </a:rPr>
              <a:t>English Language Arts: </a:t>
            </a:r>
          </a:p>
          <a:p>
            <a:pPr algn="ctr"/>
            <a:r>
              <a:rPr lang="en-US" sz="3600" b="1" dirty="0">
                <a:solidFill>
                  <a:schemeClr val="tx1"/>
                </a:solidFill>
                <a:latin typeface="Arial Narrow" pitchFamily="34" charset="0"/>
                <a:ea typeface="ＭＳ Ｐゴシック" charset="-128"/>
                <a:cs typeface="Arial" pitchFamily="34" charset="0"/>
              </a:rPr>
              <a:t>Writing to Inform, Argue, and Analyze</a:t>
            </a:r>
          </a:p>
          <a:p>
            <a:pPr algn="ctr">
              <a:spcBef>
                <a:spcPct val="50000"/>
              </a:spcBef>
            </a:pPr>
            <a:r>
              <a:rPr lang="en-US" sz="3600" b="1" dirty="0" smtClean="0">
                <a:solidFill>
                  <a:schemeClr val="tx1"/>
                </a:solidFill>
                <a:latin typeface="Arial Narrow" pitchFamily="34" charset="0"/>
                <a:cs typeface="Arial" pitchFamily="34" charset="0"/>
              </a:rPr>
              <a:t>Unit 2</a:t>
            </a:r>
            <a:endParaRPr lang="en-US" sz="3600" b="1" dirty="0">
              <a:solidFill>
                <a:schemeClr val="tx1"/>
              </a:solidFill>
              <a:latin typeface="Arial Narrow" pitchFamily="34" charset="0"/>
              <a:cs typeface="Arial" pitchFamily="34" charset="0"/>
            </a:endParaRPr>
          </a:p>
        </p:txBody>
      </p:sp>
    </p:spTree>
    <p:extLst>
      <p:ext uri="{BB962C8B-B14F-4D97-AF65-F5344CB8AC3E}">
        <p14:creationId xmlns:p14="http://schemas.microsoft.com/office/powerpoint/2010/main" val="42317441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Planning – Text </a:t>
            </a:r>
            <a:r>
              <a:rPr lang="en-US" dirty="0" smtClean="0"/>
              <a:t>Types and Genre</a:t>
            </a:r>
            <a:endParaRPr lang="en-US" dirty="0"/>
          </a:p>
        </p:txBody>
      </p:sp>
      <p:sp>
        <p:nvSpPr>
          <p:cNvPr id="3" name="Content Placeholder 2"/>
          <p:cNvSpPr>
            <a:spLocks noGrp="1"/>
          </p:cNvSpPr>
          <p:nvPr>
            <p:ph idx="1"/>
          </p:nvPr>
        </p:nvSpPr>
        <p:spPr>
          <a:xfrm>
            <a:off x="457200" y="1663701"/>
            <a:ext cx="8229600" cy="4823517"/>
          </a:xfrm>
        </p:spPr>
        <p:txBody>
          <a:bodyPr>
            <a:normAutofit/>
          </a:bodyPr>
          <a:lstStyle/>
          <a:p>
            <a:pPr marL="0" indent="0">
              <a:buNone/>
            </a:pPr>
            <a:r>
              <a:rPr lang="en-US" sz="3600" b="1" dirty="0"/>
              <a:t>Writing Text Types and Genre</a:t>
            </a:r>
          </a:p>
          <a:p>
            <a:pPr>
              <a:buFont typeface="Wingdings" pitchFamily="2" charset="2"/>
              <a:buChar char="Ø"/>
            </a:pPr>
            <a:r>
              <a:rPr lang="en-US" i="1" dirty="0"/>
              <a:t>What "response" will you ask students to write? </a:t>
            </a:r>
            <a:endParaRPr lang="en-US" i="1" dirty="0" smtClean="0"/>
          </a:p>
          <a:p>
            <a:pPr>
              <a:buFont typeface="Wingdings" pitchFamily="2" charset="2"/>
              <a:buChar char="Ø"/>
            </a:pPr>
            <a:r>
              <a:rPr lang="en-US" i="1" dirty="0" smtClean="0"/>
              <a:t>What </a:t>
            </a:r>
            <a:r>
              <a:rPr lang="en-US" i="1" dirty="0"/>
              <a:t>writing text type or mix of text types could you teach? </a:t>
            </a:r>
            <a:endParaRPr lang="en-US" i="1" dirty="0" smtClean="0"/>
          </a:p>
          <a:p>
            <a:pPr>
              <a:buFont typeface="Wingdings" pitchFamily="2" charset="2"/>
              <a:buChar char="Ø"/>
            </a:pPr>
            <a:r>
              <a:rPr lang="en-US" i="1" dirty="0" smtClean="0"/>
              <a:t>Which </a:t>
            </a:r>
            <a:r>
              <a:rPr lang="en-US" i="1" dirty="0"/>
              <a:t>specific writing genres could you teach? </a:t>
            </a:r>
            <a:endParaRPr lang="en-US" i="1" dirty="0" smtClean="0"/>
          </a:p>
          <a:p>
            <a:pPr>
              <a:buFont typeface="Wingdings" pitchFamily="2" charset="2"/>
              <a:buChar char="Ø"/>
            </a:pPr>
            <a:r>
              <a:rPr lang="en-US" i="1" dirty="0" smtClean="0"/>
              <a:t>Would </a:t>
            </a:r>
            <a:r>
              <a:rPr lang="en-US" i="1" dirty="0"/>
              <a:t>the genres be mostly informative/explanatory or opinion/argument? Or are they a blend of the two? </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10</a:t>
            </a:fld>
            <a:endParaRPr lang="en-US" dirty="0"/>
          </a:p>
        </p:txBody>
      </p:sp>
    </p:spTree>
    <p:extLst>
      <p:ext uri="{BB962C8B-B14F-4D97-AF65-F5344CB8AC3E}">
        <p14:creationId xmlns:p14="http://schemas.microsoft.com/office/powerpoint/2010/main" val="2877999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Planning – Audience</a:t>
            </a:r>
          </a:p>
        </p:txBody>
      </p:sp>
      <p:sp>
        <p:nvSpPr>
          <p:cNvPr id="3" name="Content Placeholder 2"/>
          <p:cNvSpPr>
            <a:spLocks noGrp="1"/>
          </p:cNvSpPr>
          <p:nvPr>
            <p:ph idx="1"/>
          </p:nvPr>
        </p:nvSpPr>
        <p:spPr>
          <a:xfrm>
            <a:off x="457200" y="1663701"/>
            <a:ext cx="8229600" cy="4823517"/>
          </a:xfrm>
        </p:spPr>
        <p:txBody>
          <a:bodyPr>
            <a:normAutofit/>
          </a:bodyPr>
          <a:lstStyle/>
          <a:p>
            <a:pPr marL="0" indent="0">
              <a:spcAft>
                <a:spcPts val="1200"/>
              </a:spcAft>
              <a:buNone/>
            </a:pPr>
            <a:r>
              <a:rPr lang="en-US" sz="3600" b="1" dirty="0" smtClean="0"/>
              <a:t>Audience</a:t>
            </a:r>
          </a:p>
          <a:p>
            <a:pPr>
              <a:spcAft>
                <a:spcPts val="1200"/>
              </a:spcAft>
              <a:buFont typeface="Wingdings" pitchFamily="2" charset="2"/>
              <a:buChar char="Ø"/>
            </a:pPr>
            <a:r>
              <a:rPr lang="en-US" i="1" dirty="0" smtClean="0"/>
              <a:t>Will </a:t>
            </a:r>
            <a:r>
              <a:rPr lang="en-US" i="1" dirty="0"/>
              <a:t>the audience for the students' written response be you as their teacher and also their classmates? </a:t>
            </a:r>
            <a:endParaRPr lang="en-US" i="1" dirty="0" smtClean="0"/>
          </a:p>
          <a:p>
            <a:pPr>
              <a:spcAft>
                <a:spcPts val="1200"/>
              </a:spcAft>
              <a:buFont typeface="Wingdings" pitchFamily="2" charset="2"/>
              <a:buChar char="Ø"/>
            </a:pPr>
            <a:r>
              <a:rPr lang="en-US" i="1" dirty="0" smtClean="0"/>
              <a:t>Or </a:t>
            </a:r>
            <a:r>
              <a:rPr lang="en-US" i="1" dirty="0"/>
              <a:t>will the response be directed to a more public audience? </a:t>
            </a:r>
          </a:p>
          <a:p>
            <a:pPr marL="0" indent="0">
              <a:buNone/>
            </a:pPr>
            <a:r>
              <a:rPr lang="en-US" sz="2400" dirty="0" smtClean="0"/>
              <a:t> </a:t>
            </a:r>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11</a:t>
            </a:fld>
            <a:endParaRPr lang="en-US" dirty="0"/>
          </a:p>
        </p:txBody>
      </p:sp>
    </p:spTree>
    <p:extLst>
      <p:ext uri="{BB962C8B-B14F-4D97-AF65-F5344CB8AC3E}">
        <p14:creationId xmlns:p14="http://schemas.microsoft.com/office/powerpoint/2010/main" val="7038601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Planning </a:t>
            </a:r>
            <a:r>
              <a:rPr lang="en-US" dirty="0"/>
              <a:t>a Writing Lesson</a:t>
            </a:r>
          </a:p>
        </p:txBody>
      </p:sp>
      <p:sp>
        <p:nvSpPr>
          <p:cNvPr id="3" name="Content Placeholder 2"/>
          <p:cNvSpPr>
            <a:spLocks noGrp="1"/>
          </p:cNvSpPr>
          <p:nvPr>
            <p:ph idx="1"/>
          </p:nvPr>
        </p:nvSpPr>
        <p:spPr>
          <a:xfrm>
            <a:off x="339129" y="1466193"/>
            <a:ext cx="8568387" cy="5021025"/>
          </a:xfrm>
        </p:spPr>
        <p:txBody>
          <a:bodyPr>
            <a:noAutofit/>
          </a:bodyPr>
          <a:lstStyle/>
          <a:p>
            <a:pPr marL="0" indent="0">
              <a:spcAft>
                <a:spcPts val="1200"/>
              </a:spcAft>
              <a:buNone/>
            </a:pPr>
            <a:r>
              <a:rPr lang="en-US" sz="2800" b="1" dirty="0" smtClean="0"/>
              <a:t>Important </a:t>
            </a:r>
            <a:r>
              <a:rPr lang="en-US" sz="2800" b="1" dirty="0"/>
              <a:t>Takeaway:</a:t>
            </a:r>
            <a:r>
              <a:rPr lang="en-US" sz="2800" dirty="0"/>
              <a:t> You have just applied much of what you learned in Unit 1. Through your thinking, you are beginning to develop the writing situation</a:t>
            </a:r>
            <a:r>
              <a:rPr lang="en-US" sz="2800" b="1" dirty="0"/>
              <a:t> — task, purpose, audience, text type, genre —</a:t>
            </a:r>
            <a:r>
              <a:rPr lang="en-US" sz="2800" dirty="0"/>
              <a:t> for your own </a:t>
            </a:r>
            <a:r>
              <a:rPr lang="en-US" sz="2800" dirty="0" smtClean="0"/>
              <a:t>lesson. </a:t>
            </a:r>
            <a:endParaRPr lang="en-US" sz="2800" dirty="0" smtClean="0"/>
          </a:p>
          <a:p>
            <a:pPr>
              <a:spcAft>
                <a:spcPts val="1200"/>
              </a:spcAft>
            </a:pPr>
            <a:r>
              <a:rPr lang="en-US" sz="2800" dirty="0" smtClean="0"/>
              <a:t>Remember</a:t>
            </a:r>
            <a:r>
              <a:rPr lang="en-US" sz="2800" dirty="0"/>
              <a:t>, </a:t>
            </a:r>
            <a:r>
              <a:rPr lang="en-US" sz="2800" dirty="0" smtClean="0"/>
              <a:t>the </a:t>
            </a:r>
            <a:r>
              <a:rPr lang="en-US" sz="2800" dirty="0"/>
              <a:t>CCSS does not name writing applications or genres </a:t>
            </a:r>
            <a:r>
              <a:rPr lang="en-US" sz="2800" dirty="0" smtClean="0"/>
              <a:t>by </a:t>
            </a:r>
            <a:r>
              <a:rPr lang="en-US" sz="2800" dirty="0"/>
              <a:t>grade </a:t>
            </a:r>
            <a:r>
              <a:rPr lang="en-US" sz="2800" dirty="0" smtClean="0"/>
              <a:t>level. </a:t>
            </a:r>
          </a:p>
          <a:p>
            <a:pPr>
              <a:spcAft>
                <a:spcPts val="1200"/>
              </a:spcAft>
            </a:pPr>
            <a:r>
              <a:rPr lang="en-US" sz="2800" dirty="0" smtClean="0"/>
              <a:t>Developing </a:t>
            </a:r>
            <a:r>
              <a:rPr lang="en-US" sz="2800" dirty="0"/>
              <a:t>the writing situation and targeting a writing genre are the first steps of planning lessons that address the </a:t>
            </a:r>
            <a:r>
              <a:rPr lang="en-US" sz="2800" dirty="0" smtClean="0"/>
              <a:t>Common Core </a:t>
            </a:r>
            <a:r>
              <a:rPr lang="en-US" sz="2800" dirty="0"/>
              <a:t>writing standards.  </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12</a:t>
            </a:fld>
            <a:endParaRPr lang="en-US" dirty="0"/>
          </a:p>
        </p:txBody>
      </p:sp>
    </p:spTree>
    <p:extLst>
      <p:ext uri="{BB962C8B-B14F-4D97-AF65-F5344CB8AC3E}">
        <p14:creationId xmlns:p14="http://schemas.microsoft.com/office/powerpoint/2010/main" val="1101555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 Examining Lesson Plans</a:t>
            </a:r>
            <a:endParaRPr lang="en-US" dirty="0"/>
          </a:p>
        </p:txBody>
      </p:sp>
      <p:sp>
        <p:nvSpPr>
          <p:cNvPr id="3" name="Content Placeholder 2"/>
          <p:cNvSpPr>
            <a:spLocks noGrp="1"/>
          </p:cNvSpPr>
          <p:nvPr>
            <p:ph idx="1"/>
          </p:nvPr>
        </p:nvSpPr>
        <p:spPr>
          <a:xfrm>
            <a:off x="339129" y="1403132"/>
            <a:ext cx="8536857" cy="5020586"/>
          </a:xfrm>
        </p:spPr>
        <p:txBody>
          <a:bodyPr>
            <a:normAutofit fontScale="85000" lnSpcReduction="20000"/>
          </a:bodyPr>
          <a:lstStyle/>
          <a:p>
            <a:pPr marL="0" indent="0">
              <a:spcAft>
                <a:spcPts val="1200"/>
              </a:spcAft>
              <a:buNone/>
            </a:pPr>
            <a:r>
              <a:rPr lang="en-US" sz="3000" dirty="0" smtClean="0"/>
              <a:t>Eight </a:t>
            </a:r>
            <a:r>
              <a:rPr lang="en-US" sz="3000" dirty="0"/>
              <a:t>California teachers </a:t>
            </a:r>
            <a:r>
              <a:rPr lang="en-US" sz="3000" dirty="0" smtClean="0"/>
              <a:t>used </a:t>
            </a:r>
            <a:r>
              <a:rPr lang="en-US" sz="3000" dirty="0" smtClean="0"/>
              <a:t>the same </a:t>
            </a:r>
            <a:r>
              <a:rPr lang="en-US" sz="3000" dirty="0"/>
              <a:t>thinking process for adapting </a:t>
            </a:r>
            <a:r>
              <a:rPr lang="en-US" sz="3000" dirty="0" smtClean="0"/>
              <a:t>the </a:t>
            </a:r>
            <a:r>
              <a:rPr lang="en-US" sz="3000" i="1" dirty="0" err="1" smtClean="0"/>
              <a:t>Upstanders</a:t>
            </a:r>
            <a:r>
              <a:rPr lang="en-US" sz="3000" i="1" dirty="0" smtClean="0"/>
              <a:t>, Not Bystanders </a:t>
            </a:r>
            <a:r>
              <a:rPr lang="en-US" sz="3000" dirty="0"/>
              <a:t>writing </a:t>
            </a:r>
            <a:r>
              <a:rPr lang="en-US" sz="3000" dirty="0" smtClean="0"/>
              <a:t>topic.</a:t>
            </a:r>
            <a:endParaRPr lang="en-US" sz="3000" kern="0" spc="-10" dirty="0" smtClean="0"/>
          </a:p>
          <a:p>
            <a:pPr>
              <a:spcAft>
                <a:spcPts val="1200"/>
              </a:spcAft>
              <a:defRPr/>
            </a:pPr>
            <a:r>
              <a:rPr lang="en-US" sz="3100" kern="0" spc="-10" dirty="0" smtClean="0"/>
              <a:t>Refer to the Lesson Abstracts and Planning </a:t>
            </a:r>
            <a:r>
              <a:rPr lang="en-US" sz="3100" kern="0" spc="-10" dirty="0"/>
              <a:t>Templates </a:t>
            </a:r>
            <a:r>
              <a:rPr lang="en-US" sz="3100" kern="0" spc="-10" dirty="0" smtClean="0"/>
              <a:t> (Handouts </a:t>
            </a:r>
            <a:r>
              <a:rPr lang="en-US" sz="3100" kern="0" spc="-10" dirty="0" smtClean="0"/>
              <a:t>2.1.3a – </a:t>
            </a:r>
            <a:r>
              <a:rPr lang="en-US" sz="3100" kern="0" spc="-10" dirty="0" err="1" smtClean="0"/>
              <a:t>i</a:t>
            </a:r>
            <a:r>
              <a:rPr lang="en-US" sz="3100" kern="0" spc="-10" dirty="0" smtClean="0"/>
              <a:t>)</a:t>
            </a:r>
            <a:endParaRPr lang="en-US" sz="3100" kern="0" spc="-10" dirty="0" smtClean="0"/>
          </a:p>
          <a:p>
            <a:pPr>
              <a:spcAft>
                <a:spcPts val="1200"/>
              </a:spcAft>
              <a:defRPr/>
            </a:pPr>
            <a:r>
              <a:rPr lang="en-US" sz="3100" kern="0" spc="-10" dirty="0" smtClean="0"/>
              <a:t>Focus on lesson </a:t>
            </a:r>
            <a:r>
              <a:rPr lang="en-US" sz="3100" kern="0" spc="-10" dirty="0"/>
              <a:t>plans at or </a:t>
            </a:r>
            <a:r>
              <a:rPr lang="en-US" sz="3100" kern="0" spc="-10" dirty="0" smtClean="0"/>
              <a:t>near your grade </a:t>
            </a:r>
            <a:r>
              <a:rPr lang="en-US" sz="3100" kern="0" spc="-10" dirty="0"/>
              <a:t>level </a:t>
            </a:r>
            <a:r>
              <a:rPr lang="en-US" sz="3100" kern="0" spc="-10" dirty="0" smtClean="0"/>
              <a:t>or </a:t>
            </a:r>
            <a:r>
              <a:rPr lang="en-US" sz="3100" kern="0" spc="-10" dirty="0"/>
              <a:t>on any that interest you by topic or </a:t>
            </a:r>
            <a:r>
              <a:rPr lang="en-US" sz="3100" kern="0" spc="-10" dirty="0" smtClean="0"/>
              <a:t>genre</a:t>
            </a:r>
            <a:endParaRPr lang="en-US" sz="3100" kern="0" spc="-10" dirty="0"/>
          </a:p>
          <a:p>
            <a:pPr>
              <a:spcAft>
                <a:spcPts val="1200"/>
              </a:spcAft>
            </a:pPr>
            <a:r>
              <a:rPr lang="en-US" sz="3100" kern="0" spc="-10" dirty="0"/>
              <a:t>Read and discuss what these teachers planned for teaching the writing genre or sequence of writing genres to address the </a:t>
            </a:r>
            <a:r>
              <a:rPr lang="en-US" sz="3100" i="1" kern="0" spc="-10" dirty="0"/>
              <a:t>CA CCSS for ELA/Literacy </a:t>
            </a:r>
            <a:r>
              <a:rPr lang="en-US" sz="3100" kern="0" spc="-10" dirty="0"/>
              <a:t>and the instructional needs of their </a:t>
            </a:r>
            <a:r>
              <a:rPr lang="en-US" sz="3100" kern="0" spc="-10" dirty="0" smtClean="0"/>
              <a:t>students</a:t>
            </a:r>
          </a:p>
          <a:p>
            <a:pPr>
              <a:spcAft>
                <a:spcPts val="1200"/>
              </a:spcAft>
            </a:pPr>
            <a:r>
              <a:rPr lang="en-US" sz="3100" kern="0" spc="-10" dirty="0" smtClean="0"/>
              <a:t>Revisit </a:t>
            </a:r>
            <a:r>
              <a:rPr lang="en-US" sz="3100" kern="0" spc="-10" dirty="0" smtClean="0"/>
              <a:t>your own </a:t>
            </a:r>
            <a:r>
              <a:rPr lang="en-US" sz="3100" kern="0" spc="-10" dirty="0"/>
              <a:t>lesson idea and, with a partner, use the blank </a:t>
            </a:r>
            <a:r>
              <a:rPr lang="en-US" sz="3100" i="1" kern="0" spc="-10" dirty="0"/>
              <a:t>Lesson Planning Template </a:t>
            </a:r>
            <a:r>
              <a:rPr lang="en-US" sz="3100" kern="0" spc="-10" dirty="0" smtClean="0"/>
              <a:t>(Handout 2.1.1c) to </a:t>
            </a:r>
            <a:r>
              <a:rPr lang="en-US" sz="3100" kern="0" spc="-10" dirty="0"/>
              <a:t>note possibilities for fleshing out your own lesson </a:t>
            </a:r>
            <a:r>
              <a:rPr lang="en-US" sz="3100" kern="0" spc="-10" dirty="0" smtClean="0"/>
              <a:t>plan </a:t>
            </a:r>
            <a:endParaRPr lang="en-US" sz="3100" kern="0" spc="-10" dirty="0"/>
          </a:p>
          <a:p>
            <a:pPr marL="0" indent="0">
              <a:buNone/>
            </a:pPr>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13</a:t>
            </a:fld>
            <a:endParaRPr lang="en-US" dirty="0"/>
          </a:p>
        </p:txBody>
      </p:sp>
    </p:spTree>
    <p:extLst>
      <p:ext uri="{BB962C8B-B14F-4D97-AF65-F5344CB8AC3E}">
        <p14:creationId xmlns:p14="http://schemas.microsoft.com/office/powerpoint/2010/main" val="25157446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Lesson Plans: Elementary</a:t>
            </a:r>
            <a:endParaRPr lang="en-US" dirty="0"/>
          </a:p>
        </p:txBody>
      </p:sp>
      <p:sp>
        <p:nvSpPr>
          <p:cNvPr id="3" name="Content Placeholder 2"/>
          <p:cNvSpPr>
            <a:spLocks noGrp="1"/>
          </p:cNvSpPr>
          <p:nvPr>
            <p:ph idx="1"/>
          </p:nvPr>
        </p:nvSpPr>
        <p:spPr>
          <a:xfrm>
            <a:off x="339129" y="1600200"/>
            <a:ext cx="8568387" cy="4823517"/>
          </a:xfrm>
        </p:spPr>
        <p:txBody>
          <a:bodyPr>
            <a:noAutofit/>
          </a:bodyPr>
          <a:lstStyle/>
          <a:p>
            <a:pPr marL="0" indent="0">
              <a:spcAft>
                <a:spcPts val="1200"/>
              </a:spcAft>
              <a:buNone/>
            </a:pPr>
            <a:r>
              <a:rPr lang="en-US" b="1" dirty="0" smtClean="0"/>
              <a:t>For elementary, select grade level(s) </a:t>
            </a:r>
            <a:r>
              <a:rPr lang="en-US" b="1" dirty="0"/>
              <a:t>and refer to </a:t>
            </a:r>
            <a:r>
              <a:rPr lang="en-US" b="1" dirty="0" smtClean="0"/>
              <a:t>Handouts 2.1.3a–e </a:t>
            </a:r>
            <a:r>
              <a:rPr lang="en-US" b="1" dirty="0" smtClean="0"/>
              <a:t>for summaries and </a:t>
            </a:r>
            <a:r>
              <a:rPr lang="en-US" b="1" dirty="0"/>
              <a:t>lesson</a:t>
            </a:r>
            <a:r>
              <a:rPr lang="en-US" b="1" dirty="0" smtClean="0"/>
              <a:t> plans:</a:t>
            </a:r>
          </a:p>
          <a:p>
            <a:pPr marL="0" indent="0">
              <a:spcAft>
                <a:spcPts val="1200"/>
              </a:spcAft>
              <a:buNone/>
            </a:pPr>
            <a:r>
              <a:rPr lang="en-US" sz="3000" b="1" dirty="0" smtClean="0"/>
              <a:t>Kindergarten</a:t>
            </a:r>
            <a:r>
              <a:rPr lang="en-US" sz="3000" dirty="0" smtClean="0"/>
              <a:t>: Kim </a:t>
            </a:r>
            <a:r>
              <a:rPr lang="en-US" sz="3000" dirty="0" err="1"/>
              <a:t>Holsberry</a:t>
            </a:r>
            <a:r>
              <a:rPr lang="en-US" sz="3000" dirty="0"/>
              <a:t> (Winters Joint Unified School District</a:t>
            </a:r>
            <a:r>
              <a:rPr lang="en-US" sz="3000" dirty="0" smtClean="0"/>
              <a:t>)</a:t>
            </a:r>
          </a:p>
          <a:p>
            <a:pPr marL="0" indent="0">
              <a:spcAft>
                <a:spcPts val="1200"/>
              </a:spcAft>
              <a:buNone/>
            </a:pPr>
            <a:r>
              <a:rPr lang="en-US" sz="3000" b="1" dirty="0" smtClean="0">
                <a:effectLst/>
              </a:rPr>
              <a:t>Grade 2: </a:t>
            </a:r>
            <a:r>
              <a:rPr lang="en-US" sz="3000" dirty="0"/>
              <a:t>Angie </a:t>
            </a:r>
            <a:r>
              <a:rPr lang="en-US" sz="3000" dirty="0" err="1"/>
              <a:t>Balius</a:t>
            </a:r>
            <a:r>
              <a:rPr lang="en-US" sz="3000" dirty="0"/>
              <a:t> (Garden Grove Unified School District) </a:t>
            </a:r>
            <a:endParaRPr lang="en-US" sz="3000" dirty="0" smtClean="0"/>
          </a:p>
          <a:p>
            <a:pPr marL="0" indent="0">
              <a:spcAft>
                <a:spcPts val="1200"/>
              </a:spcAft>
              <a:buNone/>
            </a:pPr>
            <a:r>
              <a:rPr lang="en-US" sz="3000" b="1" dirty="0"/>
              <a:t>Grade </a:t>
            </a:r>
            <a:r>
              <a:rPr lang="en-US" sz="3000" b="1" dirty="0" smtClean="0"/>
              <a:t>3: </a:t>
            </a:r>
            <a:r>
              <a:rPr lang="en-US" sz="3000" dirty="0" smtClean="0"/>
              <a:t>Lorena </a:t>
            </a:r>
            <a:r>
              <a:rPr lang="en-US" sz="3000" dirty="0"/>
              <a:t>Sanchez (Tracy Unified School District</a:t>
            </a:r>
            <a:r>
              <a:rPr lang="en-US" sz="3000" dirty="0" smtClean="0"/>
              <a:t>)</a:t>
            </a:r>
          </a:p>
          <a:p>
            <a:pPr marL="0" indent="0">
              <a:spcAft>
                <a:spcPts val="1200"/>
              </a:spcAft>
              <a:buNone/>
            </a:pPr>
            <a:r>
              <a:rPr lang="en-US" sz="3000" b="1" dirty="0"/>
              <a:t>Grade </a:t>
            </a:r>
            <a:r>
              <a:rPr lang="en-US" sz="3000" b="1" dirty="0" smtClean="0"/>
              <a:t>5: </a:t>
            </a:r>
            <a:r>
              <a:rPr lang="en-US" sz="3000" dirty="0" smtClean="0"/>
              <a:t>Teresa </a:t>
            </a:r>
            <a:r>
              <a:rPr lang="en-US" sz="3000" dirty="0"/>
              <a:t>Pitta (Merced City School District)</a:t>
            </a:r>
            <a:endParaRPr lang="en-US" sz="3000" dirty="0" smtClean="0"/>
          </a:p>
          <a:p>
            <a:pPr marL="0" indent="0">
              <a:buNone/>
            </a:pPr>
            <a:endParaRPr lang="en-US" sz="1600" dirty="0">
              <a:effectLst/>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14</a:t>
            </a:fld>
            <a:endParaRPr lang="en-US" dirty="0"/>
          </a:p>
        </p:txBody>
      </p:sp>
    </p:spTree>
    <p:extLst>
      <p:ext uri="{BB962C8B-B14F-4D97-AF65-F5344CB8AC3E}">
        <p14:creationId xmlns:p14="http://schemas.microsoft.com/office/powerpoint/2010/main" val="32688436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Lesson </a:t>
            </a:r>
            <a:r>
              <a:rPr lang="en-US" dirty="0" smtClean="0"/>
              <a:t>Plan: Middle School</a:t>
            </a:r>
            <a:endParaRPr lang="en-US" dirty="0"/>
          </a:p>
        </p:txBody>
      </p:sp>
      <p:sp>
        <p:nvSpPr>
          <p:cNvPr id="3" name="Content Placeholder 2"/>
          <p:cNvSpPr>
            <a:spLocks noGrp="1"/>
          </p:cNvSpPr>
          <p:nvPr>
            <p:ph idx="1"/>
          </p:nvPr>
        </p:nvSpPr>
        <p:spPr/>
        <p:txBody>
          <a:bodyPr>
            <a:noAutofit/>
          </a:bodyPr>
          <a:lstStyle/>
          <a:p>
            <a:pPr marL="0" indent="0">
              <a:spcAft>
                <a:spcPts val="1200"/>
              </a:spcAft>
              <a:buNone/>
            </a:pPr>
            <a:r>
              <a:rPr lang="en-US" b="1" dirty="0"/>
              <a:t>For </a:t>
            </a:r>
            <a:r>
              <a:rPr lang="en-US" b="1" dirty="0" smtClean="0"/>
              <a:t>middle school, refer </a:t>
            </a:r>
            <a:r>
              <a:rPr lang="en-US" b="1" dirty="0"/>
              <a:t>to H</a:t>
            </a:r>
            <a:r>
              <a:rPr lang="en-US" b="1" dirty="0" smtClean="0"/>
              <a:t>andout  </a:t>
            </a:r>
            <a:r>
              <a:rPr lang="en-US" b="1" dirty="0" smtClean="0"/>
              <a:t>2.1.3a and 2.1.3f </a:t>
            </a:r>
            <a:r>
              <a:rPr lang="en-US" b="1" dirty="0" smtClean="0"/>
              <a:t>for a summary </a:t>
            </a:r>
            <a:r>
              <a:rPr lang="en-US" b="1" dirty="0"/>
              <a:t>and lesson </a:t>
            </a:r>
            <a:r>
              <a:rPr lang="en-US" b="1" dirty="0" smtClean="0"/>
              <a:t>plan:</a:t>
            </a:r>
            <a:endParaRPr lang="en-US" b="1" dirty="0"/>
          </a:p>
          <a:p>
            <a:pPr marL="0" indent="0">
              <a:buNone/>
            </a:pPr>
            <a:r>
              <a:rPr lang="en-US" sz="3000" b="1" dirty="0" smtClean="0"/>
              <a:t>Grade 7:</a:t>
            </a:r>
            <a:r>
              <a:rPr lang="en-US" sz="3000" b="1" dirty="0"/>
              <a:t> </a:t>
            </a:r>
            <a:r>
              <a:rPr lang="en-US" sz="3000" dirty="0" smtClean="0"/>
              <a:t>Liz </a:t>
            </a:r>
            <a:r>
              <a:rPr lang="en-US" sz="3000" dirty="0"/>
              <a:t>Harrington (English teacher, San Gabriel Unified School District</a:t>
            </a:r>
            <a:r>
              <a:rPr lang="en-US" sz="3000" dirty="0" smtClean="0"/>
              <a:t>)</a:t>
            </a:r>
            <a:endParaRPr lang="en-US" sz="3000" dirty="0">
              <a:effectLst/>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15</a:t>
            </a:fld>
            <a:endParaRPr lang="en-US" dirty="0"/>
          </a:p>
        </p:txBody>
      </p:sp>
    </p:spTree>
    <p:extLst>
      <p:ext uri="{BB962C8B-B14F-4D97-AF65-F5344CB8AC3E}">
        <p14:creationId xmlns:p14="http://schemas.microsoft.com/office/powerpoint/2010/main" val="10668577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Lesson </a:t>
            </a:r>
            <a:r>
              <a:rPr lang="en-US" dirty="0" smtClean="0"/>
              <a:t>Plans: High School</a:t>
            </a:r>
            <a:endParaRPr lang="en-US" dirty="0"/>
          </a:p>
        </p:txBody>
      </p:sp>
      <p:sp>
        <p:nvSpPr>
          <p:cNvPr id="3" name="Content Placeholder 2"/>
          <p:cNvSpPr>
            <a:spLocks noGrp="1"/>
          </p:cNvSpPr>
          <p:nvPr>
            <p:ph idx="1"/>
          </p:nvPr>
        </p:nvSpPr>
        <p:spPr>
          <a:xfrm>
            <a:off x="457200" y="1450428"/>
            <a:ext cx="8229600" cy="4973289"/>
          </a:xfrm>
        </p:spPr>
        <p:txBody>
          <a:bodyPr>
            <a:noAutofit/>
          </a:bodyPr>
          <a:lstStyle/>
          <a:p>
            <a:pPr marL="0" indent="0">
              <a:spcAft>
                <a:spcPts val="1200"/>
              </a:spcAft>
              <a:buNone/>
            </a:pPr>
            <a:r>
              <a:rPr lang="en-US" b="1" dirty="0"/>
              <a:t>For </a:t>
            </a:r>
            <a:r>
              <a:rPr lang="en-US" b="1" dirty="0" smtClean="0"/>
              <a:t>multi-grade high school, </a:t>
            </a:r>
            <a:r>
              <a:rPr lang="en-US" b="1" dirty="0"/>
              <a:t>refer to </a:t>
            </a:r>
            <a:r>
              <a:rPr lang="en-US" b="1" dirty="0" smtClean="0"/>
              <a:t>lesson summaries (Handout 2.1.3a) and </a:t>
            </a:r>
            <a:r>
              <a:rPr lang="en-US" b="1" dirty="0"/>
              <a:t>lesson </a:t>
            </a:r>
            <a:r>
              <a:rPr lang="en-US" b="1" dirty="0" smtClean="0"/>
              <a:t>plans (Handouts 2.1.3g–</a:t>
            </a:r>
            <a:r>
              <a:rPr lang="en-US" b="1" dirty="0" err="1" smtClean="0"/>
              <a:t>i</a:t>
            </a:r>
            <a:r>
              <a:rPr lang="en-US" b="1" dirty="0" smtClean="0"/>
              <a:t>):</a:t>
            </a:r>
            <a:endParaRPr lang="en-US" sz="2400" b="1" dirty="0" smtClean="0"/>
          </a:p>
          <a:p>
            <a:pPr marL="0" indent="0">
              <a:spcAft>
                <a:spcPts val="1200"/>
              </a:spcAft>
              <a:buNone/>
            </a:pPr>
            <a:r>
              <a:rPr lang="en-US" sz="2800" b="1" dirty="0" smtClean="0"/>
              <a:t>Multi-Grade: </a:t>
            </a:r>
            <a:r>
              <a:rPr lang="en-US" sz="2800" dirty="0"/>
              <a:t>Marlene Carter (English teacher, Los Angeles Unified School District)</a:t>
            </a:r>
            <a:endParaRPr lang="en-US" sz="3600" dirty="0"/>
          </a:p>
          <a:p>
            <a:pPr marL="0" indent="0">
              <a:spcAft>
                <a:spcPts val="1200"/>
              </a:spcAft>
              <a:buNone/>
            </a:pPr>
            <a:r>
              <a:rPr lang="en-US" sz="3000" b="1" dirty="0" smtClean="0"/>
              <a:t>Multi-Grade </a:t>
            </a:r>
            <a:r>
              <a:rPr lang="en-US" sz="3000" b="1" dirty="0"/>
              <a:t>Special </a:t>
            </a:r>
            <a:r>
              <a:rPr lang="en-US" sz="3000" b="1" dirty="0" smtClean="0"/>
              <a:t>Education: </a:t>
            </a:r>
            <a:r>
              <a:rPr lang="en-US" sz="3000" dirty="0" smtClean="0"/>
              <a:t>Amanda </a:t>
            </a:r>
            <a:r>
              <a:rPr lang="en-US" sz="3000" dirty="0"/>
              <a:t>von Kleist (Hamilton Unified School District</a:t>
            </a:r>
            <a:r>
              <a:rPr lang="en-US" sz="3000" dirty="0" smtClean="0"/>
              <a:t>)</a:t>
            </a:r>
            <a:endParaRPr lang="en-US" sz="3000" dirty="0">
              <a:effectLst/>
            </a:endParaRPr>
          </a:p>
          <a:p>
            <a:pPr marL="0" indent="0">
              <a:spcAft>
                <a:spcPts val="1200"/>
              </a:spcAft>
              <a:buNone/>
            </a:pPr>
            <a:r>
              <a:rPr lang="en-US" sz="3000" b="1" dirty="0"/>
              <a:t>Multi-Grade English </a:t>
            </a:r>
            <a:r>
              <a:rPr lang="en-US" sz="3000" b="1" dirty="0" smtClean="0"/>
              <a:t>Learner: </a:t>
            </a:r>
            <a:r>
              <a:rPr lang="en-US" sz="3000" dirty="0" smtClean="0"/>
              <a:t>Norma </a:t>
            </a:r>
            <a:r>
              <a:rPr lang="en-US" sz="3000" dirty="0" err="1"/>
              <a:t>Mota</a:t>
            </a:r>
            <a:r>
              <a:rPr lang="en-US" sz="3000" dirty="0"/>
              <a:t> Altman </a:t>
            </a:r>
            <a:r>
              <a:rPr lang="en-US" sz="3000" dirty="0" smtClean="0"/>
              <a:t>(ELD teacher</a:t>
            </a:r>
            <a:r>
              <a:rPr lang="en-US" sz="3000" dirty="0"/>
              <a:t>, Alhambra Unified School District</a:t>
            </a:r>
            <a:r>
              <a:rPr lang="en-US" sz="3000" dirty="0" smtClean="0"/>
              <a:t>)</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16</a:t>
            </a:fld>
            <a:endParaRPr lang="en-US" dirty="0"/>
          </a:p>
        </p:txBody>
      </p:sp>
    </p:spTree>
    <p:extLst>
      <p:ext uri="{BB962C8B-B14F-4D97-AF65-F5344CB8AC3E}">
        <p14:creationId xmlns:p14="http://schemas.microsoft.com/office/powerpoint/2010/main" val="19625008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Extension Activity (Optional)</a:t>
            </a:r>
            <a:endParaRPr lang="en-US" dirty="0"/>
          </a:p>
        </p:txBody>
      </p:sp>
      <p:sp>
        <p:nvSpPr>
          <p:cNvPr id="3" name="Content Placeholder 2"/>
          <p:cNvSpPr>
            <a:spLocks noGrp="1"/>
          </p:cNvSpPr>
          <p:nvPr>
            <p:ph idx="1"/>
          </p:nvPr>
        </p:nvSpPr>
        <p:spPr>
          <a:xfrm>
            <a:off x="457200" y="1450428"/>
            <a:ext cx="8229600" cy="4973289"/>
          </a:xfrm>
        </p:spPr>
        <p:txBody>
          <a:bodyPr>
            <a:normAutofit fontScale="62500" lnSpcReduction="20000"/>
          </a:bodyPr>
          <a:lstStyle/>
          <a:p>
            <a:pPr marL="0" indent="0">
              <a:spcAft>
                <a:spcPts val="1200"/>
              </a:spcAft>
              <a:buNone/>
              <a:defRPr/>
            </a:pPr>
            <a:r>
              <a:rPr lang="en-US" sz="4800" kern="0" spc="-10" dirty="0" smtClean="0"/>
              <a:t>To </a:t>
            </a:r>
            <a:r>
              <a:rPr lang="en-US" sz="4800" kern="0" spc="-10" dirty="0"/>
              <a:t>listen in on the teachers as they planned their lessons, </a:t>
            </a:r>
            <a:r>
              <a:rPr lang="en-US" sz="4800" kern="0" spc="-10" dirty="0" smtClean="0"/>
              <a:t>link </a:t>
            </a:r>
            <a:r>
              <a:rPr lang="en-US" sz="4800" kern="0" spc="-10" dirty="0"/>
              <a:t>to any or all of the three </a:t>
            </a:r>
            <a:r>
              <a:rPr lang="en-US" sz="4800" kern="0" spc="-10" dirty="0" smtClean="0"/>
              <a:t>videos through the </a:t>
            </a:r>
            <a:r>
              <a:rPr lang="en-US" sz="4800" kern="0" spc="-10" dirty="0" smtClean="0"/>
              <a:t>link </a:t>
            </a:r>
            <a:r>
              <a:rPr lang="en-US" sz="4800" kern="0" spc="-10" dirty="0" smtClean="0"/>
              <a:t>below</a:t>
            </a:r>
            <a:r>
              <a:rPr lang="en-US" sz="4800" kern="0" spc="-10" dirty="0"/>
              <a:t>:</a:t>
            </a:r>
            <a:r>
              <a:rPr lang="en-US" sz="4800" kern="0" spc="-10" dirty="0" smtClean="0"/>
              <a:t> </a:t>
            </a:r>
            <a:endParaRPr lang="en-US" sz="4800" kern="0" spc="-10" dirty="0"/>
          </a:p>
          <a:p>
            <a:pPr marL="0" indent="0">
              <a:spcAft>
                <a:spcPts val="1200"/>
              </a:spcAft>
              <a:buNone/>
              <a:defRPr/>
            </a:pPr>
            <a:r>
              <a:rPr lang="en-US" sz="3400" dirty="0">
                <a:hlinkClick r:id="rId3"/>
              </a:rPr>
              <a:t>http://</a:t>
            </a:r>
            <a:r>
              <a:rPr lang="en-US" sz="3400" dirty="0" smtClean="0">
                <a:hlinkClick r:id="rId3"/>
              </a:rPr>
              <a:t>www.myboe.org/portal/default/Content/Viewer/Content?action=2&amp;scId=504695&amp;sciId=12814</a:t>
            </a:r>
            <a:endParaRPr lang="en-US" sz="3400" dirty="0" smtClean="0"/>
          </a:p>
          <a:p>
            <a:pPr>
              <a:spcAft>
                <a:spcPts val="1200"/>
              </a:spcAft>
              <a:defRPr/>
            </a:pPr>
            <a:r>
              <a:rPr lang="en-US" sz="4500" dirty="0" smtClean="0"/>
              <a:t>In </a:t>
            </a:r>
            <a:r>
              <a:rPr lang="en-US" sz="4500" dirty="0"/>
              <a:t>the first video, </a:t>
            </a:r>
            <a:r>
              <a:rPr lang="en-US" sz="4500" dirty="0" smtClean="0"/>
              <a:t>the teachers share overviews of their lessons </a:t>
            </a:r>
            <a:r>
              <a:rPr lang="en-US" sz="4500" dirty="0"/>
              <a:t>and the ways they are planning to adapt the </a:t>
            </a:r>
            <a:r>
              <a:rPr lang="en-US" sz="4500" i="1" dirty="0" err="1"/>
              <a:t>Upstanders</a:t>
            </a:r>
            <a:r>
              <a:rPr lang="en-US" sz="4500" i="1" dirty="0"/>
              <a:t>, Not Bystanders</a:t>
            </a:r>
            <a:r>
              <a:rPr lang="en-US" sz="4500" dirty="0"/>
              <a:t> writing prompt for their students</a:t>
            </a:r>
            <a:r>
              <a:rPr lang="en-US" sz="4500" dirty="0" smtClean="0"/>
              <a:t>.</a:t>
            </a:r>
            <a:endParaRPr lang="en-US" sz="4500" b="1" dirty="0"/>
          </a:p>
          <a:p>
            <a:pPr>
              <a:spcAft>
                <a:spcPts val="1200"/>
              </a:spcAft>
            </a:pPr>
            <a:r>
              <a:rPr lang="en-US" sz="4500" dirty="0"/>
              <a:t>In the other two videos, the teachers discuss instructional plans, strategize possibilities for texts and resources, and problem-solve about </a:t>
            </a:r>
            <a:r>
              <a:rPr lang="en-US" sz="4500" dirty="0" smtClean="0"/>
              <a:t>teaching questions </a:t>
            </a:r>
            <a:r>
              <a:rPr lang="en-US" sz="4500" dirty="0"/>
              <a:t>they have about their lessons. </a:t>
            </a:r>
            <a:endParaRPr lang="en-US" sz="4500" b="1" dirty="0"/>
          </a:p>
          <a:p>
            <a:pPr marL="114300" indent="-114300">
              <a:spcBef>
                <a:spcPts val="0"/>
              </a:spcBef>
              <a:spcAft>
                <a:spcPts val="600"/>
              </a:spcAft>
              <a:buNone/>
              <a:tabLst>
                <a:tab pos="5948363" algn="r"/>
              </a:tabLst>
              <a:defRPr/>
            </a:pPr>
            <a:endParaRPr lang="en-US" sz="4400" dirty="0"/>
          </a:p>
          <a:p>
            <a:pPr>
              <a:buNone/>
            </a:pPr>
            <a:endParaRPr lang="en-US" sz="4400" dirty="0"/>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17</a:t>
            </a:fld>
            <a:endParaRPr lang="en-US" dirty="0"/>
          </a:p>
        </p:txBody>
      </p:sp>
    </p:spTree>
    <p:extLst>
      <p:ext uri="{BB962C8B-B14F-4D97-AF65-F5344CB8AC3E}">
        <p14:creationId xmlns:p14="http://schemas.microsoft.com/office/powerpoint/2010/main" val="1186712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Selecting and </a:t>
            </a:r>
            <a:r>
              <a:rPr lang="en-US" dirty="0"/>
              <a:t>Using Texts Purposefully</a:t>
            </a:r>
          </a:p>
        </p:txBody>
      </p:sp>
      <p:sp>
        <p:nvSpPr>
          <p:cNvPr id="3" name="Content Placeholder 2"/>
          <p:cNvSpPr>
            <a:spLocks noGrp="1"/>
          </p:cNvSpPr>
          <p:nvPr>
            <p:ph idx="1"/>
          </p:nvPr>
        </p:nvSpPr>
        <p:spPr>
          <a:xfrm>
            <a:off x="457200" y="1545020"/>
            <a:ext cx="8229600" cy="4878697"/>
          </a:xfrm>
        </p:spPr>
        <p:txBody>
          <a:bodyPr>
            <a:noAutofit/>
          </a:bodyPr>
          <a:lstStyle/>
          <a:p>
            <a:pPr marL="0" indent="0">
              <a:buNone/>
            </a:pPr>
            <a:r>
              <a:rPr lang="en-US" dirty="0" smtClean="0"/>
              <a:t>Recommendation </a:t>
            </a:r>
            <a:r>
              <a:rPr lang="en-US" dirty="0"/>
              <a:t>in the </a:t>
            </a:r>
            <a:r>
              <a:rPr lang="en-US" i="1" dirty="0"/>
              <a:t>Lesson Planning Framework </a:t>
            </a:r>
            <a:r>
              <a:rPr lang="en-US" dirty="0" smtClean="0"/>
              <a:t>:</a:t>
            </a:r>
          </a:p>
          <a:p>
            <a:pPr marL="0" indent="0">
              <a:buNone/>
            </a:pPr>
            <a:endParaRPr lang="en-US" sz="2800" b="1" i="1" dirty="0" smtClean="0"/>
          </a:p>
          <a:p>
            <a:pPr marL="0" indent="0">
              <a:buNone/>
            </a:pPr>
            <a:r>
              <a:rPr lang="en-US" i="1" dirty="0" smtClean="0"/>
              <a:t>“Choose </a:t>
            </a:r>
            <a:r>
              <a:rPr lang="en-US" i="1" dirty="0"/>
              <a:t>print and digital texts for students to read and research: essays, podcasts, videos, articles, reports, </a:t>
            </a:r>
            <a:r>
              <a:rPr lang="en-US" i="1" dirty="0" err="1"/>
              <a:t>infographics</a:t>
            </a:r>
            <a:r>
              <a:rPr lang="en-US" i="1" dirty="0"/>
              <a:t>, speeches, etc</a:t>
            </a:r>
            <a:r>
              <a:rPr lang="en-US" i="1" dirty="0" smtClean="0"/>
              <a:t>.”</a:t>
            </a:r>
          </a:p>
          <a:p>
            <a:pPr marL="0" indent="0">
              <a:buNone/>
            </a:pPr>
            <a:endParaRPr lang="en-US" sz="2800" i="1"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18</a:t>
            </a:fld>
            <a:endParaRPr lang="en-US" dirty="0"/>
          </a:p>
        </p:txBody>
      </p:sp>
    </p:spTree>
    <p:extLst>
      <p:ext uri="{BB962C8B-B14F-4D97-AF65-F5344CB8AC3E}">
        <p14:creationId xmlns:p14="http://schemas.microsoft.com/office/powerpoint/2010/main" val="2947952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Selecting and </a:t>
            </a:r>
            <a:r>
              <a:rPr lang="en-US" dirty="0"/>
              <a:t>Using Texts Purposefully</a:t>
            </a:r>
          </a:p>
        </p:txBody>
      </p:sp>
      <p:sp>
        <p:nvSpPr>
          <p:cNvPr id="3" name="Content Placeholder 2"/>
          <p:cNvSpPr>
            <a:spLocks noGrp="1"/>
          </p:cNvSpPr>
          <p:nvPr>
            <p:ph idx="1"/>
          </p:nvPr>
        </p:nvSpPr>
        <p:spPr>
          <a:xfrm>
            <a:off x="457200" y="1450428"/>
            <a:ext cx="8229600" cy="4973289"/>
          </a:xfrm>
        </p:spPr>
        <p:txBody>
          <a:bodyPr>
            <a:noAutofit/>
          </a:bodyPr>
          <a:lstStyle/>
          <a:p>
            <a:pPr marL="0" indent="0">
              <a:buNone/>
            </a:pPr>
            <a:r>
              <a:rPr lang="en-US" sz="2800" dirty="0" smtClean="0"/>
              <a:t>Refer to </a:t>
            </a:r>
            <a:r>
              <a:rPr lang="en-US" sz="2800" dirty="0" smtClean="0"/>
              <a:t>the </a:t>
            </a:r>
            <a:r>
              <a:rPr lang="en-US" sz="2800" i="1" dirty="0" smtClean="0"/>
              <a:t>Lesson </a:t>
            </a:r>
            <a:r>
              <a:rPr lang="en-US" sz="2800" i="1" dirty="0" smtClean="0"/>
              <a:t>Planning Template </a:t>
            </a:r>
            <a:r>
              <a:rPr lang="en-US" sz="2800" dirty="0" smtClean="0"/>
              <a:t>(Handout 2.1.1b) that mapped three </a:t>
            </a:r>
            <a:r>
              <a:rPr lang="en-US" sz="2800" dirty="0"/>
              <a:t>purposes for using texts to the following CCSS </a:t>
            </a:r>
            <a:r>
              <a:rPr lang="en-US" sz="2800" dirty="0" smtClean="0"/>
              <a:t>writing standards</a:t>
            </a:r>
            <a:r>
              <a:rPr lang="en-US" sz="2800" dirty="0"/>
              <a:t>:</a:t>
            </a:r>
          </a:p>
          <a:p>
            <a:r>
              <a:rPr lang="en-US" sz="2400" b="1" dirty="0"/>
              <a:t>Using texts to increase content knowledge:</a:t>
            </a:r>
            <a:r>
              <a:rPr lang="en-US" sz="2400" dirty="0"/>
              <a:t> </a:t>
            </a:r>
            <a:r>
              <a:rPr lang="en-US" sz="2400" dirty="0" smtClean="0"/>
              <a:t>Supports </a:t>
            </a:r>
            <a:r>
              <a:rPr lang="en-US" sz="2400" dirty="0"/>
              <a:t>the </a:t>
            </a:r>
            <a:r>
              <a:rPr lang="en-US" sz="2400" i="1" dirty="0"/>
              <a:t>Research to Build and Present Knowledge</a:t>
            </a:r>
            <a:r>
              <a:rPr lang="en-US" sz="2400" dirty="0"/>
              <a:t> </a:t>
            </a:r>
            <a:r>
              <a:rPr lang="en-US" sz="2400" dirty="0" smtClean="0"/>
              <a:t>standards</a:t>
            </a:r>
            <a:r>
              <a:rPr lang="en-US" sz="2400" dirty="0"/>
              <a:t>.</a:t>
            </a:r>
          </a:p>
          <a:p>
            <a:r>
              <a:rPr lang="en-US" sz="2400" b="1" dirty="0"/>
              <a:t>Using texts to increase genre knowledge:</a:t>
            </a:r>
            <a:r>
              <a:rPr lang="en-US" sz="2400" dirty="0"/>
              <a:t> </a:t>
            </a:r>
            <a:r>
              <a:rPr lang="en-US" sz="2400" dirty="0" smtClean="0"/>
              <a:t>Supports </a:t>
            </a:r>
            <a:r>
              <a:rPr lang="en-US" sz="2400" i="1" dirty="0"/>
              <a:t>Production and Distribution of Writing</a:t>
            </a:r>
            <a:r>
              <a:rPr lang="en-US" sz="2400" dirty="0"/>
              <a:t> </a:t>
            </a:r>
            <a:r>
              <a:rPr lang="en-US" sz="2400" dirty="0" smtClean="0"/>
              <a:t>Standard 4 (development </a:t>
            </a:r>
            <a:r>
              <a:rPr lang="en-US" sz="2400" dirty="0"/>
              <a:t>and organization of the genre appropriate to task, audience, and </a:t>
            </a:r>
            <a:r>
              <a:rPr lang="en-US" sz="2400" dirty="0" smtClean="0"/>
              <a:t>purpose).</a:t>
            </a:r>
            <a:endParaRPr lang="en-US" sz="2400" dirty="0"/>
          </a:p>
          <a:p>
            <a:r>
              <a:rPr lang="en-US" sz="2400" b="1" dirty="0"/>
              <a:t>Using texts to increase language knowledge:</a:t>
            </a:r>
            <a:r>
              <a:rPr lang="en-US" sz="2400" dirty="0"/>
              <a:t> I</a:t>
            </a:r>
            <a:r>
              <a:rPr lang="en-US" sz="2400" dirty="0" smtClean="0"/>
              <a:t>mportant </a:t>
            </a:r>
            <a:r>
              <a:rPr lang="en-US" sz="2400" dirty="0"/>
              <a:t>component of teaching students to write for correctness, with a style appropriate to task, purpose and audience, and with precise and domain-specific language.</a:t>
            </a:r>
          </a:p>
          <a:p>
            <a:pPr marL="0" indent="0">
              <a:buNone/>
            </a:pPr>
            <a:endParaRPr lang="en-US" sz="2200"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19</a:t>
            </a:fld>
            <a:endParaRPr lang="en-US" dirty="0"/>
          </a:p>
        </p:txBody>
      </p:sp>
    </p:spTree>
    <p:extLst>
      <p:ext uri="{BB962C8B-B14F-4D97-AF65-F5344CB8AC3E}">
        <p14:creationId xmlns:p14="http://schemas.microsoft.com/office/powerpoint/2010/main" val="405877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Welcome to Unit 2</a:t>
            </a:r>
          </a:p>
        </p:txBody>
      </p:sp>
      <p:sp>
        <p:nvSpPr>
          <p:cNvPr id="3" name="Content Placeholder 2"/>
          <p:cNvSpPr>
            <a:spLocks noGrp="1"/>
          </p:cNvSpPr>
          <p:nvPr>
            <p:ph idx="1"/>
          </p:nvPr>
        </p:nvSpPr>
        <p:spPr/>
        <p:txBody>
          <a:bodyPr>
            <a:normAutofit/>
          </a:bodyPr>
          <a:lstStyle/>
          <a:p>
            <a:pPr marL="0" indent="0" algn="ctr">
              <a:spcBef>
                <a:spcPts val="24"/>
              </a:spcBef>
              <a:buNone/>
            </a:pPr>
            <a:endParaRPr lang="en-US" sz="4000" b="1" i="1" dirty="0" smtClean="0"/>
          </a:p>
          <a:p>
            <a:pPr marL="0" indent="0" algn="ctr">
              <a:spcBef>
                <a:spcPts val="24"/>
              </a:spcBef>
              <a:buNone/>
            </a:pPr>
            <a:r>
              <a:rPr lang="en-US" sz="4000" b="1" i="1" dirty="0" smtClean="0"/>
              <a:t>Planning </a:t>
            </a:r>
            <a:r>
              <a:rPr lang="en-US" sz="4000" b="1" i="1" dirty="0"/>
              <a:t>Lessons for Informational </a:t>
            </a:r>
            <a:r>
              <a:rPr lang="en-US" sz="4000" b="1" i="1" dirty="0" smtClean="0"/>
              <a:t>and </a:t>
            </a:r>
            <a:endParaRPr lang="en-US" sz="4000" b="1" i="1" dirty="0"/>
          </a:p>
          <a:p>
            <a:pPr marL="0" indent="0" algn="ctr">
              <a:spcBef>
                <a:spcPts val="24"/>
              </a:spcBef>
              <a:buNone/>
            </a:pPr>
            <a:r>
              <a:rPr lang="en-US" sz="4000" b="1" i="1" dirty="0"/>
              <a:t>Argument Writing</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a:t>
            </a:fld>
            <a:endParaRPr lang="en-US" dirty="0"/>
          </a:p>
        </p:txBody>
      </p:sp>
    </p:spTree>
    <p:extLst>
      <p:ext uri="{BB962C8B-B14F-4D97-AF65-F5344CB8AC3E}">
        <p14:creationId xmlns:p14="http://schemas.microsoft.com/office/powerpoint/2010/main" val="16014193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Analyzing </a:t>
            </a:r>
            <a:r>
              <a:rPr lang="en-US" dirty="0"/>
              <a:t>Teachers’ Uses of Texts</a:t>
            </a:r>
          </a:p>
        </p:txBody>
      </p:sp>
      <p:sp>
        <p:nvSpPr>
          <p:cNvPr id="3" name="Content Placeholder 2"/>
          <p:cNvSpPr>
            <a:spLocks noGrp="1"/>
          </p:cNvSpPr>
          <p:nvPr>
            <p:ph idx="1"/>
          </p:nvPr>
        </p:nvSpPr>
        <p:spPr>
          <a:xfrm>
            <a:off x="220717" y="1450428"/>
            <a:ext cx="8749862" cy="4973289"/>
          </a:xfrm>
        </p:spPr>
        <p:txBody>
          <a:bodyPr>
            <a:noAutofit/>
          </a:bodyPr>
          <a:lstStyle/>
          <a:p>
            <a:pPr marL="0" indent="0">
              <a:spcBef>
                <a:spcPts val="0"/>
              </a:spcBef>
              <a:spcAft>
                <a:spcPts val="1200"/>
              </a:spcAft>
              <a:buNone/>
            </a:pPr>
            <a:r>
              <a:rPr lang="en-US" sz="2800" dirty="0" smtClean="0"/>
              <a:t>Watch 6</a:t>
            </a:r>
            <a:r>
              <a:rPr lang="en-US" sz="2800" baseline="30000" dirty="0" smtClean="0"/>
              <a:t>th</a:t>
            </a:r>
            <a:r>
              <a:rPr lang="en-US" sz="2800" dirty="0" smtClean="0"/>
              <a:t> grade students (video on the next slide) getting ready </a:t>
            </a:r>
            <a:r>
              <a:rPr lang="en-US" sz="2800" dirty="0"/>
              <a:t>to read a blog post titled, “Child Labor Used to Make Soccer </a:t>
            </a:r>
            <a:r>
              <a:rPr lang="en-US" sz="2800" dirty="0" smtClean="0"/>
              <a:t>Balls” (Handout 2.2.1a).</a:t>
            </a:r>
            <a:endParaRPr lang="en-US" sz="2800" dirty="0" smtClean="0"/>
          </a:p>
          <a:p>
            <a:pPr>
              <a:spcBef>
                <a:spcPts val="0"/>
              </a:spcBef>
              <a:spcAft>
                <a:spcPts val="1200"/>
              </a:spcAft>
            </a:pPr>
            <a:r>
              <a:rPr lang="en-US" sz="2600" dirty="0" smtClean="0"/>
              <a:t>One </a:t>
            </a:r>
            <a:r>
              <a:rPr lang="en-US" sz="2600" dirty="0"/>
              <a:t>of several </a:t>
            </a:r>
            <a:r>
              <a:rPr lang="en-US" sz="2600" dirty="0" smtClean="0"/>
              <a:t>readings in </a:t>
            </a:r>
            <a:r>
              <a:rPr lang="en-US" sz="2600" dirty="0"/>
              <a:t>an extended </a:t>
            </a:r>
            <a:r>
              <a:rPr lang="en-US" sz="2600" dirty="0" smtClean="0"/>
              <a:t>lesson where students </a:t>
            </a:r>
            <a:r>
              <a:rPr lang="en-US" sz="2600" dirty="0"/>
              <a:t>will write an article in response to the following writing prompt</a:t>
            </a:r>
            <a:r>
              <a:rPr lang="en-US" sz="2600" dirty="0" smtClean="0"/>
              <a:t>:</a:t>
            </a:r>
            <a:endParaRPr lang="en-US" sz="2600" dirty="0"/>
          </a:p>
          <a:p>
            <a:pPr marL="508000" indent="0">
              <a:spcAft>
                <a:spcPts val="1200"/>
              </a:spcAft>
              <a:buNone/>
            </a:pPr>
            <a:r>
              <a:rPr lang="en-US" sz="2500" i="1" dirty="0" smtClean="0"/>
              <a:t>“After </a:t>
            </a:r>
            <a:r>
              <a:rPr lang="en-US" sz="2500" i="1" dirty="0"/>
              <a:t>researching nonfiction books, </a:t>
            </a:r>
            <a:r>
              <a:rPr lang="en-US" sz="2500" i="1" dirty="0" err="1" smtClean="0"/>
              <a:t>photojournals</a:t>
            </a:r>
            <a:r>
              <a:rPr lang="en-US" sz="2500" i="1" dirty="0" smtClean="0"/>
              <a:t>, and </a:t>
            </a:r>
            <a:r>
              <a:rPr lang="en-US" sz="2500" i="1" dirty="0"/>
              <a:t>articles on contemporary child labor, write an article for a children’s magazine that defines and explains child labor practices and how children around the world are impacted. Support your explanation with evidence from your research. What implications for the American consumer can you </a:t>
            </a:r>
            <a:r>
              <a:rPr lang="en-US" sz="2500" i="1" dirty="0" smtClean="0"/>
              <a:t>draw?”</a:t>
            </a:r>
            <a:endParaRPr lang="en-US" sz="2500" b="1" i="1"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20</a:t>
            </a:fld>
            <a:endParaRPr lang="en-US" dirty="0"/>
          </a:p>
        </p:txBody>
      </p:sp>
    </p:spTree>
    <p:extLst>
      <p:ext uri="{BB962C8B-B14F-4D97-AF65-F5344CB8AC3E}">
        <p14:creationId xmlns:p14="http://schemas.microsoft.com/office/powerpoint/2010/main" val="29664670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Analyzing </a:t>
            </a:r>
            <a:r>
              <a:rPr lang="en-US" dirty="0"/>
              <a:t>Teachers’ Uses of Texts</a:t>
            </a:r>
          </a:p>
        </p:txBody>
      </p:sp>
      <p:sp>
        <p:nvSpPr>
          <p:cNvPr id="3" name="Content Placeholder 2"/>
          <p:cNvSpPr>
            <a:spLocks noGrp="1"/>
          </p:cNvSpPr>
          <p:nvPr>
            <p:ph idx="1"/>
          </p:nvPr>
        </p:nvSpPr>
        <p:spPr>
          <a:xfrm>
            <a:off x="157655" y="1623848"/>
            <a:ext cx="8639504" cy="4841680"/>
          </a:xfrm>
        </p:spPr>
        <p:txBody>
          <a:bodyPr>
            <a:noAutofit/>
          </a:bodyPr>
          <a:lstStyle/>
          <a:p>
            <a:pPr marL="0" indent="0" algn="ctr">
              <a:spcAft>
                <a:spcPts val="1200"/>
              </a:spcAft>
              <a:buNone/>
            </a:pPr>
            <a:r>
              <a:rPr lang="en-US" sz="3000" b="1" dirty="0" smtClean="0"/>
              <a:t>“</a:t>
            </a:r>
            <a:r>
              <a:rPr lang="en-US" sz="3000" b="1" i="1" dirty="0"/>
              <a:t>Getting Ready to Write: Citing Textual Evidence” </a:t>
            </a:r>
            <a:r>
              <a:rPr lang="en-US" sz="2200" u="sng" dirty="0" smtClean="0">
                <a:hlinkClick r:id="rId3"/>
              </a:rPr>
              <a:t>https</a:t>
            </a:r>
            <a:r>
              <a:rPr lang="en-US" sz="2200" u="sng" dirty="0">
                <a:hlinkClick r:id="rId3"/>
              </a:rPr>
              <a:t>://</a:t>
            </a:r>
            <a:r>
              <a:rPr lang="en-US" sz="2200" u="sng" dirty="0" smtClean="0">
                <a:hlinkClick r:id="rId3"/>
              </a:rPr>
              <a:t>www.teachingchannel.org/videos/teaching-about-textual-evidence</a:t>
            </a:r>
            <a:endParaRPr lang="en-US" sz="2200" dirty="0" smtClean="0"/>
          </a:p>
          <a:p>
            <a:pPr marL="0" indent="0">
              <a:spcAft>
                <a:spcPts val="0"/>
              </a:spcAft>
              <a:buNone/>
            </a:pPr>
            <a:r>
              <a:rPr lang="en-US" i="1" dirty="0" smtClean="0"/>
              <a:t>For </a:t>
            </a:r>
            <a:r>
              <a:rPr lang="en-US" i="1" dirty="0"/>
              <a:t>what </a:t>
            </a:r>
            <a:r>
              <a:rPr lang="en-US" i="1" dirty="0" smtClean="0"/>
              <a:t>purposes is </a:t>
            </a:r>
            <a:r>
              <a:rPr lang="en-US" i="1" dirty="0"/>
              <a:t>the teacher is using this text with her </a:t>
            </a:r>
            <a:r>
              <a:rPr lang="en-US" i="1" dirty="0" smtClean="0"/>
              <a:t>students?</a:t>
            </a:r>
            <a:endParaRPr lang="en-US" i="1" dirty="0"/>
          </a:p>
          <a:p>
            <a:pPr>
              <a:buFont typeface="Arial" pitchFamily="34" charset="0"/>
              <a:buChar char="•"/>
            </a:pPr>
            <a:r>
              <a:rPr lang="en-US" sz="3400" dirty="0"/>
              <a:t>To increase content knowledge?</a:t>
            </a:r>
          </a:p>
          <a:p>
            <a:pPr>
              <a:buFont typeface="Arial" pitchFamily="34" charset="0"/>
              <a:buChar char="•"/>
            </a:pPr>
            <a:r>
              <a:rPr lang="en-US" sz="3400" dirty="0"/>
              <a:t>To increase genre knowledge?</a:t>
            </a:r>
          </a:p>
          <a:p>
            <a:pPr>
              <a:buFont typeface="Arial" pitchFamily="34" charset="0"/>
              <a:buChar char="•"/>
            </a:pPr>
            <a:r>
              <a:rPr lang="en-US" sz="3400" dirty="0"/>
              <a:t>To increase language knowledge</a:t>
            </a:r>
            <a:r>
              <a:rPr lang="en-US" sz="3400" dirty="0" smtClean="0"/>
              <a:t>? </a:t>
            </a:r>
            <a:endParaRPr lang="en-US" sz="34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21</a:t>
            </a:fld>
            <a:endParaRPr lang="en-US" dirty="0"/>
          </a:p>
        </p:txBody>
      </p:sp>
      <p:pic>
        <p:nvPicPr>
          <p:cNvPr id="6" name="Picture 5"/>
          <p:cNvPicPr>
            <a:picLocks noChangeAspect="1"/>
          </p:cNvPicPr>
          <p:nvPr/>
        </p:nvPicPr>
        <p:blipFill>
          <a:blip r:embed="rId4"/>
          <a:stretch>
            <a:fillRect/>
          </a:stretch>
        </p:blipFill>
        <p:spPr>
          <a:xfrm>
            <a:off x="6068981" y="3754486"/>
            <a:ext cx="2870068" cy="1905001"/>
          </a:xfrm>
          <a:prstGeom prst="rect">
            <a:avLst/>
          </a:prstGeom>
        </p:spPr>
      </p:pic>
    </p:spTree>
    <p:extLst>
      <p:ext uri="{BB962C8B-B14F-4D97-AF65-F5344CB8AC3E}">
        <p14:creationId xmlns:p14="http://schemas.microsoft.com/office/powerpoint/2010/main" val="21757839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Building a Knowledge </a:t>
            </a:r>
            <a:r>
              <a:rPr lang="en-US" dirty="0" smtClean="0"/>
              <a:t>Base</a:t>
            </a:r>
            <a:endParaRPr lang="en-US" dirty="0"/>
          </a:p>
        </p:txBody>
      </p:sp>
      <p:sp>
        <p:nvSpPr>
          <p:cNvPr id="3" name="Content Placeholder 2"/>
          <p:cNvSpPr>
            <a:spLocks noGrp="1"/>
          </p:cNvSpPr>
          <p:nvPr>
            <p:ph idx="1"/>
          </p:nvPr>
        </p:nvSpPr>
        <p:spPr>
          <a:xfrm>
            <a:off x="457200" y="1642534"/>
            <a:ext cx="8229600" cy="4823517"/>
          </a:xfrm>
        </p:spPr>
        <p:txBody>
          <a:bodyPr>
            <a:normAutofit/>
          </a:bodyPr>
          <a:lstStyle/>
          <a:p>
            <a:pPr marL="0" indent="0">
              <a:spcAft>
                <a:spcPts val="1200"/>
              </a:spcAft>
              <a:buNone/>
            </a:pPr>
            <a:r>
              <a:rPr lang="en-US" sz="3000" dirty="0" smtClean="0"/>
              <a:t>Compare </a:t>
            </a:r>
            <a:r>
              <a:rPr lang="en-US" sz="3000" dirty="0"/>
              <a:t>what you saw in the video to the </a:t>
            </a:r>
            <a:r>
              <a:rPr lang="en-US" sz="3000" i="1" dirty="0" smtClean="0"/>
              <a:t>Research </a:t>
            </a:r>
            <a:r>
              <a:rPr lang="en-US" sz="3000" i="1" dirty="0"/>
              <a:t>to Build and Present Knowledge </a:t>
            </a:r>
            <a:r>
              <a:rPr lang="en-US" sz="3000" dirty="0" smtClean="0"/>
              <a:t>writing</a:t>
            </a:r>
            <a:r>
              <a:rPr lang="en-US" sz="3000" i="1" dirty="0" smtClean="0"/>
              <a:t> </a:t>
            </a:r>
            <a:r>
              <a:rPr lang="en-US" sz="3000" dirty="0"/>
              <a:t>standards for </a:t>
            </a:r>
            <a:r>
              <a:rPr lang="en-US" sz="3000" dirty="0" smtClean="0"/>
              <a:t>Grades </a:t>
            </a:r>
            <a:r>
              <a:rPr lang="en-US" sz="3000" dirty="0"/>
              <a:t>6–8. </a:t>
            </a:r>
            <a:endParaRPr lang="en-US" sz="3000" b="1" dirty="0" smtClean="0"/>
          </a:p>
          <a:p>
            <a:pPr>
              <a:spcAft>
                <a:spcPts val="1200"/>
              </a:spcAft>
            </a:pPr>
            <a:r>
              <a:rPr lang="en-US" sz="3000" dirty="0" smtClean="0"/>
              <a:t>Discuss:</a:t>
            </a:r>
          </a:p>
          <a:p>
            <a:pPr marL="0" indent="0" algn="ctr">
              <a:spcAft>
                <a:spcPts val="1200"/>
              </a:spcAft>
              <a:buNone/>
            </a:pPr>
            <a:r>
              <a:rPr lang="en-US" sz="3000" i="1" dirty="0" smtClean="0"/>
              <a:t>Which </a:t>
            </a:r>
            <a:r>
              <a:rPr lang="en-US" sz="3000" i="1" dirty="0"/>
              <a:t>phrases in these standards describe how </a:t>
            </a:r>
            <a:r>
              <a:rPr lang="en-US" sz="3000" i="1" dirty="0" smtClean="0"/>
              <a:t>           the </a:t>
            </a:r>
            <a:r>
              <a:rPr lang="en-US" sz="3000" i="1" dirty="0"/>
              <a:t>students are addressing them</a:t>
            </a:r>
            <a:r>
              <a:rPr lang="en-US" sz="3000" i="1" dirty="0" smtClean="0"/>
              <a:t>?</a:t>
            </a:r>
          </a:p>
          <a:p>
            <a:pPr>
              <a:spcAft>
                <a:spcPts val="1200"/>
              </a:spcAft>
            </a:pPr>
            <a:r>
              <a:rPr lang="en-US" sz="3000" dirty="0" smtClean="0"/>
              <a:t>Refer to Handout 2.2.1b “Savage Harvest” for the complete lesson</a:t>
            </a:r>
            <a:r>
              <a:rPr lang="en-US" sz="2800" b="1" dirty="0"/>
              <a:t/>
            </a:r>
            <a:br>
              <a:rPr lang="en-US" sz="2800" b="1" dirty="0"/>
            </a:br>
            <a:endParaRPr lang="en-US" sz="1400" b="1"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22</a:t>
            </a:fld>
            <a:endParaRPr lang="en-US" dirty="0"/>
          </a:p>
        </p:txBody>
      </p:sp>
    </p:spTree>
    <p:extLst>
      <p:ext uri="{BB962C8B-B14F-4D97-AF65-F5344CB8AC3E}">
        <p14:creationId xmlns:p14="http://schemas.microsoft.com/office/powerpoint/2010/main" val="16238379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Increasing Genre </a:t>
            </a:r>
            <a:r>
              <a:rPr lang="en-US" dirty="0" smtClean="0"/>
              <a:t>Knowledge</a:t>
            </a:r>
            <a:endParaRPr lang="en-US" dirty="0"/>
          </a:p>
        </p:txBody>
      </p:sp>
      <p:sp>
        <p:nvSpPr>
          <p:cNvPr id="3" name="Content Placeholder 2"/>
          <p:cNvSpPr>
            <a:spLocks noGrp="1"/>
          </p:cNvSpPr>
          <p:nvPr>
            <p:ph idx="1"/>
          </p:nvPr>
        </p:nvSpPr>
        <p:spPr>
          <a:xfrm>
            <a:off x="204952" y="1434662"/>
            <a:ext cx="8812923" cy="5171089"/>
          </a:xfrm>
        </p:spPr>
        <p:txBody>
          <a:bodyPr>
            <a:normAutofit fontScale="77500" lnSpcReduction="20000"/>
          </a:bodyPr>
          <a:lstStyle/>
          <a:p>
            <a:pPr marL="0" indent="0">
              <a:spcAft>
                <a:spcPts val="1200"/>
              </a:spcAft>
              <a:buNone/>
            </a:pPr>
            <a:r>
              <a:rPr lang="en-US" sz="3400" dirty="0" smtClean="0">
                <a:cs typeface="Arial Narrow"/>
              </a:rPr>
              <a:t>CCR </a:t>
            </a:r>
            <a:r>
              <a:rPr lang="en-US" sz="3400" dirty="0">
                <a:cs typeface="Arial Narrow"/>
              </a:rPr>
              <a:t>Anchor Standards for </a:t>
            </a:r>
            <a:r>
              <a:rPr lang="en-US" sz="3400" dirty="0" smtClean="0">
                <a:cs typeface="Arial Narrow"/>
              </a:rPr>
              <a:t>Writing</a:t>
            </a:r>
            <a:r>
              <a:rPr lang="en-US" sz="3400" dirty="0">
                <a:cs typeface="Arial Narrow"/>
              </a:rPr>
              <a:t> </a:t>
            </a:r>
            <a:r>
              <a:rPr lang="en-US" sz="3400" i="1" dirty="0" smtClean="0">
                <a:cs typeface="Arial Narrow"/>
              </a:rPr>
              <a:t>“Text </a:t>
            </a:r>
            <a:r>
              <a:rPr lang="en-US" sz="3400" i="1" dirty="0">
                <a:cs typeface="Arial Narrow"/>
              </a:rPr>
              <a:t>Types and Purposes” </a:t>
            </a:r>
            <a:r>
              <a:rPr lang="en-US" sz="3400" dirty="0" smtClean="0">
                <a:cs typeface="Arial Narrow"/>
              </a:rPr>
              <a:t>indicate that </a:t>
            </a:r>
            <a:r>
              <a:rPr lang="en-US" sz="3400" dirty="0">
                <a:cs typeface="Arial Narrow"/>
              </a:rPr>
              <a:t>the broad types of writing include many subgenres. </a:t>
            </a:r>
            <a:endParaRPr lang="en-US" sz="3400" dirty="0" smtClean="0">
              <a:cs typeface="Arial Narrow"/>
            </a:endParaRPr>
          </a:p>
          <a:p>
            <a:pPr>
              <a:spcAft>
                <a:spcPts val="1200"/>
              </a:spcAft>
            </a:pPr>
            <a:r>
              <a:rPr lang="en-US" sz="3100" dirty="0" smtClean="0"/>
              <a:t>Read Anchor Standard 4 and consider </a:t>
            </a:r>
            <a:r>
              <a:rPr lang="en-US" sz="3100" dirty="0"/>
              <a:t>the importance of genre knowledge in meeting this </a:t>
            </a:r>
            <a:r>
              <a:rPr lang="en-US" sz="3100" dirty="0" smtClean="0"/>
              <a:t>standard:</a:t>
            </a:r>
            <a:endParaRPr lang="en-US" sz="3100" dirty="0"/>
          </a:p>
          <a:p>
            <a:pPr marL="0" indent="0" algn="ctr">
              <a:spcAft>
                <a:spcPts val="1200"/>
              </a:spcAft>
              <a:buNone/>
            </a:pPr>
            <a:r>
              <a:rPr lang="en-US" sz="2800" i="1" dirty="0"/>
              <a:t>"Produce clear and coherent writing in which the development, organization, and style are appropriate to task, purpose, and audience</a:t>
            </a:r>
            <a:r>
              <a:rPr lang="en-US" sz="2800" i="1" dirty="0" smtClean="0"/>
              <a:t>."</a:t>
            </a:r>
            <a:endParaRPr lang="en-US" sz="2800" dirty="0" smtClean="0"/>
          </a:p>
          <a:p>
            <a:pPr marL="0" indent="0">
              <a:spcAft>
                <a:spcPts val="1200"/>
              </a:spcAft>
              <a:buNone/>
            </a:pPr>
            <a:r>
              <a:rPr lang="en-US" sz="3100" dirty="0" smtClean="0"/>
              <a:t>Recall that students are preparing to </a:t>
            </a:r>
            <a:r>
              <a:rPr lang="en-US" sz="3100" dirty="0"/>
              <a:t>write an article. In the </a:t>
            </a:r>
            <a:r>
              <a:rPr lang="en-US" sz="3100" dirty="0" smtClean="0"/>
              <a:t>lesson, </a:t>
            </a:r>
            <a:r>
              <a:rPr lang="en-US" sz="3100" dirty="0"/>
              <a:t>there is no specific mention of teaching students to analyze articles written for children for the features of that </a:t>
            </a:r>
            <a:r>
              <a:rPr lang="en-US" sz="3100" dirty="0" smtClean="0"/>
              <a:t>genre (although they may have had practice already).</a:t>
            </a:r>
            <a:r>
              <a:rPr lang="en-US" sz="3100" dirty="0"/>
              <a:t> </a:t>
            </a:r>
            <a:endParaRPr lang="en-US" sz="3100" dirty="0" smtClean="0"/>
          </a:p>
          <a:p>
            <a:pPr marL="457200" lvl="1" indent="-457200">
              <a:spcAft>
                <a:spcPts val="1200"/>
              </a:spcAft>
              <a:buFont typeface="Wingdings" pitchFamily="2" charset="2"/>
              <a:buChar char="Ø"/>
            </a:pPr>
            <a:r>
              <a:rPr lang="en-US" sz="3000" i="1" dirty="0" smtClean="0"/>
              <a:t>What </a:t>
            </a:r>
            <a:r>
              <a:rPr lang="en-US" sz="3000" i="1" dirty="0"/>
              <a:t>if they haven't had such practice? </a:t>
            </a:r>
            <a:endParaRPr lang="en-US" sz="3100" dirty="0"/>
          </a:p>
          <a:p>
            <a:pPr>
              <a:spcAft>
                <a:spcPts val="1200"/>
              </a:spcAft>
              <a:buFont typeface="Wingdings" pitchFamily="2" charset="2"/>
              <a:buChar char="Ø"/>
            </a:pPr>
            <a:r>
              <a:rPr lang="en-US" sz="3100" i="1" dirty="0" smtClean="0"/>
              <a:t>Why is it important to use </a:t>
            </a:r>
            <a:r>
              <a:rPr lang="en-US" sz="3100" i="1" dirty="0"/>
              <a:t>texts to increase the genre knowledge of </a:t>
            </a:r>
            <a:r>
              <a:rPr lang="en-US" sz="3100" i="1" dirty="0" smtClean="0"/>
              <a:t>students in ways that will scaffold and support them to write an article?</a:t>
            </a:r>
            <a:endParaRPr lang="en-US" sz="3100" i="1" dirty="0"/>
          </a:p>
          <a:p>
            <a:pPr marL="0" indent="0">
              <a:buNone/>
            </a:pPr>
            <a:endParaRPr lang="en-US" sz="2400" b="1" i="1"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23</a:t>
            </a:fld>
            <a:endParaRPr lang="en-US" dirty="0"/>
          </a:p>
        </p:txBody>
      </p:sp>
    </p:spTree>
    <p:extLst>
      <p:ext uri="{BB962C8B-B14F-4D97-AF65-F5344CB8AC3E}">
        <p14:creationId xmlns:p14="http://schemas.microsoft.com/office/powerpoint/2010/main" val="20700672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Increasing Genre </a:t>
            </a:r>
            <a:r>
              <a:rPr lang="en-US" dirty="0" smtClean="0"/>
              <a:t>Knowledge</a:t>
            </a:r>
            <a:endParaRPr lang="en-US" dirty="0"/>
          </a:p>
        </p:txBody>
      </p:sp>
      <p:sp>
        <p:nvSpPr>
          <p:cNvPr id="3" name="Content Placeholder 2"/>
          <p:cNvSpPr>
            <a:spLocks noGrp="1"/>
          </p:cNvSpPr>
          <p:nvPr>
            <p:ph idx="1"/>
          </p:nvPr>
        </p:nvSpPr>
        <p:spPr>
          <a:xfrm>
            <a:off x="189186" y="1434662"/>
            <a:ext cx="8812924" cy="5031389"/>
          </a:xfrm>
        </p:spPr>
        <p:txBody>
          <a:bodyPr>
            <a:noAutofit/>
          </a:bodyPr>
          <a:lstStyle/>
          <a:p>
            <a:pPr marL="0" indent="0">
              <a:spcBef>
                <a:spcPts val="600"/>
              </a:spcBef>
              <a:spcAft>
                <a:spcPts val="1200"/>
              </a:spcAft>
              <a:buNone/>
            </a:pPr>
            <a:r>
              <a:rPr lang="en-US" sz="2800" dirty="0" smtClean="0"/>
              <a:t>Teachers must help </a:t>
            </a:r>
            <a:r>
              <a:rPr lang="en-US" sz="2800" dirty="0"/>
              <a:t>their students discover what varied genres look like and “the structures and features that competent writers use when writing for specific purposes.” </a:t>
            </a:r>
          </a:p>
          <a:p>
            <a:pPr>
              <a:spcBef>
                <a:spcPts val="600"/>
              </a:spcBef>
              <a:spcAft>
                <a:spcPts val="1200"/>
              </a:spcAft>
            </a:pPr>
            <a:r>
              <a:rPr lang="en-US" sz="2400" dirty="0" smtClean="0"/>
              <a:t>Many </a:t>
            </a:r>
            <a:r>
              <a:rPr lang="en-US" sz="2400" dirty="0"/>
              <a:t>teachers were not taught to write a wide range of genres for varied audiences and purposes, or have little recent practice in such writing. </a:t>
            </a:r>
            <a:endParaRPr lang="en-US" sz="2400" dirty="0"/>
          </a:p>
          <a:p>
            <a:pPr>
              <a:spcBef>
                <a:spcPts val="600"/>
              </a:spcBef>
              <a:spcAft>
                <a:spcPts val="1200"/>
              </a:spcAft>
            </a:pPr>
            <a:r>
              <a:rPr lang="en-US" sz="2400" dirty="0" smtClean="0"/>
              <a:t>“</a:t>
            </a:r>
            <a:r>
              <a:rPr lang="en-US" sz="2400" dirty="0"/>
              <a:t>Our own limited knowledge of writing genres and how they work has made us” tentative writing models and guides for student </a:t>
            </a:r>
            <a:r>
              <a:rPr lang="en-US" sz="2400" dirty="0" smtClean="0"/>
              <a:t>writers. </a:t>
            </a:r>
          </a:p>
          <a:p>
            <a:pPr marL="0" indent="0" algn="r">
              <a:spcBef>
                <a:spcPts val="600"/>
              </a:spcBef>
              <a:spcAft>
                <a:spcPts val="1200"/>
              </a:spcAft>
              <a:buNone/>
            </a:pPr>
            <a:r>
              <a:rPr lang="en-US" sz="1800" dirty="0" smtClean="0"/>
              <a:t>Stead</a:t>
            </a:r>
            <a:r>
              <a:rPr lang="en-US" sz="1800" dirty="0"/>
              <a:t>, </a:t>
            </a:r>
            <a:r>
              <a:rPr lang="en-US" sz="1800" dirty="0" smtClean="0"/>
              <a:t>2002</a:t>
            </a:r>
          </a:p>
          <a:p>
            <a:pPr>
              <a:spcBef>
                <a:spcPts val="600"/>
              </a:spcBef>
              <a:buFont typeface="Wingdings" pitchFamily="2" charset="2"/>
              <a:buChar char="Ø"/>
            </a:pPr>
            <a:r>
              <a:rPr lang="en-US" sz="2800" i="1" dirty="0" smtClean="0"/>
              <a:t>Is that true for you? </a:t>
            </a:r>
            <a:r>
              <a:rPr lang="en-US" sz="2800" i="1" dirty="0" smtClean="0"/>
              <a:t>Why </a:t>
            </a:r>
            <a:r>
              <a:rPr lang="en-US" sz="2800" i="1" dirty="0" smtClean="0"/>
              <a:t>is increasing genre knowledge  so important?</a:t>
            </a:r>
            <a:endParaRPr lang="en-US" sz="2800" dirty="0"/>
          </a:p>
        </p:txBody>
      </p:sp>
      <p:sp>
        <p:nvSpPr>
          <p:cNvPr id="4" name="Footer Placeholder 3"/>
          <p:cNvSpPr>
            <a:spLocks noGrp="1"/>
          </p:cNvSpPr>
          <p:nvPr>
            <p:ph type="ftr" sz="quarter" idx="3"/>
          </p:nvPr>
        </p:nvSpPr>
        <p:spPr/>
        <p:txBody>
          <a:bodyPr/>
          <a:lstStyle/>
          <a:p>
            <a:r>
              <a:rPr lang="en-US" dirty="0"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24</a:t>
            </a:fld>
            <a:endParaRPr lang="en-US" dirty="0"/>
          </a:p>
        </p:txBody>
      </p:sp>
    </p:spTree>
    <p:extLst>
      <p:ext uri="{BB962C8B-B14F-4D97-AF65-F5344CB8AC3E}">
        <p14:creationId xmlns:p14="http://schemas.microsoft.com/office/powerpoint/2010/main" val="29134729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spc="-100" dirty="0" smtClean="0"/>
              <a:t>Using Genre </a:t>
            </a:r>
            <a:r>
              <a:rPr lang="en-US" spc="-100" dirty="0"/>
              <a:t>Features to Support a Claim </a:t>
            </a:r>
          </a:p>
        </p:txBody>
      </p:sp>
      <p:sp>
        <p:nvSpPr>
          <p:cNvPr id="3" name="Content Placeholder 2"/>
          <p:cNvSpPr>
            <a:spLocks noGrp="1"/>
          </p:cNvSpPr>
          <p:nvPr>
            <p:ph idx="1"/>
          </p:nvPr>
        </p:nvSpPr>
        <p:spPr>
          <a:xfrm>
            <a:off x="204952" y="1466193"/>
            <a:ext cx="8781393" cy="5021025"/>
          </a:xfrm>
        </p:spPr>
        <p:txBody>
          <a:bodyPr>
            <a:noAutofit/>
          </a:bodyPr>
          <a:lstStyle/>
          <a:p>
            <a:pPr marL="0" indent="0">
              <a:spcAft>
                <a:spcPts val="1200"/>
              </a:spcAft>
              <a:buNone/>
            </a:pPr>
            <a:r>
              <a:rPr lang="en-US" sz="3000" dirty="0" smtClean="0"/>
              <a:t>Watch a video of a middle school teacher helping students </a:t>
            </a:r>
            <a:r>
              <a:rPr lang="en-US" sz="3000" dirty="0"/>
              <a:t>organize </a:t>
            </a:r>
            <a:r>
              <a:rPr lang="en-US" sz="3000" dirty="0" smtClean="0"/>
              <a:t>information writing, using genre and </a:t>
            </a:r>
            <a:r>
              <a:rPr lang="en-US" sz="3000" dirty="0"/>
              <a:t>text features with deliberation and </a:t>
            </a:r>
            <a:r>
              <a:rPr lang="en-US" sz="3000" dirty="0" smtClean="0"/>
              <a:t>purpose:</a:t>
            </a:r>
            <a:endParaRPr lang="en-US" sz="3000" dirty="0"/>
          </a:p>
          <a:p>
            <a:pPr>
              <a:spcAft>
                <a:spcPts val="1200"/>
              </a:spcAft>
            </a:pPr>
            <a:r>
              <a:rPr lang="en-US" sz="2600" dirty="0"/>
              <a:t>N</a:t>
            </a:r>
            <a:r>
              <a:rPr lang="en-US" sz="2600" dirty="0" smtClean="0"/>
              <a:t>ote examples of how </a:t>
            </a:r>
            <a:r>
              <a:rPr lang="en-US" sz="2600" dirty="0"/>
              <a:t>the teacher is helping students increase their genre </a:t>
            </a:r>
            <a:r>
              <a:rPr lang="en-US" sz="2600" dirty="0" smtClean="0"/>
              <a:t>knowledge</a:t>
            </a:r>
            <a:r>
              <a:rPr lang="en-US" sz="2600" dirty="0"/>
              <a:t> </a:t>
            </a:r>
            <a:r>
              <a:rPr lang="en-US" sz="2600" dirty="0" smtClean="0"/>
              <a:t>of the nonfiction book they are writing</a:t>
            </a:r>
            <a:r>
              <a:rPr lang="pt-BR" sz="2600" dirty="0" smtClean="0"/>
              <a:t>.</a:t>
            </a:r>
            <a:endParaRPr lang="pt-BR" sz="2600" dirty="0"/>
          </a:p>
          <a:p>
            <a:pPr marL="0" indent="0" algn="ctr">
              <a:spcAft>
                <a:spcPts val="1200"/>
              </a:spcAft>
              <a:buNone/>
            </a:pPr>
            <a:r>
              <a:rPr lang="en-US" sz="2400" b="1" dirty="0" smtClean="0"/>
              <a:t>“</a:t>
            </a:r>
            <a:r>
              <a:rPr lang="en-US" sz="2400" b="1" i="1" dirty="0" smtClean="0"/>
              <a:t>Teaching </a:t>
            </a:r>
            <a:r>
              <a:rPr lang="en-US" sz="2400" b="1" i="1" dirty="0"/>
              <a:t>Students to Organize Information Texts to Support a </a:t>
            </a:r>
            <a:r>
              <a:rPr lang="en-US" sz="2400" b="1" i="1" dirty="0" smtClean="0"/>
              <a:t>Claim</a:t>
            </a:r>
            <a:r>
              <a:rPr lang="en-US" sz="2400" b="1" dirty="0" smtClean="0"/>
              <a:t>” </a:t>
            </a:r>
            <a:r>
              <a:rPr lang="pt-BR" sz="2400" dirty="0" smtClean="0">
                <a:hlinkClick r:id="rId3"/>
              </a:rPr>
              <a:t>http</a:t>
            </a:r>
            <a:r>
              <a:rPr lang="pt-BR" sz="2400" dirty="0">
                <a:hlinkClick r:id="rId3"/>
              </a:rPr>
              <a:t>://</a:t>
            </a:r>
            <a:r>
              <a:rPr lang="pt-BR" sz="2400" dirty="0" smtClean="0">
                <a:hlinkClick r:id="rId3"/>
              </a:rPr>
              <a:t>vimeo.com/55951303</a:t>
            </a:r>
            <a:endParaRPr lang="pt-BR" sz="2400" dirty="0" smtClean="0"/>
          </a:p>
          <a:p>
            <a:pPr marL="0" indent="0">
              <a:buNone/>
            </a:pPr>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25</a:t>
            </a:fld>
            <a:endParaRPr lang="en-US" dirty="0"/>
          </a:p>
        </p:txBody>
      </p:sp>
    </p:spTree>
    <p:extLst>
      <p:ext uri="{BB962C8B-B14F-4D97-AF65-F5344CB8AC3E}">
        <p14:creationId xmlns:p14="http://schemas.microsoft.com/office/powerpoint/2010/main" val="36328555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900" dirty="0" smtClean="0"/>
              <a:t>Depth </a:t>
            </a:r>
            <a:r>
              <a:rPr lang="en-US" sz="4900" dirty="0"/>
              <a:t>of Knowledge (DOK)</a:t>
            </a:r>
            <a:r>
              <a:rPr lang="en-US" dirty="0"/>
              <a:t/>
            </a:r>
            <a:br>
              <a:rPr lang="en-US" dirty="0"/>
            </a:br>
            <a:endParaRPr lang="en-US" dirty="0"/>
          </a:p>
        </p:txBody>
      </p:sp>
      <p:sp>
        <p:nvSpPr>
          <p:cNvPr id="3" name="Content Placeholder 2"/>
          <p:cNvSpPr>
            <a:spLocks noGrp="1"/>
          </p:cNvSpPr>
          <p:nvPr>
            <p:ph idx="1"/>
          </p:nvPr>
        </p:nvSpPr>
        <p:spPr>
          <a:xfrm>
            <a:off x="173421" y="1418897"/>
            <a:ext cx="8844455" cy="5186855"/>
          </a:xfrm>
        </p:spPr>
        <p:txBody>
          <a:bodyPr>
            <a:normAutofit fontScale="40000" lnSpcReduction="20000"/>
          </a:bodyPr>
          <a:lstStyle/>
          <a:p>
            <a:pPr marL="109538" indent="0">
              <a:spcAft>
                <a:spcPts val="1200"/>
              </a:spcAft>
              <a:buNone/>
            </a:pPr>
            <a:r>
              <a:rPr lang="en-US" sz="5900" dirty="0" smtClean="0">
                <a:cs typeface="Arial Narrow"/>
              </a:rPr>
              <a:t>The </a:t>
            </a:r>
            <a:r>
              <a:rPr lang="en-US" sz="5900" dirty="0">
                <a:cs typeface="Arial Narrow"/>
              </a:rPr>
              <a:t>DOK model provides a frame of reference to the complexity of mental processing that must occur to answer a question, perform a task, or generate a </a:t>
            </a:r>
            <a:r>
              <a:rPr lang="en-US" sz="5900" dirty="0" smtClean="0">
                <a:cs typeface="Arial Narrow"/>
              </a:rPr>
              <a:t>product. The </a:t>
            </a:r>
            <a:r>
              <a:rPr lang="en-US" sz="5900" dirty="0">
                <a:cs typeface="Arial Narrow"/>
              </a:rPr>
              <a:t>four DOK levels are</a:t>
            </a:r>
            <a:r>
              <a:rPr lang="en-US" sz="5900" dirty="0" smtClean="0">
                <a:cs typeface="Arial Narrow"/>
              </a:rPr>
              <a:t>:</a:t>
            </a:r>
          </a:p>
          <a:p>
            <a:pPr marL="457200" indent="-457200">
              <a:spcAft>
                <a:spcPts val="1200"/>
              </a:spcAft>
            </a:pPr>
            <a:r>
              <a:rPr lang="en-US" sz="5500" b="1" dirty="0">
                <a:cs typeface="Arial Narrow"/>
              </a:rPr>
              <a:t>Level 1: Recall </a:t>
            </a:r>
            <a:r>
              <a:rPr lang="en-US" sz="5500" dirty="0">
                <a:cs typeface="Arial Narrow"/>
              </a:rPr>
              <a:t>— includes identifying (who, what, when, where, why), memorizing, recalling, listing, quoting</a:t>
            </a:r>
          </a:p>
          <a:p>
            <a:pPr marL="457200" indent="-457200">
              <a:spcAft>
                <a:spcPts val="1200"/>
              </a:spcAft>
            </a:pPr>
            <a:r>
              <a:rPr lang="en-US" sz="5500" b="1" dirty="0">
                <a:cs typeface="Arial Narrow"/>
              </a:rPr>
              <a:t>Level 2: Skill/Concept</a:t>
            </a:r>
            <a:r>
              <a:rPr lang="en-US" sz="5500" dirty="0">
                <a:cs typeface="Arial Narrow"/>
              </a:rPr>
              <a:t> — includes identifying main idea, organizing, categorizing, determining cause and effect, comparing, predicting, summarizing</a:t>
            </a:r>
          </a:p>
          <a:p>
            <a:pPr marL="457200" indent="-457200">
              <a:spcAft>
                <a:spcPts val="1200"/>
              </a:spcAft>
            </a:pPr>
            <a:r>
              <a:rPr lang="en-US" sz="5500" b="1" dirty="0">
                <a:cs typeface="Arial Narrow"/>
              </a:rPr>
              <a:t>Level 3: Strategic Thinking</a:t>
            </a:r>
            <a:r>
              <a:rPr lang="en-US" sz="5500" dirty="0">
                <a:cs typeface="Arial Narrow"/>
              </a:rPr>
              <a:t> — includes developing a logical argument, analyzing, using concepts to solve problems, citing evidence, drawing conclusions</a:t>
            </a:r>
          </a:p>
          <a:p>
            <a:pPr marL="457200" indent="-457200">
              <a:spcAft>
                <a:spcPts val="1200"/>
              </a:spcAft>
            </a:pPr>
            <a:r>
              <a:rPr lang="en-US" sz="5500" b="1" dirty="0">
                <a:cs typeface="Arial Narrow"/>
              </a:rPr>
              <a:t>Level 4:</a:t>
            </a:r>
            <a:r>
              <a:rPr lang="en-US" sz="5500" dirty="0">
                <a:cs typeface="Arial Narrow"/>
              </a:rPr>
              <a:t> </a:t>
            </a:r>
            <a:r>
              <a:rPr lang="en-US" sz="5500" b="1" dirty="0">
                <a:cs typeface="Arial Narrow"/>
              </a:rPr>
              <a:t>Extended Thinking </a:t>
            </a:r>
            <a:r>
              <a:rPr lang="en-US" sz="5500" dirty="0">
                <a:cs typeface="Arial Narrow"/>
              </a:rPr>
              <a:t>— includes designing, connecting, synthesizing, critiquing, applying concepts, conducting in-depth analysis, justifying, </a:t>
            </a:r>
            <a:r>
              <a:rPr lang="en-US" sz="5500" dirty="0" smtClean="0">
                <a:cs typeface="Arial Narrow"/>
              </a:rPr>
              <a:t>proving</a:t>
            </a:r>
          </a:p>
          <a:p>
            <a:pPr marL="0" indent="0">
              <a:spcAft>
                <a:spcPts val="1200"/>
              </a:spcAft>
              <a:buNone/>
            </a:pPr>
            <a:r>
              <a:rPr lang="en-US" sz="5500" dirty="0" smtClean="0">
                <a:cs typeface="Arial Narrow"/>
              </a:rPr>
              <a:t>In the video, the teacher pushed her students to higher levels of DOK through their connections to the text features of the genres they were preparing to write.</a:t>
            </a:r>
          </a:p>
          <a:p>
            <a:pPr marL="566738" indent="-457200">
              <a:spcAft>
                <a:spcPts val="1200"/>
              </a:spcAft>
            </a:pPr>
            <a:endParaRPr lang="en-US" dirty="0">
              <a:cs typeface="Arial Narrow"/>
            </a:endParaRPr>
          </a:p>
          <a:p>
            <a:pPr marL="566738" indent="-457200">
              <a:spcAft>
                <a:spcPts val="1200"/>
              </a:spcAft>
            </a:pPr>
            <a:endParaRPr lang="en-US" dirty="0" smtClean="0"/>
          </a:p>
          <a:p>
            <a:pPr marL="0" indent="0">
              <a:buNone/>
            </a:pPr>
            <a:endParaRPr lang="en-US" dirty="0"/>
          </a:p>
          <a:p>
            <a:pPr>
              <a:buNone/>
            </a:pPr>
            <a:endParaRPr lang="en-US" dirty="0"/>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26</a:t>
            </a:fld>
            <a:endParaRPr lang="en-US" dirty="0"/>
          </a:p>
        </p:txBody>
      </p:sp>
    </p:spTree>
    <p:extLst>
      <p:ext uri="{BB962C8B-B14F-4D97-AF65-F5344CB8AC3E}">
        <p14:creationId xmlns:p14="http://schemas.microsoft.com/office/powerpoint/2010/main" val="38578585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Reflect, Write, Discuss</a:t>
            </a:r>
            <a:endParaRPr lang="en-US" dirty="0"/>
          </a:p>
        </p:txBody>
      </p:sp>
      <p:sp>
        <p:nvSpPr>
          <p:cNvPr id="3" name="Content Placeholder 2"/>
          <p:cNvSpPr>
            <a:spLocks noGrp="1"/>
          </p:cNvSpPr>
          <p:nvPr>
            <p:ph idx="1"/>
          </p:nvPr>
        </p:nvSpPr>
        <p:spPr>
          <a:xfrm>
            <a:off x="457200" y="1600200"/>
            <a:ext cx="8261131" cy="4823517"/>
          </a:xfrm>
        </p:spPr>
        <p:txBody>
          <a:bodyPr>
            <a:noAutofit/>
          </a:bodyPr>
          <a:lstStyle/>
          <a:p>
            <a:pPr>
              <a:spcAft>
                <a:spcPts val="1200"/>
              </a:spcAft>
              <a:buFont typeface="Wingdings" pitchFamily="2" charset="2"/>
              <a:buChar char="Ø"/>
            </a:pPr>
            <a:r>
              <a:rPr lang="en-US" sz="3000" i="1" dirty="0" smtClean="0"/>
              <a:t>What </a:t>
            </a:r>
            <a:r>
              <a:rPr lang="en-US" sz="3000" i="1" dirty="0"/>
              <a:t>text features did the teacher help students identify as the most purposeful in integrating the central idea onto the page for the given assignment?</a:t>
            </a:r>
          </a:p>
          <a:p>
            <a:pPr>
              <a:spcAft>
                <a:spcPts val="1200"/>
              </a:spcAft>
              <a:buFont typeface="Wingdings" pitchFamily="2" charset="2"/>
              <a:buChar char="Ø"/>
            </a:pPr>
            <a:r>
              <a:rPr lang="en-US" sz="3000" i="1" dirty="0"/>
              <a:t>Why does the teacher share her own writing as a genre model</a:t>
            </a:r>
            <a:r>
              <a:rPr lang="en-US" sz="3000" i="1" dirty="0" smtClean="0"/>
              <a:t>?</a:t>
            </a:r>
          </a:p>
          <a:p>
            <a:pPr>
              <a:spcAft>
                <a:spcPts val="1200"/>
              </a:spcAft>
              <a:buFont typeface="Wingdings" pitchFamily="2" charset="2"/>
              <a:buChar char="Ø"/>
            </a:pPr>
            <a:r>
              <a:rPr lang="en-US" sz="3000" i="1" dirty="0"/>
              <a:t>How did the teacher push her students to higher levels of DOK?</a:t>
            </a:r>
          </a:p>
          <a:p>
            <a:pPr>
              <a:spcAft>
                <a:spcPts val="1200"/>
              </a:spcAft>
              <a:buFont typeface="Wingdings" pitchFamily="2" charset="2"/>
              <a:buChar char="Ø"/>
            </a:pPr>
            <a:endParaRPr lang="en-US" sz="3000" b="1" i="1"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27</a:t>
            </a:fld>
            <a:endParaRPr lang="en-US" dirty="0"/>
          </a:p>
        </p:txBody>
      </p:sp>
    </p:spTree>
    <p:extLst>
      <p:ext uri="{BB962C8B-B14F-4D97-AF65-F5344CB8AC3E}">
        <p14:creationId xmlns:p14="http://schemas.microsoft.com/office/powerpoint/2010/main" val="5543641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Genre Models, Text Features, </a:t>
            </a:r>
            <a:r>
              <a:rPr lang="en-US" dirty="0" smtClean="0"/>
              <a:t/>
            </a:r>
            <a:br>
              <a:rPr lang="en-US" dirty="0" smtClean="0"/>
            </a:br>
            <a:r>
              <a:rPr lang="en-US" dirty="0" smtClean="0"/>
              <a:t>and </a:t>
            </a:r>
            <a:r>
              <a:rPr lang="en-US" dirty="0"/>
              <a:t>Claims</a:t>
            </a:r>
          </a:p>
        </p:txBody>
      </p:sp>
      <p:sp>
        <p:nvSpPr>
          <p:cNvPr id="3" name="Content Placeholder 2"/>
          <p:cNvSpPr>
            <a:spLocks noGrp="1"/>
          </p:cNvSpPr>
          <p:nvPr>
            <p:ph idx="1"/>
          </p:nvPr>
        </p:nvSpPr>
        <p:spPr>
          <a:xfrm>
            <a:off x="173421" y="1450428"/>
            <a:ext cx="8781393" cy="4973289"/>
          </a:xfrm>
        </p:spPr>
        <p:txBody>
          <a:bodyPr>
            <a:noAutofit/>
          </a:bodyPr>
          <a:lstStyle/>
          <a:p>
            <a:pPr marL="0" indent="0">
              <a:spcAft>
                <a:spcPts val="1200"/>
              </a:spcAft>
              <a:buNone/>
            </a:pPr>
            <a:r>
              <a:rPr lang="en-US" sz="3000" i="1" dirty="0" smtClean="0"/>
              <a:t>How could the teacher in the child labor video use </a:t>
            </a:r>
            <a:r>
              <a:rPr lang="en-US" sz="3000" i="1" dirty="0"/>
              <a:t>texts to increase </a:t>
            </a:r>
            <a:r>
              <a:rPr lang="en-US" sz="3000" i="1" dirty="0" smtClean="0"/>
              <a:t>students</a:t>
            </a:r>
            <a:r>
              <a:rPr lang="en-US" sz="3000" i="1" dirty="0"/>
              <a:t>' genre knowledge of an </a:t>
            </a:r>
            <a:r>
              <a:rPr lang="en-US" sz="3000" i="1" dirty="0" smtClean="0"/>
              <a:t>article</a:t>
            </a:r>
            <a:r>
              <a:rPr lang="en-US" sz="3000" i="1" dirty="0"/>
              <a:t>?</a:t>
            </a:r>
            <a:endParaRPr lang="en-US" sz="3000" i="1" dirty="0" smtClean="0"/>
          </a:p>
          <a:p>
            <a:pPr marL="0" indent="0">
              <a:spcAft>
                <a:spcPts val="1200"/>
              </a:spcAft>
              <a:buNone/>
            </a:pPr>
            <a:r>
              <a:rPr lang="en-US" sz="2600" b="1" dirty="0" smtClean="0"/>
              <a:t>Prompt begins with: </a:t>
            </a:r>
            <a:r>
              <a:rPr lang="en-US" sz="2600" i="1" dirty="0" smtClean="0"/>
              <a:t>“After </a:t>
            </a:r>
            <a:r>
              <a:rPr lang="en-US" sz="2600" i="1" dirty="0"/>
              <a:t>researching nonfiction books, photo journals, and articles on contemporary child labor, write an article for a children’s magazine </a:t>
            </a:r>
            <a:r>
              <a:rPr lang="en-US" sz="2600" i="1" dirty="0" smtClean="0"/>
              <a:t>…”</a:t>
            </a:r>
            <a:endParaRPr lang="en-US" sz="2400" dirty="0"/>
          </a:p>
          <a:p>
            <a:pPr marL="406400">
              <a:spcAft>
                <a:spcPts val="600"/>
              </a:spcAft>
              <a:buFont typeface="Wingdings" pitchFamily="2" charset="2"/>
              <a:buChar char="Ø"/>
            </a:pPr>
            <a:r>
              <a:rPr lang="en-US" sz="2600" dirty="0" smtClean="0"/>
              <a:t>What </a:t>
            </a:r>
            <a:r>
              <a:rPr lang="en-US" sz="2600" dirty="0"/>
              <a:t>genre models could the teacher </a:t>
            </a:r>
            <a:r>
              <a:rPr lang="en-US" sz="2600" dirty="0" smtClean="0"/>
              <a:t>use for an article?</a:t>
            </a:r>
            <a:endParaRPr lang="en-US" sz="2600" dirty="0"/>
          </a:p>
          <a:p>
            <a:pPr marL="406400">
              <a:spcAft>
                <a:spcPts val="600"/>
              </a:spcAft>
              <a:buFont typeface="Wingdings" pitchFamily="2" charset="2"/>
              <a:buChar char="Ø"/>
            </a:pPr>
            <a:r>
              <a:rPr lang="en-US" sz="2600" dirty="0"/>
              <a:t>What text features could she focus on?</a:t>
            </a:r>
          </a:p>
          <a:p>
            <a:pPr marL="406400">
              <a:spcAft>
                <a:spcPts val="600"/>
              </a:spcAft>
              <a:buFont typeface="Wingdings" pitchFamily="2" charset="2"/>
              <a:buChar char="Ø"/>
            </a:pPr>
            <a:r>
              <a:rPr lang="en-US" sz="2600" dirty="0"/>
              <a:t>What claim can she use to help her students use to select both relevant evidence and text features that are appropriate to the task, purpose, and audience of a children’s magazine?</a:t>
            </a:r>
          </a:p>
          <a:p>
            <a:pPr marL="0" indent="0">
              <a:buNone/>
            </a:pPr>
            <a:endParaRPr lang="en-US" sz="20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28</a:t>
            </a:fld>
            <a:endParaRPr lang="en-US" dirty="0"/>
          </a:p>
        </p:txBody>
      </p:sp>
    </p:spTree>
    <p:extLst>
      <p:ext uri="{BB962C8B-B14F-4D97-AF65-F5344CB8AC3E}">
        <p14:creationId xmlns:p14="http://schemas.microsoft.com/office/powerpoint/2010/main" val="42083506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a:t>Genre Models, Text Features, </a:t>
            </a:r>
            <a:r>
              <a:rPr lang="en-US" dirty="0" smtClean="0"/>
              <a:t>and </a:t>
            </a:r>
            <a:r>
              <a:rPr lang="en-US" dirty="0"/>
              <a:t>Claims</a:t>
            </a:r>
          </a:p>
        </p:txBody>
      </p:sp>
      <p:sp>
        <p:nvSpPr>
          <p:cNvPr id="3" name="Content Placeholder 2"/>
          <p:cNvSpPr>
            <a:spLocks noGrp="1"/>
          </p:cNvSpPr>
          <p:nvPr>
            <p:ph idx="1"/>
          </p:nvPr>
        </p:nvSpPr>
        <p:spPr>
          <a:xfrm>
            <a:off x="157655" y="1497638"/>
            <a:ext cx="8828690" cy="4989055"/>
          </a:xfrm>
        </p:spPr>
        <p:txBody>
          <a:bodyPr>
            <a:noAutofit/>
          </a:bodyPr>
          <a:lstStyle/>
          <a:p>
            <a:pPr marL="0" indent="0">
              <a:spcAft>
                <a:spcPts val="600"/>
              </a:spcAft>
              <a:buNone/>
            </a:pPr>
            <a:r>
              <a:rPr lang="en-US" i="1" dirty="0" smtClean="0"/>
              <a:t>What genre models could the teacher use?</a:t>
            </a:r>
          </a:p>
          <a:p>
            <a:pPr marL="0" indent="0">
              <a:spcAft>
                <a:spcPts val="600"/>
              </a:spcAft>
              <a:buNone/>
            </a:pPr>
            <a:r>
              <a:rPr lang="en-US" sz="2600" i="1" dirty="0" smtClean="0"/>
              <a:t>Time for Kids</a:t>
            </a:r>
            <a:r>
              <a:rPr lang="en-US" sz="2600" dirty="0" smtClean="0"/>
              <a:t>: </a:t>
            </a:r>
            <a:r>
              <a:rPr lang="en-US" sz="2600" dirty="0">
                <a:hlinkClick r:id="rId3"/>
              </a:rPr>
              <a:t>http://www.timeforkids.com/news/</a:t>
            </a:r>
            <a:endParaRPr lang="en-US" sz="2600" dirty="0" smtClean="0"/>
          </a:p>
          <a:p>
            <a:pPr lvl="1" indent="-342900">
              <a:spcAft>
                <a:spcPts val="600"/>
              </a:spcAft>
              <a:buFont typeface="Arial" pitchFamily="34" charset="0"/>
              <a:buChar char="•"/>
            </a:pPr>
            <a:r>
              <a:rPr lang="en-US" sz="2400" dirty="0" smtClean="0"/>
              <a:t>“</a:t>
            </a:r>
            <a:r>
              <a:rPr lang="en-US" sz="2400" i="1" dirty="0" smtClean="0"/>
              <a:t>Following Their </a:t>
            </a:r>
            <a:r>
              <a:rPr lang="en-US" sz="2400" i="1" dirty="0"/>
              <a:t>Dreams</a:t>
            </a:r>
            <a:r>
              <a:rPr lang="en-US" sz="2400" dirty="0"/>
              <a:t>” explains how Beads for Kids helps girls go to school in </a:t>
            </a:r>
            <a:r>
              <a:rPr lang="en-US" sz="2400" dirty="0" smtClean="0"/>
              <a:t>Kenya</a:t>
            </a:r>
          </a:p>
          <a:p>
            <a:pPr lvl="1" indent="-342900">
              <a:spcAft>
                <a:spcPts val="600"/>
              </a:spcAft>
              <a:buFont typeface="Arial" pitchFamily="34" charset="0"/>
              <a:buChar char="•"/>
            </a:pPr>
            <a:r>
              <a:rPr lang="en-US" sz="2400" dirty="0" smtClean="0"/>
              <a:t>“</a:t>
            </a:r>
            <a:r>
              <a:rPr lang="en-US" sz="2400" i="1" dirty="0"/>
              <a:t>Saving </a:t>
            </a:r>
            <a:r>
              <a:rPr lang="en-US" sz="2400" i="1" dirty="0" err="1" smtClean="0"/>
              <a:t>Nemo</a:t>
            </a:r>
            <a:r>
              <a:rPr lang="en-US" sz="2400" i="1" dirty="0" smtClean="0"/>
              <a:t>?</a:t>
            </a:r>
            <a:r>
              <a:rPr lang="en-US" sz="2400" dirty="0" smtClean="0"/>
              <a:t>”</a:t>
            </a:r>
            <a:r>
              <a:rPr lang="en-US" sz="2400" dirty="0"/>
              <a:t> describes how scientists are protecting clown fish</a:t>
            </a:r>
            <a:endParaRPr lang="en-US" sz="2400" dirty="0" smtClean="0"/>
          </a:p>
          <a:p>
            <a:pPr lvl="1" indent="-342900">
              <a:spcAft>
                <a:spcPts val="600"/>
              </a:spcAft>
              <a:buFont typeface="Arial" pitchFamily="34" charset="0"/>
              <a:buChar char="•"/>
            </a:pPr>
            <a:r>
              <a:rPr lang="en-US" sz="2400" dirty="0" smtClean="0"/>
              <a:t>“</a:t>
            </a:r>
            <a:r>
              <a:rPr lang="en-US" sz="2400" i="1" dirty="0" smtClean="0"/>
              <a:t>Keeping Food Safe</a:t>
            </a:r>
            <a:r>
              <a:rPr lang="en-US" sz="2400" dirty="0"/>
              <a:t>” explains </a:t>
            </a:r>
            <a:r>
              <a:rPr lang="en-US" sz="2400" dirty="0" smtClean="0"/>
              <a:t>federal </a:t>
            </a:r>
            <a:r>
              <a:rPr lang="en-US" sz="2400" dirty="0"/>
              <a:t>requirements </a:t>
            </a:r>
            <a:r>
              <a:rPr lang="en-US" sz="2400" dirty="0" smtClean="0"/>
              <a:t>to keep food safe</a:t>
            </a:r>
            <a:endParaRPr lang="en-US" sz="2400" dirty="0"/>
          </a:p>
          <a:p>
            <a:pPr marL="0" indent="0">
              <a:spcAft>
                <a:spcPts val="600"/>
              </a:spcAft>
              <a:buNone/>
            </a:pPr>
            <a:r>
              <a:rPr lang="en-US" sz="2600" dirty="0" smtClean="0"/>
              <a:t>Teacher may also write an example of an article and follow up by having students draft an article as a class or in small groups.</a:t>
            </a:r>
            <a:endParaRPr lang="en-US" sz="26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29</a:t>
            </a:fld>
            <a:endParaRPr lang="en-US" dirty="0"/>
          </a:p>
        </p:txBody>
      </p:sp>
    </p:spTree>
    <p:extLst>
      <p:ext uri="{BB962C8B-B14F-4D97-AF65-F5344CB8AC3E}">
        <p14:creationId xmlns:p14="http://schemas.microsoft.com/office/powerpoint/2010/main" val="550253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Unit </a:t>
            </a:r>
            <a:r>
              <a:rPr lang="en-US" dirty="0" smtClean="0"/>
              <a:t>2 </a:t>
            </a:r>
            <a:r>
              <a:rPr lang="en-US" dirty="0"/>
              <a:t>Learning Objectives</a:t>
            </a:r>
          </a:p>
        </p:txBody>
      </p:sp>
      <p:sp>
        <p:nvSpPr>
          <p:cNvPr id="3" name="Content Placeholder 2"/>
          <p:cNvSpPr>
            <a:spLocks noGrp="1"/>
          </p:cNvSpPr>
          <p:nvPr>
            <p:ph idx="1"/>
          </p:nvPr>
        </p:nvSpPr>
        <p:spPr>
          <a:xfrm>
            <a:off x="734668" y="1434662"/>
            <a:ext cx="7952131" cy="5052032"/>
          </a:xfrm>
        </p:spPr>
        <p:txBody>
          <a:bodyPr>
            <a:normAutofit/>
          </a:bodyPr>
          <a:lstStyle/>
          <a:p>
            <a:pPr marL="0" indent="0">
              <a:spcAft>
                <a:spcPts val="600"/>
              </a:spcAft>
              <a:buNone/>
            </a:pPr>
            <a:r>
              <a:rPr lang="en-US" sz="3000" dirty="0" smtClean="0">
                <a:latin typeface="Arial Narrow" pitchFamily="34" charset="0"/>
                <a:cs typeface="Arial" pitchFamily="34" charset="0"/>
              </a:rPr>
              <a:t>During and </a:t>
            </a:r>
            <a:r>
              <a:rPr lang="en-US" sz="3000" dirty="0">
                <a:latin typeface="Arial Narrow" pitchFamily="34" charset="0"/>
                <a:cs typeface="Arial" pitchFamily="34" charset="0"/>
              </a:rPr>
              <a:t>upon completion of Unit </a:t>
            </a:r>
            <a:r>
              <a:rPr lang="en-US" sz="3000" dirty="0" smtClean="0">
                <a:latin typeface="Arial Narrow" pitchFamily="34" charset="0"/>
                <a:cs typeface="Arial" pitchFamily="34" charset="0"/>
              </a:rPr>
              <a:t>2, </a:t>
            </a:r>
            <a:r>
              <a:rPr lang="en-US" sz="3000" dirty="0">
                <a:latin typeface="Arial Narrow" pitchFamily="34" charset="0"/>
                <a:cs typeface="Arial" pitchFamily="34" charset="0"/>
              </a:rPr>
              <a:t>you will</a:t>
            </a:r>
            <a:r>
              <a:rPr lang="en-US" sz="3000" dirty="0" smtClean="0">
                <a:latin typeface="Arial Narrow" pitchFamily="34" charset="0"/>
                <a:cs typeface="Arial" pitchFamily="34" charset="0"/>
              </a:rPr>
              <a:t>:</a:t>
            </a:r>
          </a:p>
          <a:p>
            <a:pPr>
              <a:spcAft>
                <a:spcPts val="600"/>
              </a:spcAft>
            </a:pPr>
            <a:r>
              <a:rPr lang="en-US" sz="2800" dirty="0" smtClean="0">
                <a:latin typeface="Arial Narrow" pitchFamily="34" charset="0"/>
                <a:cs typeface="Arial" pitchFamily="34" charset="0"/>
              </a:rPr>
              <a:t>Interact </a:t>
            </a:r>
            <a:r>
              <a:rPr lang="en-US" sz="2800" dirty="0">
                <a:latin typeface="Arial Narrow" pitchFamily="34" charset="0"/>
                <a:cs typeface="Arial" pitchFamily="34" charset="0"/>
              </a:rPr>
              <a:t>with a process for planning writing lessons </a:t>
            </a:r>
            <a:r>
              <a:rPr lang="en-US" sz="2800" dirty="0" smtClean="0">
                <a:latin typeface="Arial Narrow" pitchFamily="34" charset="0"/>
                <a:cs typeface="Arial" pitchFamily="34" charset="0"/>
              </a:rPr>
              <a:t>that address </a:t>
            </a:r>
            <a:r>
              <a:rPr lang="en-US" sz="2800" dirty="0">
                <a:latin typeface="Arial Narrow" pitchFamily="34" charset="0"/>
                <a:cs typeface="Arial" pitchFamily="34" charset="0"/>
              </a:rPr>
              <a:t>the CCSS writing standards</a:t>
            </a:r>
          </a:p>
          <a:p>
            <a:pPr>
              <a:spcAft>
                <a:spcPts val="600"/>
              </a:spcAft>
            </a:pPr>
            <a:r>
              <a:rPr lang="en-US" sz="2800" dirty="0">
                <a:latin typeface="Arial Narrow" pitchFamily="34" charset="0"/>
                <a:cs typeface="Arial" pitchFamily="34" charset="0"/>
              </a:rPr>
              <a:t>Apply your knowledge of writing text types, genres</a:t>
            </a:r>
            <a:r>
              <a:rPr lang="en-US" sz="2800" dirty="0" smtClean="0">
                <a:latin typeface="Arial Narrow" pitchFamily="34" charset="0"/>
                <a:cs typeface="Arial" pitchFamily="34" charset="0"/>
              </a:rPr>
              <a:t>, and </a:t>
            </a:r>
            <a:r>
              <a:rPr lang="en-US" sz="2800" dirty="0">
                <a:latin typeface="Arial Narrow" pitchFamily="34" charset="0"/>
                <a:cs typeface="Arial" pitchFamily="34" charset="0"/>
              </a:rPr>
              <a:t>situations to lesson planning</a:t>
            </a:r>
          </a:p>
          <a:p>
            <a:pPr>
              <a:spcAft>
                <a:spcPts val="600"/>
              </a:spcAft>
            </a:pPr>
            <a:r>
              <a:rPr lang="en-US" sz="2800" dirty="0">
                <a:latin typeface="Arial Narrow" pitchFamily="34" charset="0"/>
                <a:cs typeface="Arial" pitchFamily="34" charset="0"/>
              </a:rPr>
              <a:t>Examine strategies for selecting standards, </a:t>
            </a:r>
            <a:r>
              <a:rPr lang="en-US" sz="2800" dirty="0" smtClean="0">
                <a:latin typeface="Arial Narrow" pitchFamily="34" charset="0"/>
                <a:cs typeface="Arial" pitchFamily="34" charset="0"/>
              </a:rPr>
              <a:t>text resources</a:t>
            </a:r>
            <a:r>
              <a:rPr lang="en-US" sz="2800" dirty="0">
                <a:latin typeface="Arial Narrow" pitchFamily="34" charset="0"/>
                <a:cs typeface="Arial" pitchFamily="34" charset="0"/>
              </a:rPr>
              <a:t>, and instructional priorities for informational</a:t>
            </a:r>
            <a:r>
              <a:rPr lang="en-US" sz="2800" dirty="0" smtClean="0">
                <a:latin typeface="Arial Narrow" pitchFamily="34" charset="0"/>
                <a:cs typeface="Arial" pitchFamily="34" charset="0"/>
              </a:rPr>
              <a:t>, argument</a:t>
            </a:r>
            <a:r>
              <a:rPr lang="en-US" sz="2800" dirty="0">
                <a:latin typeface="Arial Narrow" pitchFamily="34" charset="0"/>
                <a:cs typeface="Arial" pitchFamily="34" charset="0"/>
              </a:rPr>
              <a:t>, and analytical writing lessons</a:t>
            </a:r>
          </a:p>
          <a:p>
            <a:pPr>
              <a:spcAft>
                <a:spcPts val="600"/>
              </a:spcAft>
            </a:pPr>
            <a:r>
              <a:rPr lang="en-US" sz="2800" dirty="0">
                <a:latin typeface="Arial Narrow" pitchFamily="34" charset="0"/>
                <a:cs typeface="Arial" pitchFamily="34" charset="0"/>
              </a:rPr>
              <a:t>Examine and adapt lesson plans for your grade level </a:t>
            </a:r>
            <a:r>
              <a:rPr lang="en-US" sz="2800" dirty="0" smtClean="0">
                <a:latin typeface="Arial Narrow" pitchFamily="34" charset="0"/>
                <a:cs typeface="Arial" pitchFamily="34" charset="0"/>
              </a:rPr>
              <a:t>span and </a:t>
            </a:r>
            <a:r>
              <a:rPr lang="en-US" sz="2800" dirty="0">
                <a:latin typeface="Arial Narrow" pitchFamily="34" charset="0"/>
                <a:cs typeface="Arial" pitchFamily="34" charset="0"/>
              </a:rPr>
              <a:t>diverse </a:t>
            </a:r>
            <a:r>
              <a:rPr lang="en-US" sz="2800" dirty="0" smtClean="0">
                <a:latin typeface="Arial Narrow" pitchFamily="34" charset="0"/>
                <a:cs typeface="Arial" pitchFamily="34" charset="0"/>
              </a:rPr>
              <a:t>students</a:t>
            </a:r>
            <a:endParaRPr lang="en-US" sz="28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3</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a:t>Genre Models, Text Features, </a:t>
            </a:r>
            <a:r>
              <a:rPr lang="en-US" dirty="0" smtClean="0"/>
              <a:t>and </a:t>
            </a:r>
            <a:r>
              <a:rPr lang="en-US" dirty="0"/>
              <a:t>Claims</a:t>
            </a:r>
          </a:p>
        </p:txBody>
      </p:sp>
      <p:sp>
        <p:nvSpPr>
          <p:cNvPr id="3" name="Content Placeholder 2"/>
          <p:cNvSpPr>
            <a:spLocks noGrp="1"/>
          </p:cNvSpPr>
          <p:nvPr>
            <p:ph idx="1"/>
          </p:nvPr>
        </p:nvSpPr>
        <p:spPr>
          <a:xfrm>
            <a:off x="173421" y="1418898"/>
            <a:ext cx="8828689" cy="5004820"/>
          </a:xfrm>
        </p:spPr>
        <p:txBody>
          <a:bodyPr>
            <a:noAutofit/>
          </a:bodyPr>
          <a:lstStyle/>
          <a:p>
            <a:pPr marL="0" indent="0">
              <a:spcAft>
                <a:spcPts val="1200"/>
              </a:spcAft>
              <a:buNone/>
            </a:pPr>
            <a:r>
              <a:rPr lang="en-US" i="1" dirty="0" smtClean="0"/>
              <a:t>What text features could the teacher focus on?</a:t>
            </a:r>
            <a:endParaRPr lang="en-US" i="1" dirty="0"/>
          </a:p>
          <a:p>
            <a:r>
              <a:rPr lang="en-US" sz="2800" dirty="0" smtClean="0"/>
              <a:t>Title that grabs </a:t>
            </a:r>
            <a:r>
              <a:rPr lang="en-US" sz="2800" dirty="0" smtClean="0"/>
              <a:t>reader</a:t>
            </a:r>
            <a:endParaRPr lang="en-US" sz="2800" dirty="0" smtClean="0"/>
          </a:p>
          <a:p>
            <a:r>
              <a:rPr lang="en-US" sz="2800" dirty="0" smtClean="0"/>
              <a:t>Images and pictures</a:t>
            </a:r>
          </a:p>
          <a:p>
            <a:r>
              <a:rPr lang="en-US" sz="2800" dirty="0" smtClean="0"/>
              <a:t>Subtitles that separate the problem and the problem-solving </a:t>
            </a:r>
          </a:p>
          <a:p>
            <a:r>
              <a:rPr lang="en-US" sz="2800" dirty="0" smtClean="0"/>
              <a:t>Short paragraphs</a:t>
            </a:r>
          </a:p>
          <a:p>
            <a:r>
              <a:rPr lang="en-US" sz="2800" dirty="0" smtClean="0"/>
              <a:t>Examples that help readers see the problem</a:t>
            </a:r>
          </a:p>
          <a:p>
            <a:r>
              <a:rPr lang="en-US" sz="2800" dirty="0" smtClean="0"/>
              <a:t>Explanation of how people are trying to solve the problem</a:t>
            </a:r>
          </a:p>
          <a:p>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30</a:t>
            </a:fld>
            <a:endParaRPr lang="en-US" dirty="0"/>
          </a:p>
        </p:txBody>
      </p:sp>
    </p:spTree>
    <p:extLst>
      <p:ext uri="{BB962C8B-B14F-4D97-AF65-F5344CB8AC3E}">
        <p14:creationId xmlns:p14="http://schemas.microsoft.com/office/powerpoint/2010/main" val="13424513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a:t>Genre Models, Text Features, </a:t>
            </a:r>
            <a:r>
              <a:rPr lang="en-US" dirty="0" smtClean="0"/>
              <a:t>and </a:t>
            </a:r>
            <a:r>
              <a:rPr lang="en-US" dirty="0"/>
              <a:t>Claims</a:t>
            </a:r>
          </a:p>
        </p:txBody>
      </p:sp>
      <p:sp>
        <p:nvSpPr>
          <p:cNvPr id="3" name="Content Placeholder 2"/>
          <p:cNvSpPr>
            <a:spLocks noGrp="1"/>
          </p:cNvSpPr>
          <p:nvPr>
            <p:ph idx="1"/>
          </p:nvPr>
        </p:nvSpPr>
        <p:spPr>
          <a:xfrm>
            <a:off x="339130" y="1600200"/>
            <a:ext cx="8568388" cy="4823517"/>
          </a:xfrm>
        </p:spPr>
        <p:txBody>
          <a:bodyPr>
            <a:noAutofit/>
          </a:bodyPr>
          <a:lstStyle/>
          <a:p>
            <a:pPr marL="0" indent="0">
              <a:spcAft>
                <a:spcPts val="1200"/>
              </a:spcAft>
              <a:buNone/>
            </a:pPr>
            <a:r>
              <a:rPr lang="en-US" i="1" dirty="0" smtClean="0"/>
              <a:t>What claim can the teacher use to help students select both relevant evidence and text features appropriate to the task, purpose, and audience for a children’s magazine</a:t>
            </a:r>
            <a:r>
              <a:rPr lang="en-US" i="1" dirty="0" smtClean="0"/>
              <a:t>?</a:t>
            </a:r>
            <a:endParaRPr lang="en-US" sz="2000" dirty="0" smtClean="0"/>
          </a:p>
          <a:p>
            <a:pPr marL="0" indent="0">
              <a:spcAft>
                <a:spcPts val="1200"/>
              </a:spcAft>
              <a:buNone/>
            </a:pPr>
            <a:r>
              <a:rPr lang="en-US" sz="2800" dirty="0" smtClean="0"/>
              <a:t>Teacher has asked students to gather examples of implications for the American consumer.  </a:t>
            </a:r>
          </a:p>
          <a:p>
            <a:pPr>
              <a:spcAft>
                <a:spcPts val="1200"/>
              </a:spcAft>
            </a:pPr>
            <a:r>
              <a:rPr lang="en-US" sz="2600" dirty="0" smtClean="0"/>
              <a:t>Students should think about which examples are most relevant to children or fellow students and which text features enhance the point of the article.</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31</a:t>
            </a:fld>
            <a:endParaRPr lang="en-US" dirty="0"/>
          </a:p>
        </p:txBody>
      </p:sp>
    </p:spTree>
    <p:extLst>
      <p:ext uri="{BB962C8B-B14F-4D97-AF65-F5344CB8AC3E}">
        <p14:creationId xmlns:p14="http://schemas.microsoft.com/office/powerpoint/2010/main" val="22365534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Using Texts to Connect the </a:t>
            </a:r>
            <a:r>
              <a:rPr lang="en-US" dirty="0" smtClean="0"/>
              <a:t/>
            </a:r>
            <a:br>
              <a:rPr lang="en-US" dirty="0" smtClean="0"/>
            </a:br>
            <a:r>
              <a:rPr lang="en-US" dirty="0" smtClean="0"/>
              <a:t>Standards </a:t>
            </a:r>
            <a:r>
              <a:rPr lang="en-US" dirty="0"/>
              <a:t>across Disciplines</a:t>
            </a:r>
          </a:p>
        </p:txBody>
      </p:sp>
      <p:sp>
        <p:nvSpPr>
          <p:cNvPr id="3" name="Content Placeholder 2"/>
          <p:cNvSpPr>
            <a:spLocks noGrp="1"/>
          </p:cNvSpPr>
          <p:nvPr>
            <p:ph idx="1"/>
          </p:nvPr>
        </p:nvSpPr>
        <p:spPr>
          <a:xfrm>
            <a:off x="204952" y="1466194"/>
            <a:ext cx="8781393" cy="4957524"/>
          </a:xfrm>
        </p:spPr>
        <p:txBody>
          <a:bodyPr>
            <a:noAutofit/>
          </a:bodyPr>
          <a:lstStyle/>
          <a:p>
            <a:pPr marL="0" indent="0">
              <a:spcAft>
                <a:spcPts val="600"/>
              </a:spcAft>
              <a:buNone/>
            </a:pPr>
            <a:r>
              <a:rPr lang="en-US" sz="2800" dirty="0">
                <a:cs typeface="Arial Narrow"/>
              </a:rPr>
              <a:t>The CA CCSS for ELA/Literacy </a:t>
            </a:r>
            <a:r>
              <a:rPr lang="en-US" sz="2800" dirty="0" smtClean="0">
                <a:cs typeface="Arial Narrow"/>
              </a:rPr>
              <a:t>for reading</a:t>
            </a:r>
            <a:r>
              <a:rPr lang="en-US" sz="2800" dirty="0">
                <a:cs typeface="Arial Narrow"/>
              </a:rPr>
              <a:t>, writing, speaking and </a:t>
            </a:r>
            <a:r>
              <a:rPr lang="en-US" sz="2800" dirty="0" smtClean="0">
                <a:cs typeface="Arial Narrow"/>
              </a:rPr>
              <a:t>listening, and </a:t>
            </a:r>
            <a:r>
              <a:rPr lang="en-US" sz="2800" dirty="0">
                <a:cs typeface="Arial Narrow"/>
              </a:rPr>
              <a:t>language are interconnected and </a:t>
            </a:r>
            <a:r>
              <a:rPr lang="en-US" sz="2800" dirty="0" smtClean="0">
                <a:cs typeface="Arial Narrow"/>
              </a:rPr>
              <a:t>interrelated. In writing </a:t>
            </a:r>
            <a:r>
              <a:rPr lang="en-US" sz="2800" dirty="0">
                <a:cs typeface="Arial Narrow"/>
              </a:rPr>
              <a:t>across a wide range of disciplines, students </a:t>
            </a:r>
            <a:r>
              <a:rPr lang="en-US" sz="2800" dirty="0" smtClean="0">
                <a:cs typeface="Arial Narrow"/>
              </a:rPr>
              <a:t>participate </a:t>
            </a:r>
            <a:r>
              <a:rPr lang="en-US" sz="2800" dirty="0">
                <a:cs typeface="Arial Narrow"/>
              </a:rPr>
              <a:t>in activities that emphasize different areas of the CCSS. </a:t>
            </a:r>
            <a:endParaRPr lang="en-US" sz="2800" dirty="0" smtClean="0">
              <a:cs typeface="Arial Narrow"/>
            </a:endParaRPr>
          </a:p>
          <a:p>
            <a:r>
              <a:rPr lang="en-US" sz="2800" dirty="0"/>
              <a:t>O</a:t>
            </a:r>
            <a:r>
              <a:rPr lang="en-US" sz="2800" dirty="0" smtClean="0"/>
              <a:t>bserve </a:t>
            </a:r>
            <a:r>
              <a:rPr lang="en-US" sz="2800" dirty="0"/>
              <a:t>a </a:t>
            </a:r>
            <a:r>
              <a:rPr lang="en-US" sz="2800" dirty="0" smtClean="0"/>
              <a:t>video of a teacher helping young </a:t>
            </a:r>
            <a:r>
              <a:rPr lang="en-US" sz="2800" dirty="0"/>
              <a:t>students increase </a:t>
            </a:r>
            <a:r>
              <a:rPr lang="en-US" sz="2800" dirty="0" smtClean="0"/>
              <a:t>language </a:t>
            </a:r>
            <a:r>
              <a:rPr lang="en-US" sz="2800" dirty="0"/>
              <a:t>knowledge by incorporating domain-specific words into their informational </a:t>
            </a:r>
            <a:r>
              <a:rPr lang="en-US" sz="2800" dirty="0" smtClean="0"/>
              <a:t>writing:</a:t>
            </a:r>
          </a:p>
          <a:p>
            <a:pPr marL="0" indent="0" algn="ctr">
              <a:buNone/>
            </a:pPr>
            <a:endParaRPr lang="en-US" sz="2000" b="1" dirty="0" smtClean="0"/>
          </a:p>
          <a:p>
            <a:pPr marL="0" indent="0" algn="ctr">
              <a:spcBef>
                <a:spcPts val="0"/>
              </a:spcBef>
              <a:buNone/>
            </a:pPr>
            <a:r>
              <a:rPr lang="en-US" sz="2400" b="1" i="1" dirty="0" smtClean="0"/>
              <a:t>“Whole Class Instruction to Teach Students to Use Domain-Specific          Vocabulary Within Information Writing (K–2)”</a:t>
            </a:r>
          </a:p>
          <a:p>
            <a:pPr marL="0" indent="0" algn="ctr">
              <a:buNone/>
            </a:pPr>
            <a:r>
              <a:rPr lang="pt-BR" sz="2400" dirty="0">
                <a:hlinkClick r:id="rId3"/>
              </a:rPr>
              <a:t>http://vimeo.com/55966098</a:t>
            </a:r>
            <a:endParaRPr lang="pt-BR" sz="2400" dirty="0"/>
          </a:p>
          <a:p>
            <a:pPr marL="0" indent="0" algn="ctr">
              <a:buNone/>
            </a:pPr>
            <a:endParaRPr lang="en-US" sz="2400" b="1" i="1"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32</a:t>
            </a:fld>
            <a:endParaRPr lang="en-US" dirty="0"/>
          </a:p>
        </p:txBody>
      </p:sp>
    </p:spTree>
    <p:extLst>
      <p:ext uri="{BB962C8B-B14F-4D97-AF65-F5344CB8AC3E}">
        <p14:creationId xmlns:p14="http://schemas.microsoft.com/office/powerpoint/2010/main" val="23742513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Reflect, Write, Discuss</a:t>
            </a:r>
            <a:endParaRPr lang="en-US" dirty="0"/>
          </a:p>
        </p:txBody>
      </p:sp>
      <p:sp>
        <p:nvSpPr>
          <p:cNvPr id="3" name="Content Placeholder 2"/>
          <p:cNvSpPr>
            <a:spLocks noGrp="1"/>
          </p:cNvSpPr>
          <p:nvPr>
            <p:ph idx="1"/>
          </p:nvPr>
        </p:nvSpPr>
        <p:spPr>
          <a:xfrm>
            <a:off x="457200" y="1600200"/>
            <a:ext cx="8339959" cy="4823517"/>
          </a:xfrm>
        </p:spPr>
        <p:txBody>
          <a:bodyPr>
            <a:noAutofit/>
          </a:bodyPr>
          <a:lstStyle/>
          <a:p>
            <a:pPr>
              <a:buFont typeface="Wingdings" pitchFamily="2" charset="2"/>
              <a:buChar char="Ø"/>
            </a:pPr>
            <a:endParaRPr lang="en-US" i="1" dirty="0" smtClean="0"/>
          </a:p>
          <a:p>
            <a:pPr>
              <a:spcAft>
                <a:spcPts val="1200"/>
              </a:spcAft>
              <a:buFont typeface="Wingdings" pitchFamily="2" charset="2"/>
              <a:buChar char="Ø"/>
            </a:pPr>
            <a:r>
              <a:rPr lang="en-US" i="1" dirty="0" smtClean="0"/>
              <a:t>What have the students learned prior to this lesson?</a:t>
            </a:r>
          </a:p>
          <a:p>
            <a:pPr>
              <a:spcAft>
                <a:spcPts val="1200"/>
              </a:spcAft>
              <a:buFont typeface="Wingdings" pitchFamily="2" charset="2"/>
              <a:buChar char="Ø"/>
            </a:pPr>
            <a:r>
              <a:rPr lang="en-US" i="1" dirty="0" smtClean="0"/>
              <a:t>How is the teacher drawing on that prior knowledge to help students understand how to use scientific or domain-specific language? </a:t>
            </a:r>
          </a:p>
          <a:p>
            <a:pPr>
              <a:spcAft>
                <a:spcPts val="1200"/>
              </a:spcAft>
              <a:buFont typeface="Wingdings" pitchFamily="2" charset="2"/>
              <a:buChar char="Ø"/>
            </a:pPr>
            <a:r>
              <a:rPr lang="en-US" i="1" dirty="0" smtClean="0"/>
              <a:t>What </a:t>
            </a:r>
            <a:r>
              <a:rPr lang="en-US" i="1" dirty="0"/>
              <a:t>domain-specific language is important for </a:t>
            </a:r>
            <a:r>
              <a:rPr lang="en-US" i="1" dirty="0" smtClean="0"/>
              <a:t>your </a:t>
            </a:r>
            <a:r>
              <a:rPr lang="en-US" i="1" dirty="0"/>
              <a:t>students to learn how to use in their </a:t>
            </a:r>
            <a:r>
              <a:rPr lang="en-US" i="1" dirty="0" smtClean="0"/>
              <a:t>writing? </a:t>
            </a:r>
            <a:endParaRPr lang="en-US" b="1" dirty="0"/>
          </a:p>
          <a:p>
            <a:pPr>
              <a:buFont typeface="Wingdings" pitchFamily="2" charset="2"/>
              <a:buChar char="Ø"/>
            </a:pPr>
            <a:endParaRPr lang="en-US" i="1" dirty="0" smtClean="0"/>
          </a:p>
          <a:p>
            <a:endParaRPr lang="en-US" sz="2400" b="1"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33</a:t>
            </a:fld>
            <a:endParaRPr lang="en-US" dirty="0"/>
          </a:p>
        </p:txBody>
      </p:sp>
    </p:spTree>
    <p:extLst>
      <p:ext uri="{BB962C8B-B14F-4D97-AF65-F5344CB8AC3E}">
        <p14:creationId xmlns:p14="http://schemas.microsoft.com/office/powerpoint/2010/main" val="25391907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smtClean="0"/>
              <a:t>Developing </a:t>
            </a:r>
            <a:r>
              <a:rPr lang="en-US" dirty="0"/>
              <a:t>Language and Comprehension through Discourse</a:t>
            </a:r>
            <a:r>
              <a:rPr lang="en-US" b="0" dirty="0"/>
              <a:t/>
            </a:r>
            <a:br>
              <a:rPr lang="en-US" b="0" dirty="0"/>
            </a:br>
            <a:endParaRPr lang="en-US" dirty="0"/>
          </a:p>
        </p:txBody>
      </p:sp>
      <p:sp>
        <p:nvSpPr>
          <p:cNvPr id="3" name="Content Placeholder 2"/>
          <p:cNvSpPr>
            <a:spLocks noGrp="1"/>
          </p:cNvSpPr>
          <p:nvPr>
            <p:ph idx="1"/>
          </p:nvPr>
        </p:nvSpPr>
        <p:spPr/>
        <p:txBody>
          <a:bodyPr>
            <a:normAutofit/>
          </a:bodyPr>
          <a:lstStyle/>
          <a:p>
            <a:pPr marL="0" indent="0">
              <a:spcAft>
                <a:spcPts val="600"/>
              </a:spcAft>
              <a:buNone/>
            </a:pPr>
            <a:r>
              <a:rPr lang="en-US" dirty="0">
                <a:cs typeface="Arial Narrow"/>
              </a:rPr>
              <a:t>CA CCSS for ELA/Literacy Speaking and Listening Standard 1 requires that students “</a:t>
            </a:r>
            <a:r>
              <a:rPr lang="en-US" i="1" dirty="0">
                <a:cs typeface="Arial Narrow"/>
              </a:rPr>
              <a:t>engage effectively in a range of collaborative discussions…</a:t>
            </a:r>
            <a:r>
              <a:rPr lang="en-US" dirty="0">
                <a:cs typeface="Arial Narrow"/>
              </a:rPr>
              <a:t>” </a:t>
            </a:r>
          </a:p>
          <a:p>
            <a:pPr>
              <a:spcAft>
                <a:spcPts val="600"/>
              </a:spcAft>
            </a:pPr>
            <a:r>
              <a:rPr lang="en-US" sz="2800" dirty="0">
                <a:cs typeface="Arial Narrow"/>
              </a:rPr>
              <a:t>Focused classroom discussion around text is essential </a:t>
            </a:r>
          </a:p>
          <a:p>
            <a:pPr>
              <a:spcAft>
                <a:spcPts val="600"/>
              </a:spcAft>
            </a:pPr>
            <a:r>
              <a:rPr lang="en-US" sz="2800" dirty="0">
                <a:cs typeface="Arial Narrow"/>
              </a:rPr>
              <a:t>Providing scaffolds through academic discourse is especially important for English learners and students with disabilities</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34</a:t>
            </a:fld>
            <a:endParaRPr lang="en-US" dirty="0"/>
          </a:p>
        </p:txBody>
      </p:sp>
    </p:spTree>
    <p:extLst>
      <p:ext uri="{BB962C8B-B14F-4D97-AF65-F5344CB8AC3E}">
        <p14:creationId xmlns:p14="http://schemas.microsoft.com/office/powerpoint/2010/main" val="11247849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Developing Language and Comprehension through Discourse</a:t>
            </a:r>
          </a:p>
        </p:txBody>
      </p:sp>
      <p:sp>
        <p:nvSpPr>
          <p:cNvPr id="3" name="Content Placeholder 2"/>
          <p:cNvSpPr>
            <a:spLocks noGrp="1"/>
          </p:cNvSpPr>
          <p:nvPr>
            <p:ph idx="1"/>
          </p:nvPr>
        </p:nvSpPr>
        <p:spPr>
          <a:xfrm>
            <a:off x="173422" y="1529255"/>
            <a:ext cx="8749862" cy="4957963"/>
          </a:xfrm>
        </p:spPr>
        <p:txBody>
          <a:bodyPr>
            <a:noAutofit/>
          </a:bodyPr>
          <a:lstStyle/>
          <a:p>
            <a:pPr marL="0" indent="0">
              <a:buNone/>
            </a:pPr>
            <a:r>
              <a:rPr lang="en-US" sz="2800" dirty="0" smtClean="0"/>
              <a:t>Watch how a 5</a:t>
            </a:r>
            <a:r>
              <a:rPr lang="en-US" sz="2800" baseline="30000" dirty="0" smtClean="0"/>
              <a:t>th</a:t>
            </a:r>
            <a:r>
              <a:rPr lang="en-US" sz="2800" dirty="0"/>
              <a:t>-</a:t>
            </a:r>
            <a:r>
              <a:rPr lang="en-US" sz="2800" dirty="0" smtClean="0"/>
              <a:t>grade </a:t>
            </a:r>
            <a:r>
              <a:rPr lang="en-US" sz="2800" dirty="0"/>
              <a:t>teacher scaffolds </a:t>
            </a:r>
            <a:r>
              <a:rPr lang="en-US" sz="2800" dirty="0" smtClean="0"/>
              <a:t>reading </a:t>
            </a:r>
            <a:r>
              <a:rPr lang="en-US" sz="2800" dirty="0"/>
              <a:t>and writing </a:t>
            </a:r>
            <a:r>
              <a:rPr lang="en-US" sz="2800" dirty="0" smtClean="0"/>
              <a:t>in </a:t>
            </a:r>
            <a:r>
              <a:rPr lang="en-US" sz="2800" dirty="0"/>
              <a:t>three stages: clarifying understanding, finding specific examples about the author's viewpoint, and paraphrasing and citing to support </a:t>
            </a:r>
            <a:r>
              <a:rPr lang="en-US" sz="2800" dirty="0" smtClean="0"/>
              <a:t>students’ </a:t>
            </a:r>
            <a:r>
              <a:rPr lang="en-US" sz="2800" dirty="0"/>
              <a:t>written interpretations of the author's viewpoint</a:t>
            </a:r>
            <a:r>
              <a:rPr lang="en-US" sz="2800" dirty="0" smtClean="0"/>
              <a:t>.</a:t>
            </a:r>
          </a:p>
          <a:p>
            <a:pPr marL="0" indent="0">
              <a:buNone/>
            </a:pPr>
            <a:endParaRPr lang="en-US" sz="800" dirty="0" smtClean="0"/>
          </a:p>
          <a:p>
            <a:r>
              <a:rPr lang="en-US" sz="2600" dirty="0" smtClean="0"/>
              <a:t>Observe </a:t>
            </a:r>
            <a:r>
              <a:rPr lang="en-US" sz="2600" dirty="0"/>
              <a:t>how the teacher uses small and large group discussion strategies prior to writing to increase students’ understanding </a:t>
            </a:r>
            <a:r>
              <a:rPr lang="en-US" sz="2600" dirty="0" smtClean="0"/>
              <a:t>of the text. </a:t>
            </a:r>
          </a:p>
          <a:p>
            <a:r>
              <a:rPr lang="en-US" sz="2600" dirty="0" smtClean="0"/>
              <a:t>Note how </a:t>
            </a:r>
            <a:r>
              <a:rPr lang="en-US" sz="2600" dirty="0"/>
              <a:t>she points </a:t>
            </a:r>
            <a:r>
              <a:rPr lang="en-US" sz="2600" dirty="0" smtClean="0"/>
              <a:t>students </a:t>
            </a:r>
            <a:r>
              <a:rPr lang="en-US" sz="2600" dirty="0"/>
              <a:t>back to the text to find and cite the author’s language that supports their interpretation and prepares </a:t>
            </a:r>
            <a:r>
              <a:rPr lang="en-US" sz="2600" dirty="0" smtClean="0"/>
              <a:t>them </a:t>
            </a:r>
            <a:r>
              <a:rPr lang="en-US" sz="2600" dirty="0"/>
              <a:t>for the culminating writing activity.</a:t>
            </a:r>
            <a:endParaRPr lang="en-US" sz="2600"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35</a:t>
            </a:fld>
            <a:endParaRPr lang="en-US" dirty="0"/>
          </a:p>
        </p:txBody>
      </p:sp>
    </p:spTree>
    <p:extLst>
      <p:ext uri="{BB962C8B-B14F-4D97-AF65-F5344CB8AC3E}">
        <p14:creationId xmlns:p14="http://schemas.microsoft.com/office/powerpoint/2010/main" val="36852916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Developing Language and Comprehension through Discourse</a:t>
            </a:r>
          </a:p>
        </p:txBody>
      </p:sp>
      <p:sp>
        <p:nvSpPr>
          <p:cNvPr id="3" name="Content Placeholder 2"/>
          <p:cNvSpPr>
            <a:spLocks noGrp="1"/>
          </p:cNvSpPr>
          <p:nvPr>
            <p:ph idx="1"/>
          </p:nvPr>
        </p:nvSpPr>
        <p:spPr>
          <a:xfrm>
            <a:off x="173422" y="1671145"/>
            <a:ext cx="8812924" cy="4966137"/>
          </a:xfrm>
        </p:spPr>
        <p:txBody>
          <a:bodyPr>
            <a:noAutofit/>
          </a:bodyPr>
          <a:lstStyle/>
          <a:p>
            <a:pPr marL="0" indent="0" algn="ctr">
              <a:spcBef>
                <a:spcPts val="0"/>
              </a:spcBef>
              <a:buNone/>
            </a:pPr>
            <a:r>
              <a:rPr lang="en-US" sz="2800" b="1" dirty="0" smtClean="0"/>
              <a:t>Upper Elementary Examples:</a:t>
            </a:r>
          </a:p>
          <a:p>
            <a:pPr marL="0" indent="0" algn="ctr">
              <a:spcBef>
                <a:spcPts val="0"/>
              </a:spcBef>
              <a:buNone/>
            </a:pPr>
            <a:endParaRPr lang="en-US" sz="2800" b="1" dirty="0" smtClean="0"/>
          </a:p>
          <a:p>
            <a:pPr marL="0" indent="0" algn="ctr">
              <a:spcBef>
                <a:spcPts val="0"/>
              </a:spcBef>
              <a:buNone/>
            </a:pPr>
            <a:r>
              <a:rPr lang="en-US" sz="2400" b="1" i="1" dirty="0" smtClean="0"/>
              <a:t>“Analyzing </a:t>
            </a:r>
            <a:r>
              <a:rPr lang="en-US" sz="2400" b="1" i="1" dirty="0"/>
              <a:t>Texts: Brainstorm Before </a:t>
            </a:r>
            <a:r>
              <a:rPr lang="en-US" sz="2400" b="1" i="1" dirty="0" smtClean="0"/>
              <a:t>Writing”</a:t>
            </a:r>
            <a:endParaRPr lang="en-US" sz="2400" b="1" i="1" dirty="0"/>
          </a:p>
          <a:p>
            <a:pPr marL="0" indent="0" algn="ctr">
              <a:spcBef>
                <a:spcPts val="0"/>
              </a:spcBef>
              <a:buNone/>
            </a:pPr>
            <a:r>
              <a:rPr lang="en-US" sz="2200" dirty="0">
                <a:hlinkClick r:id="rId3"/>
              </a:rPr>
              <a:t>https://www.teachingchannel.org/videos/analyzing-text-brainstorming</a:t>
            </a:r>
            <a:endParaRPr lang="en-US" sz="2200" dirty="0"/>
          </a:p>
          <a:p>
            <a:pPr marL="0" indent="0" algn="ctr">
              <a:spcBef>
                <a:spcPts val="0"/>
              </a:spcBef>
              <a:buNone/>
            </a:pPr>
            <a:endParaRPr lang="en-US" sz="2800" u="sng" dirty="0"/>
          </a:p>
          <a:p>
            <a:pPr marL="0" indent="0" algn="ctr">
              <a:spcBef>
                <a:spcPts val="0"/>
              </a:spcBef>
              <a:buNone/>
            </a:pPr>
            <a:r>
              <a:rPr lang="en-US" sz="2400" b="1" i="1" dirty="0"/>
              <a:t>“Analyzing </a:t>
            </a:r>
            <a:r>
              <a:rPr lang="en-US" sz="2400" b="1" i="1" dirty="0"/>
              <a:t>Texts: </a:t>
            </a:r>
            <a:r>
              <a:rPr lang="en-US" sz="2400" b="1" i="1" dirty="0"/>
              <a:t>Text </a:t>
            </a:r>
            <a:r>
              <a:rPr lang="en-US" sz="2400" b="1" i="1" dirty="0"/>
              <a:t>Talk Time</a:t>
            </a:r>
            <a:r>
              <a:rPr lang="en-US" sz="2400" b="1" i="1" dirty="0"/>
              <a:t>”</a:t>
            </a:r>
          </a:p>
          <a:p>
            <a:pPr marL="0" indent="0" algn="ctr">
              <a:spcBef>
                <a:spcPts val="0"/>
              </a:spcBef>
              <a:buNone/>
            </a:pPr>
            <a:r>
              <a:rPr lang="en-US" sz="2200" dirty="0">
                <a:hlinkClick r:id="rId4"/>
              </a:rPr>
              <a:t>https://www.teachingchannel.org/videos/analyzing-text-as-a-group</a:t>
            </a:r>
            <a:endParaRPr lang="en-US" sz="2200" dirty="0"/>
          </a:p>
          <a:p>
            <a:pPr marL="0" indent="0" algn="ctr">
              <a:spcBef>
                <a:spcPts val="0"/>
              </a:spcBef>
              <a:buNone/>
            </a:pPr>
            <a:endParaRPr lang="en-US" sz="2800" b="1" u="sng" dirty="0" smtClean="0"/>
          </a:p>
          <a:p>
            <a:pPr marL="0" indent="0" algn="ctr">
              <a:spcBef>
                <a:spcPts val="0"/>
              </a:spcBef>
              <a:buNone/>
            </a:pPr>
            <a:r>
              <a:rPr lang="en-US" sz="2400" b="1" i="1" dirty="0" smtClean="0"/>
              <a:t>“Analyzing </a:t>
            </a:r>
            <a:r>
              <a:rPr lang="en-US" sz="2400" b="1" i="1" dirty="0"/>
              <a:t>Texts: Putting Thoughts on </a:t>
            </a:r>
            <a:r>
              <a:rPr lang="en-US" sz="2400" b="1" i="1" dirty="0" smtClean="0"/>
              <a:t>Paper”</a:t>
            </a:r>
            <a:endParaRPr lang="en-US" sz="2400" b="1" i="1" dirty="0"/>
          </a:p>
          <a:p>
            <a:pPr marL="0" indent="0" algn="ctr">
              <a:spcBef>
                <a:spcPts val="0"/>
              </a:spcBef>
              <a:buNone/>
            </a:pPr>
            <a:r>
              <a:rPr lang="en-US" sz="2200" dirty="0">
                <a:hlinkClick r:id="rId5"/>
              </a:rPr>
              <a:t>https</a:t>
            </a:r>
            <a:r>
              <a:rPr lang="en-US" sz="2200" dirty="0">
                <a:hlinkClick r:id="rId5"/>
              </a:rPr>
              <a:t>://www.teachingchannel.org/videos/analyzing-text-writing</a:t>
            </a:r>
            <a:endParaRPr lang="en-US" sz="2200" dirty="0"/>
          </a:p>
          <a:p>
            <a:pPr marL="0" indent="0">
              <a:buNone/>
            </a:pPr>
            <a:endParaRPr lang="en-US" sz="2000" b="1" dirty="0"/>
          </a:p>
          <a:p>
            <a:pPr marL="0" indent="0">
              <a:buNone/>
            </a:pPr>
            <a:endParaRPr lang="en-US" sz="2000" b="1" u="sng" dirty="0" smtClean="0"/>
          </a:p>
          <a:p>
            <a:pPr marL="0" indent="0">
              <a:buNone/>
            </a:pPr>
            <a:endParaRPr lang="en-US" sz="2000"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36</a:t>
            </a:fld>
            <a:endParaRPr lang="en-US" dirty="0"/>
          </a:p>
        </p:txBody>
      </p:sp>
    </p:spTree>
    <p:extLst>
      <p:ext uri="{BB962C8B-B14F-4D97-AF65-F5344CB8AC3E}">
        <p14:creationId xmlns:p14="http://schemas.microsoft.com/office/powerpoint/2010/main" val="17226851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Reflect, Write, Discuss </a:t>
            </a:r>
            <a:endParaRPr lang="en-US" dirty="0"/>
          </a:p>
        </p:txBody>
      </p:sp>
      <p:sp>
        <p:nvSpPr>
          <p:cNvPr id="3" name="Content Placeholder 2"/>
          <p:cNvSpPr>
            <a:spLocks noGrp="1"/>
          </p:cNvSpPr>
          <p:nvPr>
            <p:ph idx="1"/>
          </p:nvPr>
        </p:nvSpPr>
        <p:spPr>
          <a:xfrm>
            <a:off x="220717" y="1450428"/>
            <a:ext cx="8718331" cy="4973289"/>
          </a:xfrm>
        </p:spPr>
        <p:txBody>
          <a:bodyPr>
            <a:noAutofit/>
          </a:bodyPr>
          <a:lstStyle/>
          <a:p>
            <a:pPr>
              <a:spcAft>
                <a:spcPts val="1200"/>
              </a:spcAft>
              <a:buFont typeface="Wingdings" pitchFamily="2" charset="2"/>
              <a:buChar char="Ø"/>
            </a:pPr>
            <a:r>
              <a:rPr lang="en-US" sz="2800" i="1" dirty="0"/>
              <a:t>How does the teacher support students’ use of language from the text, while still encouraging the use of their own language and ideas?</a:t>
            </a:r>
          </a:p>
          <a:p>
            <a:pPr>
              <a:spcAft>
                <a:spcPts val="1200"/>
              </a:spcAft>
              <a:buFont typeface="Wingdings" pitchFamily="2" charset="2"/>
              <a:buChar char="Ø"/>
            </a:pPr>
            <a:r>
              <a:rPr lang="en-US" sz="2800" i="1" dirty="0"/>
              <a:t>How do strategic and focused discussion activities increase understanding of text and foster language development in preparation for writing? </a:t>
            </a:r>
          </a:p>
          <a:p>
            <a:pPr>
              <a:spcAft>
                <a:spcPts val="1200"/>
              </a:spcAft>
              <a:buFont typeface="Wingdings" pitchFamily="2" charset="2"/>
              <a:buChar char="Ø"/>
            </a:pPr>
            <a:r>
              <a:rPr lang="en-US" sz="2800" i="1" dirty="0"/>
              <a:t>How does the teacher scaffold the lesson to meet the needs of her English learner students? How might these or similar strategies support struggling readers or students with disabilities?</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37</a:t>
            </a:fld>
            <a:endParaRPr lang="en-US" dirty="0"/>
          </a:p>
        </p:txBody>
      </p:sp>
    </p:spTree>
    <p:extLst>
      <p:ext uri="{BB962C8B-B14F-4D97-AF65-F5344CB8AC3E}">
        <p14:creationId xmlns:p14="http://schemas.microsoft.com/office/powerpoint/2010/main" val="26649092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Precise Use of Language When </a:t>
            </a:r>
            <a:r>
              <a:rPr lang="en-US" dirty="0" smtClean="0"/>
              <a:t>  Researching </a:t>
            </a:r>
            <a:r>
              <a:rPr lang="en-US" dirty="0"/>
              <a:t>a Topic or Issue Online</a:t>
            </a:r>
          </a:p>
        </p:txBody>
      </p:sp>
      <p:sp>
        <p:nvSpPr>
          <p:cNvPr id="3" name="Content Placeholder 2"/>
          <p:cNvSpPr>
            <a:spLocks noGrp="1"/>
          </p:cNvSpPr>
          <p:nvPr>
            <p:ph idx="1"/>
          </p:nvPr>
        </p:nvSpPr>
        <p:spPr>
          <a:xfrm>
            <a:off x="287864" y="1481959"/>
            <a:ext cx="8686800" cy="5005259"/>
          </a:xfrm>
        </p:spPr>
        <p:txBody>
          <a:bodyPr>
            <a:noAutofit/>
          </a:bodyPr>
          <a:lstStyle/>
          <a:p>
            <a:pPr marL="0" indent="0">
              <a:spcAft>
                <a:spcPts val="600"/>
              </a:spcAft>
              <a:buNone/>
            </a:pPr>
            <a:r>
              <a:rPr lang="en-US" sz="3000" dirty="0"/>
              <a:t>The </a:t>
            </a:r>
            <a:r>
              <a:rPr lang="en-US" sz="3000" dirty="0" smtClean="0"/>
              <a:t>Common Core </a:t>
            </a:r>
            <a:r>
              <a:rPr lang="en-US" sz="3000" dirty="0"/>
              <a:t>Writing and Language standards </a:t>
            </a:r>
            <a:r>
              <a:rPr lang="en-US" sz="3000" dirty="0" smtClean="0"/>
              <a:t>make frequent mention of using language </a:t>
            </a:r>
            <a:r>
              <a:rPr lang="en-US" sz="3000" dirty="0"/>
              <a:t>with precision. </a:t>
            </a:r>
            <a:endParaRPr lang="en-US" sz="3000" dirty="0" smtClean="0"/>
          </a:p>
          <a:p>
            <a:pPr>
              <a:spcAft>
                <a:spcPts val="1200"/>
              </a:spcAft>
            </a:pPr>
            <a:r>
              <a:rPr lang="en-US" sz="2600" dirty="0" smtClean="0"/>
              <a:t>Watch </a:t>
            </a:r>
            <a:r>
              <a:rPr lang="en-US" sz="2600" dirty="0"/>
              <a:t>how </a:t>
            </a:r>
            <a:r>
              <a:rPr lang="en-US" sz="2600" dirty="0" smtClean="0"/>
              <a:t>a teacher helps her 6</a:t>
            </a:r>
            <a:r>
              <a:rPr lang="en-US" sz="2600" baseline="30000" dirty="0" smtClean="0"/>
              <a:t>th</a:t>
            </a:r>
            <a:r>
              <a:rPr lang="en-US" sz="2600" dirty="0"/>
              <a:t>-</a:t>
            </a:r>
            <a:r>
              <a:rPr lang="en-US" sz="2600" dirty="0" smtClean="0"/>
              <a:t>grade students increase language precision and online research </a:t>
            </a:r>
            <a:r>
              <a:rPr lang="en-US" sz="2600" dirty="0"/>
              <a:t>knowledge simultaneously</a:t>
            </a:r>
            <a:r>
              <a:rPr lang="en-US" sz="2600" dirty="0" smtClean="0"/>
              <a:t>.</a:t>
            </a:r>
            <a:endParaRPr lang="en-US" sz="2000" b="1" dirty="0" smtClean="0"/>
          </a:p>
          <a:p>
            <a:pPr marL="0" indent="0" algn="ctr">
              <a:spcBef>
                <a:spcPts val="0"/>
              </a:spcBef>
              <a:buNone/>
            </a:pPr>
            <a:r>
              <a:rPr lang="en-US" sz="2600" b="1" dirty="0" smtClean="0"/>
              <a:t>Middle School Example: </a:t>
            </a:r>
          </a:p>
          <a:p>
            <a:pPr marL="0" indent="0" algn="ctr">
              <a:spcBef>
                <a:spcPts val="0"/>
              </a:spcBef>
              <a:buNone/>
            </a:pPr>
            <a:r>
              <a:rPr lang="en-US" sz="2400" b="1" i="1" dirty="0" smtClean="0"/>
              <a:t>“Improving Research Skills With Effective Keywords”</a:t>
            </a:r>
          </a:p>
          <a:p>
            <a:pPr marL="0" indent="0" algn="ctr">
              <a:spcBef>
                <a:spcPts val="0"/>
              </a:spcBef>
              <a:buNone/>
            </a:pPr>
            <a:r>
              <a:rPr lang="en-US" sz="2200" u="sng" dirty="0">
                <a:hlinkClick r:id="rId3"/>
              </a:rPr>
              <a:t>https://</a:t>
            </a:r>
            <a:r>
              <a:rPr lang="en-US" sz="2200" u="sng" dirty="0" smtClean="0">
                <a:hlinkClick r:id="rId3"/>
              </a:rPr>
              <a:t>www.teachingchannel.org/videos/teaching-strategies-internet-research</a:t>
            </a:r>
            <a:endParaRPr lang="en-US" sz="2200" u="sng" dirty="0" smtClean="0"/>
          </a:p>
          <a:p>
            <a:pPr marL="0" indent="0">
              <a:spcBef>
                <a:spcPts val="0"/>
              </a:spcBef>
              <a:buNone/>
            </a:pPr>
            <a:endParaRPr lang="en-US" sz="2600" dirty="0" smtClean="0"/>
          </a:p>
          <a:p>
            <a:pPr>
              <a:spcBef>
                <a:spcPts val="0"/>
              </a:spcBef>
            </a:pPr>
            <a:r>
              <a:rPr lang="en-US" sz="2600" dirty="0" smtClean="0"/>
              <a:t>Refer </a:t>
            </a:r>
            <a:r>
              <a:rPr lang="en-US" sz="2600" dirty="0"/>
              <a:t>to Handout 2.2.3 “</a:t>
            </a:r>
            <a:r>
              <a:rPr lang="en-US" sz="2600" i="1" dirty="0"/>
              <a:t>The Key to Key Words</a:t>
            </a:r>
            <a:r>
              <a:rPr lang="en-US" sz="2600" dirty="0"/>
              <a:t>” </a:t>
            </a:r>
            <a:r>
              <a:rPr lang="en-US" sz="2600" dirty="0" smtClean="0"/>
              <a:t>                                  to </a:t>
            </a:r>
            <a:r>
              <a:rPr lang="en-US" sz="2600" dirty="0"/>
              <a:t>see lesson process and scaffolding</a:t>
            </a:r>
            <a:endParaRPr lang="en-US" sz="26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38</a:t>
            </a:fld>
            <a:endParaRPr lang="en-US" dirty="0"/>
          </a:p>
        </p:txBody>
      </p:sp>
      <p:pic>
        <p:nvPicPr>
          <p:cNvPr id="6" name="Picture 5"/>
          <p:cNvPicPr>
            <a:picLocks noChangeAspect="1"/>
          </p:cNvPicPr>
          <p:nvPr/>
        </p:nvPicPr>
        <p:blipFill>
          <a:blip r:embed="rId4"/>
          <a:stretch>
            <a:fillRect/>
          </a:stretch>
        </p:blipFill>
        <p:spPr>
          <a:xfrm>
            <a:off x="6503563" y="4756114"/>
            <a:ext cx="2471101" cy="1644454"/>
          </a:xfrm>
          <a:prstGeom prst="rect">
            <a:avLst/>
          </a:prstGeom>
        </p:spPr>
      </p:pic>
    </p:spTree>
    <p:extLst>
      <p:ext uri="{BB962C8B-B14F-4D97-AF65-F5344CB8AC3E}">
        <p14:creationId xmlns:p14="http://schemas.microsoft.com/office/powerpoint/2010/main" val="29993923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Reflect, Write, Discuss </a:t>
            </a:r>
            <a:endParaRPr lang="en-US" dirty="0"/>
          </a:p>
        </p:txBody>
      </p:sp>
      <p:sp>
        <p:nvSpPr>
          <p:cNvPr id="3" name="Content Placeholder 2"/>
          <p:cNvSpPr>
            <a:spLocks noGrp="1"/>
          </p:cNvSpPr>
          <p:nvPr>
            <p:ph idx="1"/>
          </p:nvPr>
        </p:nvSpPr>
        <p:spPr>
          <a:xfrm>
            <a:off x="457200" y="1600200"/>
            <a:ext cx="8276897" cy="4823517"/>
          </a:xfrm>
        </p:spPr>
        <p:txBody>
          <a:bodyPr>
            <a:noAutofit/>
          </a:bodyPr>
          <a:lstStyle/>
          <a:p>
            <a:pPr>
              <a:spcAft>
                <a:spcPts val="1200"/>
              </a:spcAft>
              <a:buFont typeface="Wingdings" pitchFamily="2" charset="2"/>
              <a:buChar char="Ø"/>
            </a:pPr>
            <a:r>
              <a:rPr lang="en-US" sz="3000" i="1" dirty="0"/>
              <a:t>How do the lesson activities increase student understanding of the importance of precise and specific language choices?</a:t>
            </a:r>
          </a:p>
          <a:p>
            <a:pPr>
              <a:spcAft>
                <a:spcPts val="1200"/>
              </a:spcAft>
              <a:buFont typeface="Wingdings" pitchFamily="2" charset="2"/>
              <a:buChar char="Ø"/>
            </a:pPr>
            <a:r>
              <a:rPr lang="en-US" sz="3000" i="1" dirty="0"/>
              <a:t>How did the teacher ensure student interest and engagement?</a:t>
            </a:r>
          </a:p>
          <a:p>
            <a:pPr>
              <a:spcAft>
                <a:spcPts val="1200"/>
              </a:spcAft>
              <a:buFont typeface="Wingdings" pitchFamily="2" charset="2"/>
              <a:buChar char="Ø"/>
            </a:pPr>
            <a:r>
              <a:rPr lang="en-US" sz="3000" i="1" dirty="0"/>
              <a:t>How can students apply the strategies of this lesson to researching print resources?</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39</a:t>
            </a:fld>
            <a:endParaRPr lang="en-US" dirty="0"/>
          </a:p>
        </p:txBody>
      </p:sp>
    </p:spTree>
    <p:extLst>
      <p:ext uri="{BB962C8B-B14F-4D97-AF65-F5344CB8AC3E}">
        <p14:creationId xmlns:p14="http://schemas.microsoft.com/office/powerpoint/2010/main" val="1321935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spc="-100" dirty="0" smtClean="0"/>
              <a:t>Planning </a:t>
            </a:r>
            <a:r>
              <a:rPr lang="en-US" spc="-100" dirty="0"/>
              <a:t>CCSS-Informed Writing Lessons</a:t>
            </a:r>
          </a:p>
        </p:txBody>
      </p:sp>
      <p:sp>
        <p:nvSpPr>
          <p:cNvPr id="3" name="Content Placeholder 2"/>
          <p:cNvSpPr>
            <a:spLocks noGrp="1"/>
          </p:cNvSpPr>
          <p:nvPr>
            <p:ph idx="1"/>
          </p:nvPr>
        </p:nvSpPr>
        <p:spPr>
          <a:xfrm>
            <a:off x="457200" y="1684868"/>
            <a:ext cx="8517467" cy="4823517"/>
          </a:xfrm>
        </p:spPr>
        <p:txBody>
          <a:bodyPr>
            <a:noAutofit/>
          </a:bodyPr>
          <a:lstStyle/>
          <a:p>
            <a:pPr marL="0" indent="0">
              <a:spcAft>
                <a:spcPts val="600"/>
              </a:spcAft>
              <a:buNone/>
            </a:pPr>
            <a:r>
              <a:rPr lang="en-US" b="1" i="1" dirty="0" smtClean="0"/>
              <a:t>What </a:t>
            </a:r>
            <a:r>
              <a:rPr lang="en-US" b="1" i="1" dirty="0"/>
              <a:t>guidance do the CCSS provide to teachers</a:t>
            </a:r>
            <a:r>
              <a:rPr lang="en-US" b="1" i="1" dirty="0" smtClean="0"/>
              <a:t>?</a:t>
            </a:r>
            <a:endParaRPr lang="en-US" b="1" dirty="0"/>
          </a:p>
          <a:p>
            <a:pPr marL="0" indent="0">
              <a:spcAft>
                <a:spcPts val="600"/>
              </a:spcAft>
              <a:buNone/>
            </a:pPr>
            <a:r>
              <a:rPr lang="en-US" sz="2600" dirty="0" smtClean="0"/>
              <a:t>The </a:t>
            </a:r>
            <a:r>
              <a:rPr lang="en-US" sz="2600" dirty="0"/>
              <a:t>CCSS are a clear set of shared goals and expectations for the knowledge and skills students need in English language arts and mathematics at each grade level to ultimately be prepared to graduate college and career ready. </a:t>
            </a:r>
            <a:endParaRPr lang="en-US" sz="2600" dirty="0" smtClean="0"/>
          </a:p>
          <a:p>
            <a:pPr marL="0" indent="0">
              <a:spcAft>
                <a:spcPts val="600"/>
              </a:spcAft>
              <a:buNone/>
            </a:pPr>
            <a:r>
              <a:rPr lang="en-US" sz="2600" b="1" dirty="0" smtClean="0"/>
              <a:t>The </a:t>
            </a:r>
            <a:r>
              <a:rPr lang="en-US" sz="2600" b="1" dirty="0"/>
              <a:t>standards establish what students need to learn, but they do not dictate how teachers should teach. Teachers will continue to devise lesson plans and tailor instruction to the individual needs of the students in their </a:t>
            </a:r>
            <a:r>
              <a:rPr lang="en-US" sz="2600" b="1" dirty="0" smtClean="0"/>
              <a:t>classrooms.</a:t>
            </a:r>
            <a:r>
              <a:rPr lang="en-US" sz="2600" dirty="0" smtClean="0"/>
              <a:t> 	</a:t>
            </a:r>
            <a:r>
              <a:rPr lang="en-US" sz="2400" dirty="0" smtClean="0"/>
              <a:t>								</a:t>
            </a:r>
          </a:p>
          <a:p>
            <a:pPr marL="0" indent="0" algn="r">
              <a:buNone/>
            </a:pPr>
            <a:r>
              <a:rPr lang="en-US" sz="1800" dirty="0" smtClean="0"/>
              <a:t>CCSS </a:t>
            </a:r>
            <a:r>
              <a:rPr lang="en-US" sz="1800" dirty="0"/>
              <a:t>Initiative, </a:t>
            </a:r>
            <a:r>
              <a:rPr lang="en-US" sz="1800" dirty="0" smtClean="0"/>
              <a:t>2010</a:t>
            </a:r>
            <a:endParaRPr lang="en-US" sz="1800"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4</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smtClean="0"/>
              <a:t>Writing </a:t>
            </a:r>
            <a:r>
              <a:rPr lang="en-US" dirty="0"/>
              <a:t>for Varied Audiences </a:t>
            </a:r>
            <a:br>
              <a:rPr lang="en-US" dirty="0"/>
            </a:br>
            <a:r>
              <a:rPr lang="en-US" dirty="0"/>
              <a:t>and Purposes</a:t>
            </a:r>
            <a:br>
              <a:rPr lang="en-US" dirty="0"/>
            </a:br>
            <a:endParaRPr lang="en-US" dirty="0"/>
          </a:p>
        </p:txBody>
      </p:sp>
      <p:sp>
        <p:nvSpPr>
          <p:cNvPr id="3" name="Content Placeholder 2"/>
          <p:cNvSpPr>
            <a:spLocks noGrp="1"/>
          </p:cNvSpPr>
          <p:nvPr>
            <p:ph idx="1"/>
          </p:nvPr>
        </p:nvSpPr>
        <p:spPr>
          <a:xfrm>
            <a:off x="204951" y="1481960"/>
            <a:ext cx="8718331" cy="4941758"/>
          </a:xfrm>
        </p:spPr>
        <p:txBody>
          <a:bodyPr>
            <a:normAutofit fontScale="77500" lnSpcReduction="20000"/>
          </a:bodyPr>
          <a:lstStyle/>
          <a:p>
            <a:pPr marL="0" indent="0">
              <a:spcAft>
                <a:spcPts val="600"/>
              </a:spcAft>
              <a:buNone/>
            </a:pPr>
            <a:r>
              <a:rPr lang="en-US" sz="3500" b="1" dirty="0">
                <a:cs typeface="Arial Narrow"/>
              </a:rPr>
              <a:t>Grade 9 CA CCSS for ELA/Literacy Writing Standard </a:t>
            </a:r>
            <a:r>
              <a:rPr lang="en-US" sz="3500" b="1" dirty="0" smtClean="0">
                <a:cs typeface="Arial Narrow"/>
              </a:rPr>
              <a:t>2:</a:t>
            </a:r>
            <a:endParaRPr lang="en-US" sz="3500" b="1" dirty="0">
              <a:cs typeface="Arial Narrow"/>
            </a:endParaRPr>
          </a:p>
          <a:p>
            <a:pPr marL="400050" lvl="1" indent="0">
              <a:spcAft>
                <a:spcPts val="600"/>
              </a:spcAft>
              <a:buNone/>
            </a:pPr>
            <a:r>
              <a:rPr lang="en-US" sz="3300" i="1" dirty="0"/>
              <a:t>d. Use precise language and domain-specific vocabulary to manage the complexity of the topic.</a:t>
            </a:r>
          </a:p>
          <a:p>
            <a:pPr marL="400050" lvl="1" indent="0">
              <a:spcAft>
                <a:spcPts val="600"/>
              </a:spcAft>
              <a:buNone/>
            </a:pPr>
            <a:r>
              <a:rPr lang="en-US" sz="3300" i="1" dirty="0"/>
              <a:t>e. Establish and maintain a formal style and objective tone while attending to the norms and conventions of the discipline in which they are writing.</a:t>
            </a:r>
          </a:p>
          <a:p>
            <a:pPr marL="0" indent="0">
              <a:spcAft>
                <a:spcPts val="1200"/>
              </a:spcAft>
              <a:buNone/>
            </a:pPr>
            <a:r>
              <a:rPr lang="en-US" sz="3600" dirty="0" smtClean="0"/>
              <a:t>Every genre of writing occurs in a situation that has an audience, a purpose, a context or setting, a set of expected and appropriate responses, and a reason for the writer to write (Fox, 2004). </a:t>
            </a:r>
          </a:p>
          <a:p>
            <a:pPr>
              <a:spcAft>
                <a:spcPts val="1200"/>
              </a:spcAft>
            </a:pPr>
            <a:r>
              <a:rPr lang="en-US" sz="3400" dirty="0" smtClean="0"/>
              <a:t>Students need to research </a:t>
            </a:r>
            <a:r>
              <a:rPr lang="en-US" sz="3400" dirty="0"/>
              <a:t>a variety of sources to determine language, vocabulary, levels of formality, and tone appropriate to the </a:t>
            </a:r>
            <a:r>
              <a:rPr lang="en-US" sz="3400" dirty="0" smtClean="0"/>
              <a:t>task.</a:t>
            </a:r>
            <a:endParaRPr lang="en-US" sz="3400" dirty="0"/>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40</a:t>
            </a:fld>
            <a:endParaRPr lang="en-US" dirty="0"/>
          </a:p>
        </p:txBody>
      </p:sp>
    </p:spTree>
    <p:extLst>
      <p:ext uri="{BB962C8B-B14F-4D97-AF65-F5344CB8AC3E}">
        <p14:creationId xmlns:p14="http://schemas.microsoft.com/office/powerpoint/2010/main" val="40774601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Writing for Varied </a:t>
            </a:r>
            <a:r>
              <a:rPr lang="en-US" dirty="0"/>
              <a:t>Audiences </a:t>
            </a:r>
            <a:r>
              <a:rPr lang="en-US" dirty="0" smtClean="0"/>
              <a:t/>
            </a:r>
            <a:br>
              <a:rPr lang="en-US" dirty="0" smtClean="0"/>
            </a:br>
            <a:r>
              <a:rPr lang="en-US" dirty="0" smtClean="0"/>
              <a:t>and </a:t>
            </a:r>
            <a:r>
              <a:rPr lang="en-US" dirty="0"/>
              <a:t>Purposes</a:t>
            </a:r>
          </a:p>
        </p:txBody>
      </p:sp>
      <p:sp>
        <p:nvSpPr>
          <p:cNvPr id="3" name="Content Placeholder 2"/>
          <p:cNvSpPr>
            <a:spLocks noGrp="1"/>
          </p:cNvSpPr>
          <p:nvPr>
            <p:ph idx="1"/>
          </p:nvPr>
        </p:nvSpPr>
        <p:spPr>
          <a:xfrm>
            <a:off x="173421" y="1466193"/>
            <a:ext cx="8801243" cy="5021025"/>
          </a:xfrm>
        </p:spPr>
        <p:txBody>
          <a:bodyPr>
            <a:noAutofit/>
          </a:bodyPr>
          <a:lstStyle/>
          <a:p>
            <a:pPr marL="0" indent="0">
              <a:spcAft>
                <a:spcPts val="600"/>
              </a:spcAft>
              <a:buNone/>
            </a:pPr>
            <a:r>
              <a:rPr lang="en-US" sz="2800" dirty="0" smtClean="0"/>
              <a:t>Watch how a </a:t>
            </a:r>
            <a:r>
              <a:rPr lang="en-US" sz="2800" dirty="0"/>
              <a:t>teacher </a:t>
            </a:r>
            <a:r>
              <a:rPr lang="en-US" sz="2800" dirty="0" smtClean="0"/>
              <a:t>guides her </a:t>
            </a:r>
            <a:r>
              <a:rPr lang="en-US" sz="2800" dirty="0"/>
              <a:t>9th- and 10th- grade students to understand and identify for what audiences and purposes informal and formal language are appropriate and effective. </a:t>
            </a:r>
            <a:endParaRPr lang="en-US" sz="2800" dirty="0" smtClean="0"/>
          </a:p>
          <a:p>
            <a:pPr>
              <a:spcAft>
                <a:spcPts val="600"/>
              </a:spcAft>
            </a:pPr>
            <a:r>
              <a:rPr lang="en-US" sz="2500" dirty="0" smtClean="0"/>
              <a:t>As </a:t>
            </a:r>
            <a:r>
              <a:rPr lang="en-US" sz="2500" dirty="0"/>
              <a:t>students write for increasingly networked audiences </a:t>
            </a:r>
            <a:r>
              <a:rPr lang="en-US" sz="2500" dirty="0" smtClean="0"/>
              <a:t>in </a:t>
            </a:r>
            <a:r>
              <a:rPr lang="en-US" sz="2500" dirty="0"/>
              <a:t>both digital and </a:t>
            </a:r>
            <a:r>
              <a:rPr lang="en-US" sz="2500" dirty="0" smtClean="0"/>
              <a:t>print texts, </a:t>
            </a:r>
            <a:r>
              <a:rPr lang="en-US" sz="2500" dirty="0"/>
              <a:t>the goals of this lesson become increasingly important</a:t>
            </a:r>
            <a:r>
              <a:rPr lang="en-US" sz="2500" dirty="0" smtClean="0"/>
              <a:t>.</a:t>
            </a:r>
          </a:p>
          <a:p>
            <a:pPr marL="0" indent="0" algn="ctr">
              <a:spcBef>
                <a:spcPts val="600"/>
              </a:spcBef>
              <a:buNone/>
            </a:pPr>
            <a:r>
              <a:rPr lang="en-US" sz="2400" b="1" dirty="0" smtClean="0"/>
              <a:t>High School Example:</a:t>
            </a:r>
            <a:r>
              <a:rPr lang="en-US" sz="2400" b="1" dirty="0"/>
              <a:t> </a:t>
            </a:r>
            <a:r>
              <a:rPr lang="en-US" sz="2400" b="1" i="1" dirty="0" smtClean="0"/>
              <a:t>“Reading Formal </a:t>
            </a:r>
            <a:r>
              <a:rPr lang="en-US" sz="2400" b="1" i="1" dirty="0"/>
              <a:t>a</a:t>
            </a:r>
            <a:r>
              <a:rPr lang="en-US" sz="2400" b="1" i="1" dirty="0" smtClean="0"/>
              <a:t>nd Informal Texts”</a:t>
            </a:r>
          </a:p>
          <a:p>
            <a:pPr marL="0" indent="0" algn="ctr">
              <a:spcBef>
                <a:spcPts val="0"/>
              </a:spcBef>
              <a:buNone/>
            </a:pPr>
            <a:r>
              <a:rPr lang="en-US" sz="2200" dirty="0">
                <a:hlinkClick r:id="rId3"/>
              </a:rPr>
              <a:t>https://www.teachingchannel.org/videos/formal-and-informal-texts</a:t>
            </a:r>
            <a:endParaRPr lang="en-US" sz="2200" b="1"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41</a:t>
            </a:fld>
            <a:endParaRPr lang="en-US" dirty="0"/>
          </a:p>
        </p:txBody>
      </p:sp>
      <p:pic>
        <p:nvPicPr>
          <p:cNvPr id="7" name="Picture 6"/>
          <p:cNvPicPr>
            <a:picLocks noChangeAspect="1"/>
          </p:cNvPicPr>
          <p:nvPr/>
        </p:nvPicPr>
        <p:blipFill>
          <a:blip r:embed="rId4"/>
          <a:stretch>
            <a:fillRect/>
          </a:stretch>
        </p:blipFill>
        <p:spPr>
          <a:xfrm>
            <a:off x="5691351" y="4785046"/>
            <a:ext cx="2794582" cy="1859826"/>
          </a:xfrm>
          <a:prstGeom prst="rect">
            <a:avLst/>
          </a:prstGeom>
        </p:spPr>
      </p:pic>
    </p:spTree>
    <p:extLst>
      <p:ext uri="{BB962C8B-B14F-4D97-AF65-F5344CB8AC3E}">
        <p14:creationId xmlns:p14="http://schemas.microsoft.com/office/powerpoint/2010/main" val="3234670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Reflect, Write, Discuss</a:t>
            </a:r>
            <a:endParaRPr lang="en-US" dirty="0"/>
          </a:p>
        </p:txBody>
      </p:sp>
      <p:sp>
        <p:nvSpPr>
          <p:cNvPr id="3" name="Content Placeholder 2"/>
          <p:cNvSpPr>
            <a:spLocks noGrp="1"/>
          </p:cNvSpPr>
          <p:nvPr>
            <p:ph idx="1"/>
          </p:nvPr>
        </p:nvSpPr>
        <p:spPr>
          <a:xfrm>
            <a:off x="457200" y="1765738"/>
            <a:ext cx="8339959" cy="4657979"/>
          </a:xfrm>
        </p:spPr>
        <p:txBody>
          <a:bodyPr>
            <a:noAutofit/>
          </a:bodyPr>
          <a:lstStyle/>
          <a:p>
            <a:pPr>
              <a:spcAft>
                <a:spcPts val="1200"/>
              </a:spcAft>
              <a:buFont typeface="Wingdings" pitchFamily="2" charset="2"/>
              <a:buChar char="Ø"/>
            </a:pPr>
            <a:r>
              <a:rPr lang="en-US" sz="3000" i="1" dirty="0"/>
              <a:t>How does the teacher take the students from the broad topic of formal versus informal text to a narrow focus of language at the sentence and word level?</a:t>
            </a:r>
          </a:p>
          <a:p>
            <a:pPr>
              <a:spcAft>
                <a:spcPts val="1200"/>
              </a:spcAft>
              <a:buFont typeface="Wingdings" pitchFamily="2" charset="2"/>
              <a:buChar char="Ø"/>
            </a:pPr>
            <a:r>
              <a:rPr lang="en-US" sz="3000" i="1" dirty="0"/>
              <a:t>How does the teacher help students understand the contexts in which to use formal or informal language? How does she incorporate technology into the lesson?</a:t>
            </a:r>
          </a:p>
          <a:p>
            <a:pPr>
              <a:spcAft>
                <a:spcPts val="1200"/>
              </a:spcAft>
              <a:buFont typeface="Wingdings" pitchFamily="2" charset="2"/>
              <a:buChar char="Ø"/>
            </a:pPr>
            <a:r>
              <a:rPr lang="en-US" sz="3000" i="1" dirty="0"/>
              <a:t>How does the teacher scaffold the lesson? </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42</a:t>
            </a:fld>
            <a:endParaRPr lang="en-US" dirty="0"/>
          </a:p>
        </p:txBody>
      </p:sp>
    </p:spTree>
    <p:extLst>
      <p:ext uri="{BB962C8B-B14F-4D97-AF65-F5344CB8AC3E}">
        <p14:creationId xmlns:p14="http://schemas.microsoft.com/office/powerpoint/2010/main" val="147760150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Autofit/>
          </a:bodyPr>
          <a:lstStyle/>
          <a:p>
            <a:pPr algn="ctr"/>
            <a:r>
              <a:rPr lang="en-US" dirty="0"/>
              <a:t>Assessing the Credibility </a:t>
            </a:r>
            <a:r>
              <a:rPr lang="en-US" dirty="0" smtClean="0"/>
              <a:t/>
            </a:r>
            <a:br>
              <a:rPr lang="en-US" dirty="0" smtClean="0"/>
            </a:br>
            <a:r>
              <a:rPr lang="en-US" dirty="0" smtClean="0"/>
              <a:t>of Texts </a:t>
            </a:r>
            <a:r>
              <a:rPr lang="en-US" dirty="0"/>
              <a:t>and Sources</a:t>
            </a:r>
          </a:p>
        </p:txBody>
      </p:sp>
      <p:sp>
        <p:nvSpPr>
          <p:cNvPr id="3" name="Content Placeholder 2"/>
          <p:cNvSpPr>
            <a:spLocks noGrp="1"/>
          </p:cNvSpPr>
          <p:nvPr>
            <p:ph idx="1"/>
          </p:nvPr>
        </p:nvSpPr>
        <p:spPr>
          <a:xfrm>
            <a:off x="173422" y="1466194"/>
            <a:ext cx="8812924" cy="4957524"/>
          </a:xfrm>
        </p:spPr>
        <p:txBody>
          <a:bodyPr>
            <a:noAutofit/>
          </a:bodyPr>
          <a:lstStyle/>
          <a:p>
            <a:pPr marL="230188" indent="0">
              <a:buNone/>
            </a:pPr>
            <a:r>
              <a:rPr lang="en-US" sz="3000" b="1" dirty="0" smtClean="0">
                <a:cs typeface="Arial Narrow"/>
              </a:rPr>
              <a:t>Grade </a:t>
            </a:r>
            <a:r>
              <a:rPr lang="en-US" sz="3000" b="1" dirty="0">
                <a:cs typeface="Arial Narrow"/>
              </a:rPr>
              <a:t>6 CA CCSS for ELA/Literacy Writing Standard </a:t>
            </a:r>
            <a:r>
              <a:rPr lang="en-US" sz="3000" b="1" dirty="0" smtClean="0">
                <a:cs typeface="Arial Narrow"/>
              </a:rPr>
              <a:t>8:</a:t>
            </a:r>
            <a:endParaRPr lang="en-US" sz="3000" b="1" dirty="0">
              <a:cs typeface="Arial Narrow"/>
            </a:endParaRPr>
          </a:p>
          <a:p>
            <a:pPr marL="230188" indent="0" algn="ctr">
              <a:buNone/>
            </a:pPr>
            <a:r>
              <a:rPr lang="en-US" sz="2600" i="1" dirty="0">
                <a:cs typeface="Arial Narrow"/>
              </a:rPr>
              <a:t>“Gather relevant information from multiple print and digital sources; assess the credibility of each source; and quote or paraphrase the data and conclusions of others while avoiding plagiarism and providing basic bibliographic information for sources.”</a:t>
            </a:r>
          </a:p>
          <a:p>
            <a:pPr marL="0" indent="0">
              <a:spcBef>
                <a:spcPts val="1200"/>
              </a:spcBef>
              <a:buNone/>
            </a:pPr>
            <a:r>
              <a:rPr lang="en-US" sz="2800" dirty="0" smtClean="0"/>
              <a:t>Engage </a:t>
            </a:r>
            <a:r>
              <a:rPr lang="en-US" sz="2800" dirty="0"/>
              <a:t>students in learning to </a:t>
            </a:r>
            <a:r>
              <a:rPr lang="en-US" sz="2800" dirty="0" smtClean="0"/>
              <a:t>assess and analyze credibility by asking </a:t>
            </a:r>
            <a:r>
              <a:rPr lang="en-US" sz="2800" dirty="0"/>
              <a:t>them to assess digital texts before they assess print </a:t>
            </a:r>
            <a:r>
              <a:rPr lang="en-US" sz="2800" dirty="0" smtClean="0"/>
              <a:t>texts:</a:t>
            </a:r>
            <a:endParaRPr lang="en-US" sz="2800" dirty="0"/>
          </a:p>
          <a:p>
            <a:r>
              <a:rPr lang="en-US" sz="2600" dirty="0" smtClean="0"/>
              <a:t>When </a:t>
            </a:r>
            <a:r>
              <a:rPr lang="en-US" sz="2600" dirty="0"/>
              <a:t>students explore the idea that anyone can publish on the Internet, they begin to understand that not all sites are equally </a:t>
            </a:r>
            <a:r>
              <a:rPr lang="en-US" sz="2600" dirty="0" smtClean="0"/>
              <a:t>trustworthy. Students </a:t>
            </a:r>
            <a:r>
              <a:rPr lang="en-US" sz="2600" dirty="0"/>
              <a:t>need to carefully evaluate the sites they use for research, and then decide which ones they can trust.</a:t>
            </a:r>
          </a:p>
          <a:p>
            <a:pPr marL="0" indent="0">
              <a:buNone/>
            </a:pPr>
            <a:endParaRPr lang="en-US" sz="2400" b="1"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43</a:t>
            </a:fld>
            <a:endParaRPr lang="en-US" dirty="0"/>
          </a:p>
        </p:txBody>
      </p:sp>
    </p:spTree>
    <p:extLst>
      <p:ext uri="{BB962C8B-B14F-4D97-AF65-F5344CB8AC3E}">
        <p14:creationId xmlns:p14="http://schemas.microsoft.com/office/powerpoint/2010/main" val="36305959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Assessing the Credibility </a:t>
            </a:r>
            <a:br>
              <a:rPr lang="en-US" dirty="0"/>
            </a:br>
            <a:r>
              <a:rPr lang="en-US" dirty="0"/>
              <a:t>of Texts and Sources</a:t>
            </a:r>
          </a:p>
        </p:txBody>
      </p:sp>
      <p:sp>
        <p:nvSpPr>
          <p:cNvPr id="3" name="Content Placeholder 2"/>
          <p:cNvSpPr>
            <a:spLocks noGrp="1"/>
          </p:cNvSpPr>
          <p:nvPr>
            <p:ph idx="1"/>
          </p:nvPr>
        </p:nvSpPr>
        <p:spPr>
          <a:xfrm>
            <a:off x="457200" y="1600200"/>
            <a:ext cx="8686800" cy="4823517"/>
          </a:xfrm>
        </p:spPr>
        <p:txBody>
          <a:bodyPr>
            <a:noAutofit/>
          </a:bodyPr>
          <a:lstStyle/>
          <a:p>
            <a:pPr marL="0" indent="0">
              <a:spcBef>
                <a:spcPts val="0"/>
              </a:spcBef>
              <a:spcAft>
                <a:spcPts val="1200"/>
              </a:spcAft>
              <a:buNone/>
            </a:pPr>
            <a:r>
              <a:rPr lang="en-US" sz="2800" dirty="0"/>
              <a:t>W</a:t>
            </a:r>
            <a:r>
              <a:rPr lang="en-US" sz="2800" dirty="0" smtClean="0"/>
              <a:t>atch </a:t>
            </a:r>
            <a:r>
              <a:rPr lang="en-US" sz="2800" dirty="0"/>
              <a:t>a </a:t>
            </a:r>
            <a:r>
              <a:rPr lang="en-US" sz="2800" dirty="0" smtClean="0"/>
              <a:t>middle school teacher </a:t>
            </a:r>
            <a:r>
              <a:rPr lang="en-US" sz="2800" dirty="0"/>
              <a:t>employ this strategy in </a:t>
            </a:r>
            <a:r>
              <a:rPr lang="en-US" sz="2800" dirty="0" smtClean="0"/>
              <a:t>a lesson </a:t>
            </a:r>
            <a:r>
              <a:rPr lang="en-US" sz="2800" dirty="0"/>
              <a:t>from Common Sense Media</a:t>
            </a:r>
            <a:r>
              <a:rPr lang="en-US" sz="2800" dirty="0" smtClean="0"/>
              <a:t>: </a:t>
            </a:r>
          </a:p>
          <a:p>
            <a:pPr marL="0" indent="0" algn="ctr">
              <a:spcBef>
                <a:spcPts val="0"/>
              </a:spcBef>
              <a:buNone/>
            </a:pPr>
            <a:r>
              <a:rPr lang="en-US" sz="2400" b="1" dirty="0" smtClean="0"/>
              <a:t>Middle School Example: </a:t>
            </a:r>
          </a:p>
          <a:p>
            <a:pPr marL="0" indent="0" algn="ctr">
              <a:spcBef>
                <a:spcPts val="0"/>
              </a:spcBef>
              <a:buNone/>
            </a:pPr>
            <a:r>
              <a:rPr lang="en-US" sz="2400" b="1" i="1" dirty="0" smtClean="0"/>
              <a:t>“Using Critical Thinking to Find Trustworthy Websites”</a:t>
            </a:r>
          </a:p>
          <a:p>
            <a:pPr marL="0" indent="0" algn="ctr">
              <a:spcBef>
                <a:spcPts val="0"/>
              </a:spcBef>
              <a:buNone/>
            </a:pPr>
            <a:r>
              <a:rPr lang="en-US" sz="2200" u="sng" dirty="0">
                <a:hlinkClick r:id="rId3"/>
              </a:rPr>
              <a:t>https://</a:t>
            </a:r>
            <a:r>
              <a:rPr lang="en-US" sz="2200" u="sng" dirty="0" smtClean="0">
                <a:hlinkClick r:id="rId3"/>
              </a:rPr>
              <a:t>www.teachingchannel.org/videos/analyzing-websites-with-students</a:t>
            </a:r>
            <a:endParaRPr lang="en-US" sz="2200" u="sng" dirty="0" smtClean="0"/>
          </a:p>
          <a:p>
            <a:pPr marL="0" indent="0">
              <a:buNone/>
            </a:pPr>
            <a:endParaRPr lang="en-US" sz="2200" b="1"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44</a:t>
            </a:fld>
            <a:endParaRPr lang="en-US" dirty="0"/>
          </a:p>
        </p:txBody>
      </p:sp>
      <p:pic>
        <p:nvPicPr>
          <p:cNvPr id="7" name="Picture 6"/>
          <p:cNvPicPr>
            <a:picLocks noChangeAspect="1"/>
          </p:cNvPicPr>
          <p:nvPr/>
        </p:nvPicPr>
        <p:blipFill>
          <a:blip r:embed="rId4"/>
          <a:stretch>
            <a:fillRect/>
          </a:stretch>
        </p:blipFill>
        <p:spPr>
          <a:xfrm>
            <a:off x="4613583" y="3942165"/>
            <a:ext cx="3823744" cy="2544528"/>
          </a:xfrm>
          <a:prstGeom prst="rect">
            <a:avLst/>
          </a:prstGeom>
        </p:spPr>
      </p:pic>
    </p:spTree>
    <p:extLst>
      <p:ext uri="{BB962C8B-B14F-4D97-AF65-F5344CB8AC3E}">
        <p14:creationId xmlns:p14="http://schemas.microsoft.com/office/powerpoint/2010/main" val="30240795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Assessing the Credibility </a:t>
            </a:r>
            <a:br>
              <a:rPr lang="en-US" dirty="0"/>
            </a:br>
            <a:r>
              <a:rPr lang="en-US" dirty="0"/>
              <a:t>of Texts and Sources</a:t>
            </a:r>
          </a:p>
        </p:txBody>
      </p:sp>
      <p:sp>
        <p:nvSpPr>
          <p:cNvPr id="3" name="Content Placeholder 2"/>
          <p:cNvSpPr>
            <a:spLocks noGrp="1"/>
          </p:cNvSpPr>
          <p:nvPr>
            <p:ph idx="1"/>
          </p:nvPr>
        </p:nvSpPr>
        <p:spPr>
          <a:xfrm>
            <a:off x="339129" y="1600200"/>
            <a:ext cx="8473795" cy="4823517"/>
          </a:xfrm>
        </p:spPr>
        <p:txBody>
          <a:bodyPr>
            <a:noAutofit/>
          </a:bodyPr>
          <a:lstStyle/>
          <a:p>
            <a:pPr marL="0" indent="0">
              <a:spcBef>
                <a:spcPts val="0"/>
              </a:spcBef>
              <a:buNone/>
            </a:pPr>
            <a:r>
              <a:rPr lang="en-US" sz="3000" dirty="0" smtClean="0"/>
              <a:t>With a partner, examine the lesson for which the video activity is a part:</a:t>
            </a:r>
          </a:p>
          <a:p>
            <a:pPr marL="0" indent="0">
              <a:spcBef>
                <a:spcPts val="0"/>
              </a:spcBef>
              <a:buNone/>
            </a:pPr>
            <a:endParaRPr lang="en-US" sz="3000" dirty="0" smtClean="0"/>
          </a:p>
          <a:p>
            <a:pPr marL="0" indent="0" algn="ctr">
              <a:spcBef>
                <a:spcPts val="0"/>
              </a:spcBef>
              <a:buNone/>
            </a:pPr>
            <a:r>
              <a:rPr lang="en-US" sz="2800" i="1" dirty="0" smtClean="0"/>
              <a:t>“Identifying </a:t>
            </a:r>
            <a:r>
              <a:rPr lang="en-US" sz="2800" i="1" dirty="0" smtClean="0"/>
              <a:t>High Quality </a:t>
            </a:r>
            <a:r>
              <a:rPr lang="en-US" sz="2800" i="1" dirty="0" smtClean="0"/>
              <a:t>Sites”</a:t>
            </a:r>
            <a:r>
              <a:rPr lang="en-US" sz="2800" dirty="0" smtClean="0"/>
              <a:t> </a:t>
            </a:r>
            <a:r>
              <a:rPr lang="en-US" sz="2800" dirty="0" smtClean="0"/>
              <a:t>(Handout 2.2.4)</a:t>
            </a:r>
          </a:p>
          <a:p>
            <a:pPr marL="0" indent="0">
              <a:buNone/>
            </a:pPr>
            <a:endParaRPr lang="en-US" sz="2400" dirty="0"/>
          </a:p>
          <a:p>
            <a:r>
              <a:rPr lang="en-US" sz="2800" dirty="0" smtClean="0"/>
              <a:t>Note </a:t>
            </a:r>
            <a:r>
              <a:rPr lang="en-US" sz="2800" dirty="0"/>
              <a:t>the emphasis on critical thinking and academic vocabulary </a:t>
            </a:r>
            <a:endParaRPr lang="en-US" sz="2800" dirty="0" smtClean="0"/>
          </a:p>
          <a:p>
            <a:r>
              <a:rPr lang="en-US" sz="2800" dirty="0" smtClean="0"/>
              <a:t>Note </a:t>
            </a:r>
            <a:r>
              <a:rPr lang="en-US" sz="2800" dirty="0"/>
              <a:t>also that the CCSS addressed in this research lesson are in Reading and Speaking and Listening, not in Writing. </a:t>
            </a:r>
            <a:endParaRPr lang="en-US" sz="2800"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45</a:t>
            </a:fld>
            <a:endParaRPr lang="en-US" dirty="0"/>
          </a:p>
        </p:txBody>
      </p:sp>
    </p:spTree>
    <p:extLst>
      <p:ext uri="{BB962C8B-B14F-4D97-AF65-F5344CB8AC3E}">
        <p14:creationId xmlns:p14="http://schemas.microsoft.com/office/powerpoint/2010/main" val="15798637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Reflect, Write, Discuss</a:t>
            </a:r>
            <a:endParaRPr lang="en-US" dirty="0"/>
          </a:p>
        </p:txBody>
      </p:sp>
      <p:sp>
        <p:nvSpPr>
          <p:cNvPr id="3" name="Content Placeholder 2"/>
          <p:cNvSpPr>
            <a:spLocks noGrp="1"/>
          </p:cNvSpPr>
          <p:nvPr>
            <p:ph idx="1"/>
          </p:nvPr>
        </p:nvSpPr>
        <p:spPr>
          <a:xfrm>
            <a:off x="457200" y="1592317"/>
            <a:ext cx="8276897" cy="4894901"/>
          </a:xfrm>
        </p:spPr>
        <p:txBody>
          <a:bodyPr>
            <a:noAutofit/>
          </a:bodyPr>
          <a:lstStyle/>
          <a:p>
            <a:pPr>
              <a:buFont typeface="Wingdings" pitchFamily="2" charset="2"/>
              <a:buChar char="Ø"/>
            </a:pPr>
            <a:r>
              <a:rPr lang="en-US" sz="2800" i="1" dirty="0" smtClean="0"/>
              <a:t>How </a:t>
            </a:r>
            <a:r>
              <a:rPr lang="en-US" sz="2800" i="1" dirty="0"/>
              <a:t>can you apply what students learned in this lesson about assessing the credibility of online texts to students assessing the credibility of print texts</a:t>
            </a:r>
            <a:r>
              <a:rPr lang="en-US" sz="2800" i="1" dirty="0" smtClean="0"/>
              <a:t>?</a:t>
            </a:r>
          </a:p>
          <a:p>
            <a:pPr marL="0" indent="0">
              <a:buNone/>
            </a:pPr>
            <a:endParaRPr lang="en-US" sz="2400" dirty="0"/>
          </a:p>
          <a:p>
            <a:pPr marL="0" indent="0" algn="ctr">
              <a:buNone/>
            </a:pPr>
            <a:r>
              <a:rPr lang="en-US" sz="2400" b="1" dirty="0" smtClean="0"/>
              <a:t>Or</a:t>
            </a:r>
          </a:p>
          <a:p>
            <a:pPr marL="0" indent="0">
              <a:buNone/>
            </a:pPr>
            <a:endParaRPr lang="en-US" sz="2400" dirty="0"/>
          </a:p>
          <a:p>
            <a:pPr>
              <a:buFont typeface="Wingdings" pitchFamily="2" charset="2"/>
              <a:buChar char="Ø"/>
            </a:pPr>
            <a:r>
              <a:rPr lang="en-US" sz="2800" i="1" dirty="0"/>
              <a:t>If your school has limited access to the technology needed to teach this lesson, how could you adapt the lesson to help students assess print or other multimedia texts?</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46</a:t>
            </a:fld>
            <a:endParaRPr lang="en-US" dirty="0"/>
          </a:p>
        </p:txBody>
      </p:sp>
    </p:spTree>
    <p:extLst>
      <p:ext uri="{BB962C8B-B14F-4D97-AF65-F5344CB8AC3E}">
        <p14:creationId xmlns:p14="http://schemas.microsoft.com/office/powerpoint/2010/main" val="405131741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952" y="71113"/>
            <a:ext cx="8749862" cy="1143000"/>
          </a:xfrm>
        </p:spPr>
        <p:txBody>
          <a:bodyPr>
            <a:normAutofit fontScale="90000"/>
          </a:bodyPr>
          <a:lstStyle/>
          <a:p>
            <a:pPr algn="ctr"/>
            <a:r>
              <a:rPr lang="en-US" dirty="0" smtClean="0"/>
              <a:t>Teaching Digital </a:t>
            </a:r>
            <a:r>
              <a:rPr lang="en-US" dirty="0"/>
              <a:t>Literacy: </a:t>
            </a:r>
            <a:r>
              <a:rPr lang="en-US" dirty="0" smtClean="0"/>
              <a:t/>
            </a:r>
            <a:br>
              <a:rPr lang="en-US" dirty="0" smtClean="0"/>
            </a:br>
            <a:r>
              <a:rPr lang="en-US" dirty="0" smtClean="0"/>
              <a:t>Sample Lessons</a:t>
            </a:r>
            <a:endParaRPr lang="en-US" dirty="0"/>
          </a:p>
        </p:txBody>
      </p:sp>
      <p:sp>
        <p:nvSpPr>
          <p:cNvPr id="3" name="Content Placeholder 2"/>
          <p:cNvSpPr>
            <a:spLocks noGrp="1"/>
          </p:cNvSpPr>
          <p:nvPr>
            <p:ph idx="1"/>
          </p:nvPr>
        </p:nvSpPr>
        <p:spPr>
          <a:xfrm>
            <a:off x="204952" y="1481960"/>
            <a:ext cx="8749862" cy="4941758"/>
          </a:xfrm>
        </p:spPr>
        <p:txBody>
          <a:bodyPr>
            <a:normAutofit fontScale="70000" lnSpcReduction="20000"/>
          </a:bodyPr>
          <a:lstStyle/>
          <a:p>
            <a:pPr marL="0" indent="0">
              <a:spcBef>
                <a:spcPts val="0"/>
              </a:spcBef>
              <a:spcAft>
                <a:spcPts val="1200"/>
              </a:spcAft>
              <a:buNone/>
              <a:tabLst>
                <a:tab pos="5948363" algn="r"/>
              </a:tabLst>
              <a:defRPr/>
            </a:pPr>
            <a:r>
              <a:rPr lang="en-US" sz="4300" dirty="0" smtClean="0"/>
              <a:t>On the </a:t>
            </a:r>
            <a:r>
              <a:rPr lang="en-US" sz="4300" dirty="0"/>
              <a:t>following </a:t>
            </a:r>
            <a:r>
              <a:rPr lang="en-US" sz="4300" dirty="0" smtClean="0"/>
              <a:t>slides, watch examples </a:t>
            </a:r>
            <a:r>
              <a:rPr lang="en-US" sz="4300" dirty="0"/>
              <a:t>of teaching digital literacy. </a:t>
            </a:r>
            <a:r>
              <a:rPr lang="en-US" sz="4300" dirty="0" smtClean="0"/>
              <a:t>After viewing the video at your grade level span:</a:t>
            </a:r>
          </a:p>
          <a:p>
            <a:pPr>
              <a:spcBef>
                <a:spcPts val="0"/>
              </a:spcBef>
              <a:spcAft>
                <a:spcPts val="1200"/>
              </a:spcAft>
              <a:tabLst>
                <a:tab pos="5948363" algn="r"/>
              </a:tabLst>
              <a:defRPr/>
            </a:pPr>
            <a:r>
              <a:rPr lang="en-US" sz="3800" dirty="0" smtClean="0"/>
              <a:t>Select</a:t>
            </a:r>
            <a:r>
              <a:rPr lang="en-US" sz="3800" dirty="0"/>
              <a:t>, link to, read, and review a Digital Literacy lesson from Common Sense Media at your grade level span.</a:t>
            </a:r>
          </a:p>
          <a:p>
            <a:pPr marL="114300" indent="-114300">
              <a:spcBef>
                <a:spcPts val="0"/>
              </a:spcBef>
              <a:spcAft>
                <a:spcPts val="600"/>
              </a:spcAft>
              <a:tabLst>
                <a:tab pos="5948363" algn="r"/>
              </a:tabLst>
              <a:defRPr/>
            </a:pPr>
            <a:endParaRPr lang="en-US" dirty="0"/>
          </a:p>
          <a:p>
            <a:pPr marL="0" indent="0">
              <a:spcBef>
                <a:spcPts val="0"/>
              </a:spcBef>
              <a:spcAft>
                <a:spcPts val="600"/>
              </a:spcAft>
              <a:buNone/>
              <a:tabLst>
                <a:tab pos="5948363" algn="r"/>
              </a:tabLst>
              <a:defRPr/>
            </a:pPr>
            <a:r>
              <a:rPr lang="en-US" sz="4300" dirty="0"/>
              <a:t>After reviewing the lesson</a:t>
            </a:r>
            <a:r>
              <a:rPr lang="en-US" sz="4300" dirty="0" smtClean="0"/>
              <a:t>:</a:t>
            </a:r>
            <a:endParaRPr lang="en-US" b="1" i="1" dirty="0"/>
          </a:p>
          <a:p>
            <a:r>
              <a:rPr lang="en-US" sz="3800" dirty="0"/>
              <a:t>Refer to your grade level standards for </a:t>
            </a:r>
            <a:r>
              <a:rPr lang="en-US" sz="3800" dirty="0" smtClean="0"/>
              <a:t>CA CCSS </a:t>
            </a:r>
            <a:r>
              <a:rPr lang="en-US" sz="3800" dirty="0"/>
              <a:t>Writing Standard </a:t>
            </a:r>
            <a:r>
              <a:rPr lang="en-US" sz="3800" dirty="0" smtClean="0"/>
              <a:t>8</a:t>
            </a:r>
            <a:endParaRPr lang="en-US" sz="3800" i="1" dirty="0"/>
          </a:p>
          <a:p>
            <a:endParaRPr lang="en-US" sz="4300" dirty="0"/>
          </a:p>
          <a:p>
            <a:pPr marL="0" indent="0">
              <a:buNone/>
            </a:pPr>
            <a:r>
              <a:rPr lang="en-US" sz="4300" dirty="0"/>
              <a:t>Consider how the lesson you reviewed helped you address this standard.</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47</a:t>
            </a:fld>
            <a:endParaRPr lang="en-US" dirty="0"/>
          </a:p>
        </p:txBody>
      </p:sp>
    </p:spTree>
    <p:extLst>
      <p:ext uri="{BB962C8B-B14F-4D97-AF65-F5344CB8AC3E}">
        <p14:creationId xmlns:p14="http://schemas.microsoft.com/office/powerpoint/2010/main" val="39452025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Teaching Digital Literacy: </a:t>
            </a:r>
            <a:br>
              <a:rPr lang="en-US" dirty="0"/>
            </a:br>
            <a:r>
              <a:rPr lang="en-US" dirty="0"/>
              <a:t>Sample Lessons</a:t>
            </a:r>
            <a:endParaRPr lang="en-US" dirty="0"/>
          </a:p>
        </p:txBody>
      </p:sp>
      <p:sp>
        <p:nvSpPr>
          <p:cNvPr id="3" name="Content Placeholder 2"/>
          <p:cNvSpPr>
            <a:spLocks noGrp="1"/>
          </p:cNvSpPr>
          <p:nvPr>
            <p:ph idx="1"/>
          </p:nvPr>
        </p:nvSpPr>
        <p:spPr>
          <a:xfrm>
            <a:off x="339129" y="1450428"/>
            <a:ext cx="8489561" cy="4973289"/>
          </a:xfrm>
        </p:spPr>
        <p:txBody>
          <a:bodyPr>
            <a:noAutofit/>
          </a:bodyPr>
          <a:lstStyle/>
          <a:p>
            <a:pPr marL="0" indent="0" algn="ctr">
              <a:buNone/>
            </a:pPr>
            <a:r>
              <a:rPr lang="en-US" sz="2600" b="1" dirty="0" smtClean="0"/>
              <a:t>Early Elementary Example: </a:t>
            </a:r>
            <a:r>
              <a:rPr lang="en-US" sz="2600" b="1" i="1" dirty="0"/>
              <a:t>“Sites I Like”</a:t>
            </a:r>
          </a:p>
          <a:p>
            <a:pPr marL="0" indent="0" algn="ctr">
              <a:buNone/>
            </a:pPr>
            <a:r>
              <a:rPr lang="en-US" sz="2400" dirty="0">
                <a:hlinkClick r:id="rId3"/>
              </a:rPr>
              <a:t>http://</a:t>
            </a:r>
            <a:r>
              <a:rPr lang="en-US" sz="2400" dirty="0" smtClean="0">
                <a:hlinkClick r:id="rId3"/>
              </a:rPr>
              <a:t>www.commonsensemedia.org/educators/lesson/sites-i-k-1</a:t>
            </a:r>
            <a:endParaRPr lang="en-US" sz="2400" dirty="0" smtClean="0"/>
          </a:p>
          <a:p>
            <a:pPr marL="0" indent="0" algn="ctr">
              <a:buNone/>
            </a:pPr>
            <a:endParaRPr lang="en-US" sz="2000" b="1" dirty="0" smtClean="0"/>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lgn="ctr">
              <a:buNone/>
            </a:pPr>
            <a:r>
              <a:rPr lang="en-US" sz="2600" i="1" dirty="0" smtClean="0"/>
              <a:t>What </a:t>
            </a:r>
            <a:r>
              <a:rPr lang="en-US" sz="2600" i="1" dirty="0"/>
              <a:t>makes a Web site the right site for me</a:t>
            </a:r>
            <a:r>
              <a:rPr lang="en-US" sz="2600" i="1" dirty="0" smtClean="0"/>
              <a:t>?</a:t>
            </a:r>
            <a:endParaRPr lang="en-US" sz="2600" i="1" dirty="0" smtClean="0"/>
          </a:p>
          <a:p>
            <a:pPr marL="0" indent="0" algn="ctr">
              <a:spcBef>
                <a:spcPts val="0"/>
              </a:spcBef>
              <a:buNone/>
            </a:pPr>
            <a:r>
              <a:rPr lang="en-US" sz="2400" dirty="0" smtClean="0"/>
              <a:t>Students </a:t>
            </a:r>
            <a:r>
              <a:rPr lang="en-US" sz="2400" dirty="0"/>
              <a:t>explore and evaluate an informational Web site for children.</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48</a:t>
            </a:fld>
            <a:endParaRPr lang="en-US" dirty="0"/>
          </a:p>
        </p:txBody>
      </p:sp>
      <p:pic>
        <p:nvPicPr>
          <p:cNvPr id="6" name="Picture 5"/>
          <p:cNvPicPr>
            <a:picLocks noChangeAspect="1"/>
          </p:cNvPicPr>
          <p:nvPr/>
        </p:nvPicPr>
        <p:blipFill>
          <a:blip r:embed="rId4"/>
          <a:stretch>
            <a:fillRect/>
          </a:stretch>
        </p:blipFill>
        <p:spPr>
          <a:xfrm>
            <a:off x="2951217" y="2675100"/>
            <a:ext cx="3670300" cy="2197100"/>
          </a:xfrm>
          <a:prstGeom prst="rect">
            <a:avLst/>
          </a:prstGeom>
        </p:spPr>
      </p:pic>
    </p:spTree>
    <p:extLst>
      <p:ext uri="{BB962C8B-B14F-4D97-AF65-F5344CB8AC3E}">
        <p14:creationId xmlns:p14="http://schemas.microsoft.com/office/powerpoint/2010/main" val="376638830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Teaching Digital Literacy: </a:t>
            </a:r>
            <a:br>
              <a:rPr lang="en-US" dirty="0"/>
            </a:br>
            <a:r>
              <a:rPr lang="en-US" dirty="0"/>
              <a:t>Sample Lessons</a:t>
            </a:r>
            <a:endParaRPr lang="en-US" dirty="0"/>
          </a:p>
        </p:txBody>
      </p:sp>
      <p:sp>
        <p:nvSpPr>
          <p:cNvPr id="3" name="Content Placeholder 2"/>
          <p:cNvSpPr>
            <a:spLocks noGrp="1"/>
          </p:cNvSpPr>
          <p:nvPr>
            <p:ph idx="1"/>
          </p:nvPr>
        </p:nvSpPr>
        <p:spPr>
          <a:xfrm>
            <a:off x="457200" y="1600200"/>
            <a:ext cx="8182303" cy="4823517"/>
          </a:xfrm>
        </p:spPr>
        <p:txBody>
          <a:bodyPr>
            <a:noAutofit/>
          </a:bodyPr>
          <a:lstStyle/>
          <a:p>
            <a:pPr marL="0" indent="0" algn="ctr">
              <a:buNone/>
            </a:pPr>
            <a:r>
              <a:rPr lang="en-US" sz="2600" b="1" dirty="0"/>
              <a:t>Upper Elementary Example: “</a:t>
            </a:r>
            <a:r>
              <a:rPr lang="en-US" sz="2600" b="1" i="1" dirty="0"/>
              <a:t>How to Cite a Site</a:t>
            </a:r>
            <a:r>
              <a:rPr lang="en-US" sz="2600" b="1" dirty="0"/>
              <a:t>”</a:t>
            </a:r>
          </a:p>
          <a:p>
            <a:pPr marL="0" indent="0" algn="ctr">
              <a:buNone/>
            </a:pPr>
            <a:r>
              <a:rPr lang="en-US" sz="2400" dirty="0">
                <a:hlinkClick r:id="rId3"/>
              </a:rPr>
              <a:t>http://www.commonsensemedia.org/educators/lesson/how-cite-site-6-8</a:t>
            </a:r>
            <a:endParaRPr lang="en-US" sz="2400" u="sng" dirty="0"/>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endParaRPr lang="en-US" sz="2000" dirty="0" smtClean="0"/>
          </a:p>
          <a:p>
            <a:pPr marL="0" indent="0">
              <a:buNone/>
            </a:pPr>
            <a:endParaRPr lang="en-US" sz="2000" dirty="0"/>
          </a:p>
          <a:p>
            <a:pPr marL="0" indent="0" algn="ctr">
              <a:buNone/>
            </a:pPr>
            <a:r>
              <a:rPr lang="en-US" sz="2600" i="1" dirty="0" smtClean="0"/>
              <a:t>How </a:t>
            </a:r>
            <a:r>
              <a:rPr lang="en-US" sz="2600" i="1" dirty="0"/>
              <a:t>do I cite different types of online sources</a:t>
            </a:r>
            <a:r>
              <a:rPr lang="en-US" sz="2600" i="1" dirty="0" smtClean="0"/>
              <a:t>?</a:t>
            </a:r>
            <a:endParaRPr lang="en-US" sz="2600" i="1" dirty="0"/>
          </a:p>
          <a:p>
            <a:pPr marL="0" indent="0" algn="ctr">
              <a:spcBef>
                <a:spcPts val="0"/>
              </a:spcBef>
              <a:buNone/>
            </a:pPr>
            <a:r>
              <a:rPr lang="en-US" sz="2400" dirty="0"/>
              <a:t>Students reflect on the importance of citing all sources when </a:t>
            </a:r>
            <a:r>
              <a:rPr lang="en-US" sz="2400" dirty="0" smtClean="0"/>
              <a:t>           they do research.</a:t>
            </a:r>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49</a:t>
            </a:fld>
            <a:endParaRPr lang="en-US" dirty="0"/>
          </a:p>
        </p:txBody>
      </p:sp>
      <p:pic>
        <p:nvPicPr>
          <p:cNvPr id="7" name="Picture 6"/>
          <p:cNvPicPr>
            <a:picLocks noChangeAspect="1"/>
          </p:cNvPicPr>
          <p:nvPr/>
        </p:nvPicPr>
        <p:blipFill>
          <a:blip r:embed="rId4"/>
          <a:stretch>
            <a:fillRect/>
          </a:stretch>
        </p:blipFill>
        <p:spPr>
          <a:xfrm>
            <a:off x="2774100" y="2719552"/>
            <a:ext cx="3670300" cy="2197100"/>
          </a:xfrm>
          <a:prstGeom prst="rect">
            <a:avLst/>
          </a:prstGeom>
        </p:spPr>
      </p:pic>
    </p:spTree>
    <p:extLst>
      <p:ext uri="{BB962C8B-B14F-4D97-AF65-F5344CB8AC3E}">
        <p14:creationId xmlns:p14="http://schemas.microsoft.com/office/powerpoint/2010/main" val="21750344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spc="-200" dirty="0" smtClean="0"/>
              <a:t>A </a:t>
            </a:r>
            <a:r>
              <a:rPr lang="en-US" spc="-200" dirty="0"/>
              <a:t>Framework for Planning Writing Lessons</a:t>
            </a:r>
          </a:p>
        </p:txBody>
      </p:sp>
      <p:sp>
        <p:nvSpPr>
          <p:cNvPr id="3" name="Content Placeholder 2"/>
          <p:cNvSpPr>
            <a:spLocks noGrp="1"/>
          </p:cNvSpPr>
          <p:nvPr>
            <p:ph idx="1"/>
          </p:nvPr>
        </p:nvSpPr>
        <p:spPr>
          <a:xfrm>
            <a:off x="204952" y="1497724"/>
            <a:ext cx="8765627" cy="4713889"/>
          </a:xfrm>
        </p:spPr>
        <p:txBody>
          <a:bodyPr>
            <a:noAutofit/>
          </a:bodyPr>
          <a:lstStyle/>
          <a:p>
            <a:pPr marL="0" indent="0">
              <a:spcAft>
                <a:spcPts val="600"/>
              </a:spcAft>
              <a:buNone/>
            </a:pPr>
            <a:r>
              <a:rPr lang="en-US" sz="3000" dirty="0" smtClean="0"/>
              <a:t>Two documents for planning a CCSS-informed writing lesson: </a:t>
            </a:r>
            <a:endParaRPr lang="en-US" sz="3000" dirty="0"/>
          </a:p>
          <a:p>
            <a:pPr>
              <a:spcAft>
                <a:spcPts val="600"/>
              </a:spcAft>
            </a:pPr>
            <a:r>
              <a:rPr lang="en-US" sz="2800" i="1" dirty="0" smtClean="0"/>
              <a:t>Framework for Planning Writing </a:t>
            </a:r>
            <a:r>
              <a:rPr lang="en-US" sz="2800" i="1" dirty="0" smtClean="0"/>
              <a:t>Lessons </a:t>
            </a:r>
            <a:r>
              <a:rPr lang="en-US" sz="2800" dirty="0" smtClean="0"/>
              <a:t>(Handout 2.1.1a)</a:t>
            </a:r>
            <a:endParaRPr lang="en-US" sz="2800" dirty="0" smtClean="0"/>
          </a:p>
          <a:p>
            <a:pPr>
              <a:spcAft>
                <a:spcPts val="600"/>
              </a:spcAft>
            </a:pPr>
            <a:r>
              <a:rPr lang="en-US" sz="2800" i="1" dirty="0" smtClean="0"/>
              <a:t>Lesson Planning </a:t>
            </a:r>
            <a:r>
              <a:rPr lang="en-US" sz="2800" i="1" dirty="0"/>
              <a:t>Template </a:t>
            </a:r>
            <a:r>
              <a:rPr lang="en-US" sz="2800" dirty="0" smtClean="0"/>
              <a:t>— Mapped (Handout 2.1.1b)</a:t>
            </a:r>
            <a:endParaRPr lang="en-US" sz="2800" i="1" dirty="0" smtClean="0"/>
          </a:p>
          <a:p>
            <a:pPr marL="0" indent="0">
              <a:buNone/>
            </a:pPr>
            <a:endParaRPr lang="en-US" sz="2000" dirty="0" smtClean="0"/>
          </a:p>
          <a:p>
            <a:pPr marL="0" indent="0">
              <a:buNone/>
            </a:pPr>
            <a:r>
              <a:rPr lang="en-US" sz="3000" dirty="0"/>
              <a:t>Consider:</a:t>
            </a:r>
          </a:p>
          <a:p>
            <a:pPr>
              <a:spcAft>
                <a:spcPts val="600"/>
              </a:spcAft>
              <a:buFont typeface="Wingdings" pitchFamily="2" charset="2"/>
              <a:buChar char="Ø"/>
            </a:pPr>
            <a:r>
              <a:rPr lang="en-US" sz="2800" i="1" dirty="0" smtClean="0"/>
              <a:t>How </a:t>
            </a:r>
            <a:r>
              <a:rPr lang="en-US" sz="2800" i="1" dirty="0"/>
              <a:t>does </a:t>
            </a:r>
            <a:r>
              <a:rPr lang="en-US" sz="2800" i="1" dirty="0" smtClean="0"/>
              <a:t>the </a:t>
            </a:r>
            <a:r>
              <a:rPr lang="en-US" sz="2800" i="1" dirty="0"/>
              <a:t>framework address and support </a:t>
            </a:r>
            <a:r>
              <a:rPr lang="en-US" sz="2800" i="1" dirty="0" smtClean="0"/>
              <a:t>Common Core writing </a:t>
            </a:r>
            <a:r>
              <a:rPr lang="en-US" sz="2800" i="1" dirty="0" smtClean="0"/>
              <a:t>s</a:t>
            </a:r>
            <a:r>
              <a:rPr lang="en-US" sz="2800" i="1" dirty="0" smtClean="0"/>
              <a:t>tandards </a:t>
            </a:r>
            <a:r>
              <a:rPr lang="en-US" sz="2800" i="1" dirty="0" smtClean="0"/>
              <a:t>1</a:t>
            </a:r>
            <a:r>
              <a:rPr lang="en-US" sz="2800" i="1" dirty="0"/>
              <a:t>–</a:t>
            </a:r>
            <a:r>
              <a:rPr lang="en-US" sz="2800" i="1" dirty="0" smtClean="0"/>
              <a:t>10?</a:t>
            </a:r>
            <a:endParaRPr lang="en-US" sz="2800" i="1" dirty="0"/>
          </a:p>
          <a:p>
            <a:pPr>
              <a:spcAft>
                <a:spcPts val="600"/>
              </a:spcAft>
              <a:buFont typeface="Wingdings" pitchFamily="2" charset="2"/>
              <a:buChar char="Ø"/>
            </a:pPr>
            <a:r>
              <a:rPr lang="en-US" sz="2800" i="1" dirty="0" smtClean="0"/>
              <a:t>How does the planning template address and support </a:t>
            </a:r>
            <a:r>
              <a:rPr lang="en-US" sz="2800" i="1" dirty="0" smtClean="0"/>
              <a:t>Common Core writing standards </a:t>
            </a:r>
            <a:r>
              <a:rPr lang="en-US" sz="2800" i="1" dirty="0" smtClean="0"/>
              <a:t>1</a:t>
            </a:r>
            <a:r>
              <a:rPr lang="en-US" sz="2800" i="1" dirty="0"/>
              <a:t>–</a:t>
            </a:r>
            <a:r>
              <a:rPr lang="en-US" sz="2800" i="1" dirty="0" smtClean="0"/>
              <a:t>10?</a:t>
            </a:r>
          </a:p>
        </p:txBody>
      </p:sp>
      <p:sp>
        <p:nvSpPr>
          <p:cNvPr id="4" name="Slide Number Placeholder 3"/>
          <p:cNvSpPr>
            <a:spLocks noGrp="1"/>
          </p:cNvSpPr>
          <p:nvPr>
            <p:ph type="sldNum" sz="quarter" idx="4"/>
          </p:nvPr>
        </p:nvSpPr>
        <p:spPr/>
        <p:txBody>
          <a:bodyPr/>
          <a:lstStyle/>
          <a:p>
            <a:fld id="{13282393-FE81-4EAE-A294-F0392B34921A}" type="slidenum">
              <a:rPr lang="en-US" smtClean="0"/>
              <a:pPr/>
              <a:t>5</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9454346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Teaching Digital Literacy: </a:t>
            </a:r>
            <a:br>
              <a:rPr lang="en-US" dirty="0"/>
            </a:br>
            <a:r>
              <a:rPr lang="en-US" dirty="0"/>
              <a:t>Sample Lessons</a:t>
            </a:r>
            <a:endParaRPr lang="en-US" dirty="0"/>
          </a:p>
        </p:txBody>
      </p:sp>
      <p:sp>
        <p:nvSpPr>
          <p:cNvPr id="3" name="Content Placeholder 2"/>
          <p:cNvSpPr>
            <a:spLocks noGrp="1"/>
          </p:cNvSpPr>
          <p:nvPr>
            <p:ph idx="1"/>
          </p:nvPr>
        </p:nvSpPr>
        <p:spPr>
          <a:xfrm>
            <a:off x="189186" y="1600200"/>
            <a:ext cx="8812924" cy="4823517"/>
          </a:xfrm>
        </p:spPr>
        <p:txBody>
          <a:bodyPr>
            <a:noAutofit/>
          </a:bodyPr>
          <a:lstStyle/>
          <a:p>
            <a:pPr marL="0" indent="0" algn="ctr">
              <a:buNone/>
            </a:pPr>
            <a:r>
              <a:rPr lang="en-US" sz="2600" b="1" dirty="0" smtClean="0"/>
              <a:t>Middle School </a:t>
            </a:r>
            <a:r>
              <a:rPr lang="en-US" sz="2600" b="1" dirty="0"/>
              <a:t>Example: </a:t>
            </a:r>
            <a:r>
              <a:rPr lang="en-US" sz="2600" b="1" dirty="0" smtClean="0"/>
              <a:t>“</a:t>
            </a:r>
            <a:r>
              <a:rPr lang="en-US" sz="2600" b="1" i="1" dirty="0" smtClean="0"/>
              <a:t>Digital </a:t>
            </a:r>
            <a:r>
              <a:rPr lang="en-US" sz="2600" b="1" i="1" dirty="0"/>
              <a:t>Literacy and </a:t>
            </a:r>
            <a:r>
              <a:rPr lang="en-US" sz="2600" b="1" i="1" dirty="0" smtClean="0"/>
              <a:t>Citizenship</a:t>
            </a:r>
            <a:r>
              <a:rPr lang="en-US" sz="2600" b="1" dirty="0" smtClean="0"/>
              <a:t>”</a:t>
            </a:r>
            <a:endParaRPr lang="en-US" sz="2600" b="1" dirty="0"/>
          </a:p>
          <a:p>
            <a:pPr marL="0" indent="0" algn="ctr">
              <a:buNone/>
            </a:pPr>
            <a:r>
              <a:rPr lang="en-US" sz="2400" u="sng" dirty="0">
                <a:hlinkClick r:id="rId3"/>
              </a:rPr>
              <a:t>http://www.commonsensemedia.org/educators/curriculum/grades-6-8</a:t>
            </a:r>
            <a:endParaRPr lang="en-US" sz="2400" u="sng" dirty="0"/>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a:p>
          <a:p>
            <a:pPr marL="0" indent="0" algn="ctr">
              <a:buNone/>
            </a:pPr>
            <a:r>
              <a:rPr lang="en-US" sz="2600" i="1" dirty="0" smtClean="0"/>
              <a:t>How </a:t>
            </a:r>
            <a:r>
              <a:rPr lang="en-US" sz="2600" i="1" dirty="0"/>
              <a:t>do individuals interact with and impact others in the </a:t>
            </a:r>
            <a:r>
              <a:rPr lang="en-US" sz="2600" i="1" dirty="0" smtClean="0"/>
              <a:t>digital </a:t>
            </a:r>
            <a:r>
              <a:rPr lang="en-US" sz="2600" i="1" dirty="0"/>
              <a:t>world</a:t>
            </a:r>
            <a:r>
              <a:rPr lang="en-US" sz="2600" i="1" dirty="0" smtClean="0"/>
              <a:t>?</a:t>
            </a:r>
            <a:endParaRPr lang="en-US" sz="2600" i="1" dirty="0"/>
          </a:p>
          <a:p>
            <a:pPr marL="0" indent="0">
              <a:buNone/>
            </a:pPr>
            <a:r>
              <a:rPr lang="en-US" sz="2400" dirty="0"/>
              <a:t>Students learn to reflect critically on their use of media, understanding of the broader landscape, and participation in the always-on community.</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50</a:t>
            </a:fld>
            <a:endParaRPr lang="en-US" dirty="0"/>
          </a:p>
        </p:txBody>
      </p:sp>
      <p:pic>
        <p:nvPicPr>
          <p:cNvPr id="6" name="Picture 5"/>
          <p:cNvPicPr>
            <a:picLocks noChangeAspect="1"/>
          </p:cNvPicPr>
          <p:nvPr/>
        </p:nvPicPr>
        <p:blipFill>
          <a:blip r:embed="rId4"/>
          <a:stretch>
            <a:fillRect/>
          </a:stretch>
        </p:blipFill>
        <p:spPr>
          <a:xfrm>
            <a:off x="2907792" y="2656489"/>
            <a:ext cx="3114636" cy="1866933"/>
          </a:xfrm>
          <a:prstGeom prst="rect">
            <a:avLst/>
          </a:prstGeom>
        </p:spPr>
      </p:pic>
    </p:spTree>
    <p:extLst>
      <p:ext uri="{BB962C8B-B14F-4D97-AF65-F5344CB8AC3E}">
        <p14:creationId xmlns:p14="http://schemas.microsoft.com/office/powerpoint/2010/main" val="321013962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Teaching Digital Literacy: </a:t>
            </a:r>
            <a:br>
              <a:rPr lang="en-US" dirty="0"/>
            </a:br>
            <a:r>
              <a:rPr lang="en-US" dirty="0"/>
              <a:t>Sample Lessons</a:t>
            </a:r>
            <a:endParaRPr lang="en-US" dirty="0"/>
          </a:p>
        </p:txBody>
      </p:sp>
      <p:sp>
        <p:nvSpPr>
          <p:cNvPr id="3" name="Content Placeholder 2"/>
          <p:cNvSpPr>
            <a:spLocks noGrp="1"/>
          </p:cNvSpPr>
          <p:nvPr>
            <p:ph idx="1"/>
          </p:nvPr>
        </p:nvSpPr>
        <p:spPr>
          <a:xfrm>
            <a:off x="126124" y="1600200"/>
            <a:ext cx="8781394" cy="4823517"/>
          </a:xfrm>
        </p:spPr>
        <p:txBody>
          <a:bodyPr>
            <a:noAutofit/>
          </a:bodyPr>
          <a:lstStyle/>
          <a:p>
            <a:pPr marL="0" indent="0" algn="ctr">
              <a:buNone/>
            </a:pPr>
            <a:r>
              <a:rPr lang="en-US" sz="2600" b="1" dirty="0" smtClean="0"/>
              <a:t>High </a:t>
            </a:r>
            <a:r>
              <a:rPr lang="en-US" sz="2600" b="1" dirty="0"/>
              <a:t>School Example: “</a:t>
            </a:r>
            <a:r>
              <a:rPr lang="en-US" sz="2600" b="1" i="1" dirty="0"/>
              <a:t>Rights, Remixes, and Respect</a:t>
            </a:r>
            <a:r>
              <a:rPr lang="en-US" sz="2600" b="1" dirty="0"/>
              <a:t>”</a:t>
            </a:r>
          </a:p>
          <a:p>
            <a:pPr marL="0" indent="0" algn="ctr">
              <a:buNone/>
            </a:pPr>
            <a:r>
              <a:rPr lang="en-US" sz="2100" dirty="0" smtClean="0">
                <a:hlinkClick r:id="rId3"/>
              </a:rPr>
              <a:t>http</a:t>
            </a:r>
            <a:r>
              <a:rPr lang="en-US" sz="2100" dirty="0">
                <a:hlinkClick r:id="rId3"/>
              </a:rPr>
              <a:t>://www.commonsensemedia.org/educators/lesson/rights-remixes-and-respect-9-</a:t>
            </a:r>
            <a:r>
              <a:rPr lang="en-US" sz="2100" dirty="0" smtClean="0">
                <a:hlinkClick r:id="rId3"/>
              </a:rPr>
              <a:t>12</a:t>
            </a:r>
            <a:endParaRPr lang="en-US" sz="2100" dirty="0" smtClean="0"/>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lgn="ctr">
              <a:buNone/>
            </a:pPr>
            <a:r>
              <a:rPr lang="en-US" sz="2600" i="1" dirty="0" smtClean="0"/>
              <a:t>What </a:t>
            </a:r>
            <a:r>
              <a:rPr lang="en-US" sz="2600" i="1" dirty="0"/>
              <a:t>should you consider when you use other people’s creative work</a:t>
            </a:r>
            <a:r>
              <a:rPr lang="en-US" sz="2600" i="1" dirty="0" smtClean="0"/>
              <a:t>?</a:t>
            </a:r>
            <a:endParaRPr lang="en-US" sz="2600" i="1" dirty="0"/>
          </a:p>
          <a:p>
            <a:pPr marL="0" indent="0" algn="ctr">
              <a:buNone/>
            </a:pPr>
            <a:r>
              <a:rPr lang="en-US" sz="2400" dirty="0"/>
              <a:t>Students reflect on the differences between taking inspiration from the creative work of others and appropriating that work without permission.</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51</a:t>
            </a:fld>
            <a:endParaRPr lang="en-US" dirty="0"/>
          </a:p>
        </p:txBody>
      </p:sp>
      <p:pic>
        <p:nvPicPr>
          <p:cNvPr id="7" name="Picture 6"/>
          <p:cNvPicPr>
            <a:picLocks noChangeAspect="1"/>
          </p:cNvPicPr>
          <p:nvPr/>
        </p:nvPicPr>
        <p:blipFill>
          <a:blip r:embed="rId4"/>
          <a:stretch>
            <a:fillRect/>
          </a:stretch>
        </p:blipFill>
        <p:spPr>
          <a:xfrm>
            <a:off x="2425931" y="2766849"/>
            <a:ext cx="3670300" cy="2197100"/>
          </a:xfrm>
          <a:prstGeom prst="rect">
            <a:avLst/>
          </a:prstGeom>
        </p:spPr>
      </p:pic>
    </p:spTree>
    <p:extLst>
      <p:ext uri="{BB962C8B-B14F-4D97-AF65-F5344CB8AC3E}">
        <p14:creationId xmlns:p14="http://schemas.microsoft.com/office/powerpoint/2010/main" val="177379993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 Reflect, Write, Discuss</a:t>
            </a:r>
            <a:endParaRPr lang="en-US" dirty="0"/>
          </a:p>
        </p:txBody>
      </p:sp>
      <p:sp>
        <p:nvSpPr>
          <p:cNvPr id="3" name="Content Placeholder 2"/>
          <p:cNvSpPr>
            <a:spLocks noGrp="1"/>
          </p:cNvSpPr>
          <p:nvPr>
            <p:ph idx="1"/>
          </p:nvPr>
        </p:nvSpPr>
        <p:spPr>
          <a:xfrm>
            <a:off x="457200" y="1579033"/>
            <a:ext cx="8276897" cy="4823517"/>
          </a:xfrm>
        </p:spPr>
        <p:txBody>
          <a:bodyPr>
            <a:noAutofit/>
          </a:bodyPr>
          <a:lstStyle/>
          <a:p>
            <a:pPr marL="0" indent="0">
              <a:spcAft>
                <a:spcPts val="1200"/>
              </a:spcAft>
              <a:buNone/>
            </a:pPr>
            <a:r>
              <a:rPr lang="en-US" sz="3000" dirty="0" smtClean="0"/>
              <a:t>Refer again </a:t>
            </a:r>
            <a:r>
              <a:rPr lang="en-US" sz="3000" dirty="0"/>
              <a:t>to your grade level standards for </a:t>
            </a:r>
            <a:r>
              <a:rPr lang="en-US" sz="3000" dirty="0" smtClean="0"/>
              <a:t>CA CCSS </a:t>
            </a:r>
            <a:r>
              <a:rPr lang="en-US" sz="3000" dirty="0"/>
              <a:t>Writing Standard 8</a:t>
            </a:r>
            <a:r>
              <a:rPr lang="en-US" sz="3000" dirty="0" smtClean="0"/>
              <a:t>.</a:t>
            </a:r>
            <a:endParaRPr lang="en-US" sz="3000" dirty="0"/>
          </a:p>
          <a:p>
            <a:pPr marL="0" indent="0">
              <a:buNone/>
            </a:pPr>
            <a:endParaRPr lang="en-US" sz="2400" b="1" dirty="0"/>
          </a:p>
          <a:p>
            <a:pPr>
              <a:buFont typeface="Wingdings" pitchFamily="2" charset="2"/>
              <a:buChar char="Ø"/>
            </a:pPr>
            <a:r>
              <a:rPr lang="en-US" sz="2800" i="1" dirty="0" smtClean="0"/>
              <a:t>How </a:t>
            </a:r>
            <a:r>
              <a:rPr lang="en-US" sz="2800" i="1" dirty="0"/>
              <a:t>would the lesson that you just reviewed at your grade level span help you address this standard?</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52</a:t>
            </a:fld>
            <a:endParaRPr lang="en-US" dirty="0"/>
          </a:p>
        </p:txBody>
      </p:sp>
    </p:spTree>
    <p:extLst>
      <p:ext uri="{BB962C8B-B14F-4D97-AF65-F5344CB8AC3E}">
        <p14:creationId xmlns:p14="http://schemas.microsoft.com/office/powerpoint/2010/main" val="22979200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Writing with </a:t>
            </a:r>
            <a:r>
              <a:rPr lang="en-US" dirty="0"/>
              <a:t>Digital Tools</a:t>
            </a:r>
          </a:p>
        </p:txBody>
      </p:sp>
      <p:sp>
        <p:nvSpPr>
          <p:cNvPr id="3" name="Content Placeholder 2"/>
          <p:cNvSpPr>
            <a:spLocks noGrp="1"/>
          </p:cNvSpPr>
          <p:nvPr>
            <p:ph idx="1"/>
          </p:nvPr>
        </p:nvSpPr>
        <p:spPr>
          <a:xfrm>
            <a:off x="339130" y="1450428"/>
            <a:ext cx="8489560" cy="4973289"/>
          </a:xfrm>
        </p:spPr>
        <p:txBody>
          <a:bodyPr>
            <a:noAutofit/>
          </a:bodyPr>
          <a:lstStyle/>
          <a:p>
            <a:pPr marL="0" indent="0">
              <a:buNone/>
            </a:pPr>
            <a:r>
              <a:rPr lang="en-US" sz="2800" dirty="0" smtClean="0"/>
              <a:t>CCR </a:t>
            </a:r>
            <a:r>
              <a:rPr lang="en-US" sz="2800" dirty="0"/>
              <a:t>Writing Anchor Standard 6 urges teachers and students to </a:t>
            </a:r>
            <a:r>
              <a:rPr lang="en-US" sz="2800" i="1" dirty="0"/>
              <a:t>“use technology, including the Internet, to produce and publish writing and to interact and collaborate with </a:t>
            </a:r>
            <a:r>
              <a:rPr lang="en-US" sz="2800" i="1" dirty="0" smtClean="0"/>
              <a:t>others.”</a:t>
            </a:r>
          </a:p>
          <a:p>
            <a:pPr marL="0" indent="0">
              <a:buNone/>
            </a:pPr>
            <a:endParaRPr lang="en-US" sz="2000" dirty="0"/>
          </a:p>
          <a:p>
            <a:pPr marL="233363" indent="0">
              <a:buNone/>
            </a:pPr>
            <a:r>
              <a:rPr lang="en-US" sz="2400" i="1" dirty="0" smtClean="0"/>
              <a:t>“Research </a:t>
            </a:r>
            <a:r>
              <a:rPr lang="en-US" sz="2400" i="1" dirty="0"/>
              <a:t>shows that digital technology enhances writing in several ways. K-12 students who write with computers produce compositions of greater length and higher quality and are more engaged with and motivated toward writing than their peers."</a:t>
            </a:r>
          </a:p>
          <a:p>
            <a:pPr marL="0" indent="0" algn="r">
              <a:buNone/>
            </a:pPr>
            <a:r>
              <a:rPr lang="en-US" sz="2000" dirty="0" smtClean="0"/>
              <a:t>Source: Goldberg </a:t>
            </a:r>
            <a:r>
              <a:rPr lang="en-US" sz="2000" dirty="0"/>
              <a:t>et. al, </a:t>
            </a:r>
            <a:r>
              <a:rPr lang="en-US" sz="2000" dirty="0" smtClean="0"/>
              <a:t>2003</a:t>
            </a:r>
            <a:endParaRPr lang="en-US" sz="2000" dirty="0">
              <a:effectLst/>
            </a:endParaRPr>
          </a:p>
          <a:p>
            <a:pPr marL="0" indent="0">
              <a:buNone/>
            </a:pPr>
            <a:r>
              <a:rPr lang="en-US" sz="2600" dirty="0" smtClean="0"/>
              <a:t>Digital </a:t>
            </a:r>
            <a:r>
              <a:rPr lang="en-US" sz="2600" dirty="0"/>
              <a:t>tools are </a:t>
            </a:r>
            <a:r>
              <a:rPr lang="en-US" sz="2600" dirty="0" smtClean="0"/>
              <a:t>changing writing by creating new genres such </a:t>
            </a:r>
            <a:r>
              <a:rPr lang="en-US" sz="2600" dirty="0"/>
              <a:t>as podcasts, digital essays, </a:t>
            </a:r>
            <a:r>
              <a:rPr lang="en-US" sz="2600" dirty="0" err="1"/>
              <a:t>Glogster</a:t>
            </a:r>
            <a:r>
              <a:rPr lang="en-US" sz="2600" dirty="0"/>
              <a:t> posters, Web sites, blog forums, </a:t>
            </a:r>
            <a:r>
              <a:rPr lang="en-US" sz="2600" dirty="0" err="1"/>
              <a:t>Animotos</a:t>
            </a:r>
            <a:r>
              <a:rPr lang="en-US" sz="2600" dirty="0"/>
              <a:t>, </a:t>
            </a:r>
            <a:r>
              <a:rPr lang="en-US" sz="2600" dirty="0" smtClean="0"/>
              <a:t>etc.</a:t>
            </a:r>
            <a:endParaRPr lang="en-US" sz="2600" dirty="0">
              <a:effectLst/>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53</a:t>
            </a:fld>
            <a:endParaRPr lang="en-US" dirty="0"/>
          </a:p>
        </p:txBody>
      </p:sp>
    </p:spTree>
    <p:extLst>
      <p:ext uri="{BB962C8B-B14F-4D97-AF65-F5344CB8AC3E}">
        <p14:creationId xmlns:p14="http://schemas.microsoft.com/office/powerpoint/2010/main" val="302290496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Writing with </a:t>
            </a:r>
            <a:r>
              <a:rPr lang="en-US" dirty="0"/>
              <a:t>Digital Tools</a:t>
            </a:r>
          </a:p>
        </p:txBody>
      </p:sp>
      <p:sp>
        <p:nvSpPr>
          <p:cNvPr id="3" name="Content Placeholder 2"/>
          <p:cNvSpPr>
            <a:spLocks noGrp="1"/>
          </p:cNvSpPr>
          <p:nvPr>
            <p:ph idx="1"/>
          </p:nvPr>
        </p:nvSpPr>
        <p:spPr>
          <a:xfrm>
            <a:off x="457200" y="1663701"/>
            <a:ext cx="8261131" cy="4432299"/>
          </a:xfrm>
        </p:spPr>
        <p:txBody>
          <a:bodyPr>
            <a:noAutofit/>
          </a:bodyPr>
          <a:lstStyle/>
          <a:p>
            <a:pPr marL="0" indent="0">
              <a:buNone/>
            </a:pPr>
            <a:r>
              <a:rPr lang="en-US" sz="3000" dirty="0" smtClean="0"/>
              <a:t>Refer to the </a:t>
            </a:r>
            <a:r>
              <a:rPr lang="en-US" sz="3000" i="1" dirty="0" smtClean="0"/>
              <a:t>Lesson </a:t>
            </a:r>
            <a:r>
              <a:rPr lang="en-US" sz="3000" i="1" dirty="0"/>
              <a:t>Planning </a:t>
            </a:r>
            <a:r>
              <a:rPr lang="en-US" sz="3000" i="1" dirty="0" smtClean="0"/>
              <a:t>Templates </a:t>
            </a:r>
            <a:r>
              <a:rPr lang="en-US" sz="3000" dirty="0" smtClean="0"/>
              <a:t>examined earlier in this unit.</a:t>
            </a:r>
          </a:p>
          <a:p>
            <a:pPr marL="0" indent="0">
              <a:buNone/>
            </a:pPr>
            <a:endParaRPr lang="en-US" sz="2400" b="1" i="1" dirty="0"/>
          </a:p>
          <a:p>
            <a:r>
              <a:rPr lang="en-US" sz="2800" dirty="0" smtClean="0"/>
              <a:t>This </a:t>
            </a:r>
            <a:r>
              <a:rPr lang="en-US" sz="2800" dirty="0"/>
              <a:t>time, reread </a:t>
            </a:r>
            <a:r>
              <a:rPr lang="en-US" sz="2800" dirty="0" smtClean="0"/>
              <a:t>them and </a:t>
            </a:r>
            <a:r>
              <a:rPr lang="en-US" sz="2800" dirty="0"/>
              <a:t>look for how the teachers draw on digital texts for research and reading, or how they use digital tools to create a digital genre</a:t>
            </a:r>
            <a:r>
              <a:rPr lang="en-US" sz="2800" dirty="0" smtClean="0"/>
              <a:t>.</a:t>
            </a:r>
          </a:p>
          <a:p>
            <a:pPr marL="0" indent="0">
              <a:buNone/>
            </a:pPr>
            <a:endParaRPr lang="en-US" sz="2400" b="1" i="1" dirty="0"/>
          </a:p>
          <a:p>
            <a:pPr marL="0" indent="0" algn="ctr">
              <a:buNone/>
            </a:pPr>
            <a:r>
              <a:rPr lang="en-US" sz="2800" i="1" dirty="0" smtClean="0"/>
              <a:t>What do you notice?</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54</a:t>
            </a:fld>
            <a:endParaRPr lang="en-US" dirty="0"/>
          </a:p>
        </p:txBody>
      </p:sp>
    </p:spTree>
    <p:extLst>
      <p:ext uri="{BB962C8B-B14F-4D97-AF65-F5344CB8AC3E}">
        <p14:creationId xmlns:p14="http://schemas.microsoft.com/office/powerpoint/2010/main" val="112871447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Autofit/>
          </a:bodyPr>
          <a:lstStyle/>
          <a:p>
            <a:pPr algn="ctr"/>
            <a:r>
              <a:rPr lang="en-US" dirty="0"/>
              <a:t>Navigating the Digital World: </a:t>
            </a:r>
            <a:r>
              <a:rPr lang="en-US" dirty="0" smtClean="0"/>
              <a:t/>
            </a:r>
            <a:br>
              <a:rPr lang="en-US" dirty="0" smtClean="0"/>
            </a:br>
            <a:r>
              <a:rPr lang="en-US" dirty="0" smtClean="0"/>
              <a:t>Extension </a:t>
            </a:r>
            <a:r>
              <a:rPr lang="en-US" dirty="0"/>
              <a:t>Activity (Optional)</a:t>
            </a:r>
          </a:p>
        </p:txBody>
      </p:sp>
      <p:sp>
        <p:nvSpPr>
          <p:cNvPr id="3" name="Content Placeholder 2"/>
          <p:cNvSpPr>
            <a:spLocks noGrp="1"/>
          </p:cNvSpPr>
          <p:nvPr>
            <p:ph idx="1"/>
          </p:nvPr>
        </p:nvSpPr>
        <p:spPr>
          <a:xfrm>
            <a:off x="141889" y="1450429"/>
            <a:ext cx="8891751" cy="5226768"/>
          </a:xfrm>
        </p:spPr>
        <p:txBody>
          <a:bodyPr>
            <a:noAutofit/>
          </a:bodyPr>
          <a:lstStyle/>
          <a:p>
            <a:pPr marL="0" indent="0">
              <a:buNone/>
            </a:pPr>
            <a:r>
              <a:rPr lang="en-US" sz="2700" dirty="0" smtClean="0"/>
              <a:t>Digital </a:t>
            </a:r>
            <a:r>
              <a:rPr lang="en-US" sz="2700" dirty="0"/>
              <a:t>communication </a:t>
            </a:r>
            <a:r>
              <a:rPr lang="en-US" sz="2700" dirty="0" smtClean="0"/>
              <a:t>opens exciting </a:t>
            </a:r>
            <a:r>
              <a:rPr lang="en-US" sz="2700" dirty="0"/>
              <a:t>new possibilities for multimedia, multimodal </a:t>
            </a:r>
            <a:r>
              <a:rPr lang="en-US" sz="2700" dirty="0" smtClean="0"/>
              <a:t>literacies.</a:t>
            </a:r>
            <a:r>
              <a:rPr lang="en-US" sz="2700" dirty="0"/>
              <a:t> </a:t>
            </a:r>
            <a:r>
              <a:rPr lang="en-US" sz="2700" dirty="0" smtClean="0"/>
              <a:t>However, it can </a:t>
            </a:r>
            <a:r>
              <a:rPr lang="en-US" sz="2700" dirty="0"/>
              <a:t>also </a:t>
            </a:r>
            <a:r>
              <a:rPr lang="en-US" sz="2700" dirty="0" smtClean="0"/>
              <a:t>open up to cyber- bullying.</a:t>
            </a:r>
          </a:p>
          <a:p>
            <a:r>
              <a:rPr lang="en-US" sz="2400" dirty="0" smtClean="0"/>
              <a:t>Impacts school culture and classroom climate</a:t>
            </a:r>
          </a:p>
          <a:p>
            <a:r>
              <a:rPr lang="en-US" sz="2400" dirty="0" smtClean="0"/>
              <a:t>Needs to be addressed </a:t>
            </a:r>
            <a:r>
              <a:rPr lang="en-US" sz="2400" dirty="0"/>
              <a:t>as students become more comfortable with digital </a:t>
            </a:r>
            <a:r>
              <a:rPr lang="en-US" sz="2400" dirty="0" smtClean="0"/>
              <a:t>technology</a:t>
            </a:r>
            <a:endParaRPr lang="en-US" sz="2400" dirty="0"/>
          </a:p>
          <a:p>
            <a:pPr marL="0" indent="0">
              <a:spcBef>
                <a:spcPts val="1224"/>
              </a:spcBef>
              <a:buNone/>
            </a:pPr>
            <a:r>
              <a:rPr lang="en-US" sz="2700" dirty="0" smtClean="0"/>
              <a:t>Common Sense Media provides a series of lessons aligned with the CCSS and the National Educational Technology Standards for Students (NETS–S):</a:t>
            </a:r>
          </a:p>
          <a:p>
            <a:pPr>
              <a:spcBef>
                <a:spcPts val="1224"/>
              </a:spcBef>
            </a:pPr>
            <a:r>
              <a:rPr lang="en-US" sz="2400" dirty="0" smtClean="0"/>
              <a:t>Provides </a:t>
            </a:r>
            <a:r>
              <a:rPr lang="en-US" sz="2400" dirty="0"/>
              <a:t>print and digital texts for students to read, discuss, and </a:t>
            </a:r>
            <a:r>
              <a:rPr lang="en-US" sz="2400" dirty="0" smtClean="0"/>
              <a:t>analyze</a:t>
            </a:r>
          </a:p>
          <a:p>
            <a:pPr>
              <a:spcBef>
                <a:spcPts val="1224"/>
              </a:spcBef>
            </a:pPr>
            <a:r>
              <a:rPr lang="en-US" sz="2400" dirty="0"/>
              <a:t>C</a:t>
            </a:r>
            <a:r>
              <a:rPr lang="en-US" sz="2400" dirty="0" smtClean="0"/>
              <a:t>ulminates </a:t>
            </a:r>
            <a:r>
              <a:rPr lang="en-US" sz="2400" dirty="0"/>
              <a:t>with print and digital writing prompts that </a:t>
            </a:r>
            <a:r>
              <a:rPr lang="en-US" sz="2400" dirty="0" smtClean="0"/>
              <a:t>include informational/explanatory </a:t>
            </a:r>
            <a:r>
              <a:rPr lang="en-US" sz="2400" dirty="0"/>
              <a:t>and opinion/argument </a:t>
            </a:r>
            <a:r>
              <a:rPr lang="en-US" sz="2400" dirty="0" smtClean="0"/>
              <a:t>writing</a:t>
            </a:r>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55</a:t>
            </a:fld>
            <a:endParaRPr lang="en-US" dirty="0"/>
          </a:p>
        </p:txBody>
      </p:sp>
    </p:spTree>
    <p:extLst>
      <p:ext uri="{BB962C8B-B14F-4D97-AF65-F5344CB8AC3E}">
        <p14:creationId xmlns:p14="http://schemas.microsoft.com/office/powerpoint/2010/main" val="374249529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The </a:t>
            </a:r>
            <a:r>
              <a:rPr lang="en-US" dirty="0"/>
              <a:t>Digital World </a:t>
            </a:r>
            <a:r>
              <a:rPr lang="en-US" dirty="0" smtClean="0"/>
              <a:t>and </a:t>
            </a:r>
            <a:r>
              <a:rPr lang="en-US" dirty="0" err="1" smtClean="0"/>
              <a:t>Cyberbullying</a:t>
            </a:r>
            <a:r>
              <a:rPr lang="en-US" dirty="0" smtClean="0"/>
              <a:t> (Optional)</a:t>
            </a:r>
            <a:endParaRPr lang="en-US" dirty="0"/>
          </a:p>
        </p:txBody>
      </p:sp>
      <p:sp>
        <p:nvSpPr>
          <p:cNvPr id="3" name="Content Placeholder 2"/>
          <p:cNvSpPr>
            <a:spLocks noGrp="1"/>
          </p:cNvSpPr>
          <p:nvPr>
            <p:ph idx="1"/>
          </p:nvPr>
        </p:nvSpPr>
        <p:spPr>
          <a:xfrm>
            <a:off x="126124" y="1452031"/>
            <a:ext cx="8860221" cy="5055829"/>
          </a:xfrm>
        </p:spPr>
        <p:txBody>
          <a:bodyPr>
            <a:noAutofit/>
          </a:bodyPr>
          <a:lstStyle/>
          <a:p>
            <a:pPr marL="0" indent="0" algn="ctr">
              <a:buNone/>
            </a:pPr>
            <a:r>
              <a:rPr lang="en-US" sz="3000" b="1" dirty="0" smtClean="0"/>
              <a:t>Sample </a:t>
            </a:r>
            <a:r>
              <a:rPr lang="en-US" sz="3000" b="1" dirty="0" smtClean="0"/>
              <a:t>lessons—Elementary</a:t>
            </a:r>
            <a:endParaRPr lang="en-US" sz="3000" dirty="0"/>
          </a:p>
          <a:p>
            <a:pPr marL="0" indent="0">
              <a:buNone/>
            </a:pPr>
            <a:r>
              <a:rPr lang="en-US" sz="2400" b="1" dirty="0" smtClean="0"/>
              <a:t>Grades K–2: “</a:t>
            </a:r>
            <a:r>
              <a:rPr lang="en-US" sz="2400" b="1" i="1" dirty="0"/>
              <a:t>Screen Out the Mean</a:t>
            </a:r>
            <a:r>
              <a:rPr lang="en-US" sz="2400" b="1" dirty="0" smtClean="0"/>
              <a:t>”</a:t>
            </a:r>
          </a:p>
          <a:p>
            <a:pPr marL="0" indent="0">
              <a:spcBef>
                <a:spcPts val="0"/>
              </a:spcBef>
              <a:buNone/>
            </a:pPr>
            <a:r>
              <a:rPr lang="en-US" sz="2200" dirty="0">
                <a:hlinkClick r:id="rId3"/>
              </a:rPr>
              <a:t>http://</a:t>
            </a:r>
            <a:r>
              <a:rPr lang="en-US" sz="2200" dirty="0" smtClean="0">
                <a:hlinkClick r:id="rId3"/>
              </a:rPr>
              <a:t>www.commonsensemedia.org/educators/lesson/screen-out-mean-2-3</a:t>
            </a:r>
            <a:endParaRPr lang="en-US" sz="2200" dirty="0"/>
          </a:p>
          <a:p>
            <a:pPr marL="0" indent="0">
              <a:spcBef>
                <a:spcPts val="0"/>
              </a:spcBef>
              <a:buNone/>
            </a:pPr>
            <a:endParaRPr lang="en-US" sz="2200" b="1" i="1" dirty="0" smtClean="0">
              <a:latin typeface="Arial Narrow" pitchFamily="34" charset="0"/>
            </a:endParaRPr>
          </a:p>
          <a:p>
            <a:pPr marL="3086100" lvl="7" indent="0">
              <a:spcBef>
                <a:spcPts val="0"/>
              </a:spcBef>
              <a:buNone/>
            </a:pPr>
            <a:r>
              <a:rPr lang="en-US" sz="2400" b="1" i="1" dirty="0" smtClean="0">
                <a:latin typeface="Arial Narrow" pitchFamily="34" charset="0"/>
              </a:rPr>
              <a:t>“What </a:t>
            </a:r>
            <a:r>
              <a:rPr lang="en-US" sz="2400" b="1" i="1" dirty="0">
                <a:latin typeface="Arial Narrow" pitchFamily="34" charset="0"/>
              </a:rPr>
              <a:t>can you do when someone is mean to you online?”</a:t>
            </a:r>
            <a:endParaRPr lang="en-US" sz="2400" b="1" i="1" dirty="0" smtClean="0">
              <a:latin typeface="Arial Narrow" pitchFamily="34" charset="0"/>
            </a:endParaRPr>
          </a:p>
          <a:p>
            <a:pPr marL="0" indent="0" defTabSz="106363">
              <a:spcBef>
                <a:spcPts val="480"/>
              </a:spcBef>
              <a:buNone/>
            </a:pPr>
            <a:endParaRPr lang="en-US" sz="2000" b="1" dirty="0" smtClean="0"/>
          </a:p>
          <a:p>
            <a:pPr marL="0" indent="0" defTabSz="106363">
              <a:spcBef>
                <a:spcPts val="480"/>
              </a:spcBef>
              <a:buNone/>
            </a:pPr>
            <a:endParaRPr lang="en-US" sz="2000" b="1" dirty="0" smtClean="0"/>
          </a:p>
          <a:p>
            <a:pPr marL="0" indent="0" defTabSz="106363">
              <a:spcBef>
                <a:spcPts val="0"/>
              </a:spcBef>
              <a:buNone/>
            </a:pPr>
            <a:r>
              <a:rPr lang="en-US" sz="2400" b="1" dirty="0" smtClean="0"/>
              <a:t>Grades </a:t>
            </a:r>
            <a:r>
              <a:rPr lang="en-US" sz="2400" b="1" dirty="0" smtClean="0"/>
              <a:t>3–5: “</a:t>
            </a:r>
            <a:r>
              <a:rPr lang="en-US" sz="2400" b="1" i="1" dirty="0"/>
              <a:t>What’s </a:t>
            </a:r>
            <a:r>
              <a:rPr lang="en-US" sz="2400" b="1" i="1" dirty="0" err="1"/>
              <a:t>Cyberbullying</a:t>
            </a:r>
            <a:r>
              <a:rPr lang="en-US" sz="2400" b="1" i="1" dirty="0"/>
              <a:t>?</a:t>
            </a:r>
            <a:r>
              <a:rPr lang="en-US" sz="2400" b="1" dirty="0" smtClean="0"/>
              <a:t>” </a:t>
            </a:r>
          </a:p>
          <a:p>
            <a:pPr marL="0" indent="0" defTabSz="106363">
              <a:spcBef>
                <a:spcPts val="0"/>
              </a:spcBef>
              <a:buNone/>
            </a:pPr>
            <a:r>
              <a:rPr lang="en-US" sz="2200" dirty="0" smtClean="0">
                <a:hlinkClick r:id="rId4"/>
              </a:rPr>
              <a:t>http</a:t>
            </a:r>
            <a:r>
              <a:rPr lang="en-US" sz="2200" dirty="0">
                <a:hlinkClick r:id="rId4"/>
              </a:rPr>
              <a:t>://www.commonsensemedia.org/educators</a:t>
            </a:r>
            <a:r>
              <a:rPr lang="en-US" sz="2200" dirty="0" smtClean="0">
                <a:hlinkClick r:id="rId4"/>
              </a:rPr>
              <a:t>/</a:t>
            </a:r>
          </a:p>
          <a:p>
            <a:pPr marL="0" indent="0" defTabSz="106363">
              <a:spcBef>
                <a:spcPts val="0"/>
              </a:spcBef>
              <a:buNone/>
            </a:pPr>
            <a:r>
              <a:rPr lang="en-US" sz="2200" dirty="0" smtClean="0">
                <a:hlinkClick r:id="rId4"/>
              </a:rPr>
              <a:t>Lesson/whats-cyberbullying-3-5</a:t>
            </a:r>
            <a:endParaRPr lang="en-US" sz="2200" dirty="0" smtClean="0"/>
          </a:p>
          <a:p>
            <a:pPr marL="0" indent="0" defTabSz="106363">
              <a:spcBef>
                <a:spcPts val="0"/>
              </a:spcBef>
              <a:buNone/>
            </a:pPr>
            <a:r>
              <a:rPr lang="en-US" sz="2400" b="1" i="1" dirty="0"/>
              <a:t>“What is </a:t>
            </a:r>
            <a:r>
              <a:rPr lang="en-US" sz="2400" b="1" i="1" dirty="0" err="1"/>
              <a:t>cyberbullying</a:t>
            </a:r>
            <a:r>
              <a:rPr lang="en-US" sz="2400" b="1" i="1" dirty="0"/>
              <a:t>, and how do </a:t>
            </a:r>
            <a:r>
              <a:rPr lang="en-US" sz="2400" b="1" i="1" dirty="0" smtClean="0"/>
              <a:t>																																						you </a:t>
            </a:r>
            <a:r>
              <a:rPr lang="en-US" sz="2400" b="1" i="1" dirty="0"/>
              <a:t>deal with it</a:t>
            </a:r>
            <a:r>
              <a:rPr lang="en-US" sz="2400" b="1" dirty="0"/>
              <a:t>?”</a:t>
            </a:r>
            <a:endParaRPr lang="en-US" sz="2200"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56</a:t>
            </a:fld>
            <a:endParaRPr lang="en-US" dirty="0"/>
          </a:p>
        </p:txBody>
      </p:sp>
      <p:pic>
        <p:nvPicPr>
          <p:cNvPr id="6" name="Picture 5"/>
          <p:cNvPicPr>
            <a:picLocks noChangeAspect="1"/>
          </p:cNvPicPr>
          <p:nvPr/>
        </p:nvPicPr>
        <p:blipFill>
          <a:blip r:embed="rId5"/>
          <a:stretch>
            <a:fillRect/>
          </a:stretch>
        </p:blipFill>
        <p:spPr>
          <a:xfrm>
            <a:off x="404399" y="2788732"/>
            <a:ext cx="2581130" cy="1545105"/>
          </a:xfrm>
          <a:prstGeom prst="rect">
            <a:avLst/>
          </a:prstGeom>
        </p:spPr>
      </p:pic>
      <p:pic>
        <p:nvPicPr>
          <p:cNvPr id="7" name="Picture 6"/>
          <p:cNvPicPr>
            <a:picLocks noChangeAspect="1"/>
          </p:cNvPicPr>
          <p:nvPr/>
        </p:nvPicPr>
        <p:blipFill>
          <a:blip r:embed="rId6"/>
          <a:stretch>
            <a:fillRect/>
          </a:stretch>
        </p:blipFill>
        <p:spPr>
          <a:xfrm>
            <a:off x="5403773" y="4552085"/>
            <a:ext cx="2902295" cy="1737360"/>
          </a:xfrm>
          <a:prstGeom prst="rect">
            <a:avLst/>
          </a:prstGeom>
        </p:spPr>
      </p:pic>
    </p:spTree>
    <p:extLst>
      <p:ext uri="{BB962C8B-B14F-4D97-AF65-F5344CB8AC3E}">
        <p14:creationId xmlns:p14="http://schemas.microsoft.com/office/powerpoint/2010/main" val="142954993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The Digital World </a:t>
            </a:r>
            <a:r>
              <a:rPr lang="en-US" dirty="0" smtClean="0"/>
              <a:t>and </a:t>
            </a:r>
            <a:r>
              <a:rPr lang="en-US" dirty="0" err="1" smtClean="0"/>
              <a:t>Cyberbullying</a:t>
            </a:r>
            <a:r>
              <a:rPr lang="en-US" dirty="0" smtClean="0"/>
              <a:t> (Optional)</a:t>
            </a:r>
            <a:endParaRPr lang="en-US" dirty="0"/>
          </a:p>
        </p:txBody>
      </p:sp>
      <p:sp>
        <p:nvSpPr>
          <p:cNvPr id="3" name="Content Placeholder 2"/>
          <p:cNvSpPr>
            <a:spLocks noGrp="1"/>
          </p:cNvSpPr>
          <p:nvPr>
            <p:ph idx="1"/>
          </p:nvPr>
        </p:nvSpPr>
        <p:spPr>
          <a:xfrm>
            <a:off x="110359" y="1388530"/>
            <a:ext cx="8906644" cy="5055829"/>
          </a:xfrm>
        </p:spPr>
        <p:txBody>
          <a:bodyPr>
            <a:noAutofit/>
          </a:bodyPr>
          <a:lstStyle/>
          <a:p>
            <a:pPr marL="0" indent="0" algn="ctr">
              <a:buNone/>
            </a:pPr>
            <a:r>
              <a:rPr lang="en-US" sz="3000" b="1" dirty="0"/>
              <a:t>Sample </a:t>
            </a:r>
            <a:r>
              <a:rPr lang="en-US" sz="3000" b="1" dirty="0" smtClean="0"/>
              <a:t>lessons—Secondary</a:t>
            </a:r>
            <a:endParaRPr lang="en-US" sz="2000" dirty="0"/>
          </a:p>
          <a:p>
            <a:pPr marL="0" indent="0">
              <a:buNone/>
            </a:pPr>
            <a:r>
              <a:rPr lang="en-US" sz="2400" b="1" dirty="0"/>
              <a:t>Grades 6–8: </a:t>
            </a:r>
            <a:r>
              <a:rPr lang="en-US" sz="2400" b="1" dirty="0" smtClean="0"/>
              <a:t>“</a:t>
            </a:r>
            <a:r>
              <a:rPr lang="en-US" sz="2400" b="1" i="1" dirty="0" err="1" smtClean="0"/>
              <a:t>Cyberbullying</a:t>
            </a:r>
            <a:r>
              <a:rPr lang="en-US" sz="2400" b="1" i="1" dirty="0"/>
              <a:t>: Be </a:t>
            </a:r>
            <a:r>
              <a:rPr lang="en-US" sz="2400" b="1" i="1" dirty="0" smtClean="0"/>
              <a:t>Upstanding</a:t>
            </a:r>
            <a:r>
              <a:rPr lang="en-US" sz="2400" b="1" dirty="0" smtClean="0"/>
              <a:t>” </a:t>
            </a:r>
            <a:r>
              <a:rPr lang="en-US" sz="2100" dirty="0" smtClean="0">
                <a:hlinkClick r:id="rId3"/>
              </a:rPr>
              <a:t>http</a:t>
            </a:r>
            <a:r>
              <a:rPr lang="en-US" sz="2100" dirty="0">
                <a:hlinkClick r:id="rId3"/>
              </a:rPr>
              <a:t>://www.commonsensemedia.org/educators/lesson/cyberbullying-be-upstanding-6-</a:t>
            </a:r>
            <a:r>
              <a:rPr lang="en-US" sz="2100" dirty="0" smtClean="0">
                <a:hlinkClick r:id="rId3"/>
              </a:rPr>
              <a:t>8</a:t>
            </a:r>
            <a:endParaRPr lang="en-US" sz="2100" dirty="0" smtClean="0"/>
          </a:p>
          <a:p>
            <a:pPr marL="2857500" indent="0">
              <a:spcBef>
                <a:spcPts val="1080"/>
              </a:spcBef>
              <a:buNone/>
            </a:pPr>
            <a:r>
              <a:rPr lang="en-US" sz="2400" b="1" i="1" spc="-30" dirty="0"/>
              <a:t>How do you judge the intentions and impact of people’s words and actions online? </a:t>
            </a:r>
            <a:endParaRPr lang="en-US" sz="2400" b="1" i="1" spc="-30" dirty="0" smtClean="0"/>
          </a:p>
          <a:p>
            <a:pPr marL="0" indent="0" defTabSz="106363">
              <a:spcBef>
                <a:spcPts val="0"/>
              </a:spcBef>
              <a:buNone/>
            </a:pPr>
            <a:endParaRPr lang="en-US" sz="2400" b="1" dirty="0" smtClean="0"/>
          </a:p>
          <a:p>
            <a:pPr marL="0" indent="0" defTabSz="106363">
              <a:spcBef>
                <a:spcPts val="0"/>
              </a:spcBef>
              <a:buNone/>
            </a:pPr>
            <a:endParaRPr lang="en-US" sz="2400" b="1" dirty="0"/>
          </a:p>
          <a:p>
            <a:pPr marL="0" indent="0" defTabSz="106363">
              <a:spcBef>
                <a:spcPts val="0"/>
              </a:spcBef>
              <a:buNone/>
            </a:pPr>
            <a:r>
              <a:rPr lang="en-US" sz="2400" b="1" dirty="0" smtClean="0"/>
              <a:t>Grades 9–10: </a:t>
            </a:r>
            <a:r>
              <a:rPr lang="en-US" sz="2400" b="1" dirty="0"/>
              <a:t>“</a:t>
            </a:r>
            <a:r>
              <a:rPr lang="en-US" sz="2400" b="1" i="1" dirty="0"/>
              <a:t>Turn Down the Dial on </a:t>
            </a:r>
            <a:r>
              <a:rPr lang="en-US" sz="2400" b="1" i="1" dirty="0" err="1"/>
              <a:t>Cyberbullying</a:t>
            </a:r>
            <a:r>
              <a:rPr lang="en-US" sz="2400" b="1" i="1" dirty="0"/>
              <a:t> and Online Cruelty</a:t>
            </a:r>
            <a:r>
              <a:rPr lang="en-US" sz="2400" b="1" dirty="0"/>
              <a:t>” </a:t>
            </a:r>
            <a:r>
              <a:rPr lang="en-US" sz="2000" dirty="0" smtClean="0">
                <a:hlinkClick r:id="rId4"/>
              </a:rPr>
              <a:t>http</a:t>
            </a:r>
            <a:r>
              <a:rPr lang="en-US" sz="2000" dirty="0">
                <a:hlinkClick r:id="rId4"/>
              </a:rPr>
              <a:t>://www.commonsensemedia.org/educators/lesson</a:t>
            </a:r>
            <a:r>
              <a:rPr lang="en-US" sz="2000" dirty="0" smtClean="0">
                <a:hlinkClick r:id="rId4"/>
              </a:rPr>
              <a:t>/</a:t>
            </a:r>
          </a:p>
          <a:p>
            <a:pPr marL="0" indent="0" defTabSz="106363">
              <a:spcBef>
                <a:spcPts val="0"/>
              </a:spcBef>
              <a:buNone/>
            </a:pPr>
            <a:r>
              <a:rPr lang="en-US" sz="2000" dirty="0" smtClean="0">
                <a:hlinkClick r:id="rId4"/>
              </a:rPr>
              <a:t>turn</a:t>
            </a:r>
            <a:r>
              <a:rPr lang="en-US" sz="2000" dirty="0">
                <a:hlinkClick r:id="rId4"/>
              </a:rPr>
              <a:t>-down-dial-cyberbullying-and-online-cruelty-9-</a:t>
            </a:r>
            <a:r>
              <a:rPr lang="en-US" sz="2000" dirty="0" smtClean="0">
                <a:hlinkClick r:id="rId4"/>
              </a:rPr>
              <a:t>10</a:t>
            </a:r>
            <a:endParaRPr lang="en-US" sz="2000" dirty="0" smtClean="0"/>
          </a:p>
          <a:p>
            <a:pPr marL="0" indent="0" defTabSz="106363">
              <a:spcBef>
                <a:spcPts val="1080"/>
              </a:spcBef>
              <a:buNone/>
            </a:pPr>
            <a:r>
              <a:rPr lang="en-US" sz="2400" b="1" i="1" spc="-30" dirty="0"/>
              <a:t>What factors intensify </a:t>
            </a:r>
            <a:r>
              <a:rPr lang="en-US" sz="2400" b="1" i="1" spc="-30" dirty="0" err="1"/>
              <a:t>cyberbullying</a:t>
            </a:r>
            <a:r>
              <a:rPr lang="en-US" sz="2400" b="1" i="1" spc="-30" dirty="0"/>
              <a:t> and online </a:t>
            </a:r>
            <a:r>
              <a:rPr lang="en-US" sz="2400" b="1" i="1" spc="-30" dirty="0" smtClean="0"/>
              <a:t>                                     cruelty</a:t>
            </a:r>
            <a:r>
              <a:rPr lang="en-US" sz="2400" b="1" i="1" spc="-30" dirty="0"/>
              <a:t>,  </a:t>
            </a:r>
            <a:r>
              <a:rPr lang="en-US" sz="2400" b="1" i="1" spc="-30" dirty="0" smtClean="0"/>
              <a:t>and </a:t>
            </a:r>
            <a:r>
              <a:rPr lang="en-US" sz="2400" b="1" i="1" spc="-30" dirty="0"/>
              <a:t>what can you do to lessen them</a:t>
            </a:r>
            <a:r>
              <a:rPr lang="en-US" sz="2400" b="1" i="1" spc="-30" dirty="0" smtClean="0"/>
              <a:t>?</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57</a:t>
            </a:fld>
            <a:endParaRPr lang="en-US" dirty="0"/>
          </a:p>
        </p:txBody>
      </p:sp>
      <p:pic>
        <p:nvPicPr>
          <p:cNvPr id="8" name="Picture 7"/>
          <p:cNvPicPr>
            <a:picLocks noChangeAspect="1"/>
          </p:cNvPicPr>
          <p:nvPr/>
        </p:nvPicPr>
        <p:blipFill>
          <a:blip r:embed="rId5"/>
          <a:stretch>
            <a:fillRect/>
          </a:stretch>
        </p:blipFill>
        <p:spPr>
          <a:xfrm>
            <a:off x="339129" y="2740717"/>
            <a:ext cx="2277947" cy="1363615"/>
          </a:xfrm>
          <a:prstGeom prst="rect">
            <a:avLst/>
          </a:prstGeom>
        </p:spPr>
      </p:pic>
      <p:pic>
        <p:nvPicPr>
          <p:cNvPr id="9" name="Picture 8"/>
          <p:cNvPicPr>
            <a:picLocks noChangeAspect="1"/>
          </p:cNvPicPr>
          <p:nvPr/>
        </p:nvPicPr>
        <p:blipFill>
          <a:blip r:embed="rId6"/>
          <a:stretch>
            <a:fillRect/>
          </a:stretch>
        </p:blipFill>
        <p:spPr>
          <a:xfrm>
            <a:off x="6358747" y="4956803"/>
            <a:ext cx="2658256" cy="1591274"/>
          </a:xfrm>
          <a:prstGeom prst="rect">
            <a:avLst/>
          </a:prstGeom>
        </p:spPr>
      </p:pic>
    </p:spTree>
    <p:extLst>
      <p:ext uri="{BB962C8B-B14F-4D97-AF65-F5344CB8AC3E}">
        <p14:creationId xmlns:p14="http://schemas.microsoft.com/office/powerpoint/2010/main" val="328822548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Examining </a:t>
            </a:r>
            <a:r>
              <a:rPr lang="en-US" dirty="0"/>
              <a:t>Lessons for Informational, Argument, </a:t>
            </a:r>
            <a:r>
              <a:rPr lang="en-US" dirty="0" smtClean="0"/>
              <a:t>and </a:t>
            </a:r>
            <a:r>
              <a:rPr lang="en-US" dirty="0"/>
              <a:t>Analytical Writing</a:t>
            </a:r>
          </a:p>
        </p:txBody>
      </p:sp>
      <p:sp>
        <p:nvSpPr>
          <p:cNvPr id="3" name="Content Placeholder 2"/>
          <p:cNvSpPr>
            <a:spLocks noGrp="1"/>
          </p:cNvSpPr>
          <p:nvPr>
            <p:ph idx="1"/>
          </p:nvPr>
        </p:nvSpPr>
        <p:spPr>
          <a:xfrm>
            <a:off x="126123" y="1355834"/>
            <a:ext cx="8907517" cy="5342530"/>
          </a:xfrm>
        </p:spPr>
        <p:txBody>
          <a:bodyPr>
            <a:noAutofit/>
          </a:bodyPr>
          <a:lstStyle/>
          <a:p>
            <a:pPr marL="0" indent="0">
              <a:spcBef>
                <a:spcPts val="1224"/>
              </a:spcBef>
              <a:buNone/>
            </a:pPr>
            <a:r>
              <a:rPr lang="en-US" sz="2800" dirty="0"/>
              <a:t>E</a:t>
            </a:r>
            <a:r>
              <a:rPr lang="en-US" sz="2800" dirty="0" smtClean="0"/>
              <a:t>xamine complete </a:t>
            </a:r>
            <a:r>
              <a:rPr lang="en-US" sz="2800" dirty="0"/>
              <a:t>lessons that show how teachers adapted and taught </a:t>
            </a:r>
            <a:r>
              <a:rPr lang="en-US" sz="2800" dirty="0" smtClean="0"/>
              <a:t>the </a:t>
            </a:r>
            <a:r>
              <a:rPr lang="en-US" sz="2800" i="1" dirty="0" err="1" smtClean="0"/>
              <a:t>Upstanders</a:t>
            </a:r>
            <a:r>
              <a:rPr lang="en-US" sz="2800" i="1" dirty="0" smtClean="0"/>
              <a:t>, Not Bystanders </a:t>
            </a:r>
            <a:r>
              <a:rPr lang="en-US" sz="2800" dirty="0" smtClean="0"/>
              <a:t>writing topic:</a:t>
            </a:r>
          </a:p>
          <a:p>
            <a:pPr>
              <a:spcBef>
                <a:spcPts val="1224"/>
              </a:spcBef>
              <a:spcAft>
                <a:spcPts val="600"/>
              </a:spcAft>
            </a:pPr>
            <a:r>
              <a:rPr lang="en-US" sz="2500" dirty="0" smtClean="0"/>
              <a:t>Refer to Handout 2.4a: “</a:t>
            </a:r>
            <a:r>
              <a:rPr lang="en-US" sz="2500" i="1" dirty="0" smtClean="0"/>
              <a:t>Abstracts </a:t>
            </a:r>
            <a:r>
              <a:rPr lang="en-US" sz="2500" i="1" dirty="0"/>
              <a:t>and Links for Complete </a:t>
            </a:r>
            <a:r>
              <a:rPr lang="en-US" sz="2500" i="1" dirty="0" err="1"/>
              <a:t>Upstanders</a:t>
            </a:r>
            <a:r>
              <a:rPr lang="en-US" sz="2500" i="1" dirty="0"/>
              <a:t>, Not Bystanders </a:t>
            </a:r>
            <a:r>
              <a:rPr lang="en-US" sz="2500" i="1" dirty="0" smtClean="0"/>
              <a:t>Lessons</a:t>
            </a:r>
            <a:r>
              <a:rPr lang="en-US" sz="2500" dirty="0" smtClean="0"/>
              <a:t>.” </a:t>
            </a:r>
            <a:r>
              <a:rPr lang="en-US" sz="2500" dirty="0" smtClean="0"/>
              <a:t>Focus on those </a:t>
            </a:r>
            <a:r>
              <a:rPr lang="en-US" sz="2500" dirty="0" smtClean="0"/>
              <a:t>of interest to you</a:t>
            </a:r>
            <a:r>
              <a:rPr lang="en-US" sz="2500" dirty="0" smtClean="0"/>
              <a:t>:</a:t>
            </a:r>
            <a:endParaRPr lang="en-US" sz="2500" dirty="0" smtClean="0"/>
          </a:p>
          <a:p>
            <a:pPr marL="0" indent="0">
              <a:spcBef>
                <a:spcPts val="0"/>
              </a:spcBef>
              <a:buNone/>
            </a:pPr>
            <a:r>
              <a:rPr lang="en-US" sz="2200" b="1" dirty="0"/>
              <a:t>Grades 4,5 and ELD: </a:t>
            </a:r>
            <a:r>
              <a:rPr lang="en-US" sz="2200" i="1" dirty="0" smtClean="0"/>
              <a:t>“</a:t>
            </a:r>
            <a:r>
              <a:rPr lang="en-US" sz="2200" i="1" dirty="0" err="1" smtClean="0"/>
              <a:t>Californianos</a:t>
            </a:r>
            <a:r>
              <a:rPr lang="en-US" sz="2200" i="1" dirty="0" smtClean="0"/>
              <a:t> </a:t>
            </a:r>
            <a:r>
              <a:rPr lang="en-US" sz="2200" i="1" dirty="0"/>
              <a:t>Today: Writing Firsthand </a:t>
            </a:r>
            <a:r>
              <a:rPr lang="en-US" sz="2200" i="1" dirty="0" smtClean="0"/>
              <a:t>Biographies </a:t>
            </a:r>
            <a:r>
              <a:rPr lang="en-US" sz="2200" i="1" dirty="0"/>
              <a:t>to Inform and </a:t>
            </a:r>
            <a:r>
              <a:rPr lang="en-US" sz="2200" i="1" dirty="0" smtClean="0"/>
              <a:t>Reflective Essays </a:t>
            </a:r>
            <a:r>
              <a:rPr lang="en-US" sz="2200" i="1" dirty="0"/>
              <a:t>to Argue and </a:t>
            </a:r>
            <a:r>
              <a:rPr lang="en-US" sz="2200" i="1" dirty="0" smtClean="0"/>
              <a:t>Analyze”</a:t>
            </a:r>
          </a:p>
          <a:p>
            <a:pPr marL="0" indent="0">
              <a:spcBef>
                <a:spcPts val="0"/>
              </a:spcBef>
              <a:spcAft>
                <a:spcPts val="600"/>
              </a:spcAft>
              <a:buNone/>
            </a:pPr>
            <a:r>
              <a:rPr lang="en-US" sz="2000" dirty="0" smtClean="0">
                <a:hlinkClick r:id="rId3"/>
              </a:rPr>
              <a:t>http://www.californiawritingproject.org/uploads/1/3/6/0/13607033/californianos_today.pdf</a:t>
            </a:r>
            <a:endParaRPr lang="en-US" sz="2000" dirty="0"/>
          </a:p>
          <a:p>
            <a:pPr marL="0" indent="0">
              <a:buNone/>
            </a:pPr>
            <a:r>
              <a:rPr lang="en-US" sz="2200" b="1" dirty="0"/>
              <a:t>Grades 9,10: </a:t>
            </a:r>
            <a:r>
              <a:rPr lang="en-US" sz="2200" i="1" dirty="0"/>
              <a:t>“</a:t>
            </a:r>
            <a:r>
              <a:rPr lang="en-US" sz="2200" i="1" dirty="0" err="1"/>
              <a:t>Upstanders</a:t>
            </a:r>
            <a:r>
              <a:rPr lang="en-US" sz="2200" i="1" dirty="0"/>
              <a:t>, Not Bystanders: Writing Reports of Information”</a:t>
            </a:r>
          </a:p>
          <a:p>
            <a:pPr marL="0" indent="0">
              <a:spcAft>
                <a:spcPts val="600"/>
              </a:spcAft>
              <a:buNone/>
            </a:pPr>
            <a:r>
              <a:rPr lang="en-US" sz="1900" u="sng" dirty="0" smtClean="0"/>
              <a:t>http</a:t>
            </a:r>
            <a:r>
              <a:rPr lang="en-US" sz="1900" u="sng" dirty="0"/>
              <a:t>://</a:t>
            </a:r>
            <a:r>
              <a:rPr lang="en-US" sz="1900" u="sng" dirty="0" smtClean="0"/>
              <a:t>www.californiawritingproject.org/uploads/1/3/6/0/13607033/writing_reports_lesson_plan.pdf</a:t>
            </a:r>
            <a:endParaRPr lang="en-US" sz="1900" i="1" u="sng" dirty="0" smtClean="0"/>
          </a:p>
          <a:p>
            <a:pPr marL="0" indent="0">
              <a:spcBef>
                <a:spcPts val="1224"/>
              </a:spcBef>
              <a:buNone/>
            </a:pPr>
            <a:r>
              <a:rPr lang="en-US" sz="2200" b="1" dirty="0"/>
              <a:t>Grades 8–10: </a:t>
            </a:r>
            <a:r>
              <a:rPr lang="en-US" sz="2200" i="1" dirty="0"/>
              <a:t>“Why People Don't Help in a Crisis: Writing Arguments About Bystanders</a:t>
            </a:r>
            <a:r>
              <a:rPr lang="en-US" sz="2200" i="1" dirty="0" smtClean="0"/>
              <a:t>”</a:t>
            </a:r>
          </a:p>
          <a:p>
            <a:pPr marL="0" indent="0">
              <a:spcBef>
                <a:spcPts val="0"/>
              </a:spcBef>
              <a:buNone/>
            </a:pPr>
            <a:r>
              <a:rPr lang="en-US" sz="2000" u="sng" dirty="0"/>
              <a:t>http://www.californiawritingproject.org/uploads/1/3/6/0/13607033/crisis_bystanders.pdf</a:t>
            </a:r>
            <a:endParaRPr lang="en-US" sz="2000" i="1" u="sng" dirty="0"/>
          </a:p>
        </p:txBody>
      </p:sp>
      <p:sp>
        <p:nvSpPr>
          <p:cNvPr id="4" name="Footer Placeholder 3"/>
          <p:cNvSpPr>
            <a:spLocks noGrp="1"/>
          </p:cNvSpPr>
          <p:nvPr>
            <p:ph type="ftr" sz="quarter" idx="3"/>
          </p:nvPr>
        </p:nvSpPr>
        <p:spPr/>
        <p:txBody>
          <a:bodyPr/>
          <a:lstStyle/>
          <a:p>
            <a:r>
              <a:rPr lang="en-US" dirty="0"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58</a:t>
            </a:fld>
            <a:endParaRPr lang="en-US" dirty="0"/>
          </a:p>
        </p:txBody>
      </p:sp>
    </p:spTree>
    <p:extLst>
      <p:ext uri="{BB962C8B-B14F-4D97-AF65-F5344CB8AC3E}">
        <p14:creationId xmlns:p14="http://schemas.microsoft.com/office/powerpoint/2010/main" val="42040141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Examining </a:t>
            </a:r>
            <a:r>
              <a:rPr lang="en-US" dirty="0"/>
              <a:t>Lessons for Informational, Argument, </a:t>
            </a:r>
            <a:r>
              <a:rPr lang="en-US" dirty="0" smtClean="0"/>
              <a:t>and </a:t>
            </a:r>
            <a:r>
              <a:rPr lang="en-US" dirty="0"/>
              <a:t>Analytical Writing</a:t>
            </a:r>
          </a:p>
        </p:txBody>
      </p:sp>
      <p:sp>
        <p:nvSpPr>
          <p:cNvPr id="3" name="Content Placeholder 2"/>
          <p:cNvSpPr>
            <a:spLocks noGrp="1"/>
          </p:cNvSpPr>
          <p:nvPr>
            <p:ph idx="1"/>
          </p:nvPr>
        </p:nvSpPr>
        <p:spPr>
          <a:xfrm>
            <a:off x="330198" y="1642534"/>
            <a:ext cx="8580969" cy="5055829"/>
          </a:xfrm>
        </p:spPr>
        <p:txBody>
          <a:bodyPr>
            <a:noAutofit/>
          </a:bodyPr>
          <a:lstStyle/>
          <a:p>
            <a:pPr marL="0" indent="0">
              <a:spcAft>
                <a:spcPts val="1200"/>
              </a:spcAft>
              <a:buNone/>
            </a:pPr>
            <a:r>
              <a:rPr lang="en-US" sz="2800" dirty="0"/>
              <a:t>To learn more about digital writing genres and digital tools to support </a:t>
            </a:r>
            <a:r>
              <a:rPr lang="en-US" sz="2800" dirty="0" smtClean="0"/>
              <a:t>writing </a:t>
            </a:r>
            <a:r>
              <a:rPr lang="en-US" sz="2800" dirty="0"/>
              <a:t>lessons, </a:t>
            </a:r>
            <a:r>
              <a:rPr lang="en-US" sz="2800" dirty="0" smtClean="0"/>
              <a:t>refer to </a:t>
            </a:r>
            <a:r>
              <a:rPr lang="en-US" sz="2800" dirty="0"/>
              <a:t>Handout </a:t>
            </a:r>
            <a:r>
              <a:rPr lang="en-US" sz="2800" dirty="0" smtClean="0"/>
              <a:t>2.4b: </a:t>
            </a:r>
            <a:r>
              <a:rPr lang="en-US" sz="2800" i="1" dirty="0" smtClean="0"/>
              <a:t>“</a:t>
            </a:r>
            <a:r>
              <a:rPr lang="en-US" sz="2800" i="1" dirty="0" err="1" smtClean="0"/>
              <a:t>Upstanders</a:t>
            </a:r>
            <a:r>
              <a:rPr lang="en-US" sz="2800" i="1" dirty="0" smtClean="0"/>
              <a:t>, Not Bystanders: A Digital Call to Write and Call to Action</a:t>
            </a:r>
            <a:r>
              <a:rPr lang="en-US" sz="2800" dirty="0" smtClean="0"/>
              <a:t>”</a:t>
            </a:r>
            <a:endParaRPr lang="en-US" sz="2600" dirty="0" smtClean="0"/>
          </a:p>
          <a:p>
            <a:pPr>
              <a:spcAft>
                <a:spcPts val="1200"/>
              </a:spcAft>
            </a:pPr>
            <a:r>
              <a:rPr lang="en-US" sz="2600" dirty="0" smtClean="0"/>
              <a:t>Developed </a:t>
            </a:r>
            <a:r>
              <a:rPr lang="en-US" sz="2600" dirty="0"/>
              <a:t>by the California Writing Project </a:t>
            </a:r>
            <a:r>
              <a:rPr lang="en-US" sz="2600" dirty="0" smtClean="0"/>
              <a:t>(CWP) and </a:t>
            </a:r>
            <a:r>
              <a:rPr lang="en-US" sz="2600" dirty="0"/>
              <a:t>Common Sense </a:t>
            </a:r>
            <a:r>
              <a:rPr lang="en-US" sz="2600" dirty="0" smtClean="0"/>
              <a:t>Media</a:t>
            </a:r>
          </a:p>
          <a:p>
            <a:pPr>
              <a:spcAft>
                <a:spcPts val="1200"/>
              </a:spcAft>
            </a:pPr>
            <a:r>
              <a:rPr lang="en-US" sz="2600" dirty="0" smtClean="0"/>
              <a:t>Participate </a:t>
            </a:r>
            <a:r>
              <a:rPr lang="en-US" sz="2600" dirty="0"/>
              <a:t>in statewide effort to showcase students’ digital </a:t>
            </a:r>
            <a:r>
              <a:rPr lang="en-US" sz="2600" dirty="0" smtClean="0"/>
              <a:t>writing: follow </a:t>
            </a:r>
            <a:r>
              <a:rPr lang="en-US" sz="2600" dirty="0"/>
              <a:t>the embedded links in the document or contact the </a:t>
            </a:r>
            <a:r>
              <a:rPr lang="en-US" sz="2600" dirty="0" smtClean="0"/>
              <a:t>CWP </a:t>
            </a:r>
            <a:r>
              <a:rPr lang="en-US" sz="2600" dirty="0"/>
              <a:t>at </a:t>
            </a:r>
            <a:r>
              <a:rPr lang="en-US" sz="2600" dirty="0">
                <a:hlinkClick r:id="rId3"/>
              </a:rPr>
              <a:t>cwp@berkeley.edu</a:t>
            </a:r>
            <a:r>
              <a:rPr lang="en-US" sz="2600" dirty="0"/>
              <a:t>.</a:t>
            </a:r>
            <a:endParaRPr lang="en-US" sz="2600" dirty="0">
              <a:effectLst/>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59</a:t>
            </a:fld>
            <a:endParaRPr lang="en-US" dirty="0"/>
          </a:p>
        </p:txBody>
      </p:sp>
    </p:spTree>
    <p:extLst>
      <p:ext uri="{BB962C8B-B14F-4D97-AF65-F5344CB8AC3E}">
        <p14:creationId xmlns:p14="http://schemas.microsoft.com/office/powerpoint/2010/main" val="1528779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Using a Shared Scenario </a:t>
            </a:r>
            <a:br>
              <a:rPr lang="en-US" dirty="0" smtClean="0"/>
            </a:br>
            <a:r>
              <a:rPr lang="en-US" dirty="0" smtClean="0"/>
              <a:t>to Plan </a:t>
            </a:r>
            <a:r>
              <a:rPr lang="en-US" dirty="0"/>
              <a:t>a </a:t>
            </a:r>
            <a:r>
              <a:rPr lang="en-US" dirty="0" smtClean="0"/>
              <a:t>Writing </a:t>
            </a:r>
            <a:r>
              <a:rPr lang="en-US" dirty="0"/>
              <a:t>Lesson</a:t>
            </a:r>
          </a:p>
        </p:txBody>
      </p:sp>
      <p:sp>
        <p:nvSpPr>
          <p:cNvPr id="3" name="Content Placeholder 2"/>
          <p:cNvSpPr>
            <a:spLocks noGrp="1"/>
          </p:cNvSpPr>
          <p:nvPr>
            <p:ph idx="1"/>
          </p:nvPr>
        </p:nvSpPr>
        <p:spPr>
          <a:xfrm>
            <a:off x="457200" y="1418898"/>
            <a:ext cx="8229600" cy="5047154"/>
          </a:xfrm>
        </p:spPr>
        <p:txBody>
          <a:bodyPr>
            <a:normAutofit fontScale="92500" lnSpcReduction="10000"/>
          </a:bodyPr>
          <a:lstStyle/>
          <a:p>
            <a:pPr marL="0" indent="0" algn="ctr">
              <a:spcAft>
                <a:spcPts val="600"/>
              </a:spcAft>
              <a:buNone/>
            </a:pPr>
            <a:r>
              <a:rPr lang="en-US" sz="2800" b="1" dirty="0" smtClean="0"/>
              <a:t>Prompt: </a:t>
            </a:r>
            <a:r>
              <a:rPr lang="en-US" sz="2800" i="1" dirty="0" smtClean="0"/>
              <a:t>What </a:t>
            </a:r>
            <a:r>
              <a:rPr lang="en-US" sz="2800" i="1" dirty="0"/>
              <a:t>does it mean to be an </a:t>
            </a:r>
            <a:r>
              <a:rPr lang="en-US" sz="2800" i="1" dirty="0" err="1"/>
              <a:t>upstander</a:t>
            </a:r>
            <a:r>
              <a:rPr lang="en-US" sz="2800" i="1" dirty="0"/>
              <a:t>?</a:t>
            </a:r>
            <a:r>
              <a:rPr lang="en-US" sz="2800" dirty="0"/>
              <a:t> </a:t>
            </a:r>
            <a:endParaRPr lang="en-US" sz="2800" dirty="0" smtClean="0"/>
          </a:p>
          <a:p>
            <a:pPr marL="400050" lvl="1" indent="0" algn="ctr">
              <a:spcAft>
                <a:spcPts val="600"/>
              </a:spcAft>
              <a:buNone/>
            </a:pPr>
            <a:r>
              <a:rPr lang="en-US" sz="2600" i="1" dirty="0" smtClean="0"/>
              <a:t>In </a:t>
            </a:r>
            <a:r>
              <a:rPr lang="en-US" sz="2600" i="1" dirty="0"/>
              <a:t>a genre of your choosing, share an example of an </a:t>
            </a:r>
            <a:r>
              <a:rPr lang="en-US" sz="2600" i="1" dirty="0" err="1" smtClean="0"/>
              <a:t>upstander</a:t>
            </a:r>
            <a:r>
              <a:rPr lang="en-US" sz="2600" i="1" dirty="0" smtClean="0"/>
              <a:t>. The </a:t>
            </a:r>
            <a:r>
              <a:rPr lang="en-US" sz="2600" i="1" dirty="0" err="1"/>
              <a:t>upstander</a:t>
            </a:r>
            <a:r>
              <a:rPr lang="en-US" sz="2600" i="1" dirty="0"/>
              <a:t> you choose to write about can be historic, public, or personal. Illustrate how and why this person is an </a:t>
            </a:r>
            <a:r>
              <a:rPr lang="en-US" sz="2600" i="1" dirty="0" err="1"/>
              <a:t>upstander</a:t>
            </a:r>
            <a:r>
              <a:rPr lang="en-US" sz="2600" i="1" dirty="0"/>
              <a:t> by using current or past events. Explain how the events and the person have served as a call to action to you, the </a:t>
            </a:r>
            <a:r>
              <a:rPr lang="en-US" sz="2600" i="1" dirty="0" smtClean="0"/>
              <a:t>writer</a:t>
            </a:r>
            <a:r>
              <a:rPr lang="en-US" sz="2600" i="1" dirty="0" smtClean="0"/>
              <a:t>.</a:t>
            </a:r>
            <a:endParaRPr lang="en-US" sz="2400" i="1" dirty="0"/>
          </a:p>
          <a:p>
            <a:pPr marL="400050" lvl="1" indent="0">
              <a:spcAft>
                <a:spcPts val="600"/>
              </a:spcAft>
              <a:buNone/>
            </a:pPr>
            <a:r>
              <a:rPr lang="en-US" sz="2600" b="1" dirty="0"/>
              <a:t>D</a:t>
            </a:r>
            <a:r>
              <a:rPr lang="en-US" sz="2600" b="1" dirty="0" smtClean="0"/>
              <a:t>efinition </a:t>
            </a:r>
            <a:r>
              <a:rPr lang="en-US" sz="2600" b="1" dirty="0"/>
              <a:t>of </a:t>
            </a:r>
            <a:r>
              <a:rPr lang="en-US" sz="2600" b="1" dirty="0" err="1"/>
              <a:t>upstander</a:t>
            </a:r>
            <a:r>
              <a:rPr lang="en-US" sz="2600" b="1" dirty="0"/>
              <a:t>:</a:t>
            </a:r>
            <a:r>
              <a:rPr lang="en-US" sz="2600" dirty="0"/>
              <a:t> An individual, group, or institution that chooses to take a positive stand and act on behalf of themselves and others (Facing History and Ourselves, 2012)</a:t>
            </a:r>
            <a:r>
              <a:rPr lang="en-US" sz="2600" dirty="0" smtClean="0"/>
              <a:t>.</a:t>
            </a:r>
          </a:p>
          <a:p>
            <a:pPr marL="400050" lvl="1" indent="0">
              <a:spcAft>
                <a:spcPts val="600"/>
              </a:spcAft>
              <a:buNone/>
            </a:pPr>
            <a:r>
              <a:rPr lang="en-US" sz="2600" b="1" dirty="0">
                <a:cs typeface="Arial Narrow"/>
              </a:rPr>
              <a:t>D</a:t>
            </a:r>
            <a:r>
              <a:rPr lang="en-US" sz="2600" b="1" dirty="0" smtClean="0">
                <a:cs typeface="Arial Narrow"/>
              </a:rPr>
              <a:t>efinition </a:t>
            </a:r>
            <a:r>
              <a:rPr lang="en-US" sz="2600" b="1" dirty="0">
                <a:cs typeface="Arial Narrow"/>
              </a:rPr>
              <a:t>of bystander:</a:t>
            </a:r>
            <a:r>
              <a:rPr lang="en-US" sz="2600" dirty="0">
                <a:cs typeface="Arial Narrow"/>
              </a:rPr>
              <a:t> An individual, a group, or institution that observes or knows about a problem such as bullying or discrimination and chooses not to help or act on behalf of those who are affected by the problem.</a:t>
            </a:r>
            <a:endParaRPr lang="en-US" sz="2600" dirty="0"/>
          </a:p>
          <a:p>
            <a:pPr marL="0" indent="0">
              <a:buNone/>
            </a:pPr>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6</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Looking Forward</a:t>
            </a:r>
            <a:endParaRPr lang="en-US" dirty="0"/>
          </a:p>
        </p:txBody>
      </p:sp>
      <p:sp>
        <p:nvSpPr>
          <p:cNvPr id="3" name="Content Placeholder 2"/>
          <p:cNvSpPr>
            <a:spLocks noGrp="1"/>
          </p:cNvSpPr>
          <p:nvPr>
            <p:ph idx="1"/>
          </p:nvPr>
        </p:nvSpPr>
        <p:spPr>
          <a:xfrm>
            <a:off x="457200" y="1663701"/>
            <a:ext cx="8242300" cy="4823517"/>
          </a:xfrm>
        </p:spPr>
        <p:txBody>
          <a:bodyPr>
            <a:noAutofit/>
          </a:bodyPr>
          <a:lstStyle/>
          <a:p>
            <a:pPr marL="0" indent="0">
              <a:buNone/>
            </a:pPr>
            <a:r>
              <a:rPr lang="en-US" dirty="0" smtClean="0"/>
              <a:t>Before </a:t>
            </a:r>
            <a:r>
              <a:rPr lang="en-US" dirty="0"/>
              <a:t>moving to Unit 3, </a:t>
            </a:r>
            <a:r>
              <a:rPr lang="en-US" dirty="0" smtClean="0"/>
              <a:t>reflect </a:t>
            </a:r>
            <a:r>
              <a:rPr lang="en-US" dirty="0"/>
              <a:t>on the </a:t>
            </a:r>
            <a:r>
              <a:rPr lang="en-US" dirty="0" smtClean="0"/>
              <a:t>following:</a:t>
            </a:r>
          </a:p>
          <a:p>
            <a:pPr marL="0" indent="0">
              <a:buNone/>
            </a:pPr>
            <a:r>
              <a:rPr lang="en-US" sz="3000" dirty="0" smtClean="0"/>
              <a:t> </a:t>
            </a:r>
          </a:p>
          <a:p>
            <a:pPr>
              <a:buFont typeface="Wingdings" pitchFamily="2" charset="2"/>
              <a:buChar char="Ø"/>
            </a:pPr>
            <a:r>
              <a:rPr lang="en-US" sz="2800" i="1" dirty="0" smtClean="0"/>
              <a:t>What </a:t>
            </a:r>
            <a:r>
              <a:rPr lang="en-US" sz="2800" i="1" dirty="0"/>
              <a:t>CCSS-informed lessons are you thinking about or planning to develop that will help your students strategically use writing to inform, or argue, or analyze</a:t>
            </a:r>
            <a:r>
              <a:rPr lang="en-US" sz="2800" i="1" dirty="0" smtClean="0"/>
              <a:t>?</a:t>
            </a:r>
          </a:p>
          <a:p>
            <a:pPr>
              <a:buFont typeface="Wingdings" pitchFamily="2" charset="2"/>
              <a:buChar char="Ø"/>
            </a:pPr>
            <a:endParaRPr lang="en-US" sz="2800" i="1" dirty="0"/>
          </a:p>
          <a:p>
            <a:pPr>
              <a:buFont typeface="Wingdings" pitchFamily="2" charset="2"/>
              <a:buChar char="Ø"/>
            </a:pPr>
            <a:r>
              <a:rPr lang="en-US" sz="2800" i="1" dirty="0"/>
              <a:t>What professional learning needs and questions are surfacing for you as you prepare to teach informational, argument, and analytical writing more effectively? </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60</a:t>
            </a:fld>
            <a:endParaRPr lang="en-US" dirty="0"/>
          </a:p>
        </p:txBody>
      </p:sp>
    </p:spTree>
    <p:extLst>
      <p:ext uri="{BB962C8B-B14F-4D97-AF65-F5344CB8AC3E}">
        <p14:creationId xmlns:p14="http://schemas.microsoft.com/office/powerpoint/2010/main" val="2564538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Planning a Writing Lesson</a:t>
            </a:r>
          </a:p>
        </p:txBody>
      </p:sp>
      <p:sp>
        <p:nvSpPr>
          <p:cNvPr id="3" name="Content Placeholder 2"/>
          <p:cNvSpPr>
            <a:spLocks noGrp="1"/>
          </p:cNvSpPr>
          <p:nvPr>
            <p:ph idx="1"/>
          </p:nvPr>
        </p:nvSpPr>
        <p:spPr/>
        <p:txBody>
          <a:bodyPr>
            <a:normAutofit fontScale="92500" lnSpcReduction="20000"/>
          </a:bodyPr>
          <a:lstStyle/>
          <a:p>
            <a:pPr marL="0" indent="0">
              <a:spcAft>
                <a:spcPts val="1200"/>
              </a:spcAft>
              <a:buNone/>
            </a:pPr>
            <a:r>
              <a:rPr lang="en-US" sz="3600" dirty="0"/>
              <a:t>Consider the theme and its connection to your students and the CA CCSS for ELA/Literacy by:</a:t>
            </a:r>
          </a:p>
          <a:p>
            <a:pPr>
              <a:spcAft>
                <a:spcPts val="1200"/>
              </a:spcAft>
            </a:pPr>
            <a:r>
              <a:rPr lang="en-US" dirty="0"/>
              <a:t>Writing Topic</a:t>
            </a:r>
          </a:p>
          <a:p>
            <a:pPr>
              <a:spcAft>
                <a:spcPts val="1200"/>
              </a:spcAft>
            </a:pPr>
            <a:r>
              <a:rPr lang="en-US" dirty="0"/>
              <a:t>Content and Context</a:t>
            </a:r>
          </a:p>
          <a:p>
            <a:pPr>
              <a:spcAft>
                <a:spcPts val="1200"/>
              </a:spcAft>
            </a:pPr>
            <a:r>
              <a:rPr lang="en-US" dirty="0"/>
              <a:t>Writing Types and Genre</a:t>
            </a:r>
          </a:p>
          <a:p>
            <a:pPr>
              <a:spcAft>
                <a:spcPts val="1200"/>
              </a:spcAft>
            </a:pPr>
            <a:r>
              <a:rPr lang="en-US" dirty="0"/>
              <a:t>Audience</a:t>
            </a:r>
          </a:p>
          <a:p>
            <a:pPr marL="0" indent="0">
              <a:spcAft>
                <a:spcPts val="1200"/>
              </a:spcAft>
              <a:buNone/>
            </a:pPr>
            <a:r>
              <a:rPr lang="en-US" dirty="0"/>
              <a:t>Note: Answers to the questions on the following slides will vary widely across grade levels and teaching contexts.</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7</a:t>
            </a:fld>
            <a:endParaRPr lang="en-US" dirty="0"/>
          </a:p>
        </p:txBody>
      </p:sp>
    </p:spTree>
    <p:extLst>
      <p:ext uri="{BB962C8B-B14F-4D97-AF65-F5344CB8AC3E}">
        <p14:creationId xmlns:p14="http://schemas.microsoft.com/office/powerpoint/2010/main" val="10551770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Planning the Writing Topic</a:t>
            </a:r>
            <a:endParaRPr lang="en-US" dirty="0"/>
          </a:p>
        </p:txBody>
      </p:sp>
      <p:sp>
        <p:nvSpPr>
          <p:cNvPr id="3" name="Content Placeholder 2"/>
          <p:cNvSpPr>
            <a:spLocks noGrp="1"/>
          </p:cNvSpPr>
          <p:nvPr>
            <p:ph idx="1"/>
          </p:nvPr>
        </p:nvSpPr>
        <p:spPr>
          <a:xfrm>
            <a:off x="457200" y="1797269"/>
            <a:ext cx="8229600" cy="4445876"/>
          </a:xfrm>
        </p:spPr>
        <p:txBody>
          <a:bodyPr>
            <a:normAutofit/>
          </a:bodyPr>
          <a:lstStyle/>
          <a:p>
            <a:pPr marL="0" indent="0">
              <a:buNone/>
            </a:pPr>
            <a:r>
              <a:rPr lang="en-US" sz="3600" b="1" dirty="0"/>
              <a:t>Writing </a:t>
            </a:r>
            <a:r>
              <a:rPr lang="en-US" sz="3600" b="1" dirty="0" smtClean="0"/>
              <a:t>Topic</a:t>
            </a:r>
          </a:p>
          <a:p>
            <a:pPr>
              <a:buFont typeface="Wingdings" pitchFamily="2" charset="2"/>
              <a:buChar char="Ø"/>
            </a:pPr>
            <a:r>
              <a:rPr lang="en-US" i="1" dirty="0" smtClean="0"/>
              <a:t>If </a:t>
            </a:r>
            <a:r>
              <a:rPr lang="en-US" i="1" dirty="0"/>
              <a:t>you were to teach your students to respond in writing to </a:t>
            </a:r>
            <a:r>
              <a:rPr lang="en-US" i="1" dirty="0" smtClean="0"/>
              <a:t>topic</a:t>
            </a:r>
            <a:r>
              <a:rPr lang="en-US" i="1" dirty="0"/>
              <a:t> </a:t>
            </a:r>
            <a:r>
              <a:rPr lang="en-US" i="1" dirty="0" smtClean="0"/>
              <a:t>of </a:t>
            </a:r>
            <a:r>
              <a:rPr lang="en-US" i="1" dirty="0" err="1" smtClean="0"/>
              <a:t>Upstanders</a:t>
            </a:r>
            <a:r>
              <a:rPr lang="en-US" i="1" dirty="0" smtClean="0"/>
              <a:t>, Not Bystanders, </a:t>
            </a:r>
            <a:r>
              <a:rPr lang="en-US" i="1" dirty="0"/>
              <a:t>how could you adapt it for your grade level and your </a:t>
            </a:r>
            <a:r>
              <a:rPr lang="en-US" i="1" dirty="0" smtClean="0"/>
              <a:t>student population? </a:t>
            </a:r>
            <a:endParaRPr lang="en-US" i="1"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8</a:t>
            </a:fld>
            <a:endParaRPr lang="en-US" dirty="0"/>
          </a:p>
        </p:txBody>
      </p:sp>
    </p:spTree>
    <p:extLst>
      <p:ext uri="{BB962C8B-B14F-4D97-AF65-F5344CB8AC3E}">
        <p14:creationId xmlns:p14="http://schemas.microsoft.com/office/powerpoint/2010/main" val="1803130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 </a:t>
            </a:r>
            <a:r>
              <a:rPr lang="en-US" dirty="0"/>
              <a:t>Planning – Content </a:t>
            </a:r>
            <a:r>
              <a:rPr lang="en-US" dirty="0" smtClean="0"/>
              <a:t>and Context</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3600" b="1" dirty="0"/>
              <a:t>Content and Context </a:t>
            </a:r>
          </a:p>
          <a:p>
            <a:pPr>
              <a:buFont typeface="Wingdings" pitchFamily="2" charset="2"/>
              <a:buChar char="Ø"/>
            </a:pPr>
            <a:r>
              <a:rPr lang="en-US" sz="2800" i="1" dirty="0"/>
              <a:t>What kinds of </a:t>
            </a:r>
            <a:r>
              <a:rPr lang="en-US" sz="2800" i="1" dirty="0" err="1"/>
              <a:t>upstanders</a:t>
            </a:r>
            <a:r>
              <a:rPr lang="en-US" sz="2800" i="1" dirty="0"/>
              <a:t> could your students write about? Have they read texts about historical </a:t>
            </a:r>
            <a:r>
              <a:rPr lang="en-US" sz="2800" i="1" dirty="0" err="1"/>
              <a:t>upstanders</a:t>
            </a:r>
            <a:r>
              <a:rPr lang="en-US" sz="2800" i="1" dirty="0"/>
              <a:t>? Are there additional texts in your </a:t>
            </a:r>
            <a:r>
              <a:rPr lang="en-US" sz="2800" i="1" dirty="0" smtClean="0"/>
              <a:t>anthology</a:t>
            </a:r>
            <a:r>
              <a:rPr lang="en-US" sz="2800" i="1" dirty="0"/>
              <a:t> </a:t>
            </a:r>
            <a:r>
              <a:rPr lang="en-US" sz="2800" i="1" dirty="0" smtClean="0"/>
              <a:t>or in your school </a:t>
            </a:r>
            <a:r>
              <a:rPr lang="en-US" sz="2800" i="1" dirty="0"/>
              <a:t>or classroom library that would focus them on the topic? </a:t>
            </a:r>
            <a:endParaRPr lang="en-US" sz="2800" i="1" dirty="0" smtClean="0"/>
          </a:p>
          <a:p>
            <a:pPr>
              <a:buFont typeface="Wingdings" pitchFamily="2" charset="2"/>
              <a:buChar char="Ø"/>
            </a:pPr>
            <a:r>
              <a:rPr lang="en-US" sz="2800" i="1" dirty="0" smtClean="0"/>
              <a:t>Do </a:t>
            </a:r>
            <a:r>
              <a:rPr lang="en-US" sz="2800" i="1" dirty="0"/>
              <a:t>they have prior knowledge that they could build on? What more do they need to read and research to expand their knowledge of the topic? </a:t>
            </a:r>
          </a:p>
          <a:p>
            <a:pPr>
              <a:buFont typeface="Wingdings" pitchFamily="2" charset="2"/>
              <a:buChar char="Ø"/>
            </a:pPr>
            <a:r>
              <a:rPr lang="en-US" sz="2800" i="1" dirty="0"/>
              <a:t>Does your school have a character education or anti-bullying program? If yes, can the topic be adapted for the content and texts that are a part of those programs? </a:t>
            </a:r>
          </a:p>
        </p:txBody>
      </p:sp>
      <p:sp>
        <p:nvSpPr>
          <p:cNvPr id="4" name="Footer Placeholder 3"/>
          <p:cNvSpPr>
            <a:spLocks noGrp="1"/>
          </p:cNvSpPr>
          <p:nvPr>
            <p:ph type="ftr" sz="quarter" idx="3"/>
          </p:nvPr>
        </p:nvSpPr>
        <p:spPr>
          <a:xfrm>
            <a:off x="587739" y="6529027"/>
            <a:ext cx="3673342" cy="365125"/>
          </a:xfrm>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9</a:t>
            </a:fld>
            <a:endParaRPr lang="en-US" dirty="0"/>
          </a:p>
        </p:txBody>
      </p:sp>
    </p:spTree>
    <p:extLst>
      <p:ext uri="{BB962C8B-B14F-4D97-AF65-F5344CB8AC3E}">
        <p14:creationId xmlns:p14="http://schemas.microsoft.com/office/powerpoint/2010/main" val="14056732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Custom 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23">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14242</TotalTime>
  <Words>11663</Words>
  <Application>Microsoft Office PowerPoint</Application>
  <PresentationFormat>On-screen Show (4:3)</PresentationFormat>
  <Paragraphs>1031</Paragraphs>
  <Slides>60</Slides>
  <Notes>60</Notes>
  <HiddenSlides>0</HiddenSlides>
  <MMClips>0</MMClips>
  <ScaleCrop>false</ScaleCrop>
  <HeadingPairs>
    <vt:vector size="4" baseType="variant">
      <vt:variant>
        <vt:lpstr>Theme</vt:lpstr>
      </vt:variant>
      <vt:variant>
        <vt:i4>2</vt:i4>
      </vt:variant>
      <vt:variant>
        <vt:lpstr>Slide Titles</vt:lpstr>
      </vt:variant>
      <vt:variant>
        <vt:i4>60</vt:i4>
      </vt:variant>
    </vt:vector>
  </HeadingPairs>
  <TitlesOfParts>
    <vt:vector size="62" baseType="lpstr">
      <vt:lpstr>Office Theme</vt:lpstr>
      <vt:lpstr>Office Theme</vt:lpstr>
      <vt:lpstr> Common Core State Standards Professional Learning Module Series </vt:lpstr>
      <vt:lpstr>Welcome to Unit 2</vt:lpstr>
      <vt:lpstr>Unit 2 Learning Objectives</vt:lpstr>
      <vt:lpstr>Planning CCSS-Informed Writing Lessons</vt:lpstr>
      <vt:lpstr>A Framework for Planning Writing Lessons</vt:lpstr>
      <vt:lpstr>Using a Shared Scenario  to Plan a Writing Lesson</vt:lpstr>
      <vt:lpstr>Planning a Writing Lesson</vt:lpstr>
      <vt:lpstr>Planning the Writing Topic</vt:lpstr>
      <vt:lpstr> Planning – Content and Context</vt:lpstr>
      <vt:lpstr>Planning – Text Types and Genre</vt:lpstr>
      <vt:lpstr>Planning – Audience</vt:lpstr>
      <vt:lpstr>Planning a Writing Lesson</vt:lpstr>
      <vt:lpstr> Examining Lesson Plans</vt:lpstr>
      <vt:lpstr>Lesson Plans: Elementary</vt:lpstr>
      <vt:lpstr>Lesson Plan: Middle School</vt:lpstr>
      <vt:lpstr>Lesson Plans: High School</vt:lpstr>
      <vt:lpstr>Extension Activity (Optional)</vt:lpstr>
      <vt:lpstr>Selecting and Using Texts Purposefully</vt:lpstr>
      <vt:lpstr>Selecting and Using Texts Purposefully</vt:lpstr>
      <vt:lpstr>Analyzing Teachers’ Uses of Texts</vt:lpstr>
      <vt:lpstr>Analyzing Teachers’ Uses of Texts</vt:lpstr>
      <vt:lpstr>Building a Knowledge Base</vt:lpstr>
      <vt:lpstr>Increasing Genre Knowledge</vt:lpstr>
      <vt:lpstr>Increasing Genre Knowledge</vt:lpstr>
      <vt:lpstr>Using Genre Features to Support a Claim </vt:lpstr>
      <vt:lpstr> Depth of Knowledge (DOK) </vt:lpstr>
      <vt:lpstr>Reflect, Write, Discuss</vt:lpstr>
      <vt:lpstr>Genre Models, Text Features,  and Claims</vt:lpstr>
      <vt:lpstr>Genre Models, Text Features, and Claims</vt:lpstr>
      <vt:lpstr>Genre Models, Text Features, and Claims</vt:lpstr>
      <vt:lpstr>Genre Models, Text Features, and Claims</vt:lpstr>
      <vt:lpstr>Using Texts to Connect the  Standards across Disciplines</vt:lpstr>
      <vt:lpstr>Reflect, Write, Discuss</vt:lpstr>
      <vt:lpstr> Developing Language and Comprehension through Discourse </vt:lpstr>
      <vt:lpstr>Developing Language and Comprehension through Discourse</vt:lpstr>
      <vt:lpstr>Developing Language and Comprehension through Discourse</vt:lpstr>
      <vt:lpstr>Reflect, Write, Discuss </vt:lpstr>
      <vt:lpstr>Precise Use of Language When   Researching a Topic or Issue Online</vt:lpstr>
      <vt:lpstr>Reflect, Write, Discuss </vt:lpstr>
      <vt:lpstr> Writing for Varied Audiences  and Purposes </vt:lpstr>
      <vt:lpstr>Writing for Varied Audiences  and Purposes</vt:lpstr>
      <vt:lpstr>Reflect, Write, Discuss</vt:lpstr>
      <vt:lpstr>Assessing the Credibility  of Texts and Sources</vt:lpstr>
      <vt:lpstr>Assessing the Credibility  of Texts and Sources</vt:lpstr>
      <vt:lpstr>Assessing the Credibility  of Texts and Sources</vt:lpstr>
      <vt:lpstr>Reflect, Write, Discuss</vt:lpstr>
      <vt:lpstr>Teaching Digital Literacy:  Sample Lessons</vt:lpstr>
      <vt:lpstr>Teaching Digital Literacy:  Sample Lessons</vt:lpstr>
      <vt:lpstr>Teaching Digital Literacy:  Sample Lessons</vt:lpstr>
      <vt:lpstr>Teaching Digital Literacy:  Sample Lessons</vt:lpstr>
      <vt:lpstr>Teaching Digital Literacy:  Sample Lessons</vt:lpstr>
      <vt:lpstr> Reflect, Write, Discuss</vt:lpstr>
      <vt:lpstr>Writing with Digital Tools</vt:lpstr>
      <vt:lpstr>Writing with Digital Tools</vt:lpstr>
      <vt:lpstr>Navigating the Digital World:  Extension Activity (Optional)</vt:lpstr>
      <vt:lpstr>The Digital World and Cyberbullying (Optional)</vt:lpstr>
      <vt:lpstr>The Digital World and Cyberbullying (Optional)</vt:lpstr>
      <vt:lpstr>Examining Lessons for Informational, Argument, and Analytical Writing</vt:lpstr>
      <vt:lpstr>Examining Lessons for Informational, Argument, and Analytical Writing</vt:lpstr>
      <vt:lpstr>Looking Forward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CCSS ELA Writing</dc:title>
  <dc:creator>J. Marlink</dc:creator>
  <cp:lastModifiedBy>CDE</cp:lastModifiedBy>
  <cp:revision>828</cp:revision>
  <cp:lastPrinted>2013-05-10T15:17:11Z</cp:lastPrinted>
  <dcterms:created xsi:type="dcterms:W3CDTF">2013-01-12T23:09:22Z</dcterms:created>
  <dcterms:modified xsi:type="dcterms:W3CDTF">2013-05-10T20:24:14Z</dcterms:modified>
</cp:coreProperties>
</file>