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62" r:id="rId6"/>
    <p:sldId id="283" r:id="rId7"/>
    <p:sldId id="263" r:id="rId8"/>
    <p:sldId id="267" r:id="rId9"/>
    <p:sldId id="268" r:id="rId10"/>
    <p:sldId id="269" r:id="rId11"/>
    <p:sldId id="270" r:id="rId12"/>
    <p:sldId id="276" r:id="rId13"/>
    <p:sldId id="271" r:id="rId14"/>
    <p:sldId id="275" r:id="rId15"/>
    <p:sldId id="277" r:id="rId16"/>
    <p:sldId id="278" r:id="rId17"/>
    <p:sldId id="279" r:id="rId18"/>
    <p:sldId id="280" r:id="rId19"/>
    <p:sldId id="281" r:id="rId20"/>
    <p:sldId id="28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9988" autoAdjust="0"/>
  </p:normalViewPr>
  <p:slideViewPr>
    <p:cSldViewPr snapToGrid="0">
      <p:cViewPr varScale="1">
        <p:scale>
          <a:sx n="84" d="100"/>
          <a:sy n="84" d="100"/>
        </p:scale>
        <p:origin x="462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C1FB40-EEC0-4E72-BAC7-05926ACF2DAB}" type="datetimeFigureOut">
              <a:rPr lang="en-US" smtClean="0"/>
              <a:t>8/8/2016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04CF4-8D0E-4EDB-990D-BEBF6D61A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795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Before creating your CATEMA Account you will need to know your MSJC ID Number, the name</a:t>
            </a:r>
            <a:r>
              <a:rPr lang="en-US" baseline="0" dirty="0" smtClean="0"/>
              <a:t> of your high school, the year you will graduate, your email address, your mailing address, your teacher’s name, the name of the articulated course, and your class period.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898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</a:t>
            </a:r>
            <a:r>
              <a:rPr lang="en-US" baseline="0" dirty="0" smtClean="0"/>
              <a:t> must verify that all the information you provided is correct, and then click “Yes” to continue.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642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Select</a:t>
            </a:r>
            <a:r>
              <a:rPr lang="en-US" baseline="0" dirty="0" smtClean="0"/>
              <a:t> your High School, Teacher’s Name, Course Name, and Class Period from the drop-down menus and click “Submit”.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023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sure your class is listed</a:t>
            </a:r>
            <a:r>
              <a:rPr lang="en-US" baseline="0" dirty="0" smtClean="0"/>
              <a:t> u</a:t>
            </a:r>
            <a:r>
              <a:rPr lang="en-US" dirty="0" smtClean="0"/>
              <a:t>nder “My Classes For</a:t>
            </a:r>
            <a:r>
              <a:rPr lang="en-US" baseline="0" dirty="0" smtClean="0"/>
              <a:t> This School Year” section. When finished make sure you log out using the button on the lower right hand corner.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117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you already have a CATEMA Account</a:t>
            </a:r>
            <a:r>
              <a:rPr lang="en-US" baseline="0" dirty="0" smtClean="0"/>
              <a:t> and cannot remember your Username and Password you may go to </a:t>
            </a:r>
            <a:r>
              <a:rPr lang="en-US" dirty="0" smtClean="0"/>
              <a:t>www.catema.com to retrieve this information.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5506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Select “Mt. San Jacinto College” from the drop-down menu. Scroll down to the middle of the drop-down menu to locate Mt. San Jacinto College from the list.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3712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Click on the “Go To Student Login Assistant” link.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617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will need to choose</a:t>
            </a:r>
            <a:r>
              <a:rPr lang="en-US" baseline="0" dirty="0" smtClean="0"/>
              <a:t> your High School from the drop-down list and then enter your name and date of birth. Then click on the “Find Username” button.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6571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Once you have found your Username you will need to click on the “Create a new enrollment record” button.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401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Select</a:t>
            </a:r>
            <a:r>
              <a:rPr lang="en-US" baseline="0" dirty="0" smtClean="0"/>
              <a:t> your High School, Teacher’s Name, Course Name, and Class Period from the drop-down menus and click “Submit”.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2760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CONGRATUATIONS! You have now completed all steps required to obtain your Articulation Credit!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4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Should you need to retrieve your MSJC</a:t>
            </a:r>
            <a:r>
              <a:rPr lang="en-US" baseline="0" dirty="0" smtClean="0"/>
              <a:t> ID number go to www.msjc.edu and click on the “EagleAdvisor” link on the right-hand side of the webpage. You will then be directed to a new webpage. If you already have your MSJC ID Number wait for further instructions to create your CATEMA Account.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46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Next, you will click on the link labeled “What is my MSJC username and Student ID?”.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50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You will need to enter your </a:t>
            </a:r>
            <a:r>
              <a:rPr lang="en-US" i="1" baseline="0" dirty="0" smtClean="0"/>
              <a:t>Last Name </a:t>
            </a:r>
            <a:r>
              <a:rPr lang="en-US" baseline="0" dirty="0" smtClean="0"/>
              <a:t>and </a:t>
            </a:r>
            <a:r>
              <a:rPr lang="en-US" i="1" baseline="0" dirty="0" smtClean="0"/>
              <a:t>Social Security Number</a:t>
            </a:r>
            <a:r>
              <a:rPr lang="en-US" baseline="0" dirty="0" smtClean="0"/>
              <a:t> and click “Submit”. Remember, if you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did not supply your Social Security Number when applying, or are a Dream Act/AB540 student, you will need to visit one of the college admissions offices and bring identification in order to obtain your MSJC ID Number.</a:t>
            </a:r>
            <a:r>
              <a:rPr lang="en-US" sz="12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You will need your MSJC ID Number in order to create a CATEMA Account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Please</a:t>
            </a:r>
            <a:r>
              <a:rPr lang="en-US" sz="12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see your teacher if you have any questions.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852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Please write</a:t>
            </a:r>
            <a:r>
              <a:rPr lang="en-US" baseline="0" dirty="0" smtClean="0"/>
              <a:t> down, or take a picture of, your MSJC Username and Student ID for future reference. Click “OK” to continue and close out of the MSJC webpage.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785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</a:t>
            </a:r>
            <a:r>
              <a:rPr lang="en-US" baseline="0" dirty="0" smtClean="0"/>
              <a:t> create a Student CATEMA Account go to www.catema.com.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2936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Select “Mt. San Jacinto College” from the drop-down menu. Scroll down to the middle of the drop-down menu to locate Mt. San Jacinto College from the list.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144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Next,</a:t>
            </a:r>
            <a:r>
              <a:rPr lang="en-US" baseline="0" dirty="0" smtClean="0"/>
              <a:t> click on the “New Students” tab on the upper left-hand corner and select “Create Account”.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1814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will now fill in the requested information</a:t>
            </a:r>
            <a:r>
              <a:rPr lang="en-US" baseline="0" dirty="0" smtClean="0"/>
              <a:t> and click the “Next” button to continue. </a:t>
            </a:r>
            <a:r>
              <a:rPr lang="en-US" dirty="0" smtClean="0"/>
              <a:t>Please note,</a:t>
            </a:r>
            <a:r>
              <a:rPr lang="en-US" baseline="0" dirty="0" smtClean="0"/>
              <a:t> you</a:t>
            </a:r>
            <a:r>
              <a:rPr lang="en-US" dirty="0" smtClean="0"/>
              <a:t> do not need</a:t>
            </a:r>
            <a:r>
              <a:rPr lang="en-US" baseline="0" dirty="0" smtClean="0"/>
              <a:t> to enter a “State Student ID”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04CF4-8D0E-4EDB-990D-BEBF6D61A9C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129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8B94-1FBE-40CF-A5D9-1900470D258C}" type="datetimeFigureOut">
              <a:rPr lang="en-US" smtClean="0"/>
              <a:t>8/8/2016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C968-33C5-48B3-BABD-2A21C68E2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767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8B94-1FBE-40CF-A5D9-1900470D258C}" type="datetimeFigureOut">
              <a:rPr lang="en-US" smtClean="0"/>
              <a:t>8/8/2016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C968-33C5-48B3-BABD-2A21C68E2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852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8B94-1FBE-40CF-A5D9-1900470D258C}" type="datetimeFigureOut">
              <a:rPr lang="en-US" smtClean="0"/>
              <a:t>8/8/2016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C968-33C5-48B3-BABD-2A21C68E2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56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8B94-1FBE-40CF-A5D9-1900470D258C}" type="datetimeFigureOut">
              <a:rPr lang="en-US" smtClean="0"/>
              <a:t>8/8/2016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C968-33C5-48B3-BABD-2A21C68E2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885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8B94-1FBE-40CF-A5D9-1900470D258C}" type="datetimeFigureOut">
              <a:rPr lang="en-US" smtClean="0"/>
              <a:t>8/8/2016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C968-33C5-48B3-BABD-2A21C68E2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366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8B94-1FBE-40CF-A5D9-1900470D258C}" type="datetimeFigureOut">
              <a:rPr lang="en-US" smtClean="0"/>
              <a:t>8/8/2016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C968-33C5-48B3-BABD-2A21C68E2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193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8B94-1FBE-40CF-A5D9-1900470D258C}" type="datetimeFigureOut">
              <a:rPr lang="en-US" smtClean="0"/>
              <a:t>8/8/2016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C968-33C5-48B3-BABD-2A21C68E2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51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8B94-1FBE-40CF-A5D9-1900470D258C}" type="datetimeFigureOut">
              <a:rPr lang="en-US" smtClean="0"/>
              <a:t>8/8/2016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C968-33C5-48B3-BABD-2A21C68E2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42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8B94-1FBE-40CF-A5D9-1900470D258C}" type="datetimeFigureOut">
              <a:rPr lang="en-US" smtClean="0"/>
              <a:t>8/8/2016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C968-33C5-48B3-BABD-2A21C68E2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053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8B94-1FBE-40CF-A5D9-1900470D258C}" type="datetimeFigureOut">
              <a:rPr lang="en-US" smtClean="0"/>
              <a:t>8/8/2016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C968-33C5-48B3-BABD-2A21C68E2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653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8B94-1FBE-40CF-A5D9-1900470D258C}" type="datetimeFigureOut">
              <a:rPr lang="en-US" smtClean="0"/>
              <a:t>8/8/2016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DC968-33C5-48B3-BABD-2A21C68E2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69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18B94-1FBE-40CF-A5D9-1900470D258C}" type="datetimeFigureOut">
              <a:rPr lang="en-US" smtClean="0"/>
              <a:t>8/8/2016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DC968-33C5-48B3-BABD-2A21C68E2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150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hyperlink" Target="http://www.catema.com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jc.ed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catema.com/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388086" y="3227039"/>
            <a:ext cx="9144000" cy="2036393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800" dirty="0" smtClean="0">
                <a:solidFill>
                  <a:srgbClr val="C00000"/>
                </a:solidFill>
              </a:rPr>
              <a:t/>
            </a:r>
            <a:br>
              <a:rPr lang="en-US" sz="4800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Step Three: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Creating a CATEMA Account      It’s as easy as 1-2-3!</a:t>
            </a:r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N:\Public\Departments\Logos\Logos\Official LOGO\LogosforMSOFFICE\MSJClogoHx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476" y="910847"/>
            <a:ext cx="5247640" cy="14471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839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180750"/>
            <a:ext cx="3035713" cy="95001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13062" y="1130761"/>
            <a:ext cx="10515600" cy="452347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Fill in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requested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99178" y="1801906"/>
            <a:ext cx="502024" cy="20618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7" name="TextBox 6"/>
          <p:cNvSpPr txBox="1"/>
          <p:nvPr/>
        </p:nvSpPr>
        <p:spPr>
          <a:xfrm>
            <a:off x="3128682" y="4894732"/>
            <a:ext cx="103990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3128682" y="3218330"/>
            <a:ext cx="941293" cy="2330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9" name="TextBox 8"/>
          <p:cNvSpPr txBox="1"/>
          <p:nvPr/>
        </p:nvSpPr>
        <p:spPr>
          <a:xfrm>
            <a:off x="3038672" y="5486401"/>
            <a:ext cx="941293" cy="2330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10" name="TextBox 9"/>
          <p:cNvSpPr txBox="1"/>
          <p:nvPr/>
        </p:nvSpPr>
        <p:spPr>
          <a:xfrm>
            <a:off x="7915836" y="1801906"/>
            <a:ext cx="842682" cy="2152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570" y="1864662"/>
            <a:ext cx="11939859" cy="402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11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234540"/>
            <a:ext cx="3035713" cy="95001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36432" y="1418437"/>
            <a:ext cx="10515600" cy="413982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Verify that all information provided is correct and click “Yes” to save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84024" y="1805524"/>
            <a:ext cx="43030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36" y="2227959"/>
            <a:ext cx="12042887" cy="365288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8071" y="2877671"/>
            <a:ext cx="851647" cy="1384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  <p:sp>
        <p:nvSpPr>
          <p:cNvPr id="13" name="TextBox 12"/>
          <p:cNvSpPr txBox="1"/>
          <p:nvPr/>
        </p:nvSpPr>
        <p:spPr>
          <a:xfrm>
            <a:off x="2268071" y="3514165"/>
            <a:ext cx="1241248" cy="1517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  <p:sp>
        <p:nvSpPr>
          <p:cNvPr id="14" name="TextBox 13"/>
          <p:cNvSpPr txBox="1"/>
          <p:nvPr/>
        </p:nvSpPr>
        <p:spPr>
          <a:xfrm>
            <a:off x="2402541" y="3656918"/>
            <a:ext cx="1425388" cy="1524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  <p:sp>
        <p:nvSpPr>
          <p:cNvPr id="15" name="TextBox 14"/>
          <p:cNvSpPr txBox="1"/>
          <p:nvPr/>
        </p:nvSpPr>
        <p:spPr>
          <a:xfrm>
            <a:off x="2392813" y="3354106"/>
            <a:ext cx="1241248" cy="1517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  <p:sp>
        <p:nvSpPr>
          <p:cNvPr id="16" name="TextBox 15"/>
          <p:cNvSpPr txBox="1"/>
          <p:nvPr/>
        </p:nvSpPr>
        <p:spPr>
          <a:xfrm>
            <a:off x="6391836" y="3180945"/>
            <a:ext cx="1255058" cy="1828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  <p:sp>
        <p:nvSpPr>
          <p:cNvPr id="19" name="TextBox 18"/>
          <p:cNvSpPr txBox="1"/>
          <p:nvPr/>
        </p:nvSpPr>
        <p:spPr>
          <a:xfrm>
            <a:off x="3023164" y="4294094"/>
            <a:ext cx="1441259" cy="41338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2807860" y="3009686"/>
            <a:ext cx="1241248" cy="1517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</p:spTree>
    <p:extLst>
      <p:ext uri="{BB962C8B-B14F-4D97-AF65-F5344CB8AC3E}">
        <p14:creationId xmlns:p14="http://schemas.microsoft.com/office/powerpoint/2010/main" val="114023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183" y="1333807"/>
            <a:ext cx="10515600" cy="439267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Enter High School Course Information and click “Submit”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234540"/>
            <a:ext cx="3035713" cy="950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66" y="2043947"/>
            <a:ext cx="12116034" cy="36127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3606" y="2572871"/>
            <a:ext cx="1059359" cy="1870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7" name="TextBox 6"/>
          <p:cNvSpPr txBox="1"/>
          <p:nvPr/>
        </p:nvSpPr>
        <p:spPr>
          <a:xfrm>
            <a:off x="3916053" y="3442448"/>
            <a:ext cx="1059359" cy="1870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9" name="TextBox 8"/>
          <p:cNvSpPr txBox="1"/>
          <p:nvPr/>
        </p:nvSpPr>
        <p:spPr>
          <a:xfrm>
            <a:off x="3916053" y="3204274"/>
            <a:ext cx="1758606" cy="2202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2575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930" y="1605829"/>
            <a:ext cx="11394139" cy="353957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Make sure your class is listed under “My Classes For This School Year”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section and Log Out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216610"/>
            <a:ext cx="3035713" cy="95001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90282" y="2528047"/>
            <a:ext cx="878542" cy="1384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  <p:sp>
        <p:nvSpPr>
          <p:cNvPr id="8" name="TextBox 7"/>
          <p:cNvSpPr txBox="1"/>
          <p:nvPr/>
        </p:nvSpPr>
        <p:spPr>
          <a:xfrm>
            <a:off x="1246094" y="4697506"/>
            <a:ext cx="1290918" cy="1165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  <p:sp>
        <p:nvSpPr>
          <p:cNvPr id="9" name="TextBox 8"/>
          <p:cNvSpPr txBox="1"/>
          <p:nvPr/>
        </p:nvSpPr>
        <p:spPr>
          <a:xfrm>
            <a:off x="3944470" y="4697506"/>
            <a:ext cx="1290918" cy="1165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  <p:sp>
        <p:nvSpPr>
          <p:cNvPr id="10" name="TextBox 9"/>
          <p:cNvSpPr txBox="1"/>
          <p:nvPr/>
        </p:nvSpPr>
        <p:spPr>
          <a:xfrm flipV="1">
            <a:off x="726140" y="4714085"/>
            <a:ext cx="421341" cy="9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217905"/>
            <a:ext cx="12192000" cy="312465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26857" y="2734142"/>
            <a:ext cx="1241248" cy="1517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  <p:sp>
        <p:nvSpPr>
          <p:cNvPr id="14" name="TextBox 13"/>
          <p:cNvSpPr txBox="1"/>
          <p:nvPr/>
        </p:nvSpPr>
        <p:spPr>
          <a:xfrm>
            <a:off x="4724198" y="4941654"/>
            <a:ext cx="742745" cy="1246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  <p:sp>
        <p:nvSpPr>
          <p:cNvPr id="15" name="TextBox 14"/>
          <p:cNvSpPr txBox="1"/>
          <p:nvPr/>
        </p:nvSpPr>
        <p:spPr>
          <a:xfrm>
            <a:off x="1226638" y="4941653"/>
            <a:ext cx="645459" cy="124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  <p:sp>
        <p:nvSpPr>
          <p:cNvPr id="16" name="TextBox 15"/>
          <p:cNvSpPr txBox="1"/>
          <p:nvPr/>
        </p:nvSpPr>
        <p:spPr>
          <a:xfrm>
            <a:off x="690282" y="5189446"/>
            <a:ext cx="742745" cy="1246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  <p:sp>
        <p:nvSpPr>
          <p:cNvPr id="17" name="TextBox 16"/>
          <p:cNvSpPr txBox="1"/>
          <p:nvPr/>
        </p:nvSpPr>
        <p:spPr>
          <a:xfrm>
            <a:off x="670825" y="4955711"/>
            <a:ext cx="457199" cy="1008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</p:spTree>
    <p:extLst>
      <p:ext uri="{BB962C8B-B14F-4D97-AF65-F5344CB8AC3E}">
        <p14:creationId xmlns:p14="http://schemas.microsoft.com/office/powerpoint/2010/main" val="162196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216610"/>
            <a:ext cx="3035713" cy="95001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4690" y="1381773"/>
            <a:ext cx="10057757" cy="303591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Retrieving CATEMA Username and Password:</a:t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24799" y="1999277"/>
            <a:ext cx="672353" cy="1612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500" dirty="0"/>
          </a:p>
        </p:txBody>
      </p:sp>
      <p:sp>
        <p:nvSpPr>
          <p:cNvPr id="10" name="TextBox 9"/>
          <p:cNvSpPr txBox="1"/>
          <p:nvPr/>
        </p:nvSpPr>
        <p:spPr>
          <a:xfrm>
            <a:off x="8910918" y="1999277"/>
            <a:ext cx="340658" cy="1612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500" dirty="0"/>
          </a:p>
        </p:txBody>
      </p:sp>
      <p:sp>
        <p:nvSpPr>
          <p:cNvPr id="12" name="Rectangle 11"/>
          <p:cNvSpPr/>
          <p:nvPr/>
        </p:nvSpPr>
        <p:spPr>
          <a:xfrm>
            <a:off x="425158" y="2350470"/>
            <a:ext cx="39713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retrieve your Student CATEMA Username and </a:t>
            </a:r>
            <a:r>
              <a:rPr lang="en-US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Password go </a:t>
            </a: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</a:t>
            </a:r>
            <a:r>
              <a:rPr lang="en-US" b="1" u="sng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www.catema.com</a:t>
            </a: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b="1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3124" y="1757082"/>
            <a:ext cx="6598023" cy="4784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18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216610"/>
            <a:ext cx="3035713" cy="950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688" y="1521460"/>
            <a:ext cx="6790764" cy="490343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305470" y="2111708"/>
            <a:ext cx="47795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Select </a:t>
            </a:r>
            <a:r>
              <a:rPr lang="en-US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“Mt</a:t>
            </a: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San Jacinto </a:t>
            </a:r>
            <a:r>
              <a:rPr lang="en-US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College” </a:t>
            </a: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from the “CATEMA System - Site Login Directory”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707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216610"/>
            <a:ext cx="3035713" cy="950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8118" y="960433"/>
            <a:ext cx="5597337" cy="522485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3606" y="2271826"/>
            <a:ext cx="50845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Click </a:t>
            </a:r>
            <a:r>
              <a:rPr lang="en-US" sz="20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“Go </a:t>
            </a:r>
            <a:r>
              <a:rPr lang="en-US" sz="2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Student Login </a:t>
            </a:r>
            <a:r>
              <a:rPr lang="en-US" sz="20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Assistant”</a:t>
            </a:r>
            <a:endParaRPr lang="en-US" sz="2000" b="1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69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96150" y="2290045"/>
            <a:ext cx="45944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Enter High School Name, Student Name, and Date of </a:t>
            </a:r>
            <a:r>
              <a:rPr lang="en-US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Birth</a:t>
            </a:r>
          </a:p>
          <a:p>
            <a:pPr marL="285750" marR="0" lvl="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Click “Find Username”</a:t>
            </a:r>
            <a:endParaRPr lang="en-US" b="1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216610"/>
            <a:ext cx="3035713" cy="950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1549165"/>
            <a:ext cx="6319150" cy="4193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96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216610"/>
            <a:ext cx="3035713" cy="95001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473606" y="2352900"/>
            <a:ext cx="4896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Once you have found your Username, click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“Create a new enrollment record”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608" y="1257570"/>
            <a:ext cx="4726922" cy="45639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9243" y="3608962"/>
            <a:ext cx="1916348" cy="30861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7" name="TextBox 6"/>
          <p:cNvSpPr txBox="1"/>
          <p:nvPr/>
        </p:nvSpPr>
        <p:spPr>
          <a:xfrm>
            <a:off x="8104095" y="2842576"/>
            <a:ext cx="645459" cy="21544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8104095" y="3096546"/>
            <a:ext cx="744070" cy="21544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10" name="TextBox 9"/>
          <p:cNvSpPr txBox="1"/>
          <p:nvPr/>
        </p:nvSpPr>
        <p:spPr>
          <a:xfrm>
            <a:off x="8113239" y="2624328"/>
            <a:ext cx="1881153" cy="17972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29301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365" y="1425390"/>
            <a:ext cx="10515600" cy="399770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Enter High School Course Information and click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“Submit”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216610"/>
            <a:ext cx="3035713" cy="95001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883917" y="3200399"/>
            <a:ext cx="1745918" cy="2102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6" name="TextBox 5"/>
          <p:cNvSpPr txBox="1"/>
          <p:nvPr/>
        </p:nvSpPr>
        <p:spPr>
          <a:xfrm>
            <a:off x="3892882" y="3428613"/>
            <a:ext cx="933853" cy="1674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7" name="TextBox 6"/>
          <p:cNvSpPr txBox="1"/>
          <p:nvPr/>
        </p:nvSpPr>
        <p:spPr>
          <a:xfrm>
            <a:off x="473606" y="2671515"/>
            <a:ext cx="1745918" cy="2102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9" name="TextBox 8"/>
          <p:cNvSpPr txBox="1"/>
          <p:nvPr/>
        </p:nvSpPr>
        <p:spPr>
          <a:xfrm>
            <a:off x="3865987" y="4894731"/>
            <a:ext cx="1360436" cy="1255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10" name="TextBox 9"/>
          <p:cNvSpPr txBox="1"/>
          <p:nvPr/>
        </p:nvSpPr>
        <p:spPr>
          <a:xfrm>
            <a:off x="1104858" y="4894725"/>
            <a:ext cx="1360436" cy="1255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11" name="TextBox 10"/>
          <p:cNvSpPr txBox="1"/>
          <p:nvPr/>
        </p:nvSpPr>
        <p:spPr>
          <a:xfrm>
            <a:off x="554628" y="4894725"/>
            <a:ext cx="359771" cy="1255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0" y="2043947"/>
            <a:ext cx="12116034" cy="361278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3453" y="2572908"/>
            <a:ext cx="1758606" cy="2202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15" name="TextBox 14"/>
          <p:cNvSpPr txBox="1"/>
          <p:nvPr/>
        </p:nvSpPr>
        <p:spPr>
          <a:xfrm>
            <a:off x="3865987" y="3200399"/>
            <a:ext cx="1758606" cy="2202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16" name="TextBox 15"/>
          <p:cNvSpPr txBox="1"/>
          <p:nvPr/>
        </p:nvSpPr>
        <p:spPr>
          <a:xfrm flipV="1">
            <a:off x="3867412" y="3453700"/>
            <a:ext cx="1511981" cy="171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2716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280328" y="1344881"/>
            <a:ext cx="11483546" cy="413992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Before creating a CATEMA Account you </a:t>
            </a:r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MUST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have the following information ready: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853741" y="2043668"/>
            <a:ext cx="4652893" cy="438963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MSJC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ID Number = College ID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The MSJC ID Number will be the College ID Number used when setting up student account in </a:t>
            </a:r>
            <a:r>
              <a:rPr lang="en-U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CATEMA</a:t>
            </a:r>
            <a:endParaRPr lang="en-US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School Name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Graduation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Email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Address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Mailing Address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Teacher’s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Course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Period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en-US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en-US" sz="16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en-US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05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700" dirty="0"/>
          </a:p>
        </p:txBody>
      </p:sp>
      <p:pic>
        <p:nvPicPr>
          <p:cNvPr id="5" name="Picture 4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170090"/>
            <a:ext cx="3035713" cy="950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94994" y="2263233"/>
            <a:ext cx="4485506" cy="3926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3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216610"/>
            <a:ext cx="3035713" cy="95001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12001" y="1460213"/>
            <a:ext cx="11556460" cy="3585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Make sure your class is listed under “My Classes For This School Year” section and Log Out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37705" y="4778190"/>
            <a:ext cx="1360436" cy="1255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1212434" y="4778190"/>
            <a:ext cx="1342507" cy="1165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9" name="TextBox 8"/>
          <p:cNvSpPr txBox="1"/>
          <p:nvPr/>
        </p:nvSpPr>
        <p:spPr>
          <a:xfrm>
            <a:off x="665587" y="4778190"/>
            <a:ext cx="311566" cy="1165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1750980" y="5399420"/>
            <a:ext cx="8711171" cy="646331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CONGRATUATIONS!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have now completed all steps required to obtain your Articulation Credit!</a:t>
            </a:r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013626"/>
            <a:ext cx="12192000" cy="31246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flipV="1">
            <a:off x="631539" y="2539304"/>
            <a:ext cx="1511981" cy="171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13" name="TextBox 12"/>
          <p:cNvSpPr txBox="1"/>
          <p:nvPr/>
        </p:nvSpPr>
        <p:spPr>
          <a:xfrm>
            <a:off x="665587" y="4748655"/>
            <a:ext cx="457199" cy="1008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  <p:sp>
        <p:nvSpPr>
          <p:cNvPr id="15" name="TextBox 14"/>
          <p:cNvSpPr txBox="1"/>
          <p:nvPr/>
        </p:nvSpPr>
        <p:spPr>
          <a:xfrm>
            <a:off x="1212434" y="4738927"/>
            <a:ext cx="645459" cy="124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  <p:sp>
        <p:nvSpPr>
          <p:cNvPr id="16" name="TextBox 15"/>
          <p:cNvSpPr txBox="1"/>
          <p:nvPr/>
        </p:nvSpPr>
        <p:spPr>
          <a:xfrm>
            <a:off x="4738320" y="4745906"/>
            <a:ext cx="559821" cy="1176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</p:spTree>
    <p:extLst>
      <p:ext uri="{BB962C8B-B14F-4D97-AF65-F5344CB8AC3E}">
        <p14:creationId xmlns:p14="http://schemas.microsoft.com/office/powerpoint/2010/main" val="4840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73606" y="1967977"/>
            <a:ext cx="495137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retrieve your MSJC ID Number go to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www.msjc.edu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click on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“EagleAdvisor”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Please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note: if you did not supply your Social Security Number when applying, or are a Dream Act/AB540 student, you will need to visit one of the college admissions offices and bring identification in order to obtain your MSJC ID Number. </a:t>
            </a:r>
          </a:p>
        </p:txBody>
      </p:sp>
      <p:pic>
        <p:nvPicPr>
          <p:cNvPr id="4" name="Picture 3" descr="N:\Public\Departments\Logos\Logos\Official LOGO\LogosforMSOFFICE\MSJClogoHx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177601"/>
            <a:ext cx="3035713" cy="950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0877" y="937522"/>
            <a:ext cx="6100970" cy="544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52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177601"/>
            <a:ext cx="3035713" cy="95001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19983" y="1467469"/>
            <a:ext cx="10318983" cy="47787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Select “What is my MSJC username and Student ID?”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513" y="2070219"/>
            <a:ext cx="12064290" cy="362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97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216610"/>
            <a:ext cx="3035713" cy="95001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46970" y="5780219"/>
            <a:ext cx="6926184" cy="954107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Quick Tip:</a:t>
            </a:r>
          </a:p>
          <a:p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did not supply your Social Security Number (SSN) when applying, or are a Dream Act/AB540 student, you will need to visit one of the college admissions offices and bring identification in order to obtain your MSJC ID Number</a:t>
            </a:r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719" y="1604866"/>
            <a:ext cx="10515600" cy="33048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Enter your </a:t>
            </a:r>
            <a:r>
              <a:rPr lang="en-US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Last Name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Social Security </a:t>
            </a:r>
            <a:r>
              <a:rPr lang="en-US" sz="2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Number 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“Submit”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970" y="1770108"/>
            <a:ext cx="11910559" cy="390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86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216610"/>
            <a:ext cx="3035713" cy="950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08" y="2281113"/>
            <a:ext cx="12114180" cy="292318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14855" y="1665661"/>
            <a:ext cx="9095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Please write down your MSJC Username and Student ID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06039" y="4394963"/>
            <a:ext cx="1241248" cy="1517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  <p:sp>
        <p:nvSpPr>
          <p:cNvPr id="8" name="TextBox 7"/>
          <p:cNvSpPr txBox="1"/>
          <p:nvPr/>
        </p:nvSpPr>
        <p:spPr>
          <a:xfrm>
            <a:off x="846114" y="4546680"/>
            <a:ext cx="1255060" cy="1319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00" dirty="0"/>
          </a:p>
        </p:txBody>
      </p:sp>
    </p:spTree>
    <p:extLst>
      <p:ext uri="{BB962C8B-B14F-4D97-AF65-F5344CB8AC3E}">
        <p14:creationId xmlns:p14="http://schemas.microsoft.com/office/powerpoint/2010/main" val="124942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234540"/>
            <a:ext cx="3035713" cy="95001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3047" y="1212168"/>
            <a:ext cx="10515600" cy="341866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Creating a CATEMA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Account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86046" y="2713756"/>
            <a:ext cx="564777" cy="2630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9" name="TextBox 8"/>
          <p:cNvSpPr txBox="1"/>
          <p:nvPr/>
        </p:nvSpPr>
        <p:spPr>
          <a:xfrm>
            <a:off x="3110753" y="3827930"/>
            <a:ext cx="6087035" cy="2420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10" name="TextBox 9"/>
          <p:cNvSpPr txBox="1"/>
          <p:nvPr/>
        </p:nvSpPr>
        <p:spPr>
          <a:xfrm>
            <a:off x="8095129" y="2704790"/>
            <a:ext cx="941293" cy="2450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5192" y="1697748"/>
            <a:ext cx="6598023" cy="478489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76520" y="1935104"/>
            <a:ext cx="4438247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create a Student CATEMA Account </a:t>
            </a:r>
            <a:r>
              <a:rPr lang="en-US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go to </a:t>
            </a:r>
            <a:r>
              <a:rPr lang="en-US" b="1" u="sng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5"/>
              </a:rPr>
              <a:t>www.catema.com</a:t>
            </a:r>
            <a:endParaRPr lang="en-US" b="1" u="sng" dirty="0" smtClean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b="1" u="sng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If </a:t>
            </a:r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you already have a CATEMA Account, and do not remember your Username and Password, further instructions will follow in this presentation.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If you already have a CATEMA Account and know your log-in information, you may log-in now and add additional course(s). </a:t>
            </a:r>
            <a:endParaRPr lang="en-US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>
              <a:spcBef>
                <a:spcPts val="600"/>
              </a:spcBef>
              <a:spcAft>
                <a:spcPts val="600"/>
              </a:spcAft>
            </a:pPr>
            <a:endParaRPr lang="en-US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4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225575"/>
            <a:ext cx="3035713" cy="95001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8892988" y="2115670"/>
            <a:ext cx="46616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7700683" y="2115816"/>
            <a:ext cx="824753" cy="2152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1819" y="1879929"/>
            <a:ext cx="6642135" cy="4796117"/>
          </a:xfrm>
          <a:prstGeom prst="rect">
            <a:avLst/>
          </a:prstGeom>
        </p:spPr>
      </p:pic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623047" y="1248028"/>
            <a:ext cx="10515600" cy="341866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Creating a CATEMA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Account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5561" y="2355337"/>
            <a:ext cx="47795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Select </a:t>
            </a:r>
            <a:r>
              <a:rPr lang="en-US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“Mt</a:t>
            </a: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San Jacinto </a:t>
            </a:r>
            <a:r>
              <a:rPr lang="en-US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College” </a:t>
            </a: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from the “CATEMA System - Site Login Directory”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2622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:\Public\Departments\Logos\Logos\Official LOGO\LogosforMSOFFICE\MSJClogoH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6" y="234540"/>
            <a:ext cx="3035713" cy="95001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44359" y="1350835"/>
            <a:ext cx="7827169" cy="36970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05363" y="2043961"/>
            <a:ext cx="46616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8050307" y="2056635"/>
            <a:ext cx="869575" cy="2152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8311" y="1350835"/>
            <a:ext cx="5331001" cy="493575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4694" y="2108992"/>
            <a:ext cx="446223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Click on the “New Students” Tab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Select “Create Account”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from the drop down menu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4299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1529</TotalTime>
  <Words>1058</Words>
  <Application>Microsoft Office PowerPoint</Application>
  <PresentationFormat>Widescreen</PresentationFormat>
  <Paragraphs>90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Office Theme</vt:lpstr>
      <vt:lpstr> Step Three: Creating a CATEMA Account      It’s as easy as 1-2-3!</vt:lpstr>
      <vt:lpstr>PowerPoint Presentation</vt:lpstr>
      <vt:lpstr>PowerPoint Presentation</vt:lpstr>
      <vt:lpstr>Select “What is my MSJC username and Student ID?” </vt:lpstr>
      <vt:lpstr>Enter your Last Name and Social Security Number and click “Submit” </vt:lpstr>
      <vt:lpstr>PowerPoint Presentation</vt:lpstr>
      <vt:lpstr>Creating a CATEMA Account</vt:lpstr>
      <vt:lpstr>Creating a CATEMA Account</vt:lpstr>
      <vt:lpstr> </vt:lpstr>
      <vt:lpstr> Fill in the requested information </vt:lpstr>
      <vt:lpstr>Verify that all information provided is correct and click “Yes” to save</vt:lpstr>
      <vt:lpstr>Enter High School Course Information and click “Submit”</vt:lpstr>
      <vt:lpstr>Make sure your class is listed under “My Classes For This School Year” section and Log Out</vt:lpstr>
      <vt:lpstr>Retrieving CATEMA Username and Password: </vt:lpstr>
      <vt:lpstr>PowerPoint Presentation</vt:lpstr>
      <vt:lpstr>PowerPoint Presentation</vt:lpstr>
      <vt:lpstr>PowerPoint Presentation</vt:lpstr>
      <vt:lpstr>PowerPoint Presentation</vt:lpstr>
      <vt:lpstr>Enter High School Course Information and click “Submit”</vt:lpstr>
      <vt:lpstr>PowerPoint Presentation</vt:lpstr>
    </vt:vector>
  </TitlesOfParts>
  <Company>Mt. San Jacinto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 CCCApply Account</dc:title>
  <dc:creator>Jenny Hughes</dc:creator>
  <cp:lastModifiedBy>Karie White</cp:lastModifiedBy>
  <cp:revision>220</cp:revision>
  <dcterms:created xsi:type="dcterms:W3CDTF">2016-07-05T23:56:00Z</dcterms:created>
  <dcterms:modified xsi:type="dcterms:W3CDTF">2016-08-08T20:25:59Z</dcterms:modified>
</cp:coreProperties>
</file>