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4"/>
  </p:notesMasterIdLst>
  <p:handoutMasterIdLst>
    <p:handoutMasterId r:id="rId45"/>
  </p:handoutMasterIdLst>
  <p:sldIdLst>
    <p:sldId id="298" r:id="rId2"/>
    <p:sldId id="299" r:id="rId3"/>
    <p:sldId id="300" r:id="rId4"/>
    <p:sldId id="275" r:id="rId5"/>
    <p:sldId id="256" r:id="rId6"/>
    <p:sldId id="257" r:id="rId7"/>
    <p:sldId id="258" r:id="rId8"/>
    <p:sldId id="259" r:id="rId9"/>
    <p:sldId id="265" r:id="rId10"/>
    <p:sldId id="266" r:id="rId11"/>
    <p:sldId id="260" r:id="rId12"/>
    <p:sldId id="271" r:id="rId13"/>
    <p:sldId id="261" r:id="rId14"/>
    <p:sldId id="262" r:id="rId15"/>
    <p:sldId id="263" r:id="rId16"/>
    <p:sldId id="267" r:id="rId17"/>
    <p:sldId id="264" r:id="rId18"/>
    <p:sldId id="268" r:id="rId19"/>
    <p:sldId id="274" r:id="rId20"/>
    <p:sldId id="270" r:id="rId21"/>
    <p:sldId id="269" r:id="rId22"/>
    <p:sldId id="272" r:id="rId23"/>
    <p:sldId id="273"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97" r:id="rId37"/>
    <p:sldId id="291" r:id="rId38"/>
    <p:sldId id="292" r:id="rId39"/>
    <p:sldId id="293" r:id="rId40"/>
    <p:sldId id="294" r:id="rId41"/>
    <p:sldId id="295" r:id="rId42"/>
    <p:sldId id="296" r:id="rId43"/>
  </p:sldIdLst>
  <p:sldSz cx="12192000" cy="6858000"/>
  <p:notesSz cx="69850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76302" autoAdjust="0"/>
  </p:normalViewPr>
  <p:slideViewPr>
    <p:cSldViewPr snapToGrid="0">
      <p:cViewPr varScale="1">
        <p:scale>
          <a:sx n="57" d="100"/>
          <a:sy n="57" d="100"/>
        </p:scale>
        <p:origin x="1134" y="60"/>
      </p:cViewPr>
      <p:guideLst/>
    </p:cSldViewPr>
  </p:slideViewPr>
  <p:notesTextViewPr>
    <p:cViewPr>
      <p:scale>
        <a:sx n="1" d="1"/>
        <a:sy n="1" d="1"/>
      </p:scale>
      <p:origin x="0" y="0"/>
    </p:cViewPr>
  </p:notesTextViewPr>
  <p:sorterViewPr>
    <p:cViewPr>
      <p:scale>
        <a:sx n="100" d="100"/>
        <a:sy n="100" d="100"/>
      </p:scale>
      <p:origin x="0" y="-85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90A458-6B15-4ED9-9E34-4F8373405913}" type="doc">
      <dgm:prSet loTypeId="urn:microsoft.com/office/officeart/2005/8/layout/radial4" loCatId="relationship" qsTypeId="urn:microsoft.com/office/officeart/2005/8/quickstyle/3d1" qsCatId="3D" csTypeId="urn:microsoft.com/office/officeart/2005/8/colors/colorful1" csCatId="colorful" phldr="1"/>
      <dgm:spPr/>
      <dgm:t>
        <a:bodyPr/>
        <a:lstStyle/>
        <a:p>
          <a:endParaRPr lang="en-US"/>
        </a:p>
      </dgm:t>
    </dgm:pt>
    <dgm:pt modelId="{8B1668B6-6BAB-412A-A802-1A2CFC18750E}">
      <dgm:prSet phldrT="[Text]"/>
      <dgm:spPr/>
      <dgm:t>
        <a:bodyPr/>
        <a:lstStyle/>
        <a:p>
          <a:r>
            <a:rPr lang="en-US" dirty="0">
              <a:solidFill>
                <a:srgbClr val="002060"/>
              </a:solidFill>
            </a:rPr>
            <a:t>The relationship between CTE and CTSOs is an integral part of many vocational programs (Thompson, Thompson, &amp; Orr, 2003; Vaughn, 1999)</a:t>
          </a:r>
        </a:p>
      </dgm:t>
    </dgm:pt>
    <dgm:pt modelId="{18684CC5-907E-4D6D-BA4F-D9763E05E210}" type="parTrans" cxnId="{4C4BED9E-3905-4233-9CE5-0C9A122DE572}">
      <dgm:prSet/>
      <dgm:spPr/>
      <dgm:t>
        <a:bodyPr/>
        <a:lstStyle/>
        <a:p>
          <a:endParaRPr lang="en-US"/>
        </a:p>
      </dgm:t>
    </dgm:pt>
    <dgm:pt modelId="{62590368-CEAB-4A51-96F9-5ED3FE23DBD9}" type="sibTrans" cxnId="{4C4BED9E-3905-4233-9CE5-0C9A122DE572}">
      <dgm:prSet/>
      <dgm:spPr/>
      <dgm:t>
        <a:bodyPr/>
        <a:lstStyle/>
        <a:p>
          <a:endParaRPr lang="en-US"/>
        </a:p>
      </dgm:t>
    </dgm:pt>
    <dgm:pt modelId="{6DCFD0DB-EEF8-4694-9CCD-38B9CF921FCD}">
      <dgm:prSet phldrT="[Text]"/>
      <dgm:spPr/>
      <dgm:t>
        <a:bodyPr/>
        <a:lstStyle/>
        <a:p>
          <a:r>
            <a:rPr lang="en-US" dirty="0">
              <a:solidFill>
                <a:srgbClr val="0000CC"/>
              </a:solidFill>
            </a:rPr>
            <a:t>CTE Laboratory Instruction</a:t>
          </a:r>
        </a:p>
      </dgm:t>
    </dgm:pt>
    <dgm:pt modelId="{D9AF458B-69C9-48E7-900C-025A84C714FC}" type="parTrans" cxnId="{F43F195B-9CB7-49BA-B911-8CA8C187D505}">
      <dgm:prSet/>
      <dgm:spPr/>
      <dgm:t>
        <a:bodyPr/>
        <a:lstStyle/>
        <a:p>
          <a:endParaRPr lang="en-US"/>
        </a:p>
      </dgm:t>
    </dgm:pt>
    <dgm:pt modelId="{FA1C5BA5-2734-48C3-B0E5-AD94D7476126}" type="sibTrans" cxnId="{F43F195B-9CB7-49BA-B911-8CA8C187D505}">
      <dgm:prSet/>
      <dgm:spPr/>
      <dgm:t>
        <a:bodyPr/>
        <a:lstStyle/>
        <a:p>
          <a:endParaRPr lang="en-US"/>
        </a:p>
      </dgm:t>
    </dgm:pt>
    <dgm:pt modelId="{4D15DEB0-82A7-4ACC-B31F-C852D7221B63}">
      <dgm:prSet phldrT="[Text]"/>
      <dgm:spPr/>
      <dgm:t>
        <a:bodyPr/>
        <a:lstStyle/>
        <a:p>
          <a:r>
            <a:rPr lang="en-US" dirty="0">
              <a:solidFill>
                <a:srgbClr val="0000CC"/>
              </a:solidFill>
            </a:rPr>
            <a:t>CTE Classroom Instruction</a:t>
          </a:r>
        </a:p>
      </dgm:t>
    </dgm:pt>
    <dgm:pt modelId="{595C0E8F-FA5A-4828-941C-8CB0A19D64C6}" type="parTrans" cxnId="{076B4C70-5E12-4C6D-A2A1-252B4BC61CE1}">
      <dgm:prSet/>
      <dgm:spPr/>
      <dgm:t>
        <a:bodyPr/>
        <a:lstStyle/>
        <a:p>
          <a:endParaRPr lang="en-US"/>
        </a:p>
      </dgm:t>
    </dgm:pt>
    <dgm:pt modelId="{237C563F-0AA3-494D-B067-EE0C9567D4AD}" type="sibTrans" cxnId="{076B4C70-5E12-4C6D-A2A1-252B4BC61CE1}">
      <dgm:prSet/>
      <dgm:spPr/>
      <dgm:t>
        <a:bodyPr/>
        <a:lstStyle/>
        <a:p>
          <a:endParaRPr lang="en-US"/>
        </a:p>
      </dgm:t>
    </dgm:pt>
    <dgm:pt modelId="{4007DA20-6BD6-45C2-B529-D09C88151084}">
      <dgm:prSet phldrT="[Text]"/>
      <dgm:spPr/>
      <dgm:t>
        <a:bodyPr/>
        <a:lstStyle/>
        <a:p>
          <a:r>
            <a:rPr lang="en-US" dirty="0">
              <a:solidFill>
                <a:srgbClr val="0000CC"/>
              </a:solidFill>
            </a:rPr>
            <a:t>CTSOs</a:t>
          </a:r>
        </a:p>
      </dgm:t>
    </dgm:pt>
    <dgm:pt modelId="{581060E0-27C8-4F61-A3DB-EF78E2830501}" type="parTrans" cxnId="{0181CF11-4D56-4C4C-A975-16AFF5B3CD78}">
      <dgm:prSet/>
      <dgm:spPr/>
      <dgm:t>
        <a:bodyPr/>
        <a:lstStyle/>
        <a:p>
          <a:endParaRPr lang="en-US"/>
        </a:p>
      </dgm:t>
    </dgm:pt>
    <dgm:pt modelId="{63E64201-43AA-4AAD-9299-B90E2D25B6F3}" type="sibTrans" cxnId="{0181CF11-4D56-4C4C-A975-16AFF5B3CD78}">
      <dgm:prSet/>
      <dgm:spPr/>
      <dgm:t>
        <a:bodyPr/>
        <a:lstStyle/>
        <a:p>
          <a:endParaRPr lang="en-US"/>
        </a:p>
      </dgm:t>
    </dgm:pt>
    <dgm:pt modelId="{3AB827FD-9A1F-4C73-963C-69E06D93820A}" type="pres">
      <dgm:prSet presAssocID="{8390A458-6B15-4ED9-9E34-4F8373405913}" presName="cycle" presStyleCnt="0">
        <dgm:presLayoutVars>
          <dgm:chMax val="1"/>
          <dgm:dir/>
          <dgm:animLvl val="ctr"/>
          <dgm:resizeHandles val="exact"/>
        </dgm:presLayoutVars>
      </dgm:prSet>
      <dgm:spPr/>
      <dgm:t>
        <a:bodyPr/>
        <a:lstStyle/>
        <a:p>
          <a:endParaRPr lang="en-US"/>
        </a:p>
      </dgm:t>
    </dgm:pt>
    <dgm:pt modelId="{F00CC9B6-0515-4634-82E0-7EEFE93285C7}" type="pres">
      <dgm:prSet presAssocID="{8B1668B6-6BAB-412A-A802-1A2CFC18750E}" presName="centerShape" presStyleLbl="node0" presStyleIdx="0" presStyleCnt="1"/>
      <dgm:spPr/>
      <dgm:t>
        <a:bodyPr/>
        <a:lstStyle/>
        <a:p>
          <a:endParaRPr lang="en-US"/>
        </a:p>
      </dgm:t>
    </dgm:pt>
    <dgm:pt modelId="{3161DFAC-0842-444B-B46C-60D0076D1186}" type="pres">
      <dgm:prSet presAssocID="{D9AF458B-69C9-48E7-900C-025A84C714FC}" presName="parTrans" presStyleLbl="bgSibTrans2D1" presStyleIdx="0" presStyleCnt="3"/>
      <dgm:spPr/>
      <dgm:t>
        <a:bodyPr/>
        <a:lstStyle/>
        <a:p>
          <a:endParaRPr lang="en-US"/>
        </a:p>
      </dgm:t>
    </dgm:pt>
    <dgm:pt modelId="{D2654965-AA98-4FA0-9309-9F4E4C7D1DF6}" type="pres">
      <dgm:prSet presAssocID="{6DCFD0DB-EEF8-4694-9CCD-38B9CF921FCD}" presName="node" presStyleLbl="node1" presStyleIdx="0" presStyleCnt="3">
        <dgm:presLayoutVars>
          <dgm:bulletEnabled val="1"/>
        </dgm:presLayoutVars>
      </dgm:prSet>
      <dgm:spPr/>
      <dgm:t>
        <a:bodyPr/>
        <a:lstStyle/>
        <a:p>
          <a:endParaRPr lang="en-US"/>
        </a:p>
      </dgm:t>
    </dgm:pt>
    <dgm:pt modelId="{49C84D16-D508-4AD4-8988-877CCE4F7ADC}" type="pres">
      <dgm:prSet presAssocID="{595C0E8F-FA5A-4828-941C-8CB0A19D64C6}" presName="parTrans" presStyleLbl="bgSibTrans2D1" presStyleIdx="1" presStyleCnt="3"/>
      <dgm:spPr/>
      <dgm:t>
        <a:bodyPr/>
        <a:lstStyle/>
        <a:p>
          <a:endParaRPr lang="en-US"/>
        </a:p>
      </dgm:t>
    </dgm:pt>
    <dgm:pt modelId="{898E0BFF-7062-4C2A-85A9-E8F039F662B3}" type="pres">
      <dgm:prSet presAssocID="{4D15DEB0-82A7-4ACC-B31F-C852D7221B63}" presName="node" presStyleLbl="node1" presStyleIdx="1" presStyleCnt="3">
        <dgm:presLayoutVars>
          <dgm:bulletEnabled val="1"/>
        </dgm:presLayoutVars>
      </dgm:prSet>
      <dgm:spPr/>
      <dgm:t>
        <a:bodyPr/>
        <a:lstStyle/>
        <a:p>
          <a:endParaRPr lang="en-US"/>
        </a:p>
      </dgm:t>
    </dgm:pt>
    <dgm:pt modelId="{5529333D-B6BB-4B32-8168-471042B8A449}" type="pres">
      <dgm:prSet presAssocID="{581060E0-27C8-4F61-A3DB-EF78E2830501}" presName="parTrans" presStyleLbl="bgSibTrans2D1" presStyleIdx="2" presStyleCnt="3"/>
      <dgm:spPr/>
      <dgm:t>
        <a:bodyPr/>
        <a:lstStyle/>
        <a:p>
          <a:endParaRPr lang="en-US"/>
        </a:p>
      </dgm:t>
    </dgm:pt>
    <dgm:pt modelId="{3AE17C78-076F-4DA1-93D4-5AF3A46264B8}" type="pres">
      <dgm:prSet presAssocID="{4007DA20-6BD6-45C2-B529-D09C88151084}" presName="node" presStyleLbl="node1" presStyleIdx="2" presStyleCnt="3">
        <dgm:presLayoutVars>
          <dgm:bulletEnabled val="1"/>
        </dgm:presLayoutVars>
      </dgm:prSet>
      <dgm:spPr/>
      <dgm:t>
        <a:bodyPr/>
        <a:lstStyle/>
        <a:p>
          <a:endParaRPr lang="en-US"/>
        </a:p>
      </dgm:t>
    </dgm:pt>
  </dgm:ptLst>
  <dgm:cxnLst>
    <dgm:cxn modelId="{5FA03D9C-3661-445B-92A2-D2A676463F98}" type="presOf" srcId="{8B1668B6-6BAB-412A-A802-1A2CFC18750E}" destId="{F00CC9B6-0515-4634-82E0-7EEFE93285C7}" srcOrd="0" destOrd="0" presId="urn:microsoft.com/office/officeart/2005/8/layout/radial4"/>
    <dgm:cxn modelId="{E69EC4B9-E042-46FE-8ABE-ADAA7D963F87}" type="presOf" srcId="{595C0E8F-FA5A-4828-941C-8CB0A19D64C6}" destId="{49C84D16-D508-4AD4-8988-877CCE4F7ADC}" srcOrd="0" destOrd="0" presId="urn:microsoft.com/office/officeart/2005/8/layout/radial4"/>
    <dgm:cxn modelId="{B889DA20-F5A8-4CA0-85F9-A09AEF3EC05E}" type="presOf" srcId="{8390A458-6B15-4ED9-9E34-4F8373405913}" destId="{3AB827FD-9A1F-4C73-963C-69E06D93820A}" srcOrd="0" destOrd="0" presId="urn:microsoft.com/office/officeart/2005/8/layout/radial4"/>
    <dgm:cxn modelId="{96BBE311-4C3B-4E15-B8EE-386F2608B5EB}" type="presOf" srcId="{4007DA20-6BD6-45C2-B529-D09C88151084}" destId="{3AE17C78-076F-4DA1-93D4-5AF3A46264B8}" srcOrd="0" destOrd="0" presId="urn:microsoft.com/office/officeart/2005/8/layout/radial4"/>
    <dgm:cxn modelId="{914A319F-6432-41C9-A671-66387688EC8D}" type="presOf" srcId="{4D15DEB0-82A7-4ACC-B31F-C852D7221B63}" destId="{898E0BFF-7062-4C2A-85A9-E8F039F662B3}" srcOrd="0" destOrd="0" presId="urn:microsoft.com/office/officeart/2005/8/layout/radial4"/>
    <dgm:cxn modelId="{3A3BA840-9C02-4962-B4C2-7BC0B5D7F830}" type="presOf" srcId="{581060E0-27C8-4F61-A3DB-EF78E2830501}" destId="{5529333D-B6BB-4B32-8168-471042B8A449}" srcOrd="0" destOrd="0" presId="urn:microsoft.com/office/officeart/2005/8/layout/radial4"/>
    <dgm:cxn modelId="{F43F195B-9CB7-49BA-B911-8CA8C187D505}" srcId="{8B1668B6-6BAB-412A-A802-1A2CFC18750E}" destId="{6DCFD0DB-EEF8-4694-9CCD-38B9CF921FCD}" srcOrd="0" destOrd="0" parTransId="{D9AF458B-69C9-48E7-900C-025A84C714FC}" sibTransId="{FA1C5BA5-2734-48C3-B0E5-AD94D7476126}"/>
    <dgm:cxn modelId="{4C4BED9E-3905-4233-9CE5-0C9A122DE572}" srcId="{8390A458-6B15-4ED9-9E34-4F8373405913}" destId="{8B1668B6-6BAB-412A-A802-1A2CFC18750E}" srcOrd="0" destOrd="0" parTransId="{18684CC5-907E-4D6D-BA4F-D9763E05E210}" sibTransId="{62590368-CEAB-4A51-96F9-5ED3FE23DBD9}"/>
    <dgm:cxn modelId="{0181CF11-4D56-4C4C-A975-16AFF5B3CD78}" srcId="{8B1668B6-6BAB-412A-A802-1A2CFC18750E}" destId="{4007DA20-6BD6-45C2-B529-D09C88151084}" srcOrd="2" destOrd="0" parTransId="{581060E0-27C8-4F61-A3DB-EF78E2830501}" sibTransId="{63E64201-43AA-4AAD-9299-B90E2D25B6F3}"/>
    <dgm:cxn modelId="{C5DBA7F4-59F1-4CFA-A974-B08ADC1E0A2B}" type="presOf" srcId="{D9AF458B-69C9-48E7-900C-025A84C714FC}" destId="{3161DFAC-0842-444B-B46C-60D0076D1186}" srcOrd="0" destOrd="0" presId="urn:microsoft.com/office/officeart/2005/8/layout/radial4"/>
    <dgm:cxn modelId="{076B4C70-5E12-4C6D-A2A1-252B4BC61CE1}" srcId="{8B1668B6-6BAB-412A-A802-1A2CFC18750E}" destId="{4D15DEB0-82A7-4ACC-B31F-C852D7221B63}" srcOrd="1" destOrd="0" parTransId="{595C0E8F-FA5A-4828-941C-8CB0A19D64C6}" sibTransId="{237C563F-0AA3-494D-B067-EE0C9567D4AD}"/>
    <dgm:cxn modelId="{F0FF82A0-9B28-4AB0-ADEC-D0ADD8503B14}" type="presOf" srcId="{6DCFD0DB-EEF8-4694-9CCD-38B9CF921FCD}" destId="{D2654965-AA98-4FA0-9309-9F4E4C7D1DF6}" srcOrd="0" destOrd="0" presId="urn:microsoft.com/office/officeart/2005/8/layout/radial4"/>
    <dgm:cxn modelId="{E508F38E-F49F-4EA2-A30A-9CC6BD3C17D2}" type="presParOf" srcId="{3AB827FD-9A1F-4C73-963C-69E06D93820A}" destId="{F00CC9B6-0515-4634-82E0-7EEFE93285C7}" srcOrd="0" destOrd="0" presId="urn:microsoft.com/office/officeart/2005/8/layout/radial4"/>
    <dgm:cxn modelId="{A58B9039-416D-477F-8385-9D9AD6F69657}" type="presParOf" srcId="{3AB827FD-9A1F-4C73-963C-69E06D93820A}" destId="{3161DFAC-0842-444B-B46C-60D0076D1186}" srcOrd="1" destOrd="0" presId="urn:microsoft.com/office/officeart/2005/8/layout/radial4"/>
    <dgm:cxn modelId="{BACF71BB-7E1B-4AF6-BB8B-178FCB27D16D}" type="presParOf" srcId="{3AB827FD-9A1F-4C73-963C-69E06D93820A}" destId="{D2654965-AA98-4FA0-9309-9F4E4C7D1DF6}" srcOrd="2" destOrd="0" presId="urn:microsoft.com/office/officeart/2005/8/layout/radial4"/>
    <dgm:cxn modelId="{2C3049B5-DD2F-43B9-89D1-1556258EA839}" type="presParOf" srcId="{3AB827FD-9A1F-4C73-963C-69E06D93820A}" destId="{49C84D16-D508-4AD4-8988-877CCE4F7ADC}" srcOrd="3" destOrd="0" presId="urn:microsoft.com/office/officeart/2005/8/layout/radial4"/>
    <dgm:cxn modelId="{429B17CE-E878-495F-BDB5-0DD0ADBD7C78}" type="presParOf" srcId="{3AB827FD-9A1F-4C73-963C-69E06D93820A}" destId="{898E0BFF-7062-4C2A-85A9-E8F039F662B3}" srcOrd="4" destOrd="0" presId="urn:microsoft.com/office/officeart/2005/8/layout/radial4"/>
    <dgm:cxn modelId="{3EC5588D-9242-41EC-AC81-68A3810E6F77}" type="presParOf" srcId="{3AB827FD-9A1F-4C73-963C-69E06D93820A}" destId="{5529333D-B6BB-4B32-8168-471042B8A449}" srcOrd="5" destOrd="0" presId="urn:microsoft.com/office/officeart/2005/8/layout/radial4"/>
    <dgm:cxn modelId="{F5397E95-38E7-492A-9A27-E1AD36923C61}" type="presParOf" srcId="{3AB827FD-9A1F-4C73-963C-69E06D93820A}" destId="{3AE17C78-076F-4DA1-93D4-5AF3A46264B8}"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736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1" y="0"/>
            <a:ext cx="3027363" cy="465138"/>
          </a:xfrm>
          <a:prstGeom prst="rect">
            <a:avLst/>
          </a:prstGeom>
        </p:spPr>
        <p:txBody>
          <a:bodyPr vert="horz" lIns="91440" tIns="45720" rIns="91440" bIns="45720" rtlCol="0"/>
          <a:lstStyle>
            <a:lvl1pPr algn="r">
              <a:defRPr sz="1200"/>
            </a:lvl1pPr>
          </a:lstStyle>
          <a:p>
            <a:fld id="{8F4F0811-498E-4D1A-A5F3-FFA0A80D3996}" type="datetimeFigureOut">
              <a:rPr lang="en-US" smtClean="0"/>
              <a:t>4/20/2016</a:t>
            </a:fld>
            <a:endParaRPr lang="en-US"/>
          </a:p>
        </p:txBody>
      </p:sp>
      <p:sp>
        <p:nvSpPr>
          <p:cNvPr id="4" name="Footer Placeholder 3"/>
          <p:cNvSpPr>
            <a:spLocks noGrp="1"/>
          </p:cNvSpPr>
          <p:nvPr>
            <p:ph type="ftr" sz="quarter" idx="2"/>
          </p:nvPr>
        </p:nvSpPr>
        <p:spPr>
          <a:xfrm>
            <a:off x="1" y="8805864"/>
            <a:ext cx="3027363"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1" y="8805864"/>
            <a:ext cx="3027363" cy="465137"/>
          </a:xfrm>
          <a:prstGeom prst="rect">
            <a:avLst/>
          </a:prstGeom>
        </p:spPr>
        <p:txBody>
          <a:bodyPr vert="horz" lIns="91440" tIns="45720" rIns="91440" bIns="45720" rtlCol="0" anchor="b"/>
          <a:lstStyle>
            <a:lvl1pPr algn="r">
              <a:defRPr sz="1200"/>
            </a:lvl1pPr>
          </a:lstStyle>
          <a:p>
            <a:fld id="{5BDAEED0-6A12-467D-A2EF-0FA56FDE5509}" type="slidenum">
              <a:rPr lang="en-US" smtClean="0"/>
              <a:t>‹#›</a:t>
            </a:fld>
            <a:endParaRPr lang="en-US"/>
          </a:p>
        </p:txBody>
      </p:sp>
    </p:spTree>
    <p:extLst>
      <p:ext uri="{BB962C8B-B14F-4D97-AF65-F5344CB8AC3E}">
        <p14:creationId xmlns:p14="http://schemas.microsoft.com/office/powerpoint/2010/main" val="28395355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6833" cy="465160"/>
          </a:xfrm>
          <a:prstGeom prst="rect">
            <a:avLst/>
          </a:prstGeom>
        </p:spPr>
        <p:txBody>
          <a:bodyPr vert="horz" lIns="92885" tIns="46442" rIns="92885" bIns="46442" rtlCol="0"/>
          <a:lstStyle>
            <a:lvl1pPr algn="l">
              <a:defRPr sz="1200"/>
            </a:lvl1pPr>
          </a:lstStyle>
          <a:p>
            <a:endParaRPr lang="en-US"/>
          </a:p>
        </p:txBody>
      </p:sp>
      <p:sp>
        <p:nvSpPr>
          <p:cNvPr id="3" name="Date Placeholder 2"/>
          <p:cNvSpPr>
            <a:spLocks noGrp="1"/>
          </p:cNvSpPr>
          <p:nvPr>
            <p:ph type="dt" idx="1"/>
          </p:nvPr>
        </p:nvSpPr>
        <p:spPr>
          <a:xfrm>
            <a:off x="3956551" y="0"/>
            <a:ext cx="3026833" cy="465160"/>
          </a:xfrm>
          <a:prstGeom prst="rect">
            <a:avLst/>
          </a:prstGeom>
        </p:spPr>
        <p:txBody>
          <a:bodyPr vert="horz" lIns="92885" tIns="46442" rIns="92885" bIns="46442" rtlCol="0"/>
          <a:lstStyle>
            <a:lvl1pPr algn="r">
              <a:defRPr sz="1200"/>
            </a:lvl1pPr>
          </a:lstStyle>
          <a:p>
            <a:fld id="{553F8C79-20C8-4E3E-B3C8-E4022CBEDC0F}" type="datetimeFigureOut">
              <a:rPr lang="en-US" smtClean="0"/>
              <a:t>4/20/2016</a:t>
            </a:fld>
            <a:endParaRPr lang="en-US"/>
          </a:p>
        </p:txBody>
      </p:sp>
      <p:sp>
        <p:nvSpPr>
          <p:cNvPr id="4" name="Slide Image Placeholder 3"/>
          <p:cNvSpPr>
            <a:spLocks noGrp="1" noRot="1" noChangeAspect="1"/>
          </p:cNvSpPr>
          <p:nvPr>
            <p:ph type="sldImg" idx="2"/>
          </p:nvPr>
        </p:nvSpPr>
        <p:spPr>
          <a:xfrm>
            <a:off x="711200" y="1158875"/>
            <a:ext cx="5562600" cy="3128963"/>
          </a:xfrm>
          <a:prstGeom prst="rect">
            <a:avLst/>
          </a:prstGeom>
          <a:noFill/>
          <a:ln w="12700">
            <a:solidFill>
              <a:prstClr val="black"/>
            </a:solidFill>
          </a:ln>
        </p:spPr>
        <p:txBody>
          <a:bodyPr vert="horz" lIns="92885" tIns="46442" rIns="92885" bIns="46442" rtlCol="0" anchor="ctr"/>
          <a:lstStyle/>
          <a:p>
            <a:endParaRPr lang="en-US"/>
          </a:p>
        </p:txBody>
      </p:sp>
      <p:sp>
        <p:nvSpPr>
          <p:cNvPr id="5" name="Notes Placeholder 4"/>
          <p:cNvSpPr>
            <a:spLocks noGrp="1"/>
          </p:cNvSpPr>
          <p:nvPr>
            <p:ph type="body" sz="quarter" idx="3"/>
          </p:nvPr>
        </p:nvSpPr>
        <p:spPr>
          <a:xfrm>
            <a:off x="698501" y="4461670"/>
            <a:ext cx="5588000" cy="3650456"/>
          </a:xfrm>
          <a:prstGeom prst="rect">
            <a:avLst/>
          </a:prstGeom>
        </p:spPr>
        <p:txBody>
          <a:bodyPr vert="horz" lIns="92885" tIns="46442" rIns="92885" bIns="4644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05842"/>
            <a:ext cx="3026833" cy="465159"/>
          </a:xfrm>
          <a:prstGeom prst="rect">
            <a:avLst/>
          </a:prstGeom>
        </p:spPr>
        <p:txBody>
          <a:bodyPr vert="horz" lIns="92885" tIns="46442" rIns="92885" bIns="46442" rtlCol="0" anchor="b"/>
          <a:lstStyle>
            <a:lvl1pPr algn="l">
              <a:defRPr sz="1200"/>
            </a:lvl1pPr>
          </a:lstStyle>
          <a:p>
            <a:endParaRPr lang="en-US"/>
          </a:p>
        </p:txBody>
      </p:sp>
      <p:sp>
        <p:nvSpPr>
          <p:cNvPr id="7" name="Slide Number Placeholder 6"/>
          <p:cNvSpPr>
            <a:spLocks noGrp="1"/>
          </p:cNvSpPr>
          <p:nvPr>
            <p:ph type="sldNum" sz="quarter" idx="5"/>
          </p:nvPr>
        </p:nvSpPr>
        <p:spPr>
          <a:xfrm>
            <a:off x="3956551" y="8805842"/>
            <a:ext cx="3026833" cy="465159"/>
          </a:xfrm>
          <a:prstGeom prst="rect">
            <a:avLst/>
          </a:prstGeom>
        </p:spPr>
        <p:txBody>
          <a:bodyPr vert="horz" lIns="92885" tIns="46442" rIns="92885" bIns="46442" rtlCol="0" anchor="b"/>
          <a:lstStyle>
            <a:lvl1pPr algn="r">
              <a:defRPr sz="1200"/>
            </a:lvl1pPr>
          </a:lstStyle>
          <a:p>
            <a:fld id="{13401EC8-D2AE-4D53-A414-D89CD569D4D5}" type="slidenum">
              <a:rPr lang="en-US" smtClean="0"/>
              <a:t>‹#›</a:t>
            </a:fld>
            <a:endParaRPr lang="en-US"/>
          </a:p>
        </p:txBody>
      </p:sp>
    </p:spTree>
    <p:extLst>
      <p:ext uri="{BB962C8B-B14F-4D97-AF65-F5344CB8AC3E}">
        <p14:creationId xmlns:p14="http://schemas.microsoft.com/office/powerpoint/2010/main" val="1782738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a:t>
            </a:r>
            <a:r>
              <a:rPr lang="en-US" baseline="0" dirty="0" smtClean="0"/>
              <a:t> myself to audience and explain position and expertise on subject being presented</a:t>
            </a:r>
          </a:p>
          <a:p>
            <a:r>
              <a:rPr lang="en-US" baseline="0" dirty="0" smtClean="0"/>
              <a:t>What the take away will be for the attendees with this presentation</a:t>
            </a:r>
          </a:p>
          <a:p>
            <a:r>
              <a:rPr lang="en-US" baseline="0" dirty="0" smtClean="0"/>
              <a:t>Have the audience introduce themselves to me – if it is not too large or enough time</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a:t>
            </a:fld>
            <a:endParaRPr lang="en-US"/>
          </a:p>
        </p:txBody>
      </p:sp>
    </p:spTree>
    <p:extLst>
      <p:ext uri="{BB962C8B-B14F-4D97-AF65-F5344CB8AC3E}">
        <p14:creationId xmlns:p14="http://schemas.microsoft.com/office/powerpoint/2010/main" val="1924330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Officers will need</a:t>
            </a:r>
            <a:r>
              <a:rPr lang="en-US" baseline="0" dirty="0" smtClean="0"/>
              <a:t> to know each of these parts for opening ceremonies for all meetings and if they participate in a leadership competition for opening ceremony as a team member. This when really understood and believed to the core for the students will change their attitudes, behaviors, and life. The student(s) will transform and take ownership of the organization, class participation, school, life, home and more.</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10</a:t>
            </a:fld>
            <a:endParaRPr lang="en-US"/>
          </a:p>
        </p:txBody>
      </p:sp>
    </p:spTree>
    <p:extLst>
      <p:ext uri="{BB962C8B-B14F-4D97-AF65-F5344CB8AC3E}">
        <p14:creationId xmlns:p14="http://schemas.microsoft.com/office/powerpoint/2010/main" val="3225970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Program of Work (</a:t>
            </a:r>
            <a:r>
              <a:rPr lang="en-US" dirty="0" err="1" smtClean="0"/>
              <a:t>PoW</a:t>
            </a:r>
            <a:r>
              <a:rPr lang="en-US" dirty="0" smtClean="0"/>
              <a:t>)</a:t>
            </a:r>
            <a:r>
              <a:rPr lang="en-US" baseline="0" dirty="0" smtClean="0"/>
              <a:t> is what all students in the chapter work on – but as an officer oversee at the local level with input and suggestions from the advisor</a:t>
            </a:r>
          </a:p>
          <a:p>
            <a:r>
              <a:rPr lang="en-US" baseline="0" dirty="0" smtClean="0"/>
              <a:t>The more the students get involved with these aspects the more the chapter will grow</a:t>
            </a:r>
          </a:p>
          <a:p>
            <a:r>
              <a:rPr lang="en-US" baseline="0" dirty="0" smtClean="0"/>
              <a:t>Some of the elements are even a part of the high school graduation requirements – so this way students are getting credit for high school graduation requirements through participation in a CTSO (like </a:t>
            </a:r>
            <a:r>
              <a:rPr lang="en-US" baseline="0" dirty="0" err="1" smtClean="0"/>
              <a:t>SkillsUSA</a:t>
            </a:r>
            <a:r>
              <a:rPr lang="en-US" baseline="0" dirty="0" smtClean="0"/>
              <a:t> or others)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Discuss how the</a:t>
            </a:r>
            <a:r>
              <a:rPr lang="en-US" baseline="0" dirty="0" smtClean="0"/>
              <a:t> officers and committees work to make the </a:t>
            </a:r>
            <a:r>
              <a:rPr lang="en-US" baseline="0" dirty="0" err="1" smtClean="0"/>
              <a:t>PoW</a:t>
            </a:r>
            <a:r>
              <a:rPr lang="en-US" baseline="0" dirty="0" smtClean="0"/>
              <a:t> for the chapter be a success annually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11</a:t>
            </a:fld>
            <a:endParaRPr lang="en-US"/>
          </a:p>
        </p:txBody>
      </p:sp>
    </p:spTree>
    <p:extLst>
      <p:ext uri="{BB962C8B-B14F-4D97-AF65-F5344CB8AC3E}">
        <p14:creationId xmlns:p14="http://schemas.microsoft.com/office/powerpoint/2010/main" val="2187160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a:t>
            </a:r>
            <a:r>
              <a:rPr lang="en-US" baseline="0" smtClean="0"/>
              <a:t>2 automatically. </a:t>
            </a:r>
            <a:r>
              <a:rPr lang="en-US" baseline="0" dirty="0" smtClean="0"/>
              <a:t>(bump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12</a:t>
            </a:fld>
            <a:endParaRPr lang="en-US"/>
          </a:p>
        </p:txBody>
      </p:sp>
    </p:spTree>
    <p:extLst>
      <p:ext uri="{BB962C8B-B14F-4D97-AF65-F5344CB8AC3E}">
        <p14:creationId xmlns:p14="http://schemas.microsoft.com/office/powerpoint/2010/main" val="3426778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Officer Responsibilities</a:t>
            </a:r>
            <a:r>
              <a:rPr lang="en-US" baseline="0" dirty="0" smtClean="0"/>
              <a:t> and Roles: </a:t>
            </a:r>
          </a:p>
          <a:p>
            <a:endParaRPr lang="en-US" dirty="0" smtClean="0"/>
          </a:p>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r>
              <a:rPr lang="en-US" dirty="0" smtClean="0"/>
              <a:t>CTSOs</a:t>
            </a:r>
            <a:r>
              <a:rPr lang="en-US" baseline="0" dirty="0" smtClean="0"/>
              <a:t> are student run – led – </a:t>
            </a:r>
          </a:p>
          <a:p>
            <a:r>
              <a:rPr lang="en-US" baseline="0" dirty="0" smtClean="0"/>
              <a:t>Advisors (teachers) just oversee (chaperone) and assist when needed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13</a:t>
            </a:fld>
            <a:endParaRPr lang="en-US"/>
          </a:p>
        </p:txBody>
      </p:sp>
    </p:spTree>
    <p:extLst>
      <p:ext uri="{BB962C8B-B14F-4D97-AF65-F5344CB8AC3E}">
        <p14:creationId xmlns:p14="http://schemas.microsoft.com/office/powerpoint/2010/main" val="929291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r>
              <a:rPr lang="en-US" dirty="0" smtClean="0"/>
              <a:t>CTSOs</a:t>
            </a:r>
            <a:r>
              <a:rPr lang="en-US" baseline="0" dirty="0" smtClean="0"/>
              <a:t> are student run – led – </a:t>
            </a:r>
          </a:p>
          <a:p>
            <a:r>
              <a:rPr lang="en-US" baseline="0" dirty="0" smtClean="0"/>
              <a:t>Advisors (teachers) just oversee (chaperone) and assist when needed </a:t>
            </a:r>
            <a:endParaRPr lang="en-US" dirty="0" smtClean="0"/>
          </a:p>
          <a:p>
            <a:endParaRPr lang="en-US" dirty="0" smtClean="0"/>
          </a:p>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r>
              <a:rPr lang="en-US" dirty="0" smtClean="0"/>
              <a:t>CTSOs</a:t>
            </a:r>
            <a:r>
              <a:rPr lang="en-US" baseline="0" dirty="0" smtClean="0"/>
              <a:t> are student run – led – </a:t>
            </a:r>
          </a:p>
          <a:p>
            <a:r>
              <a:rPr lang="en-US" baseline="0" dirty="0" smtClean="0"/>
              <a:t>Advisors (teachers) just oversee (chaperone) and assist when needed </a:t>
            </a:r>
            <a:endParaRPr lang="en-US" dirty="0" smtClean="0"/>
          </a:p>
          <a:p>
            <a:endParaRPr lang="en-US" dirty="0" smtClean="0"/>
          </a:p>
          <a:p>
            <a:r>
              <a:rPr lang="en-US" dirty="0" smtClean="0"/>
              <a:t>Officer Responsibilities</a:t>
            </a:r>
            <a:r>
              <a:rPr lang="en-US" baseline="0" dirty="0" smtClean="0"/>
              <a:t> and Roles: (see handbook)</a:t>
            </a:r>
          </a:p>
          <a:p>
            <a:r>
              <a:rPr lang="en-US" baseline="0" dirty="0" smtClean="0"/>
              <a:t>Committee member (leads) roles and responsibilities </a:t>
            </a:r>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14</a:t>
            </a:fld>
            <a:endParaRPr lang="en-US"/>
          </a:p>
        </p:txBody>
      </p:sp>
    </p:spTree>
    <p:extLst>
      <p:ext uri="{BB962C8B-B14F-4D97-AF65-F5344CB8AC3E}">
        <p14:creationId xmlns:p14="http://schemas.microsoft.com/office/powerpoint/2010/main" val="2413434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Officer Responsibilities</a:t>
            </a:r>
            <a:r>
              <a:rPr lang="en-US" baseline="0" dirty="0" smtClean="0"/>
              <a:t> and Roles: </a:t>
            </a:r>
          </a:p>
          <a:p>
            <a:endParaRPr lang="en-US" dirty="0" smtClean="0"/>
          </a:p>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r>
              <a:rPr lang="en-US" dirty="0" smtClean="0"/>
              <a:t>CTSOs</a:t>
            </a:r>
            <a:r>
              <a:rPr lang="en-US" baseline="0" dirty="0" smtClean="0"/>
              <a:t> are student run – led – </a:t>
            </a:r>
          </a:p>
          <a:p>
            <a:r>
              <a:rPr lang="en-US" baseline="0" dirty="0" smtClean="0"/>
              <a:t>Advisors (teachers) just oversee (chaperone) and assist when needed </a:t>
            </a:r>
            <a:endParaRPr lang="en-US" dirty="0" smtClean="0"/>
          </a:p>
        </p:txBody>
      </p:sp>
      <p:sp>
        <p:nvSpPr>
          <p:cNvPr id="4" name="Slide Number Placeholder 3"/>
          <p:cNvSpPr>
            <a:spLocks noGrp="1"/>
          </p:cNvSpPr>
          <p:nvPr>
            <p:ph type="sldNum" sz="quarter" idx="10"/>
          </p:nvPr>
        </p:nvSpPr>
        <p:spPr/>
        <p:txBody>
          <a:bodyPr/>
          <a:lstStyle/>
          <a:p>
            <a:fld id="{13401EC8-D2AE-4D53-A414-D89CD569D4D5}" type="slidenum">
              <a:rPr lang="en-US" smtClean="0"/>
              <a:t>15</a:t>
            </a:fld>
            <a:endParaRPr lang="en-US"/>
          </a:p>
        </p:txBody>
      </p:sp>
    </p:spTree>
    <p:extLst>
      <p:ext uri="{BB962C8B-B14F-4D97-AF65-F5344CB8AC3E}">
        <p14:creationId xmlns:p14="http://schemas.microsoft.com/office/powerpoint/2010/main" val="1726877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2 automatically. (bump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16</a:t>
            </a:fld>
            <a:endParaRPr lang="en-US"/>
          </a:p>
        </p:txBody>
      </p:sp>
    </p:spTree>
    <p:extLst>
      <p:ext uri="{BB962C8B-B14F-4D97-AF65-F5344CB8AC3E}">
        <p14:creationId xmlns:p14="http://schemas.microsoft.com/office/powerpoint/2010/main" val="1754319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Committee member (leads) roles and responsibilities</a:t>
            </a:r>
          </a:p>
          <a:p>
            <a:r>
              <a:rPr lang="en-US" dirty="0" smtClean="0"/>
              <a:t>Discuss how the</a:t>
            </a:r>
            <a:r>
              <a:rPr lang="en-US" baseline="0" dirty="0" smtClean="0"/>
              <a:t> officers and committees work to make the </a:t>
            </a:r>
            <a:r>
              <a:rPr lang="en-US" baseline="0" dirty="0" err="1" smtClean="0"/>
              <a:t>PoW</a:t>
            </a:r>
            <a:r>
              <a:rPr lang="en-US" baseline="0" dirty="0" smtClean="0"/>
              <a:t> for the chapter be a success annually</a:t>
            </a:r>
            <a:endParaRPr lang="en-US" dirty="0" smtClean="0"/>
          </a:p>
          <a:p>
            <a:endParaRPr lang="en-US" baseline="0" dirty="0" smtClean="0"/>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r>
              <a:rPr lang="en-US" dirty="0" smtClean="0"/>
              <a:t>CTSOs</a:t>
            </a:r>
            <a:r>
              <a:rPr lang="en-US" baseline="0" dirty="0" smtClean="0"/>
              <a:t> are student run – led – </a:t>
            </a:r>
          </a:p>
        </p:txBody>
      </p:sp>
      <p:sp>
        <p:nvSpPr>
          <p:cNvPr id="4" name="Slide Number Placeholder 3"/>
          <p:cNvSpPr>
            <a:spLocks noGrp="1"/>
          </p:cNvSpPr>
          <p:nvPr>
            <p:ph type="sldNum" sz="quarter" idx="10"/>
          </p:nvPr>
        </p:nvSpPr>
        <p:spPr/>
        <p:txBody>
          <a:bodyPr/>
          <a:lstStyle/>
          <a:p>
            <a:fld id="{13401EC8-D2AE-4D53-A414-D89CD569D4D5}" type="slidenum">
              <a:rPr lang="en-US" smtClean="0"/>
              <a:t>17</a:t>
            </a:fld>
            <a:endParaRPr lang="en-US"/>
          </a:p>
        </p:txBody>
      </p:sp>
    </p:spTree>
    <p:extLst>
      <p:ext uri="{BB962C8B-B14F-4D97-AF65-F5344CB8AC3E}">
        <p14:creationId xmlns:p14="http://schemas.microsoft.com/office/powerpoint/2010/main" val="211791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a:t>
            </a:r>
            <a:r>
              <a:rPr lang="en-US" baseline="0" smtClean="0"/>
              <a:t>2 automatically. </a:t>
            </a:r>
            <a:r>
              <a:rPr lang="en-US" baseline="0" dirty="0" smtClean="0"/>
              <a:t>(bump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18</a:t>
            </a:fld>
            <a:endParaRPr lang="en-US"/>
          </a:p>
        </p:txBody>
      </p:sp>
    </p:spTree>
    <p:extLst>
      <p:ext uri="{BB962C8B-B14F-4D97-AF65-F5344CB8AC3E}">
        <p14:creationId xmlns:p14="http://schemas.microsoft.com/office/powerpoint/2010/main" val="81133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a:t>
            </a:r>
            <a:r>
              <a:rPr lang="en-US" baseline="0" smtClean="0"/>
              <a:t>2 automatically. </a:t>
            </a:r>
            <a:r>
              <a:rPr lang="en-US" baseline="0" dirty="0" smtClean="0"/>
              <a:t>(bump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19</a:t>
            </a:fld>
            <a:endParaRPr lang="en-US"/>
          </a:p>
        </p:txBody>
      </p:sp>
    </p:spTree>
    <p:extLst>
      <p:ext uri="{BB962C8B-B14F-4D97-AF65-F5344CB8AC3E}">
        <p14:creationId xmlns:p14="http://schemas.microsoft.com/office/powerpoint/2010/main" val="424216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First I want to give you a brief overview of the Every Student Succeeds Act of 2015 also known as ESSA and how it affects career technical education in California.</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ESSA was signed into law by President Obama on December 10</a:t>
            </a:r>
            <a:r>
              <a:rPr lang="en-US" sz="1800" baseline="30000" dirty="0" smtClean="0">
                <a:latin typeface="Arial" panose="020B0604020202020204" pitchFamily="34" charset="0"/>
                <a:cs typeface="Arial" panose="020B0604020202020204" pitchFamily="34" charset="0"/>
              </a:rPr>
              <a:t>th</a:t>
            </a:r>
            <a:r>
              <a:rPr lang="en-US" sz="1800" dirty="0" smtClean="0">
                <a:latin typeface="Arial" panose="020B0604020202020204" pitchFamily="34" charset="0"/>
                <a:cs typeface="Arial" panose="020B0604020202020204" pitchFamily="34" charset="0"/>
              </a:rPr>
              <a:t>, 2015.</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ESSA looks a lot like No Child Left Behind requiring every state to have a statewide accountability system that is required to be in effect in the 2017–18 school year.</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The State accountability system must have multiple indicators. </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At the high school level the multiple indicators must include academic achievement, which is the most weight of the indicators, high school graduation rate and at least one valid reliable, comparable indicator that is Statewide focused on school quality. An example of the school quality indicator may be a measure of career and college readiness.</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AYP, HQT, and SES have been eliminated.</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The multiple indicators will determine meaningful differentiation amongst schools.</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ESSA will also require districts to develop school supports and intervention programs for underperforming schools.</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0D2E101E-F3D2-4ADE-9CEA-F980123C75D7}" type="slidenum">
              <a:rPr lang="en-US" altLang="en-US" smtClean="0"/>
              <a:pPr>
                <a:defRPr/>
              </a:pPr>
              <a:t>2</a:t>
            </a:fld>
            <a:endParaRPr lang="en-US" altLang="en-US"/>
          </a:p>
        </p:txBody>
      </p:sp>
    </p:spTree>
    <p:extLst>
      <p:ext uri="{BB962C8B-B14F-4D97-AF65-F5344CB8AC3E}">
        <p14:creationId xmlns:p14="http://schemas.microsoft.com/office/powerpoint/2010/main" val="36131442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a:t>
            </a:r>
            <a:r>
              <a:rPr lang="en-US" baseline="0" dirty="0" smtClean="0"/>
              <a:t> of running for a officer position  what they can and cannot do (and this is not exclusive – as all districts and high school sites have their own rules on some of the promotion items). There can also be a limit of how much a person can spend to promote themselves to make sure all students can participate – regardless of funds – some chapters have extra or donated items that students can use or make to make sure students are not paying out of pocket for anything – and to ensure that they all understand it is not required to pay for items out of pocket – but to learn how to gain sponsors or supporters (campaigning like in the real world for donations to supplement those costs). </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20</a:t>
            </a:fld>
            <a:endParaRPr lang="en-US"/>
          </a:p>
        </p:txBody>
      </p:sp>
    </p:spTree>
    <p:extLst>
      <p:ext uri="{BB962C8B-B14F-4D97-AF65-F5344CB8AC3E}">
        <p14:creationId xmlns:p14="http://schemas.microsoft.com/office/powerpoint/2010/main" val="8194235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PDP</a:t>
            </a:r>
            <a:r>
              <a:rPr lang="en-US" baseline="0" dirty="0" smtClean="0"/>
              <a:t> activities – CTSO leadership training materials can be tied to each pathway for California CTE Model Curriculum Standards, especially the Anchor Standards and Career and College Readiness Standards</a:t>
            </a:r>
          </a:p>
          <a:p>
            <a:endParaRPr lang="en-US" dirty="0" smtClean="0"/>
          </a:p>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2 automatically. (bump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21</a:t>
            </a:fld>
            <a:endParaRPr lang="en-US"/>
          </a:p>
        </p:txBody>
      </p:sp>
    </p:spTree>
    <p:extLst>
      <p:ext uri="{BB962C8B-B14F-4D97-AF65-F5344CB8AC3E}">
        <p14:creationId xmlns:p14="http://schemas.microsoft.com/office/powerpoint/2010/main" val="3478015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a:t>
            </a:r>
            <a:r>
              <a:rPr lang="en-US" baseline="0" smtClean="0"/>
              <a:t>2 automatically. </a:t>
            </a:r>
            <a:r>
              <a:rPr lang="en-US" baseline="0" dirty="0" smtClean="0"/>
              <a:t>(bump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22</a:t>
            </a:fld>
            <a:endParaRPr lang="en-US"/>
          </a:p>
        </p:txBody>
      </p:sp>
    </p:spTree>
    <p:extLst>
      <p:ext uri="{BB962C8B-B14F-4D97-AF65-F5344CB8AC3E}">
        <p14:creationId xmlns:p14="http://schemas.microsoft.com/office/powerpoint/2010/main" val="3813676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each of theses are and what it means to finish the PDP online or hardcopy workbooks </a:t>
            </a:r>
          </a:p>
          <a:p>
            <a:endParaRPr lang="en-US" dirty="0" smtClean="0"/>
          </a:p>
          <a:p>
            <a:r>
              <a:rPr lang="en-US" dirty="0" smtClean="0"/>
              <a:t>Private Enlisted 1 to Private</a:t>
            </a:r>
            <a:r>
              <a:rPr lang="en-US" baseline="0" dirty="0" smtClean="0"/>
              <a:t> Enlisted </a:t>
            </a:r>
            <a:r>
              <a:rPr lang="en-US" baseline="0" smtClean="0"/>
              <a:t>2 automatically. </a:t>
            </a:r>
            <a:r>
              <a:rPr lang="en-US" baseline="0" dirty="0" smtClean="0"/>
              <a:t>(bump in rank) title will depend on which branch of military the student is looking at – but you can get the idea</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23</a:t>
            </a:fld>
            <a:endParaRPr lang="en-US"/>
          </a:p>
        </p:txBody>
      </p:sp>
    </p:spTree>
    <p:extLst>
      <p:ext uri="{BB962C8B-B14F-4D97-AF65-F5344CB8AC3E}">
        <p14:creationId xmlns:p14="http://schemas.microsoft.com/office/powerpoint/2010/main" val="22463536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 has shown that having only</a:t>
            </a:r>
            <a:r>
              <a:rPr lang="en-US" baseline="0" dirty="0" smtClean="0"/>
              <a:t> one component listed above is not as beneficial to the students for their outcomes and preparation for life as they would by having all three well developed components for their CTE pathways. </a:t>
            </a:r>
          </a:p>
          <a:p>
            <a:endParaRPr lang="en-US" baseline="0" dirty="0" smtClean="0"/>
          </a:p>
          <a:p>
            <a:r>
              <a:rPr lang="en-US" baseline="0" dirty="0" smtClean="0"/>
              <a:t>So now we are going to look at a sample lesson plan for election of officers in your local CTSO chapter – so lets go back to the teacher – advisor mindset – not that of being the students you work with on a daily basis. </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24</a:t>
            </a:fld>
            <a:endParaRPr lang="en-US"/>
          </a:p>
        </p:txBody>
      </p:sp>
    </p:spTree>
    <p:extLst>
      <p:ext uri="{BB962C8B-B14F-4D97-AF65-F5344CB8AC3E}">
        <p14:creationId xmlns:p14="http://schemas.microsoft.com/office/powerpoint/2010/main" val="22218516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 a sample of a lesson plan on how to elect</a:t>
            </a:r>
            <a:r>
              <a:rPr lang="en-US" baseline="0" dirty="0" smtClean="0"/>
              <a:t> and hold officer elections – as I described early you can choose your first year in to select those students based on work performance and interest as the CTE teacher/CTSO advisor – but it really should be the students choice on who is representing them and leading them – in a small school, program or pathway – it very well just might be the entire class participate and only decision is who will serve in which position which can still be done in a number of ways </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25</a:t>
            </a:fld>
            <a:endParaRPr lang="en-US"/>
          </a:p>
        </p:txBody>
      </p:sp>
    </p:spTree>
    <p:extLst>
      <p:ext uri="{BB962C8B-B14F-4D97-AF65-F5344CB8AC3E}">
        <p14:creationId xmlns:p14="http://schemas.microsoft.com/office/powerpoint/2010/main" val="31447439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more</a:t>
            </a:r>
            <a:r>
              <a:rPr lang="en-US" baseline="0" dirty="0" smtClean="0"/>
              <a:t> notes needed since this is a sample lesson plan activity</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26</a:t>
            </a:fld>
            <a:endParaRPr lang="en-US"/>
          </a:p>
        </p:txBody>
      </p:sp>
    </p:spTree>
    <p:extLst>
      <p:ext uri="{BB962C8B-B14F-4D97-AF65-F5344CB8AC3E}">
        <p14:creationId xmlns:p14="http://schemas.microsoft.com/office/powerpoint/2010/main" val="21735022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27</a:t>
            </a:fld>
            <a:endParaRPr lang="en-US"/>
          </a:p>
        </p:txBody>
      </p:sp>
    </p:spTree>
    <p:extLst>
      <p:ext uri="{BB962C8B-B14F-4D97-AF65-F5344CB8AC3E}">
        <p14:creationId xmlns:p14="http://schemas.microsoft.com/office/powerpoint/2010/main" val="6355471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28</a:t>
            </a:fld>
            <a:endParaRPr lang="en-US"/>
          </a:p>
        </p:txBody>
      </p:sp>
    </p:spTree>
    <p:extLst>
      <p:ext uri="{BB962C8B-B14F-4D97-AF65-F5344CB8AC3E}">
        <p14:creationId xmlns:p14="http://schemas.microsoft.com/office/powerpoint/2010/main" val="38898628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29</a:t>
            </a:fld>
            <a:endParaRPr lang="en-US"/>
          </a:p>
        </p:txBody>
      </p:sp>
    </p:spTree>
    <p:extLst>
      <p:ext uri="{BB962C8B-B14F-4D97-AF65-F5344CB8AC3E}">
        <p14:creationId xmlns:p14="http://schemas.microsoft.com/office/powerpoint/2010/main" val="3242409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Next is how ESSA funding affects career and technical education programs in California.</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The Title I funding formula remains the same. In ESSA, districts will have an optional 3% set-aside in their Title I funds for Direct Student Services. The allowable expenditures for the 3% set-aside include academic and career and technical education coursework.</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Under Title IV Student Support and Academic Enrichment Grants of ESSA the career and technical education focus is around providing “Well-rounded educational opportunities.” Activities that districts can provide include career and college counseling and guidance and community involvement.</a:t>
            </a:r>
          </a:p>
          <a:p>
            <a:pPr marL="285750" indent="-285750">
              <a:buFont typeface="Arial" panose="020B0604020202020204" pitchFamily="34" charset="0"/>
              <a:buChar char="•"/>
            </a:pPr>
            <a:r>
              <a:rPr lang="en-US" sz="1800" dirty="0" smtClean="0">
                <a:latin typeface="Arial" panose="020B0604020202020204" pitchFamily="34" charset="0"/>
                <a:cs typeface="Arial" panose="020B0604020202020204" pitchFamily="34" charset="0"/>
              </a:rPr>
              <a:t>The other piece of Title IV funding that involves career and technical education is the effective use of technology with the development of strategies for the use of digital learning technologies.</a:t>
            </a:r>
          </a:p>
          <a:p>
            <a:endParaRPr lang="en-US"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0D2E101E-F3D2-4ADE-9CEA-F980123C75D7}" type="slidenum">
              <a:rPr lang="en-US" altLang="en-US" smtClean="0"/>
              <a:pPr>
                <a:defRPr/>
              </a:pPr>
              <a:t>3</a:t>
            </a:fld>
            <a:endParaRPr lang="en-US" altLang="en-US"/>
          </a:p>
        </p:txBody>
      </p:sp>
    </p:spTree>
    <p:extLst>
      <p:ext uri="{BB962C8B-B14F-4D97-AF65-F5344CB8AC3E}">
        <p14:creationId xmlns:p14="http://schemas.microsoft.com/office/powerpoint/2010/main" val="28984126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30</a:t>
            </a:fld>
            <a:endParaRPr lang="en-US"/>
          </a:p>
        </p:txBody>
      </p:sp>
    </p:spTree>
    <p:extLst>
      <p:ext uri="{BB962C8B-B14F-4D97-AF65-F5344CB8AC3E}">
        <p14:creationId xmlns:p14="http://schemas.microsoft.com/office/powerpoint/2010/main" val="2381242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31</a:t>
            </a:fld>
            <a:endParaRPr lang="en-US"/>
          </a:p>
        </p:txBody>
      </p:sp>
    </p:spTree>
    <p:extLst>
      <p:ext uri="{BB962C8B-B14F-4D97-AF65-F5344CB8AC3E}">
        <p14:creationId xmlns:p14="http://schemas.microsoft.com/office/powerpoint/2010/main" val="31014737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32</a:t>
            </a:fld>
            <a:endParaRPr lang="en-US"/>
          </a:p>
        </p:txBody>
      </p:sp>
    </p:spTree>
    <p:extLst>
      <p:ext uri="{BB962C8B-B14F-4D97-AF65-F5344CB8AC3E}">
        <p14:creationId xmlns:p14="http://schemas.microsoft.com/office/powerpoint/2010/main" val="4348677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33</a:t>
            </a:fld>
            <a:endParaRPr lang="en-US"/>
          </a:p>
        </p:txBody>
      </p:sp>
    </p:spTree>
    <p:extLst>
      <p:ext uri="{BB962C8B-B14F-4D97-AF65-F5344CB8AC3E}">
        <p14:creationId xmlns:p14="http://schemas.microsoft.com/office/powerpoint/2010/main" val="5498601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34</a:t>
            </a:fld>
            <a:endParaRPr lang="en-US"/>
          </a:p>
        </p:txBody>
      </p:sp>
    </p:spTree>
    <p:extLst>
      <p:ext uri="{BB962C8B-B14F-4D97-AF65-F5344CB8AC3E}">
        <p14:creationId xmlns:p14="http://schemas.microsoft.com/office/powerpoint/2010/main" val="3045074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 more</a:t>
            </a:r>
            <a:r>
              <a:rPr lang="en-US" baseline="0" dirty="0" smtClean="0"/>
              <a:t> notes needed since this is a sample lesson plan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35</a:t>
            </a:fld>
            <a:endParaRPr lang="en-US"/>
          </a:p>
        </p:txBody>
      </p:sp>
    </p:spTree>
    <p:extLst>
      <p:ext uri="{BB962C8B-B14F-4D97-AF65-F5344CB8AC3E}">
        <p14:creationId xmlns:p14="http://schemas.microsoft.com/office/powerpoint/2010/main" val="25635312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always contact me via email or phone – if you have more questions or need more support regarding</a:t>
            </a:r>
            <a:r>
              <a:rPr lang="en-US" baseline="0" dirty="0" smtClean="0"/>
              <a:t> CTSOs and CTE</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36</a:t>
            </a:fld>
            <a:endParaRPr lang="en-US"/>
          </a:p>
        </p:txBody>
      </p:sp>
    </p:spTree>
    <p:extLst>
      <p:ext uri="{BB962C8B-B14F-4D97-AF65-F5344CB8AC3E}">
        <p14:creationId xmlns:p14="http://schemas.microsoft.com/office/powerpoint/2010/main" val="19154024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401EC8-D2AE-4D53-A414-D89CD569D4D5}" type="slidenum">
              <a:rPr lang="en-US" smtClean="0"/>
              <a:t>37</a:t>
            </a:fld>
            <a:endParaRPr lang="en-US"/>
          </a:p>
        </p:txBody>
      </p:sp>
    </p:spTree>
    <p:extLst>
      <p:ext uri="{BB962C8B-B14F-4D97-AF65-F5344CB8AC3E}">
        <p14:creationId xmlns:p14="http://schemas.microsoft.com/office/powerpoint/2010/main" val="27861187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401EC8-D2AE-4D53-A414-D89CD569D4D5}" type="slidenum">
              <a:rPr lang="en-US" smtClean="0"/>
              <a:t>38</a:t>
            </a:fld>
            <a:endParaRPr lang="en-US"/>
          </a:p>
        </p:txBody>
      </p:sp>
    </p:spTree>
    <p:extLst>
      <p:ext uri="{BB962C8B-B14F-4D97-AF65-F5344CB8AC3E}">
        <p14:creationId xmlns:p14="http://schemas.microsoft.com/office/powerpoint/2010/main" val="32659297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401EC8-D2AE-4D53-A414-D89CD569D4D5}" type="slidenum">
              <a:rPr lang="en-US" smtClean="0"/>
              <a:t>39</a:t>
            </a:fld>
            <a:endParaRPr lang="en-US"/>
          </a:p>
        </p:txBody>
      </p:sp>
    </p:spTree>
    <p:extLst>
      <p:ext uri="{BB962C8B-B14F-4D97-AF65-F5344CB8AC3E}">
        <p14:creationId xmlns:p14="http://schemas.microsoft.com/office/powerpoint/2010/main" val="1372801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a:t>
            </a:r>
            <a:r>
              <a:rPr lang="en-US" baseline="0" dirty="0" smtClean="0"/>
              <a:t> myself to audience and explain position and expertise on subject being presented</a:t>
            </a:r>
          </a:p>
          <a:p>
            <a:r>
              <a:rPr lang="en-US" baseline="0" dirty="0" smtClean="0"/>
              <a:t>What the take away will be for the attendees with this presentation</a:t>
            </a:r>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4</a:t>
            </a:fld>
            <a:endParaRPr lang="en-US"/>
          </a:p>
        </p:txBody>
      </p:sp>
    </p:spTree>
    <p:extLst>
      <p:ext uri="{BB962C8B-B14F-4D97-AF65-F5344CB8AC3E}">
        <p14:creationId xmlns:p14="http://schemas.microsoft.com/office/powerpoint/2010/main" val="12371496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401EC8-D2AE-4D53-A414-D89CD569D4D5}" type="slidenum">
              <a:rPr lang="en-US" smtClean="0"/>
              <a:t>40</a:t>
            </a:fld>
            <a:endParaRPr lang="en-US"/>
          </a:p>
        </p:txBody>
      </p:sp>
    </p:spTree>
    <p:extLst>
      <p:ext uri="{BB962C8B-B14F-4D97-AF65-F5344CB8AC3E}">
        <p14:creationId xmlns:p14="http://schemas.microsoft.com/office/powerpoint/2010/main" val="41235269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401EC8-D2AE-4D53-A414-D89CD569D4D5}" type="slidenum">
              <a:rPr lang="en-US" smtClean="0"/>
              <a:t>41</a:t>
            </a:fld>
            <a:endParaRPr lang="en-US"/>
          </a:p>
        </p:txBody>
      </p:sp>
    </p:spTree>
    <p:extLst>
      <p:ext uri="{BB962C8B-B14F-4D97-AF65-F5344CB8AC3E}">
        <p14:creationId xmlns:p14="http://schemas.microsoft.com/office/powerpoint/2010/main" val="10785031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401EC8-D2AE-4D53-A414-D89CD569D4D5}" type="slidenum">
              <a:rPr lang="en-US" smtClean="0"/>
              <a:t>42</a:t>
            </a:fld>
            <a:endParaRPr lang="en-US"/>
          </a:p>
        </p:txBody>
      </p:sp>
    </p:spTree>
    <p:extLst>
      <p:ext uri="{BB962C8B-B14F-4D97-AF65-F5344CB8AC3E}">
        <p14:creationId xmlns:p14="http://schemas.microsoft.com/office/powerpoint/2010/main" val="2895973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effectLst>
                  <a:outerShdw blurRad="38100" dist="38100" dir="2700000" algn="tl">
                    <a:srgbClr val="000000">
                      <a:alpha val="43137"/>
                    </a:srgbClr>
                  </a:outerShdw>
                </a:effectLst>
              </a:rPr>
              <a:t>Remind them yesterday: (we</a:t>
            </a:r>
            <a:r>
              <a:rPr lang="en-US" u="sng" baseline="0" dirty="0" smtClean="0">
                <a:effectLst>
                  <a:outerShdw blurRad="38100" dist="38100" dir="2700000" algn="tl">
                    <a:srgbClr val="000000">
                      <a:alpha val="43137"/>
                    </a:srgbClr>
                  </a:outerShdw>
                </a:effectLst>
              </a:rPr>
              <a:t> are role playing as if I a the teacher and they are the students)… </a:t>
            </a:r>
            <a:endParaRPr lang="en-US" u="sng" dirty="0" smtClean="0">
              <a:effectLst>
                <a:outerShdw blurRad="38100" dist="38100" dir="2700000" algn="tl">
                  <a:srgbClr val="000000">
                    <a:alpha val="43137"/>
                  </a:srgbClr>
                </a:outerShdw>
              </a:effectLst>
            </a:endParaRPr>
          </a:p>
          <a:p>
            <a:r>
              <a:rPr lang="en-US" dirty="0" smtClean="0"/>
              <a:t>Student introductions</a:t>
            </a:r>
            <a:r>
              <a:rPr lang="en-US" baseline="0" dirty="0" smtClean="0"/>
              <a:t> and why we choose this pathway</a:t>
            </a:r>
          </a:p>
          <a:p>
            <a:r>
              <a:rPr lang="en-US" baseline="0" dirty="0" smtClean="0"/>
              <a:t>What this course is about and why it takes all four courses in the pathway to complete</a:t>
            </a:r>
          </a:p>
          <a:p>
            <a:r>
              <a:rPr lang="en-US" baseline="0" dirty="0" smtClean="0"/>
              <a:t>What the rules and regulations of the program, class and school are for students</a:t>
            </a:r>
          </a:p>
          <a:p>
            <a:r>
              <a:rPr lang="en-US" baseline="0" dirty="0" smtClean="0"/>
              <a:t>That they were to review their SkillsUSA Leadership Handbook to cover in class today</a:t>
            </a:r>
          </a:p>
          <a:p>
            <a:endParaRPr lang="en-US" dirty="0" smtClean="0"/>
          </a:p>
        </p:txBody>
      </p:sp>
      <p:sp>
        <p:nvSpPr>
          <p:cNvPr id="4" name="Slide Number Placeholder 3"/>
          <p:cNvSpPr>
            <a:spLocks noGrp="1"/>
          </p:cNvSpPr>
          <p:nvPr>
            <p:ph type="sldNum" sz="quarter" idx="10"/>
          </p:nvPr>
        </p:nvSpPr>
        <p:spPr/>
        <p:txBody>
          <a:bodyPr/>
          <a:lstStyle/>
          <a:p>
            <a:fld id="{13401EC8-D2AE-4D53-A414-D89CD569D4D5}" type="slidenum">
              <a:rPr lang="en-US" smtClean="0"/>
              <a:t>5</a:t>
            </a:fld>
            <a:endParaRPr lang="en-US"/>
          </a:p>
        </p:txBody>
      </p:sp>
    </p:spTree>
    <p:extLst>
      <p:ext uri="{BB962C8B-B14F-4D97-AF65-F5344CB8AC3E}">
        <p14:creationId xmlns:p14="http://schemas.microsoft.com/office/powerpoint/2010/main" val="1145448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r>
              <a:rPr lang="en-US" dirty="0" smtClean="0"/>
              <a:t>CTSOs</a:t>
            </a:r>
            <a:r>
              <a:rPr lang="en-US" baseline="0" dirty="0" smtClean="0"/>
              <a:t> are student run – led – </a:t>
            </a:r>
          </a:p>
          <a:p>
            <a:r>
              <a:rPr lang="en-US" baseline="0" dirty="0" smtClean="0"/>
              <a:t>Advisors (teachers) just oversee (chaperone) and assist when needed </a:t>
            </a:r>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6</a:t>
            </a:fld>
            <a:endParaRPr lang="en-US"/>
          </a:p>
        </p:txBody>
      </p:sp>
    </p:spTree>
    <p:extLst>
      <p:ext uri="{BB962C8B-B14F-4D97-AF65-F5344CB8AC3E}">
        <p14:creationId xmlns:p14="http://schemas.microsoft.com/office/powerpoint/2010/main" val="2915946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7</a:t>
            </a:fld>
            <a:endParaRPr lang="en-US"/>
          </a:p>
        </p:txBody>
      </p:sp>
    </p:spTree>
    <p:extLst>
      <p:ext uri="{BB962C8B-B14F-4D97-AF65-F5344CB8AC3E}">
        <p14:creationId xmlns:p14="http://schemas.microsoft.com/office/powerpoint/2010/main" val="4092537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this important</a:t>
            </a:r>
            <a:r>
              <a:rPr lang="en-US" baseline="0" dirty="0" smtClean="0"/>
              <a:t> to their pathway and other CTE pathways</a:t>
            </a:r>
          </a:p>
          <a:p>
            <a:r>
              <a:rPr lang="en-US" baseline="0" dirty="0" smtClean="0"/>
              <a:t>What they can get out of this involvement and completion of leadership materials </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8</a:t>
            </a:fld>
            <a:endParaRPr lang="en-US"/>
          </a:p>
        </p:txBody>
      </p:sp>
    </p:spTree>
    <p:extLst>
      <p:ext uri="{BB962C8B-B14F-4D97-AF65-F5344CB8AC3E}">
        <p14:creationId xmlns:p14="http://schemas.microsoft.com/office/powerpoint/2010/main" val="216360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Why they would want to run as a chapter – regional – state – national officer or serve on committees </a:t>
            </a:r>
          </a:p>
          <a:p>
            <a:r>
              <a:rPr lang="en-US" baseline="0" dirty="0" smtClean="0"/>
              <a:t>What Students or Members of the organization gain from the involvement and participation</a:t>
            </a:r>
          </a:p>
          <a:p>
            <a:endParaRPr lang="en-US" dirty="0"/>
          </a:p>
        </p:txBody>
      </p:sp>
      <p:sp>
        <p:nvSpPr>
          <p:cNvPr id="4" name="Slide Number Placeholder 3"/>
          <p:cNvSpPr>
            <a:spLocks noGrp="1"/>
          </p:cNvSpPr>
          <p:nvPr>
            <p:ph type="sldNum" sz="quarter" idx="10"/>
          </p:nvPr>
        </p:nvSpPr>
        <p:spPr/>
        <p:txBody>
          <a:bodyPr/>
          <a:lstStyle/>
          <a:p>
            <a:fld id="{13401EC8-D2AE-4D53-A414-D89CD569D4D5}" type="slidenum">
              <a:rPr lang="en-US" smtClean="0"/>
              <a:t>9</a:t>
            </a:fld>
            <a:endParaRPr lang="en-US"/>
          </a:p>
        </p:txBody>
      </p:sp>
    </p:spTree>
    <p:extLst>
      <p:ext uri="{BB962C8B-B14F-4D97-AF65-F5344CB8AC3E}">
        <p14:creationId xmlns:p14="http://schemas.microsoft.com/office/powerpoint/2010/main" val="1263923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C49F94A-2CD5-47BA-B691-E86A4E4CF9AC}" type="datetimeFigureOut">
              <a:rPr lang="en-US" smtClean="0"/>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134294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49F94A-2CD5-47BA-B691-E86A4E4CF9AC}" type="datetimeFigureOut">
              <a:rPr lang="en-US" smtClean="0"/>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128828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49F94A-2CD5-47BA-B691-E86A4E4CF9AC}" type="datetimeFigureOut">
              <a:rPr lang="en-US" smtClean="0"/>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3873826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grpSp>
        <p:nvGrpSpPr>
          <p:cNvPr id="3" name="Group 12"/>
          <p:cNvGrpSpPr>
            <a:grpSpLocks/>
          </p:cNvGrpSpPr>
          <p:nvPr userDrawn="1"/>
        </p:nvGrpSpPr>
        <p:grpSpPr bwMode="auto">
          <a:xfrm>
            <a:off x="0" y="0"/>
            <a:ext cx="12192000" cy="6858000"/>
            <a:chOff x="0" y="0"/>
            <a:chExt cx="5760" cy="4320"/>
          </a:xfrm>
        </p:grpSpPr>
        <p:sp>
          <p:nvSpPr>
            <p:cNvPr id="4" name="Rectangle 13"/>
            <p:cNvSpPr>
              <a:spLocks noChangeArrowheads="1"/>
            </p:cNvSpPr>
            <p:nvPr/>
          </p:nvSpPr>
          <p:spPr bwMode="auto">
            <a:xfrm>
              <a:off x="0" y="0"/>
              <a:ext cx="5760" cy="4320"/>
            </a:xfrm>
            <a:prstGeom prst="rect">
              <a:avLst/>
            </a:prstGeom>
            <a:solidFill>
              <a:srgbClr val="FEED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54"/>
                  </a:solidFill>
                  <a:latin typeface="Arial" charset="0"/>
                </a:defRPr>
              </a:lvl1pPr>
              <a:lvl2pPr marL="742950" indent="-285750">
                <a:defRPr sz="1300">
                  <a:solidFill>
                    <a:srgbClr val="000054"/>
                  </a:solidFill>
                  <a:latin typeface="Arial" charset="0"/>
                </a:defRPr>
              </a:lvl2pPr>
              <a:lvl3pPr marL="1143000" indent="-228600">
                <a:defRPr sz="1300">
                  <a:solidFill>
                    <a:srgbClr val="000054"/>
                  </a:solidFill>
                  <a:latin typeface="Arial" charset="0"/>
                </a:defRPr>
              </a:lvl3pPr>
              <a:lvl4pPr marL="1600200" indent="-228600">
                <a:defRPr sz="1300">
                  <a:solidFill>
                    <a:srgbClr val="000054"/>
                  </a:solidFill>
                  <a:latin typeface="Arial" charset="0"/>
                </a:defRPr>
              </a:lvl4pPr>
              <a:lvl5pPr marL="2057400" indent="-228600">
                <a:defRPr sz="1300">
                  <a:solidFill>
                    <a:srgbClr val="000054"/>
                  </a:solidFill>
                  <a:latin typeface="Arial" charset="0"/>
                </a:defRPr>
              </a:lvl5pPr>
              <a:lvl6pPr marL="2514600" indent="-228600" eaLnBrk="0" fontAlgn="base" hangingPunct="0">
                <a:spcBef>
                  <a:spcPct val="0"/>
                </a:spcBef>
                <a:spcAft>
                  <a:spcPct val="0"/>
                </a:spcAft>
                <a:defRPr sz="1300">
                  <a:solidFill>
                    <a:srgbClr val="000054"/>
                  </a:solidFill>
                  <a:latin typeface="Arial" charset="0"/>
                </a:defRPr>
              </a:lvl6pPr>
              <a:lvl7pPr marL="2971800" indent="-228600" eaLnBrk="0" fontAlgn="base" hangingPunct="0">
                <a:spcBef>
                  <a:spcPct val="0"/>
                </a:spcBef>
                <a:spcAft>
                  <a:spcPct val="0"/>
                </a:spcAft>
                <a:defRPr sz="1300">
                  <a:solidFill>
                    <a:srgbClr val="000054"/>
                  </a:solidFill>
                  <a:latin typeface="Arial" charset="0"/>
                </a:defRPr>
              </a:lvl7pPr>
              <a:lvl8pPr marL="3429000" indent="-228600" eaLnBrk="0" fontAlgn="base" hangingPunct="0">
                <a:spcBef>
                  <a:spcPct val="0"/>
                </a:spcBef>
                <a:spcAft>
                  <a:spcPct val="0"/>
                </a:spcAft>
                <a:defRPr sz="1300">
                  <a:solidFill>
                    <a:srgbClr val="000054"/>
                  </a:solidFill>
                  <a:latin typeface="Arial" charset="0"/>
                </a:defRPr>
              </a:lvl8pPr>
              <a:lvl9pPr marL="3886200" indent="-228600" eaLnBrk="0" fontAlgn="base" hangingPunct="0">
                <a:spcBef>
                  <a:spcPct val="0"/>
                </a:spcBef>
                <a:spcAft>
                  <a:spcPct val="0"/>
                </a:spcAft>
                <a:defRPr sz="1300">
                  <a:solidFill>
                    <a:srgbClr val="000054"/>
                  </a:solidFill>
                  <a:latin typeface="Arial" charset="0"/>
                </a:defRPr>
              </a:lvl9pPr>
            </a:lstStyle>
            <a:p>
              <a:pPr algn="ctr">
                <a:defRPr/>
              </a:pPr>
              <a:endParaRPr lang="en-US" altLang="en-US" sz="1300" smtClean="0">
                <a:solidFill>
                  <a:schemeClr val="tx1"/>
                </a:solidFill>
              </a:endParaRPr>
            </a:p>
          </p:txBody>
        </p:sp>
        <p:sp>
          <p:nvSpPr>
            <p:cNvPr id="5" name="Rectangle 14"/>
            <p:cNvSpPr>
              <a:spLocks noChangeArrowheads="1"/>
            </p:cNvSpPr>
            <p:nvPr/>
          </p:nvSpPr>
          <p:spPr bwMode="auto">
            <a:xfrm>
              <a:off x="1248" y="1392"/>
              <a:ext cx="4512" cy="96"/>
            </a:xfrm>
            <a:prstGeom prst="rect">
              <a:avLst/>
            </a:prstGeom>
            <a:gradFill rotWithShape="0">
              <a:gsLst>
                <a:gs pos="0">
                  <a:srgbClr val="F17157"/>
                </a:gs>
                <a:gs pos="100000">
                  <a:srgbClr val="FAD0C8"/>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300">
                  <a:solidFill>
                    <a:srgbClr val="000054"/>
                  </a:solidFill>
                  <a:latin typeface="Arial" charset="0"/>
                </a:defRPr>
              </a:lvl1pPr>
              <a:lvl2pPr marL="742950" indent="-285750">
                <a:defRPr sz="1300">
                  <a:solidFill>
                    <a:srgbClr val="000054"/>
                  </a:solidFill>
                  <a:latin typeface="Arial" charset="0"/>
                </a:defRPr>
              </a:lvl2pPr>
              <a:lvl3pPr marL="1143000" indent="-228600">
                <a:defRPr sz="1300">
                  <a:solidFill>
                    <a:srgbClr val="000054"/>
                  </a:solidFill>
                  <a:latin typeface="Arial" charset="0"/>
                </a:defRPr>
              </a:lvl3pPr>
              <a:lvl4pPr marL="1600200" indent="-228600">
                <a:defRPr sz="1300">
                  <a:solidFill>
                    <a:srgbClr val="000054"/>
                  </a:solidFill>
                  <a:latin typeface="Arial" charset="0"/>
                </a:defRPr>
              </a:lvl4pPr>
              <a:lvl5pPr marL="2057400" indent="-228600">
                <a:defRPr sz="1300">
                  <a:solidFill>
                    <a:srgbClr val="000054"/>
                  </a:solidFill>
                  <a:latin typeface="Arial" charset="0"/>
                </a:defRPr>
              </a:lvl5pPr>
              <a:lvl6pPr marL="2514600" indent="-228600" eaLnBrk="0" fontAlgn="base" hangingPunct="0">
                <a:spcBef>
                  <a:spcPct val="0"/>
                </a:spcBef>
                <a:spcAft>
                  <a:spcPct val="0"/>
                </a:spcAft>
                <a:defRPr sz="1300">
                  <a:solidFill>
                    <a:srgbClr val="000054"/>
                  </a:solidFill>
                  <a:latin typeface="Arial" charset="0"/>
                </a:defRPr>
              </a:lvl6pPr>
              <a:lvl7pPr marL="2971800" indent="-228600" eaLnBrk="0" fontAlgn="base" hangingPunct="0">
                <a:spcBef>
                  <a:spcPct val="0"/>
                </a:spcBef>
                <a:spcAft>
                  <a:spcPct val="0"/>
                </a:spcAft>
                <a:defRPr sz="1300">
                  <a:solidFill>
                    <a:srgbClr val="000054"/>
                  </a:solidFill>
                  <a:latin typeface="Arial" charset="0"/>
                </a:defRPr>
              </a:lvl7pPr>
              <a:lvl8pPr marL="3429000" indent="-228600" eaLnBrk="0" fontAlgn="base" hangingPunct="0">
                <a:spcBef>
                  <a:spcPct val="0"/>
                </a:spcBef>
                <a:spcAft>
                  <a:spcPct val="0"/>
                </a:spcAft>
                <a:defRPr sz="1300">
                  <a:solidFill>
                    <a:srgbClr val="000054"/>
                  </a:solidFill>
                  <a:latin typeface="Arial" charset="0"/>
                </a:defRPr>
              </a:lvl8pPr>
              <a:lvl9pPr marL="3886200" indent="-228600" eaLnBrk="0" fontAlgn="base" hangingPunct="0">
                <a:spcBef>
                  <a:spcPct val="0"/>
                </a:spcBef>
                <a:spcAft>
                  <a:spcPct val="0"/>
                </a:spcAft>
                <a:defRPr sz="1300">
                  <a:solidFill>
                    <a:srgbClr val="000054"/>
                  </a:solidFill>
                  <a:latin typeface="Arial" charset="0"/>
                </a:defRPr>
              </a:lvl9pPr>
            </a:lstStyle>
            <a:p>
              <a:pPr>
                <a:defRPr/>
              </a:pPr>
              <a:endParaRPr lang="en-US" altLang="en-US" sz="1300" smtClean="0"/>
            </a:p>
          </p:txBody>
        </p:sp>
        <p:sp>
          <p:nvSpPr>
            <p:cNvPr id="6" name="Rectangle 15"/>
            <p:cNvSpPr>
              <a:spLocks noChangeArrowheads="1"/>
            </p:cNvSpPr>
            <p:nvPr/>
          </p:nvSpPr>
          <p:spPr bwMode="auto">
            <a:xfrm>
              <a:off x="0" y="0"/>
              <a:ext cx="1056" cy="4320"/>
            </a:xfrm>
            <a:prstGeom prst="rect">
              <a:avLst/>
            </a:prstGeom>
            <a:solidFill>
              <a:srgbClr val="F3D68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txBody>
            <a:bodyPr wrap="none" anchor="ctr"/>
            <a:lstStyle>
              <a:lvl1pPr>
                <a:defRPr sz="1300">
                  <a:solidFill>
                    <a:srgbClr val="000054"/>
                  </a:solidFill>
                  <a:latin typeface="Arial" charset="0"/>
                </a:defRPr>
              </a:lvl1pPr>
              <a:lvl2pPr marL="742950" indent="-285750">
                <a:defRPr sz="1300">
                  <a:solidFill>
                    <a:srgbClr val="000054"/>
                  </a:solidFill>
                  <a:latin typeface="Arial" charset="0"/>
                </a:defRPr>
              </a:lvl2pPr>
              <a:lvl3pPr marL="1143000" indent="-228600">
                <a:defRPr sz="1300">
                  <a:solidFill>
                    <a:srgbClr val="000054"/>
                  </a:solidFill>
                  <a:latin typeface="Arial" charset="0"/>
                </a:defRPr>
              </a:lvl3pPr>
              <a:lvl4pPr marL="1600200" indent="-228600">
                <a:defRPr sz="1300">
                  <a:solidFill>
                    <a:srgbClr val="000054"/>
                  </a:solidFill>
                  <a:latin typeface="Arial" charset="0"/>
                </a:defRPr>
              </a:lvl4pPr>
              <a:lvl5pPr marL="2057400" indent="-228600">
                <a:defRPr sz="1300">
                  <a:solidFill>
                    <a:srgbClr val="000054"/>
                  </a:solidFill>
                  <a:latin typeface="Arial" charset="0"/>
                </a:defRPr>
              </a:lvl5pPr>
              <a:lvl6pPr marL="2514600" indent="-228600" eaLnBrk="0" fontAlgn="base" hangingPunct="0">
                <a:spcBef>
                  <a:spcPct val="0"/>
                </a:spcBef>
                <a:spcAft>
                  <a:spcPct val="0"/>
                </a:spcAft>
                <a:defRPr sz="1300">
                  <a:solidFill>
                    <a:srgbClr val="000054"/>
                  </a:solidFill>
                  <a:latin typeface="Arial" charset="0"/>
                </a:defRPr>
              </a:lvl6pPr>
              <a:lvl7pPr marL="2971800" indent="-228600" eaLnBrk="0" fontAlgn="base" hangingPunct="0">
                <a:spcBef>
                  <a:spcPct val="0"/>
                </a:spcBef>
                <a:spcAft>
                  <a:spcPct val="0"/>
                </a:spcAft>
                <a:defRPr sz="1300">
                  <a:solidFill>
                    <a:srgbClr val="000054"/>
                  </a:solidFill>
                  <a:latin typeface="Arial" charset="0"/>
                </a:defRPr>
              </a:lvl7pPr>
              <a:lvl8pPr marL="3429000" indent="-228600" eaLnBrk="0" fontAlgn="base" hangingPunct="0">
                <a:spcBef>
                  <a:spcPct val="0"/>
                </a:spcBef>
                <a:spcAft>
                  <a:spcPct val="0"/>
                </a:spcAft>
                <a:defRPr sz="1300">
                  <a:solidFill>
                    <a:srgbClr val="000054"/>
                  </a:solidFill>
                  <a:latin typeface="Arial" charset="0"/>
                </a:defRPr>
              </a:lvl8pPr>
              <a:lvl9pPr marL="3886200" indent="-228600" eaLnBrk="0" fontAlgn="base" hangingPunct="0">
                <a:spcBef>
                  <a:spcPct val="0"/>
                </a:spcBef>
                <a:spcAft>
                  <a:spcPct val="0"/>
                </a:spcAft>
                <a:defRPr sz="1300">
                  <a:solidFill>
                    <a:srgbClr val="000054"/>
                  </a:solidFill>
                  <a:latin typeface="Arial" charset="0"/>
                </a:defRPr>
              </a:lvl9pPr>
            </a:lstStyle>
            <a:p>
              <a:pPr>
                <a:defRPr/>
              </a:pPr>
              <a:endParaRPr lang="en-US" altLang="en-US" sz="1300" smtClean="0"/>
            </a:p>
          </p:txBody>
        </p:sp>
        <p:pic>
          <p:nvPicPr>
            <p:cNvPr id="7" name="Picture 16" descr="Color-ppt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6" y="288"/>
              <a:ext cx="864" cy="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63500" dir="3187806" algn="ctr" rotWithShape="0">
                      <a:srgbClr val="A4A4A4">
                        <a:alpha val="50000"/>
                      </a:srgbClr>
                    </a:outerShdw>
                  </a:effectLst>
                </a14:hiddenEffects>
              </a:ext>
            </a:extLst>
          </p:spPr>
        </p:pic>
      </p:grpSp>
      <p:sp>
        <p:nvSpPr>
          <p:cNvPr id="8" name="Rectangle 17"/>
          <p:cNvSpPr>
            <a:spLocks noChangeArrowheads="1"/>
          </p:cNvSpPr>
          <p:nvPr userDrawn="1"/>
        </p:nvSpPr>
        <p:spPr bwMode="auto">
          <a:xfrm>
            <a:off x="2540000" y="6096000"/>
            <a:ext cx="9550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300">
                <a:solidFill>
                  <a:srgbClr val="000054"/>
                </a:solidFill>
                <a:latin typeface="Arial" charset="0"/>
              </a:defRPr>
            </a:lvl1pPr>
            <a:lvl2pPr marL="742950" indent="-285750">
              <a:defRPr sz="1300">
                <a:solidFill>
                  <a:srgbClr val="000054"/>
                </a:solidFill>
                <a:latin typeface="Arial" charset="0"/>
              </a:defRPr>
            </a:lvl2pPr>
            <a:lvl3pPr marL="1143000" indent="-228600">
              <a:defRPr sz="1300">
                <a:solidFill>
                  <a:srgbClr val="000054"/>
                </a:solidFill>
                <a:latin typeface="Arial" charset="0"/>
              </a:defRPr>
            </a:lvl3pPr>
            <a:lvl4pPr marL="1600200" indent="-228600">
              <a:defRPr sz="1300">
                <a:solidFill>
                  <a:srgbClr val="000054"/>
                </a:solidFill>
                <a:latin typeface="Arial" charset="0"/>
              </a:defRPr>
            </a:lvl4pPr>
            <a:lvl5pPr marL="2057400" indent="-228600">
              <a:defRPr sz="1300">
                <a:solidFill>
                  <a:srgbClr val="000054"/>
                </a:solidFill>
                <a:latin typeface="Arial" charset="0"/>
              </a:defRPr>
            </a:lvl5pPr>
            <a:lvl6pPr marL="2514600" indent="-228600" eaLnBrk="0" fontAlgn="base" hangingPunct="0">
              <a:spcBef>
                <a:spcPct val="0"/>
              </a:spcBef>
              <a:spcAft>
                <a:spcPct val="0"/>
              </a:spcAft>
              <a:defRPr sz="1300">
                <a:solidFill>
                  <a:srgbClr val="000054"/>
                </a:solidFill>
                <a:latin typeface="Arial" charset="0"/>
              </a:defRPr>
            </a:lvl6pPr>
            <a:lvl7pPr marL="2971800" indent="-228600" eaLnBrk="0" fontAlgn="base" hangingPunct="0">
              <a:spcBef>
                <a:spcPct val="0"/>
              </a:spcBef>
              <a:spcAft>
                <a:spcPct val="0"/>
              </a:spcAft>
              <a:defRPr sz="1300">
                <a:solidFill>
                  <a:srgbClr val="000054"/>
                </a:solidFill>
                <a:latin typeface="Arial" charset="0"/>
              </a:defRPr>
            </a:lvl7pPr>
            <a:lvl8pPr marL="3429000" indent="-228600" eaLnBrk="0" fontAlgn="base" hangingPunct="0">
              <a:spcBef>
                <a:spcPct val="0"/>
              </a:spcBef>
              <a:spcAft>
                <a:spcPct val="0"/>
              </a:spcAft>
              <a:defRPr sz="1300">
                <a:solidFill>
                  <a:srgbClr val="000054"/>
                </a:solidFill>
                <a:latin typeface="Arial" charset="0"/>
              </a:defRPr>
            </a:lvl8pPr>
            <a:lvl9pPr marL="3886200" indent="-228600" eaLnBrk="0" fontAlgn="base" hangingPunct="0">
              <a:spcBef>
                <a:spcPct val="0"/>
              </a:spcBef>
              <a:spcAft>
                <a:spcPct val="0"/>
              </a:spcAft>
              <a:defRPr sz="1300">
                <a:solidFill>
                  <a:srgbClr val="000054"/>
                </a:solidFill>
                <a:latin typeface="Arial" charset="0"/>
              </a:defRPr>
            </a:lvl9pPr>
          </a:lstStyle>
          <a:p>
            <a:pPr>
              <a:spcBef>
                <a:spcPts val="800"/>
              </a:spcBef>
              <a:defRPr/>
            </a:pPr>
            <a:r>
              <a:rPr lang="en-US" altLang="en-US" sz="1100" b="1" smtClean="0">
                <a:solidFill>
                  <a:srgbClr val="070C51"/>
                </a:solidFill>
              </a:rPr>
              <a:t>CALIFORNIA DEPARTMENT OF EDUCATION</a:t>
            </a:r>
            <a:br>
              <a:rPr lang="en-US" altLang="en-US" sz="1100" b="1" smtClean="0">
                <a:solidFill>
                  <a:srgbClr val="070C51"/>
                </a:solidFill>
              </a:rPr>
            </a:br>
            <a:r>
              <a:rPr lang="en-US" altLang="en-US" sz="1100" smtClean="0">
                <a:solidFill>
                  <a:srgbClr val="070C51"/>
                </a:solidFill>
              </a:rPr>
              <a:t>Tom Torlakson, State Superintendent of Public Instruction</a:t>
            </a:r>
            <a:endParaRPr lang="en-US" altLang="en-US" sz="1200" b="1" smtClean="0">
              <a:solidFill>
                <a:schemeClr val="tx2"/>
              </a:solidFill>
            </a:endParaRPr>
          </a:p>
        </p:txBody>
      </p:sp>
      <p:sp>
        <p:nvSpPr>
          <p:cNvPr id="25607" name="Rectangle 7"/>
          <p:cNvSpPr>
            <a:spLocks noGrp="1" noChangeArrowheads="1"/>
          </p:cNvSpPr>
          <p:nvPr>
            <p:ph type="ctrTitle"/>
          </p:nvPr>
        </p:nvSpPr>
        <p:spPr>
          <a:xfrm>
            <a:off x="2641600" y="2760664"/>
            <a:ext cx="9042400" cy="2420937"/>
          </a:xfrm>
        </p:spPr>
        <p:txBody>
          <a:bodyPr/>
          <a:lstStyle>
            <a:lvl1pPr>
              <a:defRPr/>
            </a:lvl1pPr>
          </a:lstStyle>
          <a:p>
            <a:pPr lvl="0"/>
            <a:r>
              <a:rPr lang="en-US" noProof="0" smtClean="0"/>
              <a:t>Click to edit Master title style</a:t>
            </a:r>
          </a:p>
        </p:txBody>
      </p:sp>
    </p:spTree>
    <p:extLst>
      <p:ext uri="{BB962C8B-B14F-4D97-AF65-F5344CB8AC3E}">
        <p14:creationId xmlns:p14="http://schemas.microsoft.com/office/powerpoint/2010/main" val="2736001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49F94A-2CD5-47BA-B691-E86A4E4CF9AC}" type="datetimeFigureOut">
              <a:rPr lang="en-US" smtClean="0"/>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3533981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49F94A-2CD5-47BA-B691-E86A4E4CF9AC}" type="datetimeFigureOut">
              <a:rPr lang="en-US" smtClean="0"/>
              <a:t>4/20/2016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809842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C49F94A-2CD5-47BA-B691-E86A4E4CF9AC}" type="datetimeFigureOut">
              <a:rPr lang="en-US" smtClean="0"/>
              <a:t>4/20/2016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2746881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C49F94A-2CD5-47BA-B691-E86A4E4CF9AC}" type="datetimeFigureOut">
              <a:rPr lang="en-US" smtClean="0"/>
              <a:t>4/20/2016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2225679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49F94A-2CD5-47BA-B691-E86A4E4CF9AC}" type="datetimeFigureOut">
              <a:rPr lang="en-US" smtClean="0"/>
              <a:t>4/20/2016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1012177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49F94A-2CD5-47BA-B691-E86A4E4CF9AC}" type="datetimeFigureOut">
              <a:rPr lang="en-US" smtClean="0"/>
              <a:t>4/20/2016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3060907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49F94A-2CD5-47BA-B691-E86A4E4CF9AC}" type="datetimeFigureOut">
              <a:rPr lang="en-US" smtClean="0"/>
              <a:t>4/20/2016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4213604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49F94A-2CD5-47BA-B691-E86A4E4CF9AC}" type="datetimeFigureOut">
              <a:rPr lang="en-US" smtClean="0"/>
              <a:t>4/20/2016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F5CFF7-6E30-42CB-9749-4F75F889120B}" type="slidenum">
              <a:rPr lang="en-US" smtClean="0"/>
              <a:t>‹#›</a:t>
            </a:fld>
            <a:endParaRPr lang="en-US"/>
          </a:p>
        </p:txBody>
      </p:sp>
    </p:spTree>
    <p:extLst>
      <p:ext uri="{BB962C8B-B14F-4D97-AF65-F5344CB8AC3E}">
        <p14:creationId xmlns:p14="http://schemas.microsoft.com/office/powerpoint/2010/main" val="2937174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49F94A-2CD5-47BA-B691-E86A4E4CF9AC}" type="datetimeFigureOut">
              <a:rPr lang="en-US" smtClean="0"/>
              <a:t>4/20/2016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5CFF7-6E30-42CB-9749-4F75F889120B}" type="slidenum">
              <a:rPr lang="en-US" smtClean="0"/>
              <a:t>‹#›</a:t>
            </a:fld>
            <a:endParaRPr lang="en-US"/>
          </a:p>
        </p:txBody>
      </p:sp>
    </p:spTree>
    <p:extLst>
      <p:ext uri="{BB962C8B-B14F-4D97-AF65-F5344CB8AC3E}">
        <p14:creationId xmlns:p14="http://schemas.microsoft.com/office/powerpoint/2010/main" val="63528293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23.xml.rels><?xml version="1.0" encoding="UTF-8" standalone="yes"?>
<Relationships xmlns="http://schemas.openxmlformats.org/package/2006/relationships"><Relationship Id="rId8" Type="http://schemas.openxmlformats.org/officeDocument/2006/relationships/hyperlink" Target="mailto:gpage@cde.ca.gov" TargetMode="External"/><Relationship Id="rId13" Type="http://schemas.openxmlformats.org/officeDocument/2006/relationships/hyperlink" Target="mailto:aford@cde.ca.gov" TargetMode="External"/><Relationship Id="rId18" Type="http://schemas.openxmlformats.org/officeDocument/2006/relationships/hyperlink" Target="mailto:cmitchel@cde.ca.gov" TargetMode="External"/><Relationship Id="rId3" Type="http://schemas.openxmlformats.org/officeDocument/2006/relationships/hyperlink" Target="http://www.bing.com/images/search?q=california+Deca&amp;view=detail&amp;id=C902837BBDA00422BA08D5583890561C55DE0D74&amp;first=1" TargetMode="External"/><Relationship Id="rId7" Type="http://schemas.openxmlformats.org/officeDocument/2006/relationships/image" Target="../media/image9.jpeg"/><Relationship Id="rId12" Type="http://schemas.openxmlformats.org/officeDocument/2006/relationships/image" Target="../media/image11.jpg"/><Relationship Id="rId17" Type="http://schemas.openxmlformats.org/officeDocument/2006/relationships/image" Target="../media/image13.jpg"/><Relationship Id="rId2" Type="http://schemas.openxmlformats.org/officeDocument/2006/relationships/notesSlide" Target="../notesSlides/notesSlide23.xml"/><Relationship Id="rId16" Type="http://schemas.openxmlformats.org/officeDocument/2006/relationships/hyperlink" Target="mailto:cbeck@cde.ca.gov" TargetMode="External"/><Relationship Id="rId1" Type="http://schemas.openxmlformats.org/officeDocument/2006/relationships/slideLayout" Target="../slideLayouts/slideLayout6.xml"/><Relationship Id="rId6" Type="http://schemas.openxmlformats.org/officeDocument/2006/relationships/hyperlink" Target="http://www.bing.com/images/search?q=california+fbla&amp;view=detail&amp;id=310EBE94AA371E5310FBB3D74DAC3E792F24C7FD" TargetMode="External"/><Relationship Id="rId11" Type="http://schemas.openxmlformats.org/officeDocument/2006/relationships/hyperlink" Target="mailto:jmayfield@cde.ca.gov" TargetMode="External"/><Relationship Id="rId5" Type="http://schemas.openxmlformats.org/officeDocument/2006/relationships/hyperlink" Target="mailto:mmcintosh@cde.ca.gov" TargetMode="External"/><Relationship Id="rId15" Type="http://schemas.openxmlformats.org/officeDocument/2006/relationships/image" Target="../media/image12.png"/><Relationship Id="rId10" Type="http://schemas.openxmlformats.org/officeDocument/2006/relationships/image" Target="../media/image10.png"/><Relationship Id="rId4" Type="http://schemas.openxmlformats.org/officeDocument/2006/relationships/image" Target="../media/image8.jpeg"/><Relationship Id="rId9" Type="http://schemas.openxmlformats.org/officeDocument/2006/relationships/hyperlink" Target="http://www.calaged.org/" TargetMode="External"/><Relationship Id="rId14" Type="http://schemas.openxmlformats.org/officeDocument/2006/relationships/hyperlink" Target="http://www.cal-hosa.org/index.php" TargetMode="External"/></Relationships>
</file>

<file path=ppt/slides/_rels/slide2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4.jpeg"/><Relationship Id="rId7" Type="http://schemas.openxmlformats.org/officeDocument/2006/relationships/diagramColors" Target="../diagrams/colors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sdavis@cde.ca.gov"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429000" y="228600"/>
            <a:ext cx="67056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4800" b="1">
                <a:solidFill>
                  <a:schemeClr val="tx2"/>
                </a:solidFill>
              </a:rPr>
              <a:t/>
            </a:r>
            <a:br>
              <a:rPr lang="en-US" altLang="en-US" sz="4800" b="1">
                <a:solidFill>
                  <a:schemeClr val="tx2"/>
                </a:solidFill>
              </a:rPr>
            </a:br>
            <a:endParaRPr lang="en-US" altLang="en-US" sz="2800" b="1">
              <a:solidFill>
                <a:schemeClr val="tx2"/>
              </a:solidFill>
            </a:endParaRPr>
          </a:p>
        </p:txBody>
      </p:sp>
      <p:sp>
        <p:nvSpPr>
          <p:cNvPr id="3075" name="TextBox 4"/>
          <p:cNvSpPr txBox="1">
            <a:spLocks noChangeArrowheads="1"/>
          </p:cNvSpPr>
          <p:nvPr/>
        </p:nvSpPr>
        <p:spPr bwMode="auto">
          <a:xfrm>
            <a:off x="3238500" y="3736143"/>
            <a:ext cx="70866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2400" dirty="0">
                <a:solidFill>
                  <a:srgbClr val="0000CC"/>
                </a:solidFill>
                <a:latin typeface="Californian FB" panose="0207040306080B030204" pitchFamily="18" charset="0"/>
              </a:rPr>
              <a:t>Presented By:</a:t>
            </a:r>
          </a:p>
          <a:p>
            <a:pPr algn="ctr">
              <a:spcBef>
                <a:spcPct val="0"/>
              </a:spcBef>
              <a:buFontTx/>
              <a:buNone/>
            </a:pPr>
            <a:r>
              <a:rPr lang="en-US" altLang="en-US" sz="1800" dirty="0">
                <a:solidFill>
                  <a:srgbClr val="0000CC"/>
                </a:solidFill>
                <a:latin typeface="Californian FB" panose="0207040306080B030204" pitchFamily="18" charset="0"/>
              </a:rPr>
              <a:t/>
            </a:r>
            <a:br>
              <a:rPr lang="en-US" altLang="en-US" sz="1800" dirty="0">
                <a:solidFill>
                  <a:srgbClr val="0000CC"/>
                </a:solidFill>
                <a:latin typeface="Californian FB" panose="0207040306080B030204" pitchFamily="18" charset="0"/>
              </a:rPr>
            </a:br>
            <a:r>
              <a:rPr lang="en-US" altLang="en-US" sz="1800" dirty="0">
                <a:solidFill>
                  <a:srgbClr val="0000CC"/>
                </a:solidFill>
                <a:latin typeface="Californian FB" panose="0207040306080B030204" pitchFamily="18" charset="0"/>
              </a:rPr>
              <a:t>Sherry D. Davis, Ed.D., </a:t>
            </a:r>
          </a:p>
          <a:p>
            <a:pPr algn="ctr">
              <a:spcBef>
                <a:spcPct val="0"/>
              </a:spcBef>
              <a:buFontTx/>
              <a:buNone/>
            </a:pPr>
            <a:r>
              <a:rPr lang="en-US" altLang="en-US" sz="1800" dirty="0">
                <a:solidFill>
                  <a:srgbClr val="0000CC"/>
                </a:solidFill>
                <a:latin typeface="Californian FB" panose="0207040306080B030204" pitchFamily="18" charset="0"/>
              </a:rPr>
              <a:t>Education Programs Consultant</a:t>
            </a:r>
            <a:br>
              <a:rPr lang="en-US" altLang="en-US" sz="1800" dirty="0">
                <a:solidFill>
                  <a:srgbClr val="0000CC"/>
                </a:solidFill>
                <a:latin typeface="Californian FB" panose="0207040306080B030204" pitchFamily="18" charset="0"/>
              </a:rPr>
            </a:br>
            <a:r>
              <a:rPr lang="en-US" altLang="en-US" sz="1800" dirty="0">
                <a:solidFill>
                  <a:srgbClr val="0000CC"/>
                </a:solidFill>
                <a:latin typeface="Californian FB" panose="0207040306080B030204" pitchFamily="18" charset="0"/>
              </a:rPr>
              <a:t>Career Technical Education Administration and Management office</a:t>
            </a:r>
            <a:br>
              <a:rPr lang="en-US" altLang="en-US" sz="1800" dirty="0">
                <a:solidFill>
                  <a:srgbClr val="0000CC"/>
                </a:solidFill>
                <a:latin typeface="Californian FB" panose="0207040306080B030204" pitchFamily="18" charset="0"/>
              </a:rPr>
            </a:br>
            <a:r>
              <a:rPr lang="en-US" altLang="en-US" sz="1800" dirty="0">
                <a:solidFill>
                  <a:srgbClr val="0000CC"/>
                </a:solidFill>
                <a:latin typeface="Californian FB" panose="0207040306080B030204" pitchFamily="18" charset="0"/>
              </a:rPr>
              <a:t>Career and College Transition Division</a:t>
            </a:r>
            <a:br>
              <a:rPr lang="en-US" altLang="en-US" sz="1800" dirty="0">
                <a:solidFill>
                  <a:srgbClr val="0000CC"/>
                </a:solidFill>
                <a:latin typeface="Californian FB" panose="0207040306080B030204" pitchFamily="18" charset="0"/>
              </a:rPr>
            </a:br>
            <a:endParaRPr lang="en-US" altLang="en-US" sz="1800" dirty="0">
              <a:solidFill>
                <a:srgbClr val="0000CC"/>
              </a:solidFill>
              <a:latin typeface="Californian FB" panose="0207040306080B030204" pitchFamily="18" charset="0"/>
            </a:endParaRPr>
          </a:p>
        </p:txBody>
      </p:sp>
      <p:sp>
        <p:nvSpPr>
          <p:cNvPr id="4" name="Title 1"/>
          <p:cNvSpPr txBox="1">
            <a:spLocks/>
          </p:cNvSpPr>
          <p:nvPr/>
        </p:nvSpPr>
        <p:spPr>
          <a:xfrm>
            <a:off x="3291052" y="158827"/>
            <a:ext cx="7010400" cy="2286000"/>
          </a:xfrm>
          <a:prstGeom prst="rect">
            <a:avLst/>
          </a:prstGeom>
        </p:spPr>
        <p:txBody>
          <a:bodyPr vert="horz" rtlCol="0" anchor="ctr">
            <a:normAutofit fontScale="90000" lnSpcReduction="20000"/>
            <a:scene3d>
              <a:camera prst="orthographicFront"/>
              <a:lightRig rig="soft" dir="t"/>
            </a:scene3d>
            <a:sp3d prstMaterial="softEdge">
              <a:bevelT w="25400" h="25400"/>
            </a:sp3d>
          </a:bodyPr>
          <a:lstStyle/>
          <a:p>
            <a:pPr lvl="0" algn="ctr">
              <a:spcBef>
                <a:spcPct val="0"/>
              </a:spcBef>
              <a:defRPr/>
            </a:pPr>
            <a:r>
              <a:rPr lang="en-US" sz="4800" dirty="0">
                <a:solidFill>
                  <a:srgbClr val="0000CC"/>
                </a:solidFill>
                <a:latin typeface="Californian FB" panose="0207040306080B030204" pitchFamily="18" charset="0"/>
              </a:rPr>
              <a:t>Integrating Career Technical Student Organizations (CTSOs) into your CTE Classroom</a:t>
            </a:r>
            <a:endParaRPr lang="en-US" sz="4800" dirty="0">
              <a:solidFill>
                <a:srgbClr val="0000CC"/>
              </a:solidFill>
              <a:latin typeface="Californian FB" panose="0207040306080B030204" pitchFamily="18" charset="0"/>
              <a:ea typeface="+mj-ea"/>
              <a:cs typeface="+mj-cs"/>
            </a:endParaRPr>
          </a:p>
        </p:txBody>
      </p:sp>
      <p:sp>
        <p:nvSpPr>
          <p:cNvPr id="5" name="TextBox 4"/>
          <p:cNvSpPr txBox="1">
            <a:spLocks noChangeArrowheads="1"/>
          </p:cNvSpPr>
          <p:nvPr/>
        </p:nvSpPr>
        <p:spPr bwMode="auto">
          <a:xfrm>
            <a:off x="6934200" y="3429000"/>
            <a:ext cx="3429000"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1300" dirty="0">
                <a:solidFill>
                  <a:schemeClr val="tx2"/>
                </a:solidFill>
              </a:rPr>
              <a:t/>
            </a:r>
            <a:br>
              <a:rPr lang="en-US" altLang="en-US" sz="1300" dirty="0">
                <a:solidFill>
                  <a:schemeClr val="tx2"/>
                </a:solidFill>
              </a:rPr>
            </a:br>
            <a:r>
              <a:rPr lang="en-US" altLang="en-US" sz="1800" dirty="0">
                <a:solidFill>
                  <a:schemeClr val="tx2"/>
                </a:solidFill>
              </a:rPr>
              <a:t/>
            </a:r>
            <a:br>
              <a:rPr lang="en-US" altLang="en-US" sz="1800" dirty="0">
                <a:solidFill>
                  <a:schemeClr val="tx2"/>
                </a:solidFill>
              </a:rPr>
            </a:br>
            <a:endParaRPr lang="en-US" altLang="en-US" sz="1800" dirty="0">
              <a:solidFill>
                <a:schemeClr val="tx2"/>
              </a:solidFill>
            </a:endParaRPr>
          </a:p>
        </p:txBody>
      </p:sp>
    </p:spTree>
    <p:extLst>
      <p:ext uri="{BB962C8B-B14F-4D97-AF65-F5344CB8AC3E}">
        <p14:creationId xmlns:p14="http://schemas.microsoft.com/office/powerpoint/2010/main" val="4088585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xEl>
                                              <p:pRg st="0" end="0"/>
                                            </p:txEl>
                                          </p:spTgt>
                                        </p:tgtEl>
                                        <p:attrNameLst>
                                          <p:attrName>ppt_x</p:attrName>
                                          <p:attrName>ppt_y</p:attrName>
                                        </p:attrNameLst>
                                      </p:cBhvr>
                                    </p:animMotion>
                                    <p:animRot by="1500000">
                                      <p:cBhvr>
                                        <p:cTn id="7" dur="125" fill="hold">
                                          <p:stCondLst>
                                            <p:cond delay="0"/>
                                          </p:stCondLst>
                                        </p:cTn>
                                        <p:tgtEl>
                                          <p:spTgt spid="4">
                                            <p:txEl>
                                              <p:pRg st="0" end="0"/>
                                            </p:txEl>
                                          </p:spTgt>
                                        </p:tgtEl>
                                        <p:attrNameLst>
                                          <p:attrName>r</p:attrName>
                                        </p:attrNameLst>
                                      </p:cBhvr>
                                    </p:animRot>
                                    <p:animRot by="-1500000">
                                      <p:cBhvr>
                                        <p:cTn id="8" dur="125" fill="hold">
                                          <p:stCondLst>
                                            <p:cond delay="125"/>
                                          </p:stCondLst>
                                        </p:cTn>
                                        <p:tgtEl>
                                          <p:spTgt spid="4">
                                            <p:txEl>
                                              <p:pRg st="0" end="0"/>
                                            </p:txEl>
                                          </p:spTgt>
                                        </p:tgtEl>
                                        <p:attrNameLst>
                                          <p:attrName>r</p:attrName>
                                        </p:attrNameLst>
                                      </p:cBhvr>
                                    </p:animRot>
                                    <p:animRot by="-1500000">
                                      <p:cBhvr>
                                        <p:cTn id="9" dur="125" fill="hold">
                                          <p:stCondLst>
                                            <p:cond delay="250"/>
                                          </p:stCondLst>
                                        </p:cTn>
                                        <p:tgtEl>
                                          <p:spTgt spid="4">
                                            <p:txEl>
                                              <p:pRg st="0" end="0"/>
                                            </p:txEl>
                                          </p:spTgt>
                                        </p:tgtEl>
                                        <p:attrNameLst>
                                          <p:attrName>r</p:attrName>
                                        </p:attrNameLst>
                                      </p:cBhvr>
                                    </p:animRot>
                                    <p:animRot by="1500000">
                                      <p:cBhvr>
                                        <p:cTn id="10" dur="125" fill="hold">
                                          <p:stCondLst>
                                            <p:cond delay="375"/>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Important things to know with SkillsUSA</a:t>
            </a:r>
            <a:endParaRPr lang="en-US" dirty="0"/>
          </a:p>
        </p:txBody>
      </p:sp>
      <p:sp>
        <p:nvSpPr>
          <p:cNvPr id="5" name="Content Placeholder 4"/>
          <p:cNvSpPr>
            <a:spLocks noGrp="1"/>
          </p:cNvSpPr>
          <p:nvPr>
            <p:ph idx="1"/>
          </p:nvPr>
        </p:nvSpPr>
        <p:spPr>
          <a:xfrm>
            <a:off x="332362" y="1585608"/>
            <a:ext cx="7352489" cy="5136204"/>
          </a:xfrm>
        </p:spPr>
        <p:txBody>
          <a:bodyPr>
            <a:normAutofit fontScale="70000" lnSpcReduction="20000"/>
          </a:bodyPr>
          <a:lstStyle/>
          <a:p>
            <a:r>
              <a:rPr lang="en-US" b="1" dirty="0" smtClean="0">
                <a:solidFill>
                  <a:srgbClr val="0000CC"/>
                </a:solidFill>
                <a:latin typeface="Arial Narrow" panose="020B0606020202030204" pitchFamily="34" charset="0"/>
              </a:rPr>
              <a:t>Emblem and Symbolism:</a:t>
            </a:r>
          </a:p>
          <a:p>
            <a:pPr lvl="1"/>
            <a:r>
              <a:rPr lang="en-US" i="1" dirty="0" smtClean="0">
                <a:solidFill>
                  <a:srgbClr val="0000CC"/>
                </a:solidFill>
                <a:latin typeface="Arial Narrow" panose="020B0606020202030204" pitchFamily="34" charset="0"/>
              </a:rPr>
              <a:t>The Shield</a:t>
            </a:r>
          </a:p>
          <a:p>
            <a:pPr lvl="2"/>
            <a:r>
              <a:rPr lang="en-US" i="1" dirty="0" smtClean="0">
                <a:solidFill>
                  <a:srgbClr val="0000CC"/>
                </a:solidFill>
                <a:latin typeface="Arial Narrow" panose="020B0606020202030204" pitchFamily="34" charset="0"/>
              </a:rPr>
              <a:t>The shield denotes our belief in democracy, liberty, and the American way of life.</a:t>
            </a:r>
          </a:p>
          <a:p>
            <a:pPr lvl="1"/>
            <a:r>
              <a:rPr lang="en-US" i="1" dirty="0" smtClean="0">
                <a:solidFill>
                  <a:srgbClr val="0000CC"/>
                </a:solidFill>
                <a:latin typeface="Arial Narrow" panose="020B0606020202030204" pitchFamily="34" charset="0"/>
              </a:rPr>
              <a:t>The Gear</a:t>
            </a:r>
          </a:p>
          <a:p>
            <a:pPr lvl="2"/>
            <a:r>
              <a:rPr lang="en-US" i="1" dirty="0" smtClean="0">
                <a:solidFill>
                  <a:srgbClr val="0000CC"/>
                </a:solidFill>
                <a:latin typeface="Arial Narrow" panose="020B0606020202030204" pitchFamily="34" charset="0"/>
              </a:rPr>
              <a:t>The gear, symbolic of the industrial society, denotes the interdependence and cooperation of the individual working with labor and management for the betterment of mankind.</a:t>
            </a:r>
          </a:p>
          <a:p>
            <a:pPr lvl="1"/>
            <a:r>
              <a:rPr lang="en-US" i="1" dirty="0" smtClean="0">
                <a:solidFill>
                  <a:srgbClr val="0000CC"/>
                </a:solidFill>
                <a:latin typeface="Arial Narrow" panose="020B0606020202030204" pitchFamily="34" charset="0"/>
              </a:rPr>
              <a:t>The Torch</a:t>
            </a:r>
          </a:p>
          <a:p>
            <a:pPr lvl="2"/>
            <a:r>
              <a:rPr lang="en-US" i="1" dirty="0" smtClean="0">
                <a:solidFill>
                  <a:srgbClr val="0000CC"/>
                </a:solidFill>
                <a:latin typeface="Arial Narrow" panose="020B0606020202030204" pitchFamily="34" charset="0"/>
              </a:rPr>
              <a:t>The flaming torch reflect the light of knowledge, which dispels the darkness of ignorance. In the light of the torch, progress will be made toward the vocation goals of the individual.</a:t>
            </a:r>
          </a:p>
          <a:p>
            <a:pPr lvl="1"/>
            <a:r>
              <a:rPr lang="en-US" i="1" dirty="0" smtClean="0">
                <a:solidFill>
                  <a:srgbClr val="0000CC"/>
                </a:solidFill>
                <a:latin typeface="Arial Narrow" panose="020B0606020202030204" pitchFamily="34" charset="0"/>
              </a:rPr>
              <a:t>The Orbital Circles</a:t>
            </a:r>
          </a:p>
          <a:p>
            <a:pPr lvl="2"/>
            <a:r>
              <a:rPr lang="en-US" i="1" dirty="0" smtClean="0">
                <a:solidFill>
                  <a:srgbClr val="0000CC"/>
                </a:solidFill>
                <a:latin typeface="Arial Narrow" panose="020B0606020202030204" pitchFamily="34" charset="0"/>
              </a:rPr>
              <a:t>The circles represent the challenge of modern technology and the training needed to accept and master the challenge of new technical frontiers and the need for continuous education. </a:t>
            </a:r>
          </a:p>
          <a:p>
            <a:pPr lvl="1"/>
            <a:r>
              <a:rPr lang="en-US" i="1" dirty="0" smtClean="0">
                <a:solidFill>
                  <a:srgbClr val="0000CC"/>
                </a:solidFill>
                <a:latin typeface="Arial Narrow" panose="020B0606020202030204" pitchFamily="34" charset="0"/>
              </a:rPr>
              <a:t>The Hands</a:t>
            </a:r>
          </a:p>
          <a:p>
            <a:pPr lvl="2"/>
            <a:r>
              <a:rPr lang="en-US" i="1" dirty="0" smtClean="0">
                <a:solidFill>
                  <a:srgbClr val="0000CC"/>
                </a:solidFill>
                <a:latin typeface="Arial Narrow" panose="020B0606020202030204" pitchFamily="34" charset="0"/>
              </a:rPr>
              <a:t>The hands portray a search for knowledge and our desire to acquire a skill. In the process of attaining knowledge and skill, we will develop a respect for the dignity of work and become productive and responsible citizens.</a:t>
            </a:r>
          </a:p>
          <a:p>
            <a:pPr lvl="1"/>
            <a:r>
              <a:rPr lang="en-US" i="1" dirty="0" smtClean="0">
                <a:solidFill>
                  <a:srgbClr val="0000CC"/>
                </a:solidFill>
                <a:latin typeface="Arial Narrow" panose="020B0606020202030204" pitchFamily="34" charset="0"/>
              </a:rPr>
              <a:t>The Colors</a:t>
            </a:r>
          </a:p>
          <a:p>
            <a:pPr lvl="2"/>
            <a:r>
              <a:rPr lang="en-US" i="1" dirty="0" smtClean="0">
                <a:solidFill>
                  <a:srgbClr val="0000CC"/>
                </a:solidFill>
                <a:latin typeface="Arial Narrow" panose="020B0606020202030204" pitchFamily="34" charset="0"/>
              </a:rPr>
              <a:t>The colors red, white, blue, and gold represent the national SkillsUSA organization.</a:t>
            </a:r>
          </a:p>
          <a:p>
            <a:pPr lvl="2"/>
            <a:r>
              <a:rPr lang="en-US" i="1" dirty="0" smtClean="0">
                <a:solidFill>
                  <a:srgbClr val="0000CC"/>
                </a:solidFill>
                <a:latin typeface="Arial Narrow" panose="020B0606020202030204" pitchFamily="34" charset="0"/>
              </a:rPr>
              <a:t>Red and White represent the individual states and chapters</a:t>
            </a:r>
          </a:p>
          <a:p>
            <a:pPr lvl="2"/>
            <a:r>
              <a:rPr lang="en-US" i="1" dirty="0" smtClean="0">
                <a:solidFill>
                  <a:srgbClr val="0000CC"/>
                </a:solidFill>
                <a:latin typeface="Arial Narrow" panose="020B0606020202030204" pitchFamily="34" charset="0"/>
              </a:rPr>
              <a:t>Blue represents the common union of the states and of the chapters</a:t>
            </a:r>
          </a:p>
          <a:p>
            <a:pPr lvl="2"/>
            <a:r>
              <a:rPr lang="en-US" i="1" dirty="0" smtClean="0">
                <a:solidFill>
                  <a:srgbClr val="0000CC"/>
                </a:solidFill>
                <a:latin typeface="Arial Narrow" panose="020B0606020202030204" pitchFamily="34" charset="0"/>
              </a:rPr>
              <a:t>Gold represents the individual, the most important element of the organization.</a:t>
            </a:r>
            <a:endParaRPr lang="en-US" i="1" dirty="0">
              <a:solidFill>
                <a:srgbClr val="0000CC"/>
              </a:solidFill>
              <a:latin typeface="Arial Narrow" panose="020B0606020202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3995" y="2087798"/>
            <a:ext cx="3336470" cy="3894712"/>
          </a:xfrm>
          <a:prstGeom prst="rect">
            <a:avLst/>
          </a:prstGeom>
          <a:ln>
            <a:noFill/>
          </a:ln>
          <a:effectLst>
            <a:softEdge rad="112500"/>
          </a:effectLst>
        </p:spPr>
      </p:pic>
    </p:spTree>
    <p:extLst>
      <p:ext uri="{BB962C8B-B14F-4D97-AF65-F5344CB8AC3E}">
        <p14:creationId xmlns:p14="http://schemas.microsoft.com/office/powerpoint/2010/main" val="2416977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1"/>
            <a:ext cx="10515600" cy="978306"/>
          </a:xfrm>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Program of Work Elements:</a:t>
            </a:r>
            <a:endParaRPr lang="en-US" dirty="0">
              <a:solidFill>
                <a:srgbClr val="0000CC"/>
              </a:solidFill>
              <a:effectLst>
                <a:outerShdw blurRad="38100" dist="38100" dir="2700000" algn="tl">
                  <a:srgbClr val="000000">
                    <a:alpha val="43137"/>
                  </a:srgbClr>
                </a:outerShdw>
              </a:effectLst>
              <a:latin typeface="Arial Narrow" panose="020B0606020202030204" pitchFamily="34" charset="0"/>
            </a:endParaRPr>
          </a:p>
        </p:txBody>
      </p:sp>
      <p:sp>
        <p:nvSpPr>
          <p:cNvPr id="3" name="Content Placeholder 2"/>
          <p:cNvSpPr>
            <a:spLocks noGrp="1"/>
          </p:cNvSpPr>
          <p:nvPr>
            <p:ph sz="half" idx="1"/>
          </p:nvPr>
        </p:nvSpPr>
        <p:spPr>
          <a:xfrm>
            <a:off x="614916" y="1956390"/>
            <a:ext cx="5181600" cy="4249857"/>
          </a:xfrm>
        </p:spPr>
        <p:txBody>
          <a:bodyPr>
            <a:normAutofit/>
          </a:bodyPr>
          <a:lstStyle/>
          <a:p>
            <a:r>
              <a:rPr lang="en-US" b="1" dirty="0" smtClean="0">
                <a:solidFill>
                  <a:srgbClr val="0000CC"/>
                </a:solidFill>
                <a:latin typeface="Arial Narrow" panose="020B0606020202030204" pitchFamily="34" charset="0"/>
              </a:rPr>
              <a:t>Professional Development</a:t>
            </a:r>
          </a:p>
          <a:p>
            <a:pPr marL="0" indent="0">
              <a:buNone/>
            </a:pPr>
            <a:endParaRPr lang="en-US" b="1" dirty="0" smtClean="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Community Service</a:t>
            </a:r>
          </a:p>
          <a:p>
            <a:pPr marL="0" indent="0">
              <a:buNone/>
            </a:pPr>
            <a:endParaRPr lang="en-US" b="1" dirty="0" smtClean="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Employment</a:t>
            </a:r>
          </a:p>
          <a:p>
            <a:pPr marL="0" indent="0">
              <a:buNone/>
            </a:pPr>
            <a:endParaRPr lang="en-US" b="1" dirty="0" smtClean="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Ways and Means (Fundraising)</a:t>
            </a:r>
          </a:p>
        </p:txBody>
      </p:sp>
      <p:sp>
        <p:nvSpPr>
          <p:cNvPr id="4" name="Content Placeholder 3"/>
          <p:cNvSpPr>
            <a:spLocks noGrp="1"/>
          </p:cNvSpPr>
          <p:nvPr>
            <p:ph sz="half" idx="2"/>
          </p:nvPr>
        </p:nvSpPr>
        <p:spPr>
          <a:xfrm>
            <a:off x="6172200" y="1956389"/>
            <a:ext cx="5181600" cy="4337407"/>
          </a:xfrm>
        </p:spPr>
        <p:txBody>
          <a:bodyPr>
            <a:normAutofit/>
          </a:bodyPr>
          <a:lstStyle/>
          <a:p>
            <a:r>
              <a:rPr lang="en-US" b="1" dirty="0" smtClean="0">
                <a:solidFill>
                  <a:srgbClr val="0000CC"/>
                </a:solidFill>
                <a:latin typeface="Arial Narrow" panose="020B0606020202030204" pitchFamily="34" charset="0"/>
              </a:rPr>
              <a:t>SkillsUSA Championships:</a:t>
            </a:r>
          </a:p>
          <a:p>
            <a:pPr lvl="1"/>
            <a:r>
              <a:rPr lang="en-US" i="1" dirty="0" smtClean="0">
                <a:solidFill>
                  <a:srgbClr val="0000CC"/>
                </a:solidFill>
                <a:latin typeface="Arial Narrow" panose="020B0606020202030204" pitchFamily="34" charset="0"/>
              </a:rPr>
              <a:t>Local</a:t>
            </a:r>
          </a:p>
          <a:p>
            <a:pPr lvl="1"/>
            <a:r>
              <a:rPr lang="en-US" i="1" dirty="0" smtClean="0">
                <a:solidFill>
                  <a:srgbClr val="0000CC"/>
                </a:solidFill>
                <a:latin typeface="Arial Narrow" panose="020B0606020202030204" pitchFamily="34" charset="0"/>
              </a:rPr>
              <a:t>Regional </a:t>
            </a:r>
          </a:p>
          <a:p>
            <a:pPr lvl="1"/>
            <a:r>
              <a:rPr lang="en-US" i="1" dirty="0" smtClean="0">
                <a:solidFill>
                  <a:srgbClr val="0000CC"/>
                </a:solidFill>
                <a:latin typeface="Arial Narrow" panose="020B0606020202030204" pitchFamily="34" charset="0"/>
              </a:rPr>
              <a:t>State </a:t>
            </a:r>
          </a:p>
          <a:p>
            <a:pPr lvl="1"/>
            <a:r>
              <a:rPr lang="en-US" i="1" dirty="0" smtClean="0">
                <a:solidFill>
                  <a:srgbClr val="0000CC"/>
                </a:solidFill>
                <a:latin typeface="Arial Narrow" panose="020B0606020202030204" pitchFamily="34" charset="0"/>
              </a:rPr>
              <a:t>National </a:t>
            </a:r>
          </a:p>
          <a:p>
            <a:pPr lvl="1"/>
            <a:r>
              <a:rPr lang="en-US" i="1" dirty="0" smtClean="0">
                <a:solidFill>
                  <a:srgbClr val="0000CC"/>
                </a:solidFill>
                <a:latin typeface="Arial Narrow" panose="020B0606020202030204" pitchFamily="34" charset="0"/>
              </a:rPr>
              <a:t>*International</a:t>
            </a:r>
            <a:endParaRPr lang="en-US" i="1" dirty="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Public Relations</a:t>
            </a:r>
          </a:p>
          <a:p>
            <a:pPr marL="0" indent="0">
              <a:buNone/>
            </a:pPr>
            <a:endParaRPr lang="en-US" b="1" dirty="0" smtClean="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Social Activities</a:t>
            </a:r>
          </a:p>
        </p:txBody>
      </p:sp>
    </p:spTree>
    <p:extLst>
      <p:ext uri="{BB962C8B-B14F-4D97-AF65-F5344CB8AC3E}">
        <p14:creationId xmlns:p14="http://schemas.microsoft.com/office/powerpoint/2010/main" val="2704415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SkillsUSA Professional Development Program Level 1:</a:t>
            </a:r>
            <a:endParaRPr lang="en-US" dirty="0"/>
          </a:p>
        </p:txBody>
      </p:sp>
      <p:sp>
        <p:nvSpPr>
          <p:cNvPr id="6" name="Content Placeholder 5"/>
          <p:cNvSpPr>
            <a:spLocks noGrp="1"/>
          </p:cNvSpPr>
          <p:nvPr>
            <p:ph idx="1"/>
          </p:nvPr>
        </p:nvSpPr>
        <p:spPr/>
        <p:txBody>
          <a:bodyPr/>
          <a:lstStyle/>
          <a:p>
            <a:endParaRPr lang="en-US"/>
          </a:p>
        </p:txBody>
      </p:sp>
      <p:pic>
        <p:nvPicPr>
          <p:cNvPr id="7" name="Picture 6"/>
          <p:cNvPicPr>
            <a:picLocks noChangeAspect="1"/>
          </p:cNvPicPr>
          <p:nvPr/>
        </p:nvPicPr>
        <p:blipFill rotWithShape="1">
          <a:blip r:embed="rId3"/>
          <a:srcRect r="102"/>
          <a:stretch/>
        </p:blipFill>
        <p:spPr>
          <a:xfrm>
            <a:off x="0" y="0"/>
            <a:ext cx="12192000" cy="6858000"/>
          </a:xfrm>
          <a:prstGeom prst="rect">
            <a:avLst/>
          </a:prstGeom>
        </p:spPr>
      </p:pic>
    </p:spTree>
    <p:extLst>
      <p:ext uri="{BB962C8B-B14F-4D97-AF65-F5344CB8AC3E}">
        <p14:creationId xmlns:p14="http://schemas.microsoft.com/office/powerpoint/2010/main" val="1272684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Officer Positions Requirements</a:t>
            </a:r>
            <a:endParaRPr lang="en-US" dirty="0"/>
          </a:p>
        </p:txBody>
      </p:sp>
      <p:sp>
        <p:nvSpPr>
          <p:cNvPr id="3" name="Content Placeholder 2"/>
          <p:cNvSpPr>
            <a:spLocks noGrp="1"/>
          </p:cNvSpPr>
          <p:nvPr>
            <p:ph sz="half" idx="1"/>
          </p:nvPr>
        </p:nvSpPr>
        <p:spPr>
          <a:xfrm>
            <a:off x="838200" y="1566153"/>
            <a:ext cx="5181600" cy="5126477"/>
          </a:xfrm>
        </p:spPr>
        <p:txBody>
          <a:bodyPr>
            <a:normAutofit fontScale="92500" lnSpcReduction="10000"/>
          </a:bodyPr>
          <a:lstStyle/>
          <a:p>
            <a:r>
              <a:rPr lang="en-US" b="1" dirty="0" smtClean="0">
                <a:solidFill>
                  <a:srgbClr val="0000CC"/>
                </a:solidFill>
                <a:latin typeface="Arial Narrow" panose="020B0606020202030204" pitchFamily="34" charset="0"/>
              </a:rPr>
              <a:t>President:</a:t>
            </a:r>
          </a:p>
          <a:p>
            <a:pPr lvl="1"/>
            <a:r>
              <a:rPr lang="en-US" dirty="0" smtClean="0">
                <a:solidFill>
                  <a:srgbClr val="0000CC"/>
                </a:solidFill>
                <a:latin typeface="Arial Narrow" panose="020B0606020202030204" pitchFamily="34" charset="0"/>
              </a:rPr>
              <a:t>Key to the whole chapter success</a:t>
            </a:r>
          </a:p>
          <a:p>
            <a:pPr lvl="1"/>
            <a:r>
              <a:rPr lang="en-US" dirty="0" smtClean="0">
                <a:solidFill>
                  <a:srgbClr val="0000CC"/>
                </a:solidFill>
                <a:latin typeface="Arial Narrow" panose="020B0606020202030204" pitchFamily="34" charset="0"/>
              </a:rPr>
              <a:t>Must have good leadership qualities</a:t>
            </a:r>
          </a:p>
          <a:p>
            <a:pPr lvl="1"/>
            <a:r>
              <a:rPr lang="en-US" dirty="0" smtClean="0">
                <a:solidFill>
                  <a:srgbClr val="0000CC"/>
                </a:solidFill>
                <a:latin typeface="Arial Narrow" panose="020B0606020202030204" pitchFamily="34" charset="0"/>
              </a:rPr>
              <a:t>Must be able work with others and encourage them for the chapter’s benefit</a:t>
            </a:r>
          </a:p>
          <a:p>
            <a:pPr lvl="1"/>
            <a:r>
              <a:rPr lang="en-US" dirty="0" smtClean="0">
                <a:solidFill>
                  <a:srgbClr val="0000CC"/>
                </a:solidFill>
                <a:latin typeface="Arial Narrow" panose="020B0606020202030204" pitchFamily="34" charset="0"/>
              </a:rPr>
              <a:t>Know what work needs to be done and delegate to others</a:t>
            </a:r>
          </a:p>
          <a:p>
            <a:pPr lvl="1"/>
            <a:r>
              <a:rPr lang="en-US" dirty="0" smtClean="0">
                <a:solidFill>
                  <a:srgbClr val="0000CC"/>
                </a:solidFill>
                <a:latin typeface="Arial Narrow" panose="020B0606020202030204" pitchFamily="34" charset="0"/>
              </a:rPr>
              <a:t>Impartial judge of the abilities of others</a:t>
            </a:r>
          </a:p>
          <a:p>
            <a:pPr lvl="1"/>
            <a:r>
              <a:rPr lang="en-US" dirty="0" smtClean="0">
                <a:solidFill>
                  <a:srgbClr val="0000CC"/>
                </a:solidFill>
                <a:latin typeface="Arial Narrow" panose="020B0606020202030204" pitchFamily="34" charset="0"/>
              </a:rPr>
              <a:t>Presides over meetings</a:t>
            </a:r>
          </a:p>
          <a:p>
            <a:pPr lvl="1"/>
            <a:r>
              <a:rPr lang="en-US" dirty="0" smtClean="0">
                <a:solidFill>
                  <a:srgbClr val="0000CC"/>
                </a:solidFill>
                <a:latin typeface="Arial Narrow" panose="020B0606020202030204" pitchFamily="34" charset="0"/>
              </a:rPr>
              <a:t>Never interjects personal opinions or dominates a meeting</a:t>
            </a:r>
          </a:p>
          <a:p>
            <a:pPr lvl="1"/>
            <a:r>
              <a:rPr lang="en-US" dirty="0" smtClean="0">
                <a:solidFill>
                  <a:srgbClr val="0000CC"/>
                </a:solidFill>
                <a:latin typeface="Arial Narrow" panose="020B0606020202030204" pitchFamily="34" charset="0"/>
              </a:rPr>
              <a:t>Conducts meetings following correct parliamentary procedure rules</a:t>
            </a:r>
          </a:p>
          <a:p>
            <a:pPr lvl="1"/>
            <a:r>
              <a:rPr lang="en-US" dirty="0" smtClean="0">
                <a:solidFill>
                  <a:srgbClr val="0000CC"/>
                </a:solidFill>
                <a:latin typeface="Arial Narrow" panose="020B0606020202030204" pitchFamily="34" charset="0"/>
              </a:rPr>
              <a:t>Conclusion of issues to be mindful of time</a:t>
            </a:r>
          </a:p>
        </p:txBody>
      </p:sp>
      <p:sp>
        <p:nvSpPr>
          <p:cNvPr id="4" name="Content Placeholder 3"/>
          <p:cNvSpPr>
            <a:spLocks noGrp="1"/>
          </p:cNvSpPr>
          <p:nvPr>
            <p:ph sz="half" idx="2"/>
          </p:nvPr>
        </p:nvSpPr>
        <p:spPr>
          <a:xfrm>
            <a:off x="6172200" y="1566153"/>
            <a:ext cx="5181600" cy="4961106"/>
          </a:xfrm>
        </p:spPr>
        <p:txBody>
          <a:bodyPr>
            <a:normAutofit fontScale="92500" lnSpcReduction="10000"/>
          </a:bodyPr>
          <a:lstStyle/>
          <a:p>
            <a:r>
              <a:rPr lang="en-US" b="1" dirty="0" smtClean="0">
                <a:solidFill>
                  <a:srgbClr val="0000CC"/>
                </a:solidFill>
                <a:latin typeface="Arial Narrow" panose="020B0606020202030204" pitchFamily="34" charset="0"/>
              </a:rPr>
              <a:t>Vice-President:</a:t>
            </a:r>
            <a:endParaRPr lang="en-US" dirty="0" smtClean="0"/>
          </a:p>
          <a:p>
            <a:pPr lvl="1"/>
            <a:r>
              <a:rPr lang="en-US" dirty="0" smtClean="0">
                <a:solidFill>
                  <a:srgbClr val="0000CC"/>
                </a:solidFill>
                <a:latin typeface="Arial Narrow" panose="020B0606020202030204" pitchFamily="34" charset="0"/>
              </a:rPr>
              <a:t>Assists the President; prepare for office as much as President </a:t>
            </a:r>
          </a:p>
          <a:p>
            <a:pPr lvl="1"/>
            <a:r>
              <a:rPr lang="en-US" dirty="0" smtClean="0">
                <a:solidFill>
                  <a:srgbClr val="0000CC"/>
                </a:solidFill>
                <a:latin typeface="Arial Narrow" panose="020B0606020202030204" pitchFamily="34" charset="0"/>
              </a:rPr>
              <a:t>Presides at meeting or functions when President is absent</a:t>
            </a:r>
          </a:p>
          <a:p>
            <a:pPr lvl="1"/>
            <a:r>
              <a:rPr lang="en-US" dirty="0" smtClean="0">
                <a:solidFill>
                  <a:srgbClr val="0000CC"/>
                </a:solidFill>
                <a:latin typeface="Arial Narrow" panose="020B0606020202030204" pitchFamily="34" charset="0"/>
              </a:rPr>
              <a:t>Must be well informed of issues and skilled in handling the chapter’s business</a:t>
            </a:r>
          </a:p>
          <a:p>
            <a:pPr lvl="1"/>
            <a:r>
              <a:rPr lang="en-US" dirty="0" smtClean="0">
                <a:solidFill>
                  <a:srgbClr val="0000CC"/>
                </a:solidFill>
                <a:latin typeface="Arial Narrow" panose="020B0606020202030204" pitchFamily="34" charset="0"/>
              </a:rPr>
              <a:t>Must be prepared to assume office of President if required</a:t>
            </a:r>
          </a:p>
          <a:p>
            <a:pPr lvl="1"/>
            <a:r>
              <a:rPr lang="en-US" dirty="0" smtClean="0">
                <a:solidFill>
                  <a:srgbClr val="0000CC"/>
                </a:solidFill>
                <a:latin typeface="Arial Narrow" panose="020B0606020202030204" pitchFamily="34" charset="0"/>
              </a:rPr>
              <a:t>Work with Parliamentarian on rooms arrangement of meetings per handbook</a:t>
            </a:r>
          </a:p>
          <a:p>
            <a:pPr lvl="1"/>
            <a:r>
              <a:rPr lang="en-US" dirty="0" smtClean="0">
                <a:solidFill>
                  <a:srgbClr val="0000CC"/>
                </a:solidFill>
                <a:latin typeface="Arial Narrow" panose="020B0606020202030204" pitchFamily="34" charset="0"/>
              </a:rPr>
              <a:t>Assists President with meetings and committees</a:t>
            </a:r>
          </a:p>
          <a:p>
            <a:pPr lvl="1"/>
            <a:r>
              <a:rPr lang="en-US" dirty="0" smtClean="0">
                <a:solidFill>
                  <a:srgbClr val="0000CC"/>
                </a:solidFill>
                <a:latin typeface="Arial Narrow" panose="020B0606020202030204" pitchFamily="34" charset="0"/>
              </a:rPr>
              <a:t>Responsible for year-end report of chapter’s accomplishments</a:t>
            </a:r>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364400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666"/>
            <a:ext cx="10515600" cy="967563"/>
          </a:xfrm>
        </p:spPr>
        <p:txBody>
          <a:bodyPr/>
          <a:lstStyle/>
          <a:p>
            <a:r>
              <a:rPr lang="en-US" dirty="0">
                <a:solidFill>
                  <a:srgbClr val="0000CC"/>
                </a:solidFill>
                <a:effectLst>
                  <a:outerShdw blurRad="38100" dist="38100" dir="2700000" algn="tl">
                    <a:srgbClr val="000000">
                      <a:alpha val="43137"/>
                    </a:srgbClr>
                  </a:outerShdw>
                </a:effectLst>
                <a:latin typeface="Arial Narrow" panose="020B0606020202030204" pitchFamily="34" charset="0"/>
              </a:rPr>
              <a:t>Officer Positions Requirements</a:t>
            </a:r>
            <a:endParaRPr lang="en-US" dirty="0"/>
          </a:p>
        </p:txBody>
      </p:sp>
      <p:sp>
        <p:nvSpPr>
          <p:cNvPr id="3" name="Content Placeholder 2"/>
          <p:cNvSpPr>
            <a:spLocks noGrp="1"/>
          </p:cNvSpPr>
          <p:nvPr>
            <p:ph sz="half" idx="1"/>
          </p:nvPr>
        </p:nvSpPr>
        <p:spPr>
          <a:xfrm>
            <a:off x="838200" y="1240274"/>
            <a:ext cx="5181600" cy="5350213"/>
          </a:xfrm>
        </p:spPr>
        <p:txBody>
          <a:bodyPr>
            <a:normAutofit fontScale="92500" lnSpcReduction="20000"/>
          </a:bodyPr>
          <a:lstStyle/>
          <a:p>
            <a:r>
              <a:rPr lang="en-US" b="1" dirty="0" smtClean="0">
                <a:solidFill>
                  <a:srgbClr val="0000CC"/>
                </a:solidFill>
                <a:latin typeface="Arial Narrow" panose="020B0606020202030204" pitchFamily="34" charset="0"/>
              </a:rPr>
              <a:t>Secretary:</a:t>
            </a:r>
          </a:p>
          <a:p>
            <a:pPr lvl="1"/>
            <a:r>
              <a:rPr lang="en-US" dirty="0" smtClean="0">
                <a:solidFill>
                  <a:srgbClr val="0000CC"/>
                </a:solidFill>
                <a:latin typeface="Arial Narrow" panose="020B0606020202030204" pitchFamily="34" charset="0"/>
              </a:rPr>
              <a:t>Keeps all chapter records for continuous reference</a:t>
            </a:r>
          </a:p>
          <a:p>
            <a:pPr lvl="1"/>
            <a:r>
              <a:rPr lang="en-US" dirty="0" smtClean="0">
                <a:solidFill>
                  <a:srgbClr val="0000CC"/>
                </a:solidFill>
                <a:latin typeface="Arial Narrow" panose="020B0606020202030204" pitchFamily="34" charset="0"/>
              </a:rPr>
              <a:t>Sets tentative agenda of each meeting in advance with the President</a:t>
            </a:r>
          </a:p>
          <a:p>
            <a:pPr lvl="1"/>
            <a:r>
              <a:rPr lang="en-US" dirty="0" smtClean="0">
                <a:solidFill>
                  <a:srgbClr val="0000CC"/>
                </a:solidFill>
                <a:latin typeface="Arial Narrow" panose="020B0606020202030204" pitchFamily="34" charset="0"/>
              </a:rPr>
              <a:t>Advises President during meeting about agenda</a:t>
            </a:r>
          </a:p>
          <a:p>
            <a:pPr lvl="1"/>
            <a:r>
              <a:rPr lang="en-US" dirty="0" smtClean="0">
                <a:solidFill>
                  <a:srgbClr val="0000CC"/>
                </a:solidFill>
                <a:latin typeface="Arial Narrow" panose="020B0606020202030204" pitchFamily="34" charset="0"/>
              </a:rPr>
              <a:t>Keeps minutes of each meeting in a permanent location (digital or hardcopy)</a:t>
            </a:r>
          </a:p>
          <a:p>
            <a:pPr lvl="1"/>
            <a:r>
              <a:rPr lang="en-US" dirty="0" smtClean="0">
                <a:solidFill>
                  <a:srgbClr val="0000CC"/>
                </a:solidFill>
                <a:latin typeface="Arial Narrow" panose="020B0606020202030204" pitchFamily="34" charset="0"/>
              </a:rPr>
              <a:t>Counts votes, unless another is appointed</a:t>
            </a:r>
          </a:p>
          <a:p>
            <a:pPr lvl="1"/>
            <a:r>
              <a:rPr lang="en-US" dirty="0" smtClean="0">
                <a:solidFill>
                  <a:srgbClr val="0000CC"/>
                </a:solidFill>
                <a:latin typeface="Arial Narrow" panose="020B0606020202030204" pitchFamily="34" charset="0"/>
              </a:rPr>
              <a:t>Reads the minutes the of previous meeting; when approved are a part of the official records</a:t>
            </a:r>
          </a:p>
          <a:p>
            <a:pPr lvl="1"/>
            <a:r>
              <a:rPr lang="en-US" dirty="0" smtClean="0">
                <a:solidFill>
                  <a:srgbClr val="0000CC"/>
                </a:solidFill>
                <a:latin typeface="Arial Narrow" panose="020B0606020202030204" pitchFamily="34" charset="0"/>
              </a:rPr>
              <a:t>Keeps the SkillsUSA constitution and bylaws at each meeting for reference</a:t>
            </a:r>
          </a:p>
          <a:p>
            <a:pPr lvl="1"/>
            <a:r>
              <a:rPr lang="en-US" dirty="0" smtClean="0">
                <a:solidFill>
                  <a:srgbClr val="0000CC"/>
                </a:solidFill>
                <a:latin typeface="Arial Narrow" panose="020B0606020202030204" pitchFamily="34" charset="0"/>
              </a:rPr>
              <a:t>Maintains the complete list of members, committees (their members &amp; chairpersons)</a:t>
            </a:r>
          </a:p>
          <a:p>
            <a:pPr lvl="1"/>
            <a:r>
              <a:rPr lang="en-US" dirty="0" smtClean="0">
                <a:solidFill>
                  <a:srgbClr val="0000CC"/>
                </a:solidFill>
                <a:latin typeface="Arial Narrow" panose="020B0606020202030204" pitchFamily="34" charset="0"/>
              </a:rPr>
              <a:t>Chairs the membership committee</a:t>
            </a:r>
          </a:p>
        </p:txBody>
      </p:sp>
      <p:sp>
        <p:nvSpPr>
          <p:cNvPr id="4" name="Content Placeholder 3"/>
          <p:cNvSpPr>
            <a:spLocks noGrp="1"/>
          </p:cNvSpPr>
          <p:nvPr>
            <p:ph sz="half" idx="2"/>
          </p:nvPr>
        </p:nvSpPr>
        <p:spPr>
          <a:xfrm>
            <a:off x="6172200" y="1206229"/>
            <a:ext cx="5181600" cy="5476672"/>
          </a:xfrm>
        </p:spPr>
        <p:txBody>
          <a:bodyPr>
            <a:normAutofit fontScale="92500" lnSpcReduction="20000"/>
          </a:bodyPr>
          <a:lstStyle/>
          <a:p>
            <a:r>
              <a:rPr lang="en-US" b="1" dirty="0" smtClean="0">
                <a:solidFill>
                  <a:srgbClr val="0000CC"/>
                </a:solidFill>
                <a:latin typeface="Arial Narrow" panose="020B0606020202030204" pitchFamily="34" charset="0"/>
              </a:rPr>
              <a:t>Treasurer:</a:t>
            </a:r>
            <a:endParaRPr lang="en-US" dirty="0" smtClean="0"/>
          </a:p>
          <a:p>
            <a:pPr lvl="1"/>
            <a:r>
              <a:rPr lang="en-US" dirty="0" smtClean="0">
                <a:solidFill>
                  <a:srgbClr val="0000CC"/>
                </a:solidFill>
                <a:latin typeface="Arial Narrow" panose="020B0606020202030204" pitchFamily="34" charset="0"/>
              </a:rPr>
              <a:t>Keeps the record of chapter funds</a:t>
            </a:r>
          </a:p>
          <a:p>
            <a:pPr lvl="1"/>
            <a:r>
              <a:rPr lang="en-US" dirty="0" smtClean="0">
                <a:solidFill>
                  <a:srgbClr val="0000CC"/>
                </a:solidFill>
                <a:latin typeface="Arial Narrow" panose="020B0606020202030204" pitchFamily="34" charset="0"/>
              </a:rPr>
              <a:t>Sends out membership records or cards</a:t>
            </a:r>
          </a:p>
          <a:p>
            <a:pPr lvl="1"/>
            <a:r>
              <a:rPr lang="en-US" dirty="0" smtClean="0">
                <a:solidFill>
                  <a:srgbClr val="0000CC"/>
                </a:solidFill>
                <a:latin typeface="Arial Narrow" panose="020B0606020202030204" pitchFamily="34" charset="0"/>
              </a:rPr>
              <a:t>Assists in developing the annual budget</a:t>
            </a:r>
          </a:p>
          <a:p>
            <a:pPr lvl="1"/>
            <a:r>
              <a:rPr lang="en-US" dirty="0" smtClean="0">
                <a:solidFill>
                  <a:srgbClr val="0000CC"/>
                </a:solidFill>
                <a:latin typeface="Arial Narrow" panose="020B0606020202030204" pitchFamily="34" charset="0"/>
              </a:rPr>
              <a:t>Pays all approved bills upon receipt or monitor (depending on school rules)</a:t>
            </a:r>
          </a:p>
          <a:p>
            <a:pPr lvl="1"/>
            <a:r>
              <a:rPr lang="en-US" dirty="0" smtClean="0">
                <a:solidFill>
                  <a:srgbClr val="0000CC"/>
                </a:solidFill>
                <a:latin typeface="Arial Narrow" panose="020B0606020202030204" pitchFamily="34" charset="0"/>
              </a:rPr>
              <a:t>Records approved expenditures immediately</a:t>
            </a:r>
          </a:p>
          <a:p>
            <a:pPr lvl="1"/>
            <a:r>
              <a:rPr lang="en-US" dirty="0" smtClean="0">
                <a:solidFill>
                  <a:srgbClr val="0000CC"/>
                </a:solidFill>
                <a:latin typeface="Arial Narrow" panose="020B0606020202030204" pitchFamily="34" charset="0"/>
              </a:rPr>
              <a:t>Maintains accurate records of income and expenses</a:t>
            </a:r>
          </a:p>
          <a:p>
            <a:pPr lvl="1"/>
            <a:r>
              <a:rPr lang="en-US" dirty="0" smtClean="0">
                <a:solidFill>
                  <a:srgbClr val="0000CC"/>
                </a:solidFill>
                <a:latin typeface="Arial Narrow" panose="020B0606020202030204" pitchFamily="34" charset="0"/>
              </a:rPr>
              <a:t>Prepares financial statements for audit committee appointed by President; at the end of each school year</a:t>
            </a:r>
          </a:p>
          <a:p>
            <a:pPr lvl="1"/>
            <a:r>
              <a:rPr lang="en-US" dirty="0" smtClean="0">
                <a:solidFill>
                  <a:srgbClr val="0000CC"/>
                </a:solidFill>
                <a:latin typeface="Arial Narrow" panose="020B0606020202030204" pitchFamily="34" charset="0"/>
              </a:rPr>
              <a:t>Maintains the official Treasurer’s record book </a:t>
            </a:r>
          </a:p>
          <a:p>
            <a:pPr lvl="1"/>
            <a:r>
              <a:rPr lang="en-US" dirty="0" smtClean="0">
                <a:solidFill>
                  <a:srgbClr val="0000CC"/>
                </a:solidFill>
                <a:latin typeface="Arial Narrow" panose="020B0606020202030204" pitchFamily="34" charset="0"/>
              </a:rPr>
              <a:t>Maintains a complete inventory of chapter equipment and supplies</a:t>
            </a:r>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798250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CC"/>
                </a:solidFill>
                <a:effectLst>
                  <a:outerShdw blurRad="38100" dist="38100" dir="2700000" algn="tl">
                    <a:srgbClr val="000000">
                      <a:alpha val="43137"/>
                    </a:srgbClr>
                  </a:outerShdw>
                </a:effectLst>
                <a:latin typeface="Arial Narrow" panose="020B0606020202030204" pitchFamily="34" charset="0"/>
              </a:rPr>
              <a:t>Officer Positions Requirements</a:t>
            </a:r>
            <a:endParaRPr lang="en-US" dirty="0"/>
          </a:p>
        </p:txBody>
      </p:sp>
      <p:sp>
        <p:nvSpPr>
          <p:cNvPr id="3" name="Content Placeholder 2"/>
          <p:cNvSpPr>
            <a:spLocks noGrp="1"/>
          </p:cNvSpPr>
          <p:nvPr>
            <p:ph sz="half" idx="1"/>
          </p:nvPr>
        </p:nvSpPr>
        <p:spPr/>
        <p:txBody>
          <a:bodyPr>
            <a:normAutofit fontScale="92500" lnSpcReduction="20000"/>
          </a:bodyPr>
          <a:lstStyle/>
          <a:p>
            <a:r>
              <a:rPr lang="en-US" b="1" dirty="0" smtClean="0">
                <a:solidFill>
                  <a:srgbClr val="0000CC"/>
                </a:solidFill>
                <a:latin typeface="Arial Narrow" panose="020B0606020202030204" pitchFamily="34" charset="0"/>
              </a:rPr>
              <a:t>Reporter:</a:t>
            </a:r>
          </a:p>
          <a:p>
            <a:pPr lvl="1"/>
            <a:r>
              <a:rPr lang="en-US" dirty="0" smtClean="0">
                <a:solidFill>
                  <a:srgbClr val="0000CC"/>
                </a:solidFill>
                <a:latin typeface="Arial Narrow" panose="020B0606020202030204" pitchFamily="34" charset="0"/>
              </a:rPr>
              <a:t>Gets news about the chapter to the public</a:t>
            </a:r>
          </a:p>
          <a:p>
            <a:pPr lvl="1"/>
            <a:r>
              <a:rPr lang="en-US" dirty="0" smtClean="0">
                <a:solidFill>
                  <a:srgbClr val="0000CC"/>
                </a:solidFill>
                <a:latin typeface="Arial Narrow" panose="020B0606020202030204" pitchFamily="34" charset="0"/>
              </a:rPr>
              <a:t>Able to write and communicate in a professional manner for publications and presentations</a:t>
            </a:r>
          </a:p>
          <a:p>
            <a:pPr lvl="1"/>
            <a:r>
              <a:rPr lang="en-US" dirty="0" smtClean="0">
                <a:solidFill>
                  <a:srgbClr val="0000CC"/>
                </a:solidFill>
                <a:latin typeface="Arial Narrow" panose="020B0606020202030204" pitchFamily="34" charset="0"/>
              </a:rPr>
              <a:t>Ensures the chapter (school) has media opportunities in the community</a:t>
            </a:r>
          </a:p>
          <a:p>
            <a:pPr lvl="1"/>
            <a:r>
              <a:rPr lang="en-US" dirty="0" smtClean="0">
                <a:solidFill>
                  <a:srgbClr val="0000CC"/>
                </a:solidFill>
                <a:latin typeface="Arial Narrow" panose="020B0606020202030204" pitchFamily="34" charset="0"/>
              </a:rPr>
              <a:t>Networks with media (TV, newspaper, online forms, and others) for chapter and school coverage</a:t>
            </a:r>
          </a:p>
          <a:p>
            <a:pPr lvl="1"/>
            <a:r>
              <a:rPr lang="en-US" dirty="0" smtClean="0">
                <a:solidFill>
                  <a:srgbClr val="0000CC"/>
                </a:solidFill>
                <a:latin typeface="Arial Narrow" panose="020B0606020202030204" pitchFamily="34" charset="0"/>
              </a:rPr>
              <a:t>May chair the public relations committee</a:t>
            </a:r>
          </a:p>
          <a:p>
            <a:pPr lvl="1"/>
            <a:r>
              <a:rPr lang="en-US" dirty="0" smtClean="0">
                <a:solidFill>
                  <a:srgbClr val="0000CC"/>
                </a:solidFill>
                <a:latin typeface="Arial Narrow" panose="020B0606020202030204" pitchFamily="34" charset="0"/>
              </a:rPr>
              <a:t>Collects publicity to display at state and national meetings</a:t>
            </a:r>
          </a:p>
          <a:p>
            <a:pPr lvl="1"/>
            <a:r>
              <a:rPr lang="en-US" dirty="0" smtClean="0">
                <a:solidFill>
                  <a:srgbClr val="0000CC"/>
                </a:solidFill>
                <a:latin typeface="Arial Narrow" panose="020B0606020202030204" pitchFamily="34" charset="0"/>
              </a:rPr>
              <a:t>Uses school, online, and community bulletin boards to get news out</a:t>
            </a:r>
            <a:endParaRPr lang="en-US" dirty="0">
              <a:solidFill>
                <a:srgbClr val="0000CC"/>
              </a:solidFill>
              <a:latin typeface="Arial Narrow" panose="020B0606020202030204" pitchFamily="34" charset="0"/>
            </a:endParaRPr>
          </a:p>
        </p:txBody>
      </p:sp>
      <p:sp>
        <p:nvSpPr>
          <p:cNvPr id="4" name="Content Placeholder 3"/>
          <p:cNvSpPr>
            <a:spLocks noGrp="1"/>
          </p:cNvSpPr>
          <p:nvPr>
            <p:ph sz="half" idx="2"/>
          </p:nvPr>
        </p:nvSpPr>
        <p:spPr/>
        <p:txBody>
          <a:bodyPr>
            <a:normAutofit fontScale="92500" lnSpcReduction="20000"/>
          </a:bodyPr>
          <a:lstStyle/>
          <a:p>
            <a:r>
              <a:rPr lang="en-US" b="1" dirty="0" smtClean="0">
                <a:solidFill>
                  <a:srgbClr val="0000CC"/>
                </a:solidFill>
                <a:latin typeface="Arial Narrow" panose="020B0606020202030204" pitchFamily="34" charset="0"/>
              </a:rPr>
              <a:t>Parliamentarian:</a:t>
            </a:r>
            <a:endParaRPr lang="en-US" dirty="0" smtClean="0"/>
          </a:p>
          <a:p>
            <a:pPr lvl="1"/>
            <a:r>
              <a:rPr lang="en-US" dirty="0" smtClean="0">
                <a:solidFill>
                  <a:srgbClr val="0000CC"/>
                </a:solidFill>
                <a:latin typeface="Arial Narrow" panose="020B0606020202030204" pitchFamily="34" charset="0"/>
              </a:rPr>
              <a:t>Chapter authority and consultant to the President on procedural matters</a:t>
            </a:r>
          </a:p>
          <a:p>
            <a:pPr lvl="1"/>
            <a:r>
              <a:rPr lang="en-US" dirty="0" smtClean="0">
                <a:solidFill>
                  <a:srgbClr val="0000CC"/>
                </a:solidFill>
                <a:latin typeface="Arial Narrow" panose="020B0606020202030204" pitchFamily="34" charset="0"/>
              </a:rPr>
              <a:t>Has working knowledge of parliamentary law and gives opinions on fact not personal feelings</a:t>
            </a:r>
          </a:p>
          <a:p>
            <a:pPr lvl="1"/>
            <a:r>
              <a:rPr lang="en-US" dirty="0" smtClean="0">
                <a:solidFill>
                  <a:srgbClr val="0000CC"/>
                </a:solidFill>
                <a:latin typeface="Arial Narrow" panose="020B0606020202030204" pitchFamily="34" charset="0"/>
              </a:rPr>
              <a:t>Must be able to gain confidence of others, as they may be called to settle controversial issues</a:t>
            </a:r>
          </a:p>
          <a:p>
            <a:pPr lvl="1"/>
            <a:r>
              <a:rPr lang="en-US" dirty="0" smtClean="0">
                <a:solidFill>
                  <a:srgbClr val="0000CC"/>
                </a:solidFill>
                <a:latin typeface="Arial Narrow" panose="020B0606020202030204" pitchFamily="34" charset="0"/>
              </a:rPr>
              <a:t>Works with President and Vice-President to ensure meeting room is set up properly </a:t>
            </a:r>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1404687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SkillsUSA Professional Development Program (PDP)</a:t>
            </a:r>
            <a:endParaRPr lang="en-US" dirty="0"/>
          </a:p>
        </p:txBody>
      </p:sp>
      <p:sp>
        <p:nvSpPr>
          <p:cNvPr id="3" name="Content Placeholder 2"/>
          <p:cNvSpPr>
            <a:spLocks noGrp="1"/>
          </p:cNvSpPr>
          <p:nvPr>
            <p:ph sz="half" idx="1"/>
          </p:nvPr>
        </p:nvSpPr>
        <p:spPr/>
        <p:txBody>
          <a:bodyPr/>
          <a:lstStyle/>
          <a:p>
            <a:r>
              <a:rPr lang="en-US" b="1" dirty="0" smtClean="0">
                <a:solidFill>
                  <a:srgbClr val="0000CC"/>
                </a:solidFill>
                <a:latin typeface="Arial Narrow" panose="020B0606020202030204" pitchFamily="34" charset="0"/>
              </a:rPr>
              <a:t>SkillsUSA Competency Levels:</a:t>
            </a:r>
          </a:p>
          <a:p>
            <a:pPr lvl="1"/>
            <a:r>
              <a:rPr lang="en-US" dirty="0" smtClean="0">
                <a:solidFill>
                  <a:srgbClr val="0000CC"/>
                </a:solidFill>
                <a:latin typeface="Arial Narrow" panose="020B0606020202030204" pitchFamily="34" charset="0"/>
              </a:rPr>
              <a:t>SkillsUSA Level 1: Trainee Degree</a:t>
            </a:r>
          </a:p>
          <a:p>
            <a:pPr lvl="1"/>
            <a:r>
              <a:rPr lang="en-US" dirty="0" smtClean="0">
                <a:solidFill>
                  <a:srgbClr val="0000CC"/>
                </a:solidFill>
                <a:latin typeface="Arial Narrow" panose="020B0606020202030204" pitchFamily="34" charset="0"/>
              </a:rPr>
              <a:t>SkillsUSA Level 2: Leader Degree</a:t>
            </a:r>
          </a:p>
          <a:p>
            <a:pPr lvl="1"/>
            <a:r>
              <a:rPr lang="en-US" dirty="0" smtClean="0">
                <a:solidFill>
                  <a:srgbClr val="0000CC"/>
                </a:solidFill>
                <a:latin typeface="Arial Narrow" panose="020B0606020202030204" pitchFamily="34" charset="0"/>
              </a:rPr>
              <a:t>SkillsUSA Level 3: Professional Degree</a:t>
            </a:r>
          </a:p>
          <a:p>
            <a:pPr lvl="1"/>
            <a:r>
              <a:rPr lang="en-US" dirty="0" smtClean="0">
                <a:solidFill>
                  <a:srgbClr val="0000CC"/>
                </a:solidFill>
                <a:latin typeface="Arial Narrow" panose="020B0606020202030204" pitchFamily="34" charset="0"/>
              </a:rPr>
              <a:t>SkillsUSA Level 4: Champion Degree</a:t>
            </a:r>
          </a:p>
          <a:p>
            <a:pPr lvl="1"/>
            <a:r>
              <a:rPr lang="en-US" dirty="0" smtClean="0">
                <a:solidFill>
                  <a:srgbClr val="0000CC"/>
                </a:solidFill>
                <a:latin typeface="Arial Narrow" panose="020B0606020202030204" pitchFamily="34" charset="0"/>
              </a:rPr>
              <a:t>SkillsUSA Level 5: American Degree</a:t>
            </a:r>
          </a:p>
          <a:p>
            <a:pPr lvl="1"/>
            <a:r>
              <a:rPr lang="en-US" dirty="0" smtClean="0">
                <a:solidFill>
                  <a:srgbClr val="0000CC"/>
                </a:solidFill>
                <a:latin typeface="Arial Narrow" panose="020B0606020202030204" pitchFamily="34" charset="0"/>
              </a:rPr>
              <a:t>SkillsUSA Level 6: International Degree</a:t>
            </a:r>
            <a:endParaRPr lang="en-US" dirty="0">
              <a:solidFill>
                <a:srgbClr val="0000CC"/>
              </a:solidFill>
              <a:latin typeface="Arial Narrow" panose="020B0606020202030204" pitchFamily="34" charset="0"/>
            </a:endParaRPr>
          </a:p>
        </p:txBody>
      </p:sp>
      <p:sp>
        <p:nvSpPr>
          <p:cNvPr id="4" name="Content Placeholder 3"/>
          <p:cNvSpPr>
            <a:spLocks noGrp="1"/>
          </p:cNvSpPr>
          <p:nvPr>
            <p:ph sz="half" idx="2"/>
          </p:nvPr>
        </p:nvSpPr>
        <p:spPr/>
        <p:txBody>
          <a:bodyPr/>
          <a:lstStyle/>
          <a:p>
            <a:r>
              <a:rPr lang="en-US" b="1" dirty="0" smtClean="0">
                <a:solidFill>
                  <a:srgbClr val="0000CC"/>
                </a:solidFill>
                <a:latin typeface="Arial Narrow" panose="020B0606020202030204" pitchFamily="34" charset="0"/>
              </a:rPr>
              <a:t>PDP Competency Levels:</a:t>
            </a:r>
          </a:p>
          <a:p>
            <a:pPr lvl="1"/>
            <a:r>
              <a:rPr lang="en-US" i="1" dirty="0" smtClean="0">
                <a:solidFill>
                  <a:srgbClr val="0000CC"/>
                </a:solidFill>
                <a:latin typeface="Arial Narrow" panose="020B0606020202030204" pitchFamily="34" charset="0"/>
              </a:rPr>
              <a:t>*Starter Kit: Discovery Degree</a:t>
            </a:r>
          </a:p>
          <a:p>
            <a:pPr lvl="1"/>
            <a:r>
              <a:rPr lang="en-US" dirty="0" smtClean="0">
                <a:solidFill>
                  <a:srgbClr val="0000CC"/>
                </a:solidFill>
                <a:latin typeface="Arial Narrow" panose="020B0606020202030204" pitchFamily="34" charset="0"/>
              </a:rPr>
              <a:t>PDP Level 1: Trainee Degree</a:t>
            </a:r>
          </a:p>
          <a:p>
            <a:pPr lvl="1"/>
            <a:r>
              <a:rPr lang="en-US" dirty="0" smtClean="0">
                <a:solidFill>
                  <a:srgbClr val="0000CC"/>
                </a:solidFill>
                <a:latin typeface="Arial Narrow" panose="020B0606020202030204" pitchFamily="34" charset="0"/>
              </a:rPr>
              <a:t>PDP Level 2: Leader Degree</a:t>
            </a:r>
          </a:p>
          <a:p>
            <a:pPr lvl="1"/>
            <a:r>
              <a:rPr lang="en-US" dirty="0" smtClean="0">
                <a:solidFill>
                  <a:srgbClr val="0000CC"/>
                </a:solidFill>
                <a:latin typeface="Arial Narrow" panose="020B0606020202030204" pitchFamily="34" charset="0"/>
              </a:rPr>
              <a:t>PDP Level 3: Professional Degree</a:t>
            </a:r>
          </a:p>
          <a:p>
            <a:pPr lvl="1"/>
            <a:r>
              <a:rPr lang="en-US" dirty="0" smtClean="0">
                <a:solidFill>
                  <a:srgbClr val="0000CC"/>
                </a:solidFill>
                <a:latin typeface="Arial Narrow" panose="020B0606020202030204" pitchFamily="34" charset="0"/>
              </a:rPr>
              <a:t>PDP Level 4: Champion Degree</a:t>
            </a:r>
          </a:p>
          <a:p>
            <a:pPr lvl="1"/>
            <a:r>
              <a:rPr lang="en-US" dirty="0" smtClean="0">
                <a:solidFill>
                  <a:srgbClr val="0000CC"/>
                </a:solidFill>
                <a:latin typeface="Arial Narrow" panose="020B0606020202030204" pitchFamily="34" charset="0"/>
              </a:rPr>
              <a:t>PDP Level 5: American Degree</a:t>
            </a:r>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4037375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Committees to Support Chapter</a:t>
            </a:r>
            <a:endParaRPr lang="en-US" dirty="0"/>
          </a:p>
        </p:txBody>
      </p:sp>
      <p:sp>
        <p:nvSpPr>
          <p:cNvPr id="5" name="Content Placeholder 4"/>
          <p:cNvSpPr>
            <a:spLocks noGrp="1"/>
          </p:cNvSpPr>
          <p:nvPr>
            <p:ph idx="1"/>
          </p:nvPr>
        </p:nvSpPr>
        <p:spPr>
          <a:xfrm>
            <a:off x="838200" y="1575881"/>
            <a:ext cx="10515600" cy="4601082"/>
          </a:xfrm>
        </p:spPr>
        <p:txBody>
          <a:bodyPr>
            <a:normAutofit fontScale="70000" lnSpcReduction="20000"/>
          </a:bodyPr>
          <a:lstStyle/>
          <a:p>
            <a:r>
              <a:rPr lang="en-US" b="1" dirty="0">
                <a:solidFill>
                  <a:srgbClr val="0000CC"/>
                </a:solidFill>
                <a:latin typeface="Arial Narrow" panose="020B0606020202030204" pitchFamily="34" charset="0"/>
              </a:rPr>
              <a:t>Professional Development</a:t>
            </a:r>
          </a:p>
          <a:p>
            <a:pPr marL="0" indent="0">
              <a:buNone/>
            </a:pPr>
            <a:endParaRPr lang="en-US" b="1" dirty="0">
              <a:solidFill>
                <a:srgbClr val="0000CC"/>
              </a:solidFill>
              <a:latin typeface="Arial Narrow" panose="020B0606020202030204" pitchFamily="34" charset="0"/>
            </a:endParaRPr>
          </a:p>
          <a:p>
            <a:r>
              <a:rPr lang="en-US" b="1" dirty="0">
                <a:solidFill>
                  <a:srgbClr val="0000CC"/>
                </a:solidFill>
                <a:latin typeface="Arial Narrow" panose="020B0606020202030204" pitchFamily="34" charset="0"/>
              </a:rPr>
              <a:t>Community Service</a:t>
            </a:r>
          </a:p>
          <a:p>
            <a:pPr marL="0" indent="0">
              <a:buNone/>
            </a:pPr>
            <a:endParaRPr lang="en-US" b="1" dirty="0">
              <a:solidFill>
                <a:srgbClr val="0000CC"/>
              </a:solidFill>
              <a:latin typeface="Arial Narrow" panose="020B0606020202030204" pitchFamily="34" charset="0"/>
            </a:endParaRPr>
          </a:p>
          <a:p>
            <a:r>
              <a:rPr lang="en-US" b="1" dirty="0">
                <a:solidFill>
                  <a:srgbClr val="0000CC"/>
                </a:solidFill>
                <a:latin typeface="Arial Narrow" panose="020B0606020202030204" pitchFamily="34" charset="0"/>
              </a:rPr>
              <a:t>Employment</a:t>
            </a:r>
          </a:p>
          <a:p>
            <a:pPr marL="0" indent="0">
              <a:buNone/>
            </a:pPr>
            <a:endParaRPr lang="en-US" b="1" dirty="0">
              <a:solidFill>
                <a:srgbClr val="0000CC"/>
              </a:solidFill>
              <a:latin typeface="Arial Narrow" panose="020B0606020202030204" pitchFamily="34" charset="0"/>
            </a:endParaRPr>
          </a:p>
          <a:p>
            <a:r>
              <a:rPr lang="en-US" b="1" dirty="0">
                <a:solidFill>
                  <a:srgbClr val="0000CC"/>
                </a:solidFill>
                <a:latin typeface="Arial Narrow" panose="020B0606020202030204" pitchFamily="34" charset="0"/>
              </a:rPr>
              <a:t>Ways and Means (Fundraising</a:t>
            </a:r>
            <a:r>
              <a:rPr lang="en-US" b="1" dirty="0" smtClean="0">
                <a:solidFill>
                  <a:srgbClr val="0000CC"/>
                </a:solidFill>
                <a:latin typeface="Arial Narrow" panose="020B0606020202030204" pitchFamily="34" charset="0"/>
              </a:rPr>
              <a:t>)</a:t>
            </a:r>
          </a:p>
          <a:p>
            <a:endParaRPr lang="en-US" b="1" dirty="0">
              <a:solidFill>
                <a:srgbClr val="0000CC"/>
              </a:solidFill>
              <a:latin typeface="Arial Narrow" panose="020B0606020202030204" pitchFamily="34" charset="0"/>
            </a:endParaRPr>
          </a:p>
          <a:p>
            <a:r>
              <a:rPr lang="en-US" b="1" dirty="0">
                <a:solidFill>
                  <a:srgbClr val="0000CC"/>
                </a:solidFill>
                <a:latin typeface="Arial Narrow" panose="020B0606020202030204" pitchFamily="34" charset="0"/>
              </a:rPr>
              <a:t>SkillsUSA </a:t>
            </a:r>
            <a:r>
              <a:rPr lang="en-US" b="1" dirty="0" smtClean="0">
                <a:solidFill>
                  <a:srgbClr val="0000CC"/>
                </a:solidFill>
                <a:latin typeface="Arial Narrow" panose="020B0606020202030204" pitchFamily="34" charset="0"/>
              </a:rPr>
              <a:t>Championships</a:t>
            </a:r>
          </a:p>
          <a:p>
            <a:endParaRPr lang="en-US" b="1" dirty="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Public </a:t>
            </a:r>
            <a:r>
              <a:rPr lang="en-US" b="1" dirty="0">
                <a:solidFill>
                  <a:srgbClr val="0000CC"/>
                </a:solidFill>
                <a:latin typeface="Arial Narrow" panose="020B0606020202030204" pitchFamily="34" charset="0"/>
              </a:rPr>
              <a:t>Relations</a:t>
            </a:r>
          </a:p>
          <a:p>
            <a:pPr marL="0" indent="0">
              <a:buNone/>
            </a:pPr>
            <a:endParaRPr lang="en-US" b="1" dirty="0">
              <a:solidFill>
                <a:srgbClr val="0000CC"/>
              </a:solidFill>
              <a:latin typeface="Arial Narrow" panose="020B0606020202030204" pitchFamily="34" charset="0"/>
            </a:endParaRPr>
          </a:p>
          <a:p>
            <a:r>
              <a:rPr lang="en-US" b="1" dirty="0">
                <a:solidFill>
                  <a:srgbClr val="0000CC"/>
                </a:solidFill>
                <a:latin typeface="Arial Narrow" panose="020B0606020202030204" pitchFamily="34" charset="0"/>
              </a:rPr>
              <a:t>Social </a:t>
            </a:r>
            <a:r>
              <a:rPr lang="en-US" b="1" dirty="0" smtClean="0">
                <a:solidFill>
                  <a:srgbClr val="0000CC"/>
                </a:solidFill>
                <a:latin typeface="Arial Narrow" panose="020B0606020202030204" pitchFamily="34" charset="0"/>
              </a:rPr>
              <a:t>Activities</a:t>
            </a:r>
            <a:endParaRPr lang="en-US" b="1"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2822640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Tomorrow for Class:</a:t>
            </a:r>
            <a:endParaRPr lang="en-US" dirty="0"/>
          </a:p>
        </p:txBody>
      </p:sp>
      <p:sp>
        <p:nvSpPr>
          <p:cNvPr id="3" name="Content Placeholder 2"/>
          <p:cNvSpPr>
            <a:spLocks noGrp="1"/>
          </p:cNvSpPr>
          <p:nvPr>
            <p:ph idx="1"/>
          </p:nvPr>
        </p:nvSpPr>
        <p:spPr/>
        <p:txBody>
          <a:bodyPr/>
          <a:lstStyle/>
          <a:p>
            <a:r>
              <a:rPr lang="en-US" dirty="0" smtClean="0">
                <a:solidFill>
                  <a:srgbClr val="0000CC"/>
                </a:solidFill>
                <a:latin typeface="Arial Narrow" panose="020B0606020202030204" pitchFamily="34" charset="0"/>
              </a:rPr>
              <a:t>Short Term goals:</a:t>
            </a:r>
          </a:p>
          <a:p>
            <a:pPr lvl="1"/>
            <a:r>
              <a:rPr lang="en-US" dirty="0" smtClean="0">
                <a:solidFill>
                  <a:srgbClr val="0000CC"/>
                </a:solidFill>
                <a:latin typeface="Arial Narrow" panose="020B0606020202030204" pitchFamily="34" charset="0"/>
              </a:rPr>
              <a:t>Tomorrow You need to bring me the form that states your interest in the following:</a:t>
            </a:r>
          </a:p>
          <a:p>
            <a:pPr lvl="2"/>
            <a:r>
              <a:rPr lang="en-US" dirty="0" smtClean="0">
                <a:solidFill>
                  <a:srgbClr val="0000CC"/>
                </a:solidFill>
                <a:latin typeface="Arial Narrow" panose="020B0606020202030204" pitchFamily="34" charset="0"/>
              </a:rPr>
              <a:t>Running for a chapter officer position (at least three per position)</a:t>
            </a:r>
          </a:p>
          <a:p>
            <a:pPr lvl="2"/>
            <a:r>
              <a:rPr lang="en-US" dirty="0" smtClean="0">
                <a:solidFill>
                  <a:srgbClr val="0000CC"/>
                </a:solidFill>
                <a:latin typeface="Arial Narrow" panose="020B0606020202030204" pitchFamily="34" charset="0"/>
              </a:rPr>
              <a:t>Serving on one of the listed committees </a:t>
            </a:r>
          </a:p>
          <a:p>
            <a:pPr lvl="2"/>
            <a:r>
              <a:rPr lang="en-US" dirty="0" smtClean="0">
                <a:solidFill>
                  <a:srgbClr val="0000CC"/>
                </a:solidFill>
                <a:latin typeface="Arial Narrow" panose="020B0606020202030204" pitchFamily="34" charset="0"/>
              </a:rPr>
              <a:t>Which day/time works for chapter meetings</a:t>
            </a:r>
          </a:p>
          <a:p>
            <a:pPr lvl="1"/>
            <a:r>
              <a:rPr lang="en-US" dirty="0" smtClean="0">
                <a:solidFill>
                  <a:srgbClr val="0000CC"/>
                </a:solidFill>
                <a:latin typeface="Arial Narrow" panose="020B0606020202030204" pitchFamily="34" charset="0"/>
              </a:rPr>
              <a:t>We will Continue with covering all things SkillsUSA for the next week or so in class – between our normal course outlines for Cosmetology</a:t>
            </a:r>
          </a:p>
          <a:p>
            <a:pPr lvl="1"/>
            <a:r>
              <a:rPr lang="en-US" dirty="0" smtClean="0">
                <a:solidFill>
                  <a:srgbClr val="0000CC"/>
                </a:solidFill>
                <a:latin typeface="Arial Narrow" panose="020B0606020202030204" pitchFamily="34" charset="0"/>
              </a:rPr>
              <a:t>We will discuss using your online PDP materials – and due dates</a:t>
            </a:r>
          </a:p>
          <a:p>
            <a:pPr lvl="1"/>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1294960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906" y="112207"/>
            <a:ext cx="10515600" cy="1094024"/>
          </a:xfrm>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Complete and bring to class tomorrow (3/7/16)</a:t>
            </a:r>
            <a:endParaRPr lang="en-US" dirty="0"/>
          </a:p>
        </p:txBody>
      </p:sp>
      <p:sp>
        <p:nvSpPr>
          <p:cNvPr id="3" name="Content Placeholder 2"/>
          <p:cNvSpPr>
            <a:spLocks noGrp="1"/>
          </p:cNvSpPr>
          <p:nvPr>
            <p:ph idx="1"/>
          </p:nvPr>
        </p:nvSpPr>
        <p:spPr>
          <a:xfrm>
            <a:off x="838200" y="1108953"/>
            <a:ext cx="10515600" cy="5554493"/>
          </a:xfrm>
        </p:spPr>
        <p:txBody>
          <a:bodyPr>
            <a:normAutofit fontScale="92500" lnSpcReduction="10000"/>
          </a:bodyPr>
          <a:lstStyle/>
          <a:p>
            <a:r>
              <a:rPr lang="en-US" dirty="0" smtClean="0">
                <a:solidFill>
                  <a:srgbClr val="0000CC"/>
                </a:solidFill>
                <a:latin typeface="Arial Narrow" panose="020B0606020202030204" pitchFamily="34" charset="0"/>
              </a:rPr>
              <a:t>I want to run for the following Office (list in order of preference 1</a:t>
            </a:r>
            <a:r>
              <a:rPr lang="en-US" baseline="30000" dirty="0" smtClean="0">
                <a:solidFill>
                  <a:srgbClr val="0000CC"/>
                </a:solidFill>
                <a:latin typeface="Arial Narrow" panose="020B0606020202030204" pitchFamily="34" charset="0"/>
              </a:rPr>
              <a:t>st</a:t>
            </a:r>
            <a:r>
              <a:rPr lang="en-US" dirty="0" smtClean="0">
                <a:solidFill>
                  <a:srgbClr val="0000CC"/>
                </a:solidFill>
                <a:latin typeface="Arial Narrow" panose="020B0606020202030204" pitchFamily="34" charset="0"/>
              </a:rPr>
              <a:t> to 6</a:t>
            </a:r>
            <a:r>
              <a:rPr lang="en-US" baseline="30000" dirty="0" smtClean="0">
                <a:solidFill>
                  <a:srgbClr val="0000CC"/>
                </a:solidFill>
                <a:latin typeface="Arial Narrow" panose="020B0606020202030204" pitchFamily="34" charset="0"/>
              </a:rPr>
              <a:t>th</a:t>
            </a:r>
            <a:r>
              <a:rPr lang="en-US" dirty="0" smtClean="0">
                <a:solidFill>
                  <a:srgbClr val="0000CC"/>
                </a:solidFill>
                <a:latin typeface="Arial Narrow" panose="020B0606020202030204" pitchFamily="34" charset="0"/>
              </a:rPr>
              <a:t>)</a:t>
            </a:r>
          </a:p>
          <a:p>
            <a:pPr lvl="1"/>
            <a:r>
              <a:rPr lang="en-US" dirty="0" smtClean="0">
                <a:solidFill>
                  <a:srgbClr val="0000CC"/>
                </a:solidFill>
                <a:latin typeface="Arial Narrow" panose="020B0606020202030204" pitchFamily="34" charset="0"/>
              </a:rPr>
              <a:t>President				_______</a:t>
            </a:r>
          </a:p>
          <a:p>
            <a:pPr lvl="1"/>
            <a:r>
              <a:rPr lang="en-US" dirty="0" smtClean="0">
                <a:solidFill>
                  <a:srgbClr val="0000CC"/>
                </a:solidFill>
                <a:latin typeface="Arial Narrow" panose="020B0606020202030204" pitchFamily="34" charset="0"/>
              </a:rPr>
              <a:t>Vice President			_______</a:t>
            </a:r>
          </a:p>
          <a:p>
            <a:pPr lvl="1"/>
            <a:r>
              <a:rPr lang="en-US" dirty="0" smtClean="0">
                <a:solidFill>
                  <a:srgbClr val="0000CC"/>
                </a:solidFill>
                <a:latin typeface="Arial Narrow" panose="020B0606020202030204" pitchFamily="34" charset="0"/>
              </a:rPr>
              <a:t>Secretary				_______</a:t>
            </a:r>
          </a:p>
          <a:p>
            <a:pPr lvl="1"/>
            <a:r>
              <a:rPr lang="en-US" dirty="0" smtClean="0">
                <a:solidFill>
                  <a:srgbClr val="0000CC"/>
                </a:solidFill>
                <a:latin typeface="Arial Narrow" panose="020B0606020202030204" pitchFamily="34" charset="0"/>
              </a:rPr>
              <a:t>Treasurer				_______</a:t>
            </a:r>
          </a:p>
          <a:p>
            <a:pPr lvl="1"/>
            <a:r>
              <a:rPr lang="en-US" dirty="0" smtClean="0">
                <a:solidFill>
                  <a:srgbClr val="0000CC"/>
                </a:solidFill>
                <a:latin typeface="Arial Narrow" panose="020B0606020202030204" pitchFamily="34" charset="0"/>
              </a:rPr>
              <a:t>Reporter				_______	</a:t>
            </a:r>
          </a:p>
          <a:p>
            <a:pPr lvl="1"/>
            <a:r>
              <a:rPr lang="en-US" dirty="0" smtClean="0">
                <a:solidFill>
                  <a:srgbClr val="0000CC"/>
                </a:solidFill>
                <a:latin typeface="Arial Narrow" panose="020B0606020202030204" pitchFamily="34" charset="0"/>
              </a:rPr>
              <a:t>Parliamentarian			_______</a:t>
            </a:r>
          </a:p>
          <a:p>
            <a:r>
              <a:rPr lang="en-US" dirty="0" smtClean="0">
                <a:solidFill>
                  <a:srgbClr val="0000CC"/>
                </a:solidFill>
                <a:latin typeface="Arial Narrow" panose="020B0606020202030204" pitchFamily="34" charset="0"/>
              </a:rPr>
              <a:t>I want to serve on the following </a:t>
            </a:r>
            <a:r>
              <a:rPr lang="en-US" dirty="0">
                <a:solidFill>
                  <a:srgbClr val="0000CC"/>
                </a:solidFill>
                <a:latin typeface="Arial Narrow" panose="020B0606020202030204" pitchFamily="34" charset="0"/>
              </a:rPr>
              <a:t>Committees (list in order of preference 1</a:t>
            </a:r>
            <a:r>
              <a:rPr lang="en-US" baseline="30000" dirty="0">
                <a:solidFill>
                  <a:srgbClr val="0000CC"/>
                </a:solidFill>
                <a:latin typeface="Arial Narrow" panose="020B0606020202030204" pitchFamily="34" charset="0"/>
              </a:rPr>
              <a:t>st</a:t>
            </a:r>
            <a:r>
              <a:rPr lang="en-US" dirty="0">
                <a:solidFill>
                  <a:srgbClr val="0000CC"/>
                </a:solidFill>
                <a:latin typeface="Arial Narrow" panose="020B0606020202030204" pitchFamily="34" charset="0"/>
              </a:rPr>
              <a:t> to 6</a:t>
            </a:r>
            <a:r>
              <a:rPr lang="en-US" baseline="30000" dirty="0">
                <a:solidFill>
                  <a:srgbClr val="0000CC"/>
                </a:solidFill>
                <a:latin typeface="Arial Narrow" panose="020B0606020202030204" pitchFamily="34" charset="0"/>
              </a:rPr>
              <a:t>th</a:t>
            </a:r>
            <a:r>
              <a:rPr lang="en-US" dirty="0" smtClean="0">
                <a:solidFill>
                  <a:srgbClr val="0000CC"/>
                </a:solidFill>
                <a:latin typeface="Arial Narrow" panose="020B0606020202030204" pitchFamily="34" charset="0"/>
              </a:rPr>
              <a:t>)</a:t>
            </a:r>
          </a:p>
          <a:p>
            <a:pPr lvl="1"/>
            <a:r>
              <a:rPr lang="en-US" dirty="0">
                <a:solidFill>
                  <a:srgbClr val="0000CC"/>
                </a:solidFill>
                <a:latin typeface="Arial Narrow" panose="020B0606020202030204" pitchFamily="34" charset="0"/>
              </a:rPr>
              <a:t>Professional </a:t>
            </a:r>
            <a:r>
              <a:rPr lang="en-US" dirty="0" smtClean="0">
                <a:solidFill>
                  <a:srgbClr val="0000CC"/>
                </a:solidFill>
                <a:latin typeface="Arial Narrow" panose="020B0606020202030204" pitchFamily="34" charset="0"/>
              </a:rPr>
              <a:t>Development		_______</a:t>
            </a:r>
            <a:endParaRPr lang="en-US" dirty="0">
              <a:solidFill>
                <a:srgbClr val="0000CC"/>
              </a:solidFill>
              <a:latin typeface="Arial Narrow" panose="020B0606020202030204" pitchFamily="34" charset="0"/>
            </a:endParaRPr>
          </a:p>
          <a:p>
            <a:pPr lvl="1"/>
            <a:r>
              <a:rPr lang="en-US" dirty="0">
                <a:solidFill>
                  <a:srgbClr val="0000CC"/>
                </a:solidFill>
                <a:latin typeface="Arial Narrow" panose="020B0606020202030204" pitchFamily="34" charset="0"/>
              </a:rPr>
              <a:t>Community </a:t>
            </a:r>
            <a:r>
              <a:rPr lang="en-US" dirty="0" smtClean="0">
                <a:solidFill>
                  <a:srgbClr val="0000CC"/>
                </a:solidFill>
                <a:latin typeface="Arial Narrow" panose="020B0606020202030204" pitchFamily="34" charset="0"/>
              </a:rPr>
              <a:t>Service			_______</a:t>
            </a:r>
            <a:endParaRPr lang="en-US" dirty="0">
              <a:solidFill>
                <a:srgbClr val="0000CC"/>
              </a:solidFill>
              <a:latin typeface="Arial Narrow" panose="020B0606020202030204" pitchFamily="34" charset="0"/>
            </a:endParaRPr>
          </a:p>
          <a:p>
            <a:pPr lvl="1"/>
            <a:r>
              <a:rPr lang="en-US" dirty="0" smtClean="0">
                <a:solidFill>
                  <a:srgbClr val="0000CC"/>
                </a:solidFill>
                <a:latin typeface="Arial Narrow" panose="020B0606020202030204" pitchFamily="34" charset="0"/>
              </a:rPr>
              <a:t>Employment			_______</a:t>
            </a:r>
            <a:endParaRPr lang="en-US" dirty="0">
              <a:solidFill>
                <a:srgbClr val="0000CC"/>
              </a:solidFill>
              <a:latin typeface="Arial Narrow" panose="020B0606020202030204" pitchFamily="34" charset="0"/>
            </a:endParaRPr>
          </a:p>
          <a:p>
            <a:pPr lvl="1"/>
            <a:r>
              <a:rPr lang="en-US" dirty="0">
                <a:solidFill>
                  <a:srgbClr val="0000CC"/>
                </a:solidFill>
                <a:latin typeface="Arial Narrow" panose="020B0606020202030204" pitchFamily="34" charset="0"/>
              </a:rPr>
              <a:t>Ways and Means (Fundraising</a:t>
            </a:r>
            <a:r>
              <a:rPr lang="en-US" dirty="0" smtClean="0">
                <a:solidFill>
                  <a:srgbClr val="0000CC"/>
                </a:solidFill>
                <a:latin typeface="Arial Narrow" panose="020B0606020202030204" pitchFamily="34" charset="0"/>
              </a:rPr>
              <a:t>)	_______</a:t>
            </a:r>
            <a:endParaRPr lang="en-US" dirty="0">
              <a:solidFill>
                <a:srgbClr val="0000CC"/>
              </a:solidFill>
              <a:latin typeface="Arial Narrow" panose="020B0606020202030204" pitchFamily="34" charset="0"/>
            </a:endParaRPr>
          </a:p>
          <a:p>
            <a:pPr lvl="1"/>
            <a:r>
              <a:rPr lang="en-US" dirty="0">
                <a:solidFill>
                  <a:srgbClr val="0000CC"/>
                </a:solidFill>
                <a:latin typeface="Arial Narrow" panose="020B0606020202030204" pitchFamily="34" charset="0"/>
              </a:rPr>
              <a:t>SkillsUSA </a:t>
            </a:r>
            <a:r>
              <a:rPr lang="en-US" dirty="0" smtClean="0">
                <a:solidFill>
                  <a:srgbClr val="0000CC"/>
                </a:solidFill>
                <a:latin typeface="Arial Narrow" panose="020B0606020202030204" pitchFamily="34" charset="0"/>
              </a:rPr>
              <a:t>Championships		_______</a:t>
            </a:r>
            <a:endParaRPr lang="en-US" dirty="0">
              <a:solidFill>
                <a:srgbClr val="0000CC"/>
              </a:solidFill>
              <a:latin typeface="Arial Narrow" panose="020B0606020202030204" pitchFamily="34" charset="0"/>
            </a:endParaRPr>
          </a:p>
          <a:p>
            <a:pPr lvl="1"/>
            <a:r>
              <a:rPr lang="en-US" dirty="0">
                <a:solidFill>
                  <a:srgbClr val="0000CC"/>
                </a:solidFill>
                <a:latin typeface="Arial Narrow" panose="020B0606020202030204" pitchFamily="34" charset="0"/>
              </a:rPr>
              <a:t>Public </a:t>
            </a:r>
            <a:r>
              <a:rPr lang="en-US" dirty="0" smtClean="0">
                <a:solidFill>
                  <a:srgbClr val="0000CC"/>
                </a:solidFill>
                <a:latin typeface="Arial Narrow" panose="020B0606020202030204" pitchFamily="34" charset="0"/>
              </a:rPr>
              <a:t>Relations			_______</a:t>
            </a:r>
            <a:endParaRPr lang="en-US" dirty="0">
              <a:solidFill>
                <a:srgbClr val="0000CC"/>
              </a:solidFill>
              <a:latin typeface="Arial Narrow" panose="020B0606020202030204" pitchFamily="34" charset="0"/>
            </a:endParaRPr>
          </a:p>
          <a:p>
            <a:pPr lvl="1"/>
            <a:r>
              <a:rPr lang="en-US" dirty="0">
                <a:solidFill>
                  <a:srgbClr val="0000CC"/>
                </a:solidFill>
                <a:latin typeface="Arial Narrow" panose="020B0606020202030204" pitchFamily="34" charset="0"/>
              </a:rPr>
              <a:t>Social </a:t>
            </a:r>
            <a:r>
              <a:rPr lang="en-US" dirty="0" smtClean="0">
                <a:solidFill>
                  <a:srgbClr val="0000CC"/>
                </a:solidFill>
                <a:latin typeface="Arial Narrow" panose="020B0606020202030204" pitchFamily="34" charset="0"/>
              </a:rPr>
              <a:t>Activities			_______</a:t>
            </a:r>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2708227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2800" y="2590800"/>
            <a:ext cx="6934200" cy="3908762"/>
          </a:xfrm>
          <a:prstGeom prst="rect">
            <a:avLst/>
          </a:prstGeom>
          <a:noFill/>
        </p:spPr>
        <p:txBody>
          <a:bodyPr wrap="square" rtlCol="0">
            <a:spAutoFit/>
          </a:bodyPr>
          <a:lstStyle/>
          <a:p>
            <a:pPr>
              <a:lnSpc>
                <a:spcPct val="150000"/>
              </a:lnSpc>
            </a:pPr>
            <a:r>
              <a:rPr lang="en-US" sz="2000" b="1" dirty="0">
                <a:latin typeface="Arial" panose="020B0604020202020204" pitchFamily="34" charset="0"/>
                <a:cs typeface="Arial" panose="020B0604020202020204" pitchFamily="34" charset="0"/>
              </a:rPr>
              <a:t>ESSA sets a new course for the federal role in public education</a:t>
            </a:r>
          </a:p>
          <a:p>
            <a:pPr indent="-457200">
              <a:buFont typeface="Wingdings" panose="05000000000000000000" pitchFamily="2" charset="2"/>
              <a:buChar char="Ø"/>
            </a:pPr>
            <a:r>
              <a:rPr lang="en-US" sz="1600" dirty="0">
                <a:latin typeface="Arial" panose="020B0604020202020204" pitchFamily="34" charset="0"/>
                <a:cs typeface="Arial" panose="020B0604020202020204" pitchFamily="34" charset="0"/>
              </a:rPr>
              <a:t>Requires every state to have a statewide accountability system take effect in 2017–18 school year</a:t>
            </a:r>
          </a:p>
          <a:p>
            <a:r>
              <a:rPr lang="en-US" sz="1600" dirty="0">
                <a:latin typeface="Arial" panose="020B0604020202020204" pitchFamily="34" charset="0"/>
                <a:cs typeface="Arial" panose="020B0604020202020204" pitchFamily="34" charset="0"/>
              </a:rPr>
              <a:t> </a:t>
            </a:r>
            <a:endParaRPr lang="en-US" sz="600" dirty="0">
              <a:latin typeface="Arial" panose="020B0604020202020204" pitchFamily="34" charset="0"/>
              <a:cs typeface="Arial" panose="020B0604020202020204" pitchFamily="34" charset="0"/>
            </a:endParaRPr>
          </a:p>
          <a:p>
            <a:pPr marL="914400" lvl="1"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Multiple indicators</a:t>
            </a:r>
          </a:p>
          <a:p>
            <a:pPr lvl="1"/>
            <a:endParaRPr lang="en-US" sz="500" dirty="0">
              <a:latin typeface="Arial" panose="020B0604020202020204" pitchFamily="34" charset="0"/>
              <a:cs typeface="Arial" panose="020B0604020202020204" pitchFamily="34" charset="0"/>
            </a:endParaRPr>
          </a:p>
          <a:p>
            <a:pPr marL="1371600" lvl="2"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Academic achievement (most weighted indicator)</a:t>
            </a:r>
          </a:p>
          <a:p>
            <a:pPr marL="1371600" lvl="2"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High school graduation rate</a:t>
            </a:r>
          </a:p>
          <a:p>
            <a:pPr marL="1371600" lvl="2"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At least one “valid, reliable, comparable, and Statewide” indicator of school quality (i.e. career and college ready)</a:t>
            </a:r>
          </a:p>
          <a:p>
            <a:pPr lvl="2"/>
            <a:endParaRPr lang="en-US" sz="500" dirty="0">
              <a:latin typeface="Arial" panose="020B0604020202020204" pitchFamily="34" charset="0"/>
              <a:cs typeface="Arial" panose="020B0604020202020204" pitchFamily="34" charset="0"/>
            </a:endParaRPr>
          </a:p>
          <a:p>
            <a:pPr marL="914400" lvl="1"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Meaningful differentiation between schools</a:t>
            </a:r>
          </a:p>
          <a:p>
            <a:pPr lvl="1"/>
            <a:endParaRPr lang="en-US" sz="500" dirty="0">
              <a:latin typeface="Arial" panose="020B0604020202020204" pitchFamily="34" charset="0"/>
              <a:cs typeface="Arial" panose="020B0604020202020204" pitchFamily="34" charset="0"/>
            </a:endParaRPr>
          </a:p>
          <a:p>
            <a:pPr marL="914400" lvl="1"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School supports and interventions</a:t>
            </a:r>
          </a:p>
          <a:p>
            <a:pPr>
              <a:lnSpc>
                <a:spcPct val="150000"/>
              </a:lnSpc>
            </a:pPr>
            <a:endParaRPr lang="en-US" dirty="0">
              <a:latin typeface="Arial" panose="020B0604020202020204" pitchFamily="34" charset="0"/>
              <a:cs typeface="Arial" panose="020B0604020202020204" pitchFamily="34" charset="0"/>
            </a:endParaRPr>
          </a:p>
        </p:txBody>
      </p:sp>
      <p:sp>
        <p:nvSpPr>
          <p:cNvPr id="5" name="Title 4"/>
          <p:cNvSpPr>
            <a:spLocks noGrp="1"/>
          </p:cNvSpPr>
          <p:nvPr>
            <p:ph type="ctrTitle"/>
          </p:nvPr>
        </p:nvSpPr>
        <p:spPr>
          <a:xfrm>
            <a:off x="3505200" y="76201"/>
            <a:ext cx="6781800" cy="2390899"/>
          </a:xfrm>
        </p:spPr>
        <p:txBody>
          <a:bodyPr>
            <a:normAutofit/>
          </a:bodyPr>
          <a:lstStyle/>
          <a:p>
            <a:r>
              <a:rPr lang="en-US" dirty="0">
                <a:latin typeface="Arial" panose="020B0604020202020204" pitchFamily="34" charset="0"/>
                <a:ea typeface="Calibri" panose="020F0502020204030204" pitchFamily="34" charset="0"/>
                <a:cs typeface="Times New Roman" panose="02020603050405020304" pitchFamily="18" charset="0"/>
              </a:rPr>
              <a:t>Every Student Succeeds Act </a:t>
            </a:r>
            <a:r>
              <a:rPr lang="en-US" dirty="0" smtClean="0">
                <a:latin typeface="Arial" panose="020B0604020202020204" pitchFamily="34" charset="0"/>
                <a:ea typeface="Calibri" panose="020F0502020204030204" pitchFamily="34" charset="0"/>
                <a:cs typeface="Times New Roman" panose="02020603050405020304" pitchFamily="18" charset="0"/>
              </a:rPr>
              <a:t>(ESSA) of </a:t>
            </a:r>
            <a:r>
              <a:rPr lang="en-US" dirty="0">
                <a:latin typeface="Arial" panose="020B0604020202020204" pitchFamily="34" charset="0"/>
                <a:ea typeface="Calibri" panose="020F0502020204030204" pitchFamily="34" charset="0"/>
                <a:cs typeface="Times New Roman" panose="02020603050405020304" pitchFamily="18" charset="0"/>
              </a:rPr>
              <a:t>2015</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9249947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Running for Officer Position	</a:t>
            </a:r>
            <a:endParaRPr lang="en-US" dirty="0"/>
          </a:p>
        </p:txBody>
      </p:sp>
      <p:sp>
        <p:nvSpPr>
          <p:cNvPr id="6" name="Text Placeholder 5"/>
          <p:cNvSpPr>
            <a:spLocks noGrp="1"/>
          </p:cNvSpPr>
          <p:nvPr>
            <p:ph type="body" idx="1"/>
          </p:nvPr>
        </p:nvSpPr>
        <p:spPr>
          <a:xfrm>
            <a:off x="839788" y="1564431"/>
            <a:ext cx="5157787" cy="823912"/>
          </a:xfrm>
        </p:spPr>
        <p:txBody>
          <a:bodyPr>
            <a:noAutofit/>
          </a:bodyPr>
          <a:lstStyle/>
          <a:p>
            <a:r>
              <a:rPr lang="en-US" sz="2800" b="0" dirty="0" smtClean="0">
                <a:solidFill>
                  <a:srgbClr val="0000CC"/>
                </a:solidFill>
                <a:effectLst>
                  <a:outerShdw blurRad="38100" dist="38100" dir="2700000" algn="tl">
                    <a:srgbClr val="000000">
                      <a:alpha val="43137"/>
                    </a:srgbClr>
                  </a:outerShdw>
                </a:effectLst>
                <a:latin typeface="Arial Narrow" panose="020B0606020202030204" pitchFamily="34" charset="0"/>
              </a:rPr>
              <a:t>Promotional Materials you can use on campus:</a:t>
            </a:r>
          </a:p>
        </p:txBody>
      </p:sp>
      <p:sp>
        <p:nvSpPr>
          <p:cNvPr id="7" name="Content Placeholder 6"/>
          <p:cNvSpPr>
            <a:spLocks noGrp="1"/>
          </p:cNvSpPr>
          <p:nvPr>
            <p:ph sz="half" idx="2"/>
          </p:nvPr>
        </p:nvSpPr>
        <p:spPr/>
        <p:txBody>
          <a:bodyPr>
            <a:normAutofit/>
          </a:bodyPr>
          <a:lstStyle/>
          <a:p>
            <a:r>
              <a:rPr lang="en-US" sz="2400" dirty="0" smtClean="0">
                <a:solidFill>
                  <a:srgbClr val="0000CC"/>
                </a:solidFill>
                <a:latin typeface="Arial Narrow" panose="020B0606020202030204" pitchFamily="34" charset="0"/>
              </a:rPr>
              <a:t>Posters</a:t>
            </a:r>
          </a:p>
          <a:p>
            <a:r>
              <a:rPr lang="en-US" sz="2400" dirty="0" smtClean="0">
                <a:solidFill>
                  <a:srgbClr val="0000CC"/>
                </a:solidFill>
                <a:latin typeface="Arial Narrow" panose="020B0606020202030204" pitchFamily="34" charset="0"/>
              </a:rPr>
              <a:t>Flyers</a:t>
            </a:r>
          </a:p>
          <a:p>
            <a:r>
              <a:rPr lang="en-US" sz="2400" dirty="0" smtClean="0">
                <a:solidFill>
                  <a:srgbClr val="0000CC"/>
                </a:solidFill>
                <a:latin typeface="Arial Narrow" panose="020B0606020202030204" pitchFamily="34" charset="0"/>
              </a:rPr>
              <a:t>Cards</a:t>
            </a:r>
          </a:p>
          <a:p>
            <a:r>
              <a:rPr lang="en-US" sz="2400" dirty="0" smtClean="0">
                <a:solidFill>
                  <a:srgbClr val="0000CC"/>
                </a:solidFill>
                <a:latin typeface="Arial Narrow" panose="020B0606020202030204" pitchFamily="34" charset="0"/>
              </a:rPr>
              <a:t>Candy or Snacks</a:t>
            </a:r>
          </a:p>
          <a:p>
            <a:r>
              <a:rPr lang="en-US" sz="2400" dirty="0" smtClean="0">
                <a:solidFill>
                  <a:srgbClr val="0000CC"/>
                </a:solidFill>
                <a:latin typeface="Arial Narrow" panose="020B0606020202030204" pitchFamily="34" charset="0"/>
              </a:rPr>
              <a:t>Buttons</a:t>
            </a:r>
            <a:endParaRPr lang="en-US" sz="2400" dirty="0">
              <a:solidFill>
                <a:srgbClr val="0000CC"/>
              </a:solidFill>
              <a:latin typeface="Arial Narrow" panose="020B0606020202030204" pitchFamily="34" charset="0"/>
            </a:endParaRPr>
          </a:p>
        </p:txBody>
      </p:sp>
      <p:sp>
        <p:nvSpPr>
          <p:cNvPr id="8" name="Text Placeholder 7"/>
          <p:cNvSpPr>
            <a:spLocks noGrp="1"/>
          </p:cNvSpPr>
          <p:nvPr>
            <p:ph type="body" sz="quarter" idx="3"/>
          </p:nvPr>
        </p:nvSpPr>
        <p:spPr>
          <a:xfrm>
            <a:off x="6259512" y="1577200"/>
            <a:ext cx="5183188" cy="823912"/>
          </a:xfrm>
        </p:spPr>
        <p:txBody>
          <a:bodyPr anchor="ctr">
            <a:normAutofit fontScale="92500" lnSpcReduction="10000"/>
          </a:bodyPr>
          <a:lstStyle/>
          <a:p>
            <a:r>
              <a:rPr lang="en-US" sz="2800" b="0" dirty="0" smtClean="0">
                <a:solidFill>
                  <a:srgbClr val="0000CC"/>
                </a:solidFill>
                <a:effectLst>
                  <a:outerShdw blurRad="38100" dist="38100" dir="2700000" algn="tl">
                    <a:srgbClr val="000000">
                      <a:alpha val="43137"/>
                    </a:srgbClr>
                  </a:outerShdw>
                </a:effectLst>
                <a:latin typeface="Arial Narrow" panose="020B0606020202030204" pitchFamily="34" charset="0"/>
              </a:rPr>
              <a:t>Prepared 3–5 minute speech</a:t>
            </a:r>
          </a:p>
          <a:p>
            <a:pPr algn="ctr"/>
            <a:r>
              <a:rPr lang="en-US" b="0" u="sng" dirty="0">
                <a:solidFill>
                  <a:srgbClr val="0000CC"/>
                </a:solidFill>
                <a:effectLst>
                  <a:outerShdw blurRad="38100" dist="38100" dir="2700000" algn="tl">
                    <a:srgbClr val="000000">
                      <a:alpha val="43137"/>
                    </a:srgbClr>
                  </a:outerShdw>
                </a:effectLst>
                <a:latin typeface="Arial Narrow" panose="020B0606020202030204" pitchFamily="34" charset="0"/>
              </a:rPr>
              <a:t>Include the following information</a:t>
            </a:r>
            <a:r>
              <a:rPr lang="en-US" b="0" u="sng" dirty="0" smtClean="0">
                <a:solidFill>
                  <a:srgbClr val="0000CC"/>
                </a:solidFill>
                <a:effectLst>
                  <a:outerShdw blurRad="38100" dist="38100" dir="2700000" algn="tl">
                    <a:srgbClr val="000000">
                      <a:alpha val="43137"/>
                    </a:srgbClr>
                  </a:outerShdw>
                </a:effectLst>
                <a:latin typeface="Arial Narrow" panose="020B0606020202030204" pitchFamily="34" charset="0"/>
              </a:rPr>
              <a:t>:</a:t>
            </a:r>
            <a:endParaRPr lang="en-US" b="0" u="sng" dirty="0">
              <a:solidFill>
                <a:srgbClr val="0000CC"/>
              </a:solidFill>
              <a:effectLst>
                <a:outerShdw blurRad="38100" dist="38100" dir="2700000" algn="tl">
                  <a:srgbClr val="000000">
                    <a:alpha val="43137"/>
                  </a:srgbClr>
                </a:outerShdw>
              </a:effectLst>
              <a:latin typeface="Arial Narrow" panose="020B0606020202030204" pitchFamily="34" charset="0"/>
            </a:endParaRPr>
          </a:p>
        </p:txBody>
      </p:sp>
      <p:sp>
        <p:nvSpPr>
          <p:cNvPr id="9" name="Content Placeholder 8"/>
          <p:cNvSpPr>
            <a:spLocks noGrp="1"/>
          </p:cNvSpPr>
          <p:nvPr>
            <p:ph sz="quarter" idx="4"/>
          </p:nvPr>
        </p:nvSpPr>
        <p:spPr/>
        <p:txBody>
          <a:bodyPr/>
          <a:lstStyle/>
          <a:p>
            <a:pPr lvl="1"/>
            <a:r>
              <a:rPr lang="en-US" dirty="0" smtClean="0">
                <a:solidFill>
                  <a:srgbClr val="0000CC"/>
                </a:solidFill>
                <a:latin typeface="Arial Narrow" panose="020B0606020202030204" pitchFamily="34" charset="0"/>
              </a:rPr>
              <a:t>Who you are (name)</a:t>
            </a:r>
          </a:p>
          <a:p>
            <a:pPr lvl="1"/>
            <a:r>
              <a:rPr lang="en-US" dirty="0" smtClean="0">
                <a:solidFill>
                  <a:srgbClr val="0000CC"/>
                </a:solidFill>
                <a:latin typeface="Arial Narrow" panose="020B0606020202030204" pitchFamily="34" charset="0"/>
              </a:rPr>
              <a:t>What grade you are in</a:t>
            </a:r>
          </a:p>
          <a:p>
            <a:pPr lvl="1"/>
            <a:r>
              <a:rPr lang="en-US" dirty="0" smtClean="0">
                <a:solidFill>
                  <a:srgbClr val="0000CC"/>
                </a:solidFill>
                <a:latin typeface="Arial Narrow" panose="020B0606020202030204" pitchFamily="34" charset="0"/>
              </a:rPr>
              <a:t>Which office you are running for</a:t>
            </a:r>
          </a:p>
          <a:p>
            <a:pPr lvl="1"/>
            <a:r>
              <a:rPr lang="en-US" dirty="0" smtClean="0">
                <a:solidFill>
                  <a:srgbClr val="0000CC"/>
                </a:solidFill>
                <a:latin typeface="Arial Narrow" panose="020B0606020202030204" pitchFamily="34" charset="0"/>
              </a:rPr>
              <a:t>Why you are the best candidate for that office</a:t>
            </a:r>
            <a:endParaRPr lang="en-US" dirty="0">
              <a:solidFill>
                <a:srgbClr val="0000CC"/>
              </a:solidFill>
              <a:latin typeface="Arial Narrow" panose="020B0606020202030204" pitchFamily="34" charset="0"/>
            </a:endParaRPr>
          </a:p>
        </p:txBody>
      </p:sp>
      <p:sp>
        <p:nvSpPr>
          <p:cNvPr id="10" name="TextBox 9"/>
          <p:cNvSpPr txBox="1"/>
          <p:nvPr/>
        </p:nvSpPr>
        <p:spPr>
          <a:xfrm>
            <a:off x="1011677" y="5885234"/>
            <a:ext cx="9970851" cy="954107"/>
          </a:xfrm>
          <a:prstGeom prst="rect">
            <a:avLst/>
          </a:prstGeom>
          <a:noFill/>
        </p:spPr>
        <p:txBody>
          <a:bodyPr wrap="square" rtlCol="0">
            <a:spAutoFit/>
          </a:bodyPr>
          <a:lstStyle/>
          <a:p>
            <a:r>
              <a:rPr lang="en-US" sz="2800" i="1"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**Remember all materials posted, handed out or trash needs to be picked up by you as the candidate after the elections are completed!!</a:t>
            </a:r>
            <a:endParaRPr lang="en-US" sz="2800" i="1" dirty="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endParaRPr>
          </a:p>
        </p:txBody>
      </p:sp>
    </p:spTree>
    <p:extLst>
      <p:ext uri="{BB962C8B-B14F-4D97-AF65-F5344CB8AC3E}">
        <p14:creationId xmlns:p14="http://schemas.microsoft.com/office/powerpoint/2010/main" val="2523874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SkillsUSA Professional Development Program Level 1:</a:t>
            </a:r>
            <a:endParaRPr lang="en-US" dirty="0"/>
          </a:p>
        </p:txBody>
      </p:sp>
      <p:sp>
        <p:nvSpPr>
          <p:cNvPr id="3" name="Content Placeholder 2"/>
          <p:cNvSpPr>
            <a:spLocks noGrp="1"/>
          </p:cNvSpPr>
          <p:nvPr>
            <p:ph idx="1"/>
          </p:nvPr>
        </p:nvSpPr>
        <p:spPr/>
        <p:txBody>
          <a:bodyPr>
            <a:normAutofit/>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In your Level 1 – PDP online materials complete the following sections</a:t>
            </a:r>
          </a:p>
          <a:p>
            <a:pPr lvl="1"/>
            <a:r>
              <a:rPr lang="en-US" i="1" dirty="0" smtClean="0">
                <a:solidFill>
                  <a:srgbClr val="0000CC"/>
                </a:solidFill>
                <a:latin typeface="Arial Narrow" panose="020B0606020202030204" pitchFamily="34" charset="0"/>
              </a:rPr>
              <a:t>S-1.1 – Establish Short Term Goals</a:t>
            </a:r>
          </a:p>
          <a:p>
            <a:pPr lvl="1"/>
            <a:r>
              <a:rPr lang="en-US" i="1" dirty="0" smtClean="0">
                <a:solidFill>
                  <a:srgbClr val="0000CC"/>
                </a:solidFill>
                <a:latin typeface="Arial Narrow" panose="020B0606020202030204" pitchFamily="34" charset="0"/>
              </a:rPr>
              <a:t>S-1.2 – Demonstrate Knowledge of SkillsUSA Motto and current theme</a:t>
            </a:r>
          </a:p>
          <a:p>
            <a:pPr lvl="1"/>
            <a:r>
              <a:rPr lang="en-US" i="1" dirty="0" smtClean="0">
                <a:solidFill>
                  <a:srgbClr val="0000CC"/>
                </a:solidFill>
                <a:latin typeface="Arial Narrow" panose="020B0606020202030204" pitchFamily="34" charset="0"/>
              </a:rPr>
              <a:t>S-1.3 – Demonstrate knowledge of the SkillsUSA colors</a:t>
            </a:r>
          </a:p>
          <a:p>
            <a:pPr lvl="1"/>
            <a:r>
              <a:rPr lang="en-US" i="1" dirty="0" smtClean="0">
                <a:solidFill>
                  <a:srgbClr val="0000CC"/>
                </a:solidFill>
                <a:latin typeface="Arial Narrow" panose="020B0606020202030204" pitchFamily="34" charset="0"/>
              </a:rPr>
              <a:t>S-1.4 – Demonstrate knowledge of the SkillsUSA creed</a:t>
            </a:r>
          </a:p>
          <a:p>
            <a:pPr lvl="1"/>
            <a:r>
              <a:rPr lang="en-US" i="1" dirty="0" smtClean="0">
                <a:solidFill>
                  <a:srgbClr val="0000CC"/>
                </a:solidFill>
                <a:latin typeface="Arial Narrow" panose="020B0606020202030204" pitchFamily="34" charset="0"/>
              </a:rPr>
              <a:t>S-1.5 – Demonstrate knowledge of the SkillsUSA history</a:t>
            </a:r>
          </a:p>
          <a:p>
            <a:pPr lvl="1"/>
            <a:r>
              <a:rPr lang="en-US" i="1" dirty="0" smtClean="0">
                <a:solidFill>
                  <a:srgbClr val="0000CC"/>
                </a:solidFill>
                <a:latin typeface="Arial Narrow" panose="020B0606020202030204" pitchFamily="34" charset="0"/>
              </a:rPr>
              <a:t>S-1.6 – Demonstrate knowledge of the official SkillsUSA attire</a:t>
            </a:r>
          </a:p>
          <a:p>
            <a:pPr lvl="1"/>
            <a:endParaRPr lang="en-US" dirty="0">
              <a:solidFill>
                <a:srgbClr val="0000CC"/>
              </a:solidFill>
              <a:latin typeface="Arial Narrow" panose="020B0606020202030204" pitchFamily="34" charset="0"/>
            </a:endParaRPr>
          </a:p>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These need to be complete online by Friday, 3/11/2016</a:t>
            </a:r>
          </a:p>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We will review these in class prior to election of officers = Monday, 3/14/16</a:t>
            </a:r>
            <a:endParaRPr lang="en-US" dirty="0">
              <a:solidFill>
                <a:srgbClr val="0000CC"/>
              </a:solidFill>
              <a:effectLst>
                <a:outerShdw blurRad="38100" dist="38100" dir="2700000" algn="tl">
                  <a:srgbClr val="000000">
                    <a:alpha val="43137"/>
                  </a:srgbClr>
                </a:outerShdw>
              </a:effectLst>
              <a:latin typeface="Arial Narrow" panose="020B0606020202030204" pitchFamily="34" charset="0"/>
            </a:endParaRPr>
          </a:p>
        </p:txBody>
      </p:sp>
    </p:spTree>
    <p:extLst>
      <p:ext uri="{BB962C8B-B14F-4D97-AF65-F5344CB8AC3E}">
        <p14:creationId xmlns:p14="http://schemas.microsoft.com/office/powerpoint/2010/main" val="3096627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472" y="115448"/>
            <a:ext cx="10515600" cy="1325563"/>
          </a:xfrm>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Questions that you have about doing CTSOs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531" y="1601416"/>
            <a:ext cx="2857500" cy="28575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9785" y="3790140"/>
            <a:ext cx="2857500" cy="28575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4025" y="1601416"/>
            <a:ext cx="3231610" cy="201626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24507" y="3790140"/>
            <a:ext cx="3653343" cy="2435562"/>
          </a:xfrm>
          <a:prstGeom prst="rect">
            <a:avLst/>
          </a:prstGeom>
        </p:spPr>
      </p:pic>
    </p:spTree>
    <p:extLst>
      <p:ext uri="{BB962C8B-B14F-4D97-AF65-F5344CB8AC3E}">
        <p14:creationId xmlns:p14="http://schemas.microsoft.com/office/powerpoint/2010/main" val="1742552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562" y="175098"/>
            <a:ext cx="10515600" cy="961114"/>
          </a:xfrm>
        </p:spPr>
        <p:txBody>
          <a:bodyPr>
            <a:normAutofit fontScale="90000"/>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
            </a:r>
            <a:b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br>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Contact Information for CTSOs in California</a:t>
            </a:r>
            <a:endParaRPr lang="en-US" dirty="0"/>
          </a:p>
        </p:txBody>
      </p:sp>
      <p:pic>
        <p:nvPicPr>
          <p:cNvPr id="4" name="Content Placeholder 3" descr="http://ts2.mm.bing.net/th?id=H.4880496665560233&amp;pid=1.7&amp;w=130&amp;h=108&amp;c=7&amp;rs=1">
            <a:hlinkClick r:id="rId3"/>
          </p:cNvPr>
          <p:cNvPicPr>
            <a:picLocks noGrp="1"/>
          </p:cNvPicPr>
          <p:nvPr>
            <p:ph idx="4294967295"/>
          </p:nvPr>
        </p:nvPicPr>
        <p:blipFill>
          <a:blip r:embed="rId4" cstate="print">
            <a:extLst>
              <a:ext uri="{28A0092B-C50C-407E-A947-70E740481C1C}">
                <a14:useLocalDpi xmlns:a14="http://schemas.microsoft.com/office/drawing/2010/main" val="0"/>
              </a:ext>
            </a:extLst>
          </a:blip>
          <a:srcRect/>
          <a:stretch>
            <a:fillRect/>
          </a:stretch>
        </p:blipFill>
        <p:spPr bwMode="auto">
          <a:xfrm>
            <a:off x="0" y="1838325"/>
            <a:ext cx="1238250" cy="1028700"/>
          </a:xfrm>
          <a:prstGeom prst="rect">
            <a:avLst/>
          </a:prstGeom>
          <a:noFill/>
          <a:ln>
            <a:noFill/>
          </a:ln>
        </p:spPr>
      </p:pic>
      <p:sp>
        <p:nvSpPr>
          <p:cNvPr id="5" name="TextBox 4"/>
          <p:cNvSpPr txBox="1"/>
          <p:nvPr/>
        </p:nvSpPr>
        <p:spPr>
          <a:xfrm>
            <a:off x="2743200" y="1838172"/>
            <a:ext cx="2787445" cy="923330"/>
          </a:xfrm>
          <a:prstGeom prst="rect">
            <a:avLst/>
          </a:prstGeom>
          <a:noFill/>
        </p:spPr>
        <p:txBody>
          <a:bodyPr wrap="square" rtlCol="0">
            <a:spAutoFit/>
          </a:bodyPr>
          <a:lstStyle/>
          <a:p>
            <a:r>
              <a:rPr lang="en-US" dirty="0" smtClean="0"/>
              <a:t>Michelle McIntosh</a:t>
            </a:r>
          </a:p>
          <a:p>
            <a:r>
              <a:rPr lang="en-US" dirty="0" smtClean="0"/>
              <a:t>916-319-675</a:t>
            </a:r>
          </a:p>
          <a:p>
            <a:r>
              <a:rPr lang="en-US" dirty="0" smtClean="0">
                <a:hlinkClick r:id="rId5"/>
              </a:rPr>
              <a:t>mmcintosh@cde.ca.gov</a:t>
            </a:r>
            <a:r>
              <a:rPr lang="en-US" dirty="0" smtClean="0"/>
              <a:t> </a:t>
            </a:r>
            <a:endParaRPr lang="en-US" dirty="0"/>
          </a:p>
        </p:txBody>
      </p:sp>
      <p:pic>
        <p:nvPicPr>
          <p:cNvPr id="6" name="Picture 5" descr="http://ts4.mm.bing.net/th?id=I.4838594966585419&amp;pid=1.7&amp;w=195&amp;h=128&amp;c=7&amp;rs=1">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96116" y="1864103"/>
            <a:ext cx="1238250" cy="1002769"/>
          </a:xfrm>
          <a:prstGeom prst="rect">
            <a:avLst/>
          </a:prstGeom>
          <a:noFill/>
          <a:ln>
            <a:noFill/>
          </a:ln>
        </p:spPr>
      </p:pic>
      <p:sp>
        <p:nvSpPr>
          <p:cNvPr id="7" name="TextBox 6"/>
          <p:cNvSpPr txBox="1"/>
          <p:nvPr/>
        </p:nvSpPr>
        <p:spPr>
          <a:xfrm>
            <a:off x="7299837" y="1838172"/>
            <a:ext cx="2787445" cy="923330"/>
          </a:xfrm>
          <a:prstGeom prst="rect">
            <a:avLst/>
          </a:prstGeom>
          <a:noFill/>
        </p:spPr>
        <p:txBody>
          <a:bodyPr wrap="square" rtlCol="0">
            <a:spAutoFit/>
          </a:bodyPr>
          <a:lstStyle/>
          <a:p>
            <a:r>
              <a:rPr lang="en-US" dirty="0" smtClean="0"/>
              <a:t>Gary Page</a:t>
            </a:r>
          </a:p>
          <a:p>
            <a:r>
              <a:rPr lang="en-US" smtClean="0"/>
              <a:t>916-319-0499</a:t>
            </a:r>
            <a:endParaRPr lang="en-US" dirty="0" smtClean="0"/>
          </a:p>
          <a:p>
            <a:r>
              <a:rPr lang="en-US" dirty="0" smtClean="0">
                <a:hlinkClick r:id="rId8"/>
              </a:rPr>
              <a:t>gpage@cde.ca.gov</a:t>
            </a:r>
            <a:r>
              <a:rPr lang="en-US" dirty="0" smtClean="0"/>
              <a:t>  </a:t>
            </a:r>
            <a:endParaRPr lang="en-US" dirty="0"/>
          </a:p>
        </p:txBody>
      </p:sp>
      <p:pic>
        <p:nvPicPr>
          <p:cNvPr id="8" name="Picture 7" descr="Home">
            <a:hlinkClick r:id="rId9" tooltip="Home"/>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35626" y="3302625"/>
            <a:ext cx="1222252" cy="1048149"/>
          </a:xfrm>
          <a:prstGeom prst="rect">
            <a:avLst/>
          </a:prstGeom>
          <a:noFill/>
          <a:ln>
            <a:noFill/>
          </a:ln>
        </p:spPr>
      </p:pic>
      <p:sp>
        <p:nvSpPr>
          <p:cNvPr id="9" name="TextBox 8"/>
          <p:cNvSpPr txBox="1"/>
          <p:nvPr/>
        </p:nvSpPr>
        <p:spPr>
          <a:xfrm>
            <a:off x="2743200" y="3302625"/>
            <a:ext cx="2787445" cy="923330"/>
          </a:xfrm>
          <a:prstGeom prst="rect">
            <a:avLst/>
          </a:prstGeom>
          <a:noFill/>
        </p:spPr>
        <p:txBody>
          <a:bodyPr wrap="square" rtlCol="0">
            <a:spAutoFit/>
          </a:bodyPr>
          <a:lstStyle/>
          <a:p>
            <a:r>
              <a:rPr lang="en-US" dirty="0" smtClean="0"/>
              <a:t>Josiah Mayfield</a:t>
            </a:r>
          </a:p>
          <a:p>
            <a:r>
              <a:rPr lang="en-US" dirty="0" smtClean="0"/>
              <a:t>916-319-0486</a:t>
            </a:r>
          </a:p>
          <a:p>
            <a:r>
              <a:rPr lang="en-US" dirty="0" smtClean="0">
                <a:hlinkClick r:id="rId11"/>
              </a:rPr>
              <a:t>jmayfield@cde.ca.gov</a:t>
            </a:r>
            <a:r>
              <a:rPr lang="en-US" dirty="0" smtClean="0"/>
              <a:t> </a:t>
            </a:r>
            <a:endParaRPr lang="en-US" dirty="0"/>
          </a:p>
        </p:txBody>
      </p:sp>
      <p:pic>
        <p:nvPicPr>
          <p:cNvPr id="11" name="Picture 10"/>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96117" y="3170903"/>
            <a:ext cx="1238249" cy="1209082"/>
          </a:xfrm>
          <a:prstGeom prst="rect">
            <a:avLst/>
          </a:prstGeom>
        </p:spPr>
      </p:pic>
      <p:sp>
        <p:nvSpPr>
          <p:cNvPr id="12" name="TextBox 11"/>
          <p:cNvSpPr txBox="1"/>
          <p:nvPr/>
        </p:nvSpPr>
        <p:spPr>
          <a:xfrm>
            <a:off x="7299837" y="3170903"/>
            <a:ext cx="2787445" cy="1754326"/>
          </a:xfrm>
          <a:prstGeom prst="rect">
            <a:avLst/>
          </a:prstGeom>
          <a:noFill/>
        </p:spPr>
        <p:txBody>
          <a:bodyPr wrap="square" rtlCol="0">
            <a:spAutoFit/>
          </a:bodyPr>
          <a:lstStyle/>
          <a:p>
            <a:r>
              <a:rPr lang="en-US" dirty="0" smtClean="0"/>
              <a:t>Angie Ford</a:t>
            </a:r>
          </a:p>
          <a:p>
            <a:r>
              <a:rPr lang="en-US" dirty="0" smtClean="0"/>
              <a:t>916-319-0448</a:t>
            </a:r>
          </a:p>
          <a:p>
            <a:r>
              <a:rPr lang="en-US" dirty="0" smtClean="0">
                <a:hlinkClick r:id="rId13"/>
              </a:rPr>
              <a:t>aford@cde.ca.gov</a:t>
            </a:r>
            <a:endParaRPr lang="en-US" dirty="0" smtClean="0"/>
          </a:p>
          <a:p>
            <a:r>
              <a:rPr lang="en-US" dirty="0" smtClean="0"/>
              <a:t>Melissa Webb</a:t>
            </a:r>
          </a:p>
          <a:p>
            <a:r>
              <a:rPr lang="en-US" dirty="0" smtClean="0"/>
              <a:t>916-319-0773</a:t>
            </a:r>
          </a:p>
          <a:p>
            <a:r>
              <a:rPr lang="en-US" u="sng" dirty="0" smtClean="0"/>
              <a:t>mwebb@cde.ca.gov</a:t>
            </a:r>
            <a:endParaRPr lang="en-US" u="sng" dirty="0"/>
          </a:p>
        </p:txBody>
      </p:sp>
      <p:pic>
        <p:nvPicPr>
          <p:cNvPr id="13" name="Picture 12" descr="http://www.cal-hosa.org/images/logo.png">
            <a:hlinkClick r:id="rId14"/>
          </p:cNvPr>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35627" y="4925228"/>
            <a:ext cx="1222252" cy="843273"/>
          </a:xfrm>
          <a:prstGeom prst="rect">
            <a:avLst/>
          </a:prstGeom>
          <a:noFill/>
          <a:ln>
            <a:noFill/>
          </a:ln>
        </p:spPr>
      </p:pic>
      <p:sp>
        <p:nvSpPr>
          <p:cNvPr id="14" name="TextBox 13"/>
          <p:cNvSpPr txBox="1"/>
          <p:nvPr/>
        </p:nvSpPr>
        <p:spPr>
          <a:xfrm>
            <a:off x="2743199" y="4845171"/>
            <a:ext cx="2787445" cy="923330"/>
          </a:xfrm>
          <a:prstGeom prst="rect">
            <a:avLst/>
          </a:prstGeom>
          <a:noFill/>
        </p:spPr>
        <p:txBody>
          <a:bodyPr wrap="square" rtlCol="0">
            <a:spAutoFit/>
          </a:bodyPr>
          <a:lstStyle/>
          <a:p>
            <a:r>
              <a:rPr lang="en-US" dirty="0" smtClean="0"/>
              <a:t>Cindy Beck </a:t>
            </a:r>
          </a:p>
          <a:p>
            <a:r>
              <a:rPr lang="en-US" dirty="0" smtClean="0"/>
              <a:t>916-319-0470</a:t>
            </a:r>
          </a:p>
          <a:p>
            <a:r>
              <a:rPr lang="en-US" dirty="0" smtClean="0">
                <a:hlinkClick r:id="rId16"/>
              </a:rPr>
              <a:t>cbeck@cde.ca.gov</a:t>
            </a:r>
            <a:r>
              <a:rPr lang="en-US" dirty="0" smtClean="0"/>
              <a:t>  </a:t>
            </a:r>
            <a:endParaRPr lang="en-US" dirty="0"/>
          </a:p>
        </p:txBody>
      </p:sp>
      <p:pic>
        <p:nvPicPr>
          <p:cNvPr id="16" name="Picture 1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428034" y="4999201"/>
            <a:ext cx="1686382" cy="944733"/>
          </a:xfrm>
          <a:prstGeom prst="rect">
            <a:avLst/>
          </a:prstGeom>
        </p:spPr>
      </p:pic>
      <p:sp>
        <p:nvSpPr>
          <p:cNvPr id="17" name="TextBox 16"/>
          <p:cNvSpPr txBox="1"/>
          <p:nvPr/>
        </p:nvSpPr>
        <p:spPr>
          <a:xfrm>
            <a:off x="7397127" y="5471567"/>
            <a:ext cx="2787445" cy="923330"/>
          </a:xfrm>
          <a:prstGeom prst="rect">
            <a:avLst/>
          </a:prstGeom>
          <a:noFill/>
        </p:spPr>
        <p:txBody>
          <a:bodyPr wrap="square" rtlCol="0">
            <a:spAutoFit/>
          </a:bodyPr>
          <a:lstStyle/>
          <a:p>
            <a:r>
              <a:rPr lang="en-US" dirty="0" smtClean="0"/>
              <a:t>Clay Mitchell </a:t>
            </a:r>
          </a:p>
          <a:p>
            <a:r>
              <a:rPr lang="en-US" dirty="0" smtClean="0"/>
              <a:t>916-445-5568</a:t>
            </a:r>
          </a:p>
          <a:p>
            <a:r>
              <a:rPr lang="en-US" dirty="0" smtClean="0">
                <a:hlinkClick r:id="rId18"/>
              </a:rPr>
              <a:t>cmitchel@cde.ca.gov</a:t>
            </a:r>
            <a:r>
              <a:rPr lang="en-US" dirty="0" smtClean="0"/>
              <a:t>   </a:t>
            </a:r>
            <a:endParaRPr lang="en-US" dirty="0"/>
          </a:p>
        </p:txBody>
      </p:sp>
    </p:spTree>
    <p:extLst>
      <p:ext uri="{BB962C8B-B14F-4D97-AF65-F5344CB8AC3E}">
        <p14:creationId xmlns:p14="http://schemas.microsoft.com/office/powerpoint/2010/main" val="4265594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b="1" dirty="0">
                <a:solidFill>
                  <a:srgbClr val="FF0000"/>
                </a:solidFill>
              </a:rPr>
              <a:t>Nuts and Bolts = </a:t>
            </a:r>
            <a:br>
              <a:rPr lang="en-US" sz="4000" b="1" dirty="0">
                <a:solidFill>
                  <a:srgbClr val="FF0000"/>
                </a:solidFill>
              </a:rPr>
            </a:br>
            <a:r>
              <a:rPr lang="en-US" sz="4000" b="1" dirty="0">
                <a:solidFill>
                  <a:srgbClr val="FF0000"/>
                </a:solidFill>
              </a:rPr>
              <a:t>Curriculum Integrations</a:t>
            </a:r>
            <a:endParaRPr lang="en-US" sz="4000" dirty="0"/>
          </a:p>
        </p:txBody>
      </p:sp>
      <p:sp>
        <p:nvSpPr>
          <p:cNvPr id="3" name="Slide Number Placeholder 2"/>
          <p:cNvSpPr>
            <a:spLocks noGrp="1"/>
          </p:cNvSpPr>
          <p:nvPr>
            <p:ph type="sldNum" sz="quarter" idx="12"/>
          </p:nvPr>
        </p:nvSpPr>
        <p:spPr/>
        <p:txBody>
          <a:bodyPr/>
          <a:lstStyle/>
          <a:p>
            <a:pPr>
              <a:buSzPct val="25000"/>
            </a:pPr>
            <a:fld id="{00000000-1234-1234-1234-123412341234}" type="slidenum">
              <a:rPr lang="en-US" smtClean="0"/>
              <a:pPr>
                <a:buSzPct val="25000"/>
              </a:pPr>
              <a:t>24</a:t>
            </a:fld>
            <a:endParaRPr lang="en-US"/>
          </a:p>
        </p:txBody>
      </p:sp>
      <p:pic>
        <p:nvPicPr>
          <p:cNvPr id="1026" name="Picture 2" descr="C:\Users\sdavis\AppData\Local\Microsoft\Windows\Temporary Internet Files\Content.IE5\OAT4L2HR\nuts_and_bolt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1" y="320752"/>
            <a:ext cx="1030369" cy="9723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8" name="Diagram 7"/>
          <p:cNvGraphicFramePr/>
          <p:nvPr>
            <p:extLst/>
          </p:nvPr>
        </p:nvGraphicFramePr>
        <p:xfrm>
          <a:off x="3031084" y="1981200"/>
          <a:ext cx="6341517" cy="4648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Picture 2" descr="C:\Users\sdavis\AppData\Local\Microsoft\Windows\Temporary Internet Files\Content.IE5\OAT4L2HR\nuts_and_bolt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2601" y="295599"/>
            <a:ext cx="1030369" cy="9723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449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76200"/>
            <a:ext cx="8229600" cy="1143000"/>
          </a:xfrm>
        </p:spPr>
        <p:txBody>
          <a:bodyPr>
            <a:normAutofit fontScale="90000"/>
          </a:bodyPr>
          <a:lstStyle/>
          <a:p>
            <a:pPr algn="ctr"/>
            <a:r>
              <a:rPr lang="en-US" dirty="0">
                <a:solidFill>
                  <a:srgbClr val="FF0000"/>
                </a:solidFill>
                <a:latin typeface="Californian FB" panose="0207040306080B030204" pitchFamily="18" charset="0"/>
              </a:rPr>
              <a:t>Nuts and Bolts = </a:t>
            </a:r>
            <a:br>
              <a:rPr lang="en-US" dirty="0">
                <a:solidFill>
                  <a:srgbClr val="FF0000"/>
                </a:solidFill>
                <a:latin typeface="Californian FB" panose="0207040306080B030204" pitchFamily="18" charset="0"/>
              </a:rPr>
            </a:br>
            <a:r>
              <a:rPr lang="en-US" dirty="0">
                <a:solidFill>
                  <a:srgbClr val="FF0000"/>
                </a:solidFill>
                <a:latin typeface="Californian FB" panose="0207040306080B030204" pitchFamily="18" charset="0"/>
              </a:rPr>
              <a:t>Curriculum Integrations</a:t>
            </a:r>
            <a:endParaRPr lang="en-US" dirty="0">
              <a:solidFill>
                <a:srgbClr val="FF0000"/>
              </a:solidFill>
            </a:endParaRPr>
          </a:p>
        </p:txBody>
      </p:sp>
      <p:sp>
        <p:nvSpPr>
          <p:cNvPr id="2" name="Content Placeholder 1"/>
          <p:cNvSpPr>
            <a:spLocks noGrp="1"/>
          </p:cNvSpPr>
          <p:nvPr>
            <p:ph idx="1"/>
          </p:nvPr>
        </p:nvSpPr>
        <p:spPr>
          <a:xfrm>
            <a:off x="1752600" y="1295401"/>
            <a:ext cx="8229600" cy="4525963"/>
          </a:xfrm>
        </p:spPr>
        <p:txBody>
          <a:bodyPr>
            <a:normAutofit fontScale="85000" lnSpcReduction="10000"/>
          </a:bodyPr>
          <a:lstStyle/>
          <a:p>
            <a:pPr marL="109728" indent="0">
              <a:buNone/>
            </a:pPr>
            <a:r>
              <a:rPr lang="en-US" b="1" dirty="0" smtClean="0">
                <a:solidFill>
                  <a:srgbClr val="0000CC"/>
                </a:solidFill>
                <a:effectLst>
                  <a:outerShdw blurRad="38100" dist="38100" dir="2700000" algn="tl">
                    <a:srgbClr val="000000">
                      <a:alpha val="43137"/>
                    </a:srgbClr>
                  </a:outerShdw>
                </a:effectLst>
              </a:rPr>
              <a:t>Module </a:t>
            </a:r>
            <a:r>
              <a:rPr lang="en-US" b="1" dirty="0">
                <a:solidFill>
                  <a:srgbClr val="0000CC"/>
                </a:solidFill>
                <a:effectLst>
                  <a:outerShdw blurRad="38100" dist="38100" dir="2700000" algn="tl">
                    <a:srgbClr val="000000">
                      <a:alpha val="43137"/>
                    </a:srgbClr>
                  </a:outerShdw>
                </a:effectLst>
              </a:rPr>
              <a:t>Outline: </a:t>
            </a:r>
            <a:r>
              <a:rPr lang="en-US" b="1" i="1" dirty="0">
                <a:solidFill>
                  <a:srgbClr val="0000CC"/>
                </a:solidFill>
                <a:effectLst>
                  <a:outerShdw blurRad="38100" dist="38100" dir="2700000" algn="tl">
                    <a:srgbClr val="000000">
                      <a:alpha val="43137"/>
                    </a:srgbClr>
                  </a:outerShdw>
                </a:effectLst>
              </a:rPr>
              <a:t>Officers and Elections </a:t>
            </a:r>
            <a:endParaRPr lang="en-US" dirty="0">
              <a:solidFill>
                <a:srgbClr val="0000CC"/>
              </a:solidFill>
              <a:effectLst>
                <a:outerShdw blurRad="38100" dist="38100" dir="2700000" algn="tl">
                  <a:srgbClr val="000000">
                    <a:alpha val="43137"/>
                  </a:srgbClr>
                </a:outerShdw>
              </a:effectLst>
            </a:endParaRPr>
          </a:p>
          <a:p>
            <a:pPr marL="109728" indent="0">
              <a:buNone/>
            </a:pPr>
            <a:r>
              <a:rPr lang="en-US" b="1" dirty="0">
                <a:solidFill>
                  <a:srgbClr val="0000CC"/>
                </a:solidFill>
                <a:effectLst>
                  <a:outerShdw blurRad="38100" dist="38100" dir="2700000" algn="tl">
                    <a:srgbClr val="000000">
                      <a:alpha val="43137"/>
                    </a:srgbClr>
                  </a:outerShdw>
                </a:effectLst>
              </a:rPr>
              <a:t>Overview </a:t>
            </a:r>
            <a:endParaRPr lang="en-US" dirty="0">
              <a:solidFill>
                <a:srgbClr val="0000CC"/>
              </a:solidFill>
              <a:effectLst>
                <a:outerShdw blurRad="38100" dist="38100" dir="2700000" algn="tl">
                  <a:srgbClr val="000000">
                    <a:alpha val="43137"/>
                  </a:srgbClr>
                </a:outerShdw>
              </a:effectLst>
            </a:endParaRPr>
          </a:p>
          <a:p>
            <a:pPr marL="365760" lvl="1" indent="0">
              <a:buNone/>
            </a:pPr>
            <a:r>
              <a:rPr lang="en-US" dirty="0"/>
              <a:t>After completing this module, learners will be able to: </a:t>
            </a:r>
          </a:p>
          <a:p>
            <a:pPr marL="365760" lvl="1" indent="0">
              <a:buNone/>
            </a:pPr>
            <a:r>
              <a:rPr lang="en-US" dirty="0"/>
              <a:t>a. Explain the process for electing chapter officers </a:t>
            </a:r>
          </a:p>
          <a:p>
            <a:pPr marL="365760" lvl="1" indent="0">
              <a:buNone/>
            </a:pPr>
            <a:r>
              <a:rPr lang="en-US" dirty="0"/>
              <a:t>b. Describe the duties of each officer </a:t>
            </a:r>
          </a:p>
          <a:p>
            <a:pPr marL="365760" lvl="1" indent="0">
              <a:buNone/>
            </a:pPr>
            <a:r>
              <a:rPr lang="en-US" dirty="0"/>
              <a:t>c. Locate additional resources about electing and training chapter officers </a:t>
            </a:r>
          </a:p>
          <a:p>
            <a:pPr marL="109728" indent="0">
              <a:buNone/>
            </a:pPr>
            <a:endParaRPr lang="en-US" sz="1200" dirty="0"/>
          </a:p>
          <a:p>
            <a:pPr marL="109728" indent="0">
              <a:buNone/>
            </a:pPr>
            <a:r>
              <a:rPr lang="en-US" b="1" dirty="0">
                <a:solidFill>
                  <a:srgbClr val="0000CC"/>
                </a:solidFill>
                <a:effectLst>
                  <a:outerShdw blurRad="38100" dist="38100" dir="2700000" algn="tl">
                    <a:srgbClr val="000000">
                      <a:alpha val="43137"/>
                    </a:srgbClr>
                  </a:outerShdw>
                </a:effectLst>
              </a:rPr>
              <a:t>Key Points </a:t>
            </a:r>
            <a:endParaRPr lang="en-US" dirty="0">
              <a:solidFill>
                <a:srgbClr val="0000CC"/>
              </a:solidFill>
              <a:effectLst>
                <a:outerShdw blurRad="38100" dist="38100" dir="2700000" algn="tl">
                  <a:srgbClr val="000000">
                    <a:alpha val="43137"/>
                  </a:srgbClr>
                </a:outerShdw>
              </a:effectLst>
            </a:endParaRPr>
          </a:p>
          <a:p>
            <a:pPr marL="365760" lvl="1" indent="0">
              <a:buNone/>
            </a:pPr>
            <a:r>
              <a:rPr lang="en-US" dirty="0"/>
              <a:t>1. Electing officers for a SkillsUSA chapter is essential for the success of a local organization. </a:t>
            </a:r>
          </a:p>
          <a:p>
            <a:pPr marL="603504" lvl="2" indent="0">
              <a:buNone/>
            </a:pPr>
            <a:r>
              <a:rPr lang="en-US" dirty="0"/>
              <a:t>a. Officers guide local SkillsUSA members. </a:t>
            </a:r>
          </a:p>
          <a:p>
            <a:pPr marL="603504" lvl="2" indent="0">
              <a:buNone/>
            </a:pPr>
            <a:r>
              <a:rPr lang="en-US" dirty="0"/>
              <a:t>b. The personal growth of student officers contributes exponentially to the growth of the chapter. </a:t>
            </a:r>
          </a:p>
          <a:p>
            <a:pPr marL="603504" lvl="2" indent="0">
              <a:buNone/>
            </a:pPr>
            <a:r>
              <a:rPr lang="en-US" dirty="0"/>
              <a:t>c. Officers assume a great deal of responsibility, which allows the advisor to be a guide rather than the focal point of the chapter. </a:t>
            </a: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25</a:t>
            </a:fld>
            <a:endParaRPr lang="en-US" dirty="0"/>
          </a:p>
        </p:txBody>
      </p:sp>
    </p:spTree>
    <p:extLst>
      <p:ext uri="{BB962C8B-B14F-4D97-AF65-F5344CB8AC3E}">
        <p14:creationId xmlns:p14="http://schemas.microsoft.com/office/powerpoint/2010/main" val="3122036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fontScale="92500" lnSpcReduction="20000"/>
          </a:bodyPr>
          <a:lstStyle/>
          <a:p>
            <a:pPr marL="365760" lvl="1" indent="0">
              <a:buNone/>
            </a:pPr>
            <a:r>
              <a:rPr lang="en-US" dirty="0"/>
              <a:t>2. The steps to establish a quality chapter officer team are simple! </a:t>
            </a:r>
          </a:p>
          <a:p>
            <a:pPr marL="603504" lvl="2" indent="0">
              <a:buNone/>
            </a:pPr>
            <a:r>
              <a:rPr lang="en-US" dirty="0"/>
              <a:t>a. Follow a step-by-step process to elect the officers. </a:t>
            </a:r>
          </a:p>
          <a:p>
            <a:pPr marL="603504" lvl="2" indent="0">
              <a:buNone/>
            </a:pPr>
            <a:r>
              <a:rPr lang="en-US" dirty="0"/>
              <a:t>b. Ensure that all candidates understand the officer roles. </a:t>
            </a:r>
          </a:p>
          <a:p>
            <a:pPr marL="603504" lvl="2" indent="0">
              <a:buNone/>
            </a:pPr>
            <a:r>
              <a:rPr lang="en-US" dirty="0"/>
              <a:t>c. Provide training for newly elected officers. </a:t>
            </a:r>
          </a:p>
          <a:p>
            <a:pPr marL="365760" lvl="1" indent="0">
              <a:buNone/>
            </a:pPr>
            <a:r>
              <a:rPr lang="en-US" dirty="0"/>
              <a:t>3. The officer election process takes preparation, effort and follow-through. </a:t>
            </a:r>
          </a:p>
          <a:p>
            <a:pPr marL="603504" lvl="2" indent="0">
              <a:buNone/>
            </a:pPr>
            <a:r>
              <a:rPr lang="en-US" dirty="0"/>
              <a:t>a. Form an election committee </a:t>
            </a:r>
            <a:r>
              <a:rPr lang="en-US" dirty="0" smtClean="0"/>
              <a:t>to design </a:t>
            </a:r>
            <a:r>
              <a:rPr lang="en-US" dirty="0"/>
              <a:t>the election process. </a:t>
            </a:r>
          </a:p>
          <a:p>
            <a:pPr marL="886968" lvl="3" indent="0">
              <a:buNone/>
            </a:pPr>
            <a:r>
              <a:rPr lang="en-US" dirty="0" err="1"/>
              <a:t>i</a:t>
            </a:r>
            <a:r>
              <a:rPr lang="en-US" dirty="0"/>
              <a:t>. A committee is able to focus on developing an election process that is representative of the entire chapter’s desires. </a:t>
            </a:r>
          </a:p>
          <a:p>
            <a:pPr marL="886968" lvl="3" indent="0">
              <a:buNone/>
            </a:pPr>
            <a:r>
              <a:rPr lang="en-US" dirty="0"/>
              <a:t>ii. The committee is a group of students who volunteer, apply, or are hand-picked by the advisor to elect the officer team. </a:t>
            </a:r>
          </a:p>
          <a:p>
            <a:pPr marL="886968" lvl="3" indent="0">
              <a:buNone/>
            </a:pPr>
            <a:r>
              <a:rPr lang="en-US" dirty="0"/>
              <a:t>iii. One committee member serves as a chairperson, and all contribute to determining guidelines and a calendar of events for the election process. </a:t>
            </a:r>
          </a:p>
          <a:p>
            <a:pPr marL="886968" lvl="3" indent="0">
              <a:buNone/>
            </a:pPr>
            <a:r>
              <a:rPr lang="en-US" dirty="0"/>
              <a:t>iv. Members of the election committee may still run for a chapter office. </a:t>
            </a:r>
          </a:p>
          <a:p>
            <a:pPr marL="365760" lvl="1" indent="0">
              <a:buNone/>
            </a:pPr>
            <a:r>
              <a:rPr lang="en-US" dirty="0" smtClean="0"/>
              <a:t>4. </a:t>
            </a:r>
            <a:r>
              <a:rPr lang="en-US" dirty="0"/>
              <a:t>Determine which offices should be part of the chapter. </a:t>
            </a:r>
          </a:p>
          <a:p>
            <a:pPr marL="603504" lvl="2" indent="0">
              <a:buNone/>
            </a:pPr>
            <a:r>
              <a:rPr lang="en-US" dirty="0" smtClean="0"/>
              <a:t>a. </a:t>
            </a:r>
            <a:r>
              <a:rPr lang="en-US" dirty="0"/>
              <a:t>There are six suggested offices; however, local chapters should consider the number that is adequate given the size and scope locally. In some cases that number may be more or less than </a:t>
            </a:r>
            <a:r>
              <a:rPr lang="en-US" dirty="0" smtClean="0"/>
              <a:t>six.</a:t>
            </a:r>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26</a:t>
            </a:fld>
            <a:endParaRPr lang="en-US" dirty="0"/>
          </a:p>
        </p:txBody>
      </p:sp>
    </p:spTree>
    <p:extLst>
      <p:ext uri="{BB962C8B-B14F-4D97-AF65-F5344CB8AC3E}">
        <p14:creationId xmlns:p14="http://schemas.microsoft.com/office/powerpoint/2010/main" val="2095812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a:bodyPr>
          <a:lstStyle/>
          <a:p>
            <a:pPr lvl="2"/>
            <a:r>
              <a:rPr lang="en-US" dirty="0" smtClean="0"/>
              <a:t>b. </a:t>
            </a:r>
            <a:r>
              <a:rPr lang="en-US" dirty="0"/>
              <a:t>Items to consider include: </a:t>
            </a:r>
          </a:p>
          <a:p>
            <a:pPr lvl="1">
              <a:buFont typeface="Wingdings" panose="05000000000000000000" pitchFamily="2" charset="2"/>
              <a:buChar char="ü"/>
            </a:pPr>
            <a:r>
              <a:rPr lang="en-US" dirty="0"/>
              <a:t>How many members will be represented? </a:t>
            </a:r>
          </a:p>
          <a:p>
            <a:pPr lvl="1">
              <a:buFont typeface="Wingdings" panose="05000000000000000000" pitchFamily="2" charset="2"/>
              <a:buChar char="ü"/>
            </a:pPr>
            <a:r>
              <a:rPr lang="en-US" dirty="0"/>
              <a:t>Will each school program have an officer team, or will there be one officer team for the entire school? </a:t>
            </a:r>
          </a:p>
          <a:p>
            <a:pPr lvl="1">
              <a:buFont typeface="Wingdings" panose="05000000000000000000" pitchFamily="2" charset="2"/>
              <a:buChar char="ü"/>
            </a:pPr>
            <a:r>
              <a:rPr lang="en-US" dirty="0"/>
              <a:t>Will the team be representative of all programs? </a:t>
            </a:r>
          </a:p>
          <a:p>
            <a:pPr lvl="1">
              <a:buFont typeface="Wingdings" panose="05000000000000000000" pitchFamily="2" charset="2"/>
              <a:buChar char="ü"/>
            </a:pPr>
            <a:r>
              <a:rPr lang="en-US" dirty="0"/>
              <a:t>What structure do members desire to have? Is it in line with the chapter constitution and by-laws? </a:t>
            </a:r>
          </a:p>
          <a:p>
            <a:pPr marL="109728" indent="0">
              <a:buNone/>
            </a:pPr>
            <a:endParaRPr lang="en-US" sz="1400" dirty="0"/>
          </a:p>
          <a:p>
            <a:pPr marL="109728" indent="0">
              <a:buNone/>
            </a:pPr>
            <a:r>
              <a:rPr lang="en-US" dirty="0"/>
              <a:t>Advisor Essentials Training Library Module Outline: </a:t>
            </a:r>
            <a:r>
              <a:rPr lang="en-US" i="1" dirty="0"/>
              <a:t>Officers and Elections </a:t>
            </a:r>
            <a:r>
              <a:rPr lang="en-US" dirty="0"/>
              <a:t>Page 1 </a:t>
            </a:r>
          </a:p>
          <a:p>
            <a:pPr marL="109728" indent="0">
              <a:buNone/>
            </a:pPr>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27</a:t>
            </a:fld>
            <a:endParaRPr lang="en-US" dirty="0"/>
          </a:p>
        </p:txBody>
      </p:sp>
    </p:spTree>
    <p:extLst>
      <p:ext uri="{BB962C8B-B14F-4D97-AF65-F5344CB8AC3E}">
        <p14:creationId xmlns:p14="http://schemas.microsoft.com/office/powerpoint/2010/main" val="706748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a:bodyPr>
          <a:lstStyle/>
          <a:p>
            <a:pPr marL="109728" indent="0">
              <a:buNone/>
            </a:pPr>
            <a:r>
              <a:rPr lang="en-US" b="1" dirty="0">
                <a:solidFill>
                  <a:srgbClr val="0000CC"/>
                </a:solidFill>
                <a:effectLst>
                  <a:outerShdw blurRad="38100" dist="38100" dir="2700000" algn="tl">
                    <a:srgbClr val="000000">
                      <a:alpha val="43137"/>
                    </a:srgbClr>
                  </a:outerShdw>
                </a:effectLst>
              </a:rPr>
              <a:t>Key Points Continued </a:t>
            </a:r>
            <a:endParaRPr lang="en-US" dirty="0">
              <a:solidFill>
                <a:srgbClr val="0000CC"/>
              </a:solidFill>
              <a:effectLst>
                <a:outerShdw blurRad="38100" dist="38100" dir="2700000" algn="tl">
                  <a:srgbClr val="000000">
                    <a:alpha val="43137"/>
                  </a:srgbClr>
                </a:outerShdw>
              </a:effectLst>
            </a:endParaRPr>
          </a:p>
          <a:p>
            <a:pPr marL="603504" lvl="2" indent="0">
              <a:buNone/>
            </a:pPr>
            <a:r>
              <a:rPr lang="en-US" dirty="0"/>
              <a:t>c. All candidates campaign for their desired offices. </a:t>
            </a:r>
          </a:p>
          <a:p>
            <a:pPr marL="886968" lvl="3" indent="0">
              <a:buNone/>
            </a:pPr>
            <a:r>
              <a:rPr lang="en-US" dirty="0" err="1"/>
              <a:t>i</a:t>
            </a:r>
            <a:r>
              <a:rPr lang="en-US" dirty="0"/>
              <a:t>. Campaigning provides a great opportunity for leadership and social skill development. </a:t>
            </a:r>
          </a:p>
          <a:p>
            <a:pPr marL="886968" lvl="3" indent="0">
              <a:buNone/>
            </a:pPr>
            <a:r>
              <a:rPr lang="en-US" dirty="0"/>
              <a:t>ii. Procedures must be fair for all candidates. </a:t>
            </a:r>
          </a:p>
          <a:p>
            <a:pPr marL="886968" lvl="3" indent="0">
              <a:buNone/>
            </a:pPr>
            <a:r>
              <a:rPr lang="en-US" dirty="0"/>
              <a:t>iii. Establish rules and guidelines that all candidates may follow. This may include implementing a spending limit for campaign materials and/or including speeches as part of the campaign. Additional guidelines may include maintaining a specific GPA or proper behavior in school. </a:t>
            </a:r>
          </a:p>
          <a:p>
            <a:pPr marL="603504" lvl="2" indent="0">
              <a:buNone/>
            </a:pPr>
            <a:r>
              <a:rPr lang="en-US" dirty="0"/>
              <a:t>d. Hold elections. </a:t>
            </a:r>
          </a:p>
          <a:p>
            <a:pPr marL="886968" lvl="3" indent="0">
              <a:buNone/>
            </a:pPr>
            <a:r>
              <a:rPr lang="en-US" dirty="0" err="1"/>
              <a:t>i</a:t>
            </a:r>
            <a:r>
              <a:rPr lang="en-US" dirty="0"/>
              <a:t>. All chapter members are eligible to vote during the elections. </a:t>
            </a:r>
          </a:p>
          <a:p>
            <a:pPr marL="886968" lvl="3" indent="0">
              <a:buNone/>
            </a:pPr>
            <a:r>
              <a:rPr lang="en-US" dirty="0"/>
              <a:t>ii. The election committee determines the most appropriate balloting procedure. </a:t>
            </a:r>
          </a:p>
          <a:p>
            <a:pPr marL="886968" lvl="3" indent="0">
              <a:buNone/>
            </a:pPr>
            <a:r>
              <a:rPr lang="en-US" dirty="0"/>
              <a:t>iii. Election should immediately follow the close of the campaign. </a:t>
            </a:r>
          </a:p>
        </p:txBody>
      </p:sp>
      <p:sp>
        <p:nvSpPr>
          <p:cNvPr id="3" name="Slide Number Placeholder 2"/>
          <p:cNvSpPr>
            <a:spLocks noGrp="1"/>
          </p:cNvSpPr>
          <p:nvPr>
            <p:ph type="sldNum" sz="quarter" idx="12"/>
          </p:nvPr>
        </p:nvSpPr>
        <p:spPr/>
        <p:txBody>
          <a:bodyPr/>
          <a:lstStyle/>
          <a:p>
            <a:fld id="{6C2A79DE-5516-410A-8EF5-1C73BCB8CF2A}" type="slidenum">
              <a:rPr lang="en-US" smtClean="0"/>
              <a:pPr/>
              <a:t>28</a:t>
            </a:fld>
            <a:endParaRPr lang="en-US" dirty="0"/>
          </a:p>
        </p:txBody>
      </p:sp>
    </p:spTree>
    <p:extLst>
      <p:ext uri="{BB962C8B-B14F-4D97-AF65-F5344CB8AC3E}">
        <p14:creationId xmlns:p14="http://schemas.microsoft.com/office/powerpoint/2010/main" val="2650221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a:bodyPr>
          <a:lstStyle/>
          <a:p>
            <a:pPr marL="603504" lvl="2" indent="0">
              <a:buNone/>
            </a:pPr>
            <a:r>
              <a:rPr lang="en-US" dirty="0" smtClean="0"/>
              <a:t>e</a:t>
            </a:r>
            <a:r>
              <a:rPr lang="en-US" dirty="0"/>
              <a:t>. Install officers. </a:t>
            </a:r>
          </a:p>
          <a:p>
            <a:pPr marL="886968" lvl="3" indent="0">
              <a:buNone/>
            </a:pPr>
            <a:r>
              <a:rPr lang="en-US" dirty="0" err="1"/>
              <a:t>i</a:t>
            </a:r>
            <a:r>
              <a:rPr lang="en-US" dirty="0"/>
              <a:t>. After election results are determined, install officers. You may use the long or short version of the installation ceremony listed in the leadership handbook. </a:t>
            </a:r>
          </a:p>
          <a:p>
            <a:pPr marL="886968" lvl="3" indent="0">
              <a:buNone/>
            </a:pPr>
            <a:r>
              <a:rPr lang="en-US" dirty="0"/>
              <a:t>ii. Choose a time and location appropriate for the members and families who will attend, arrange for public coverage of the event, and ensure that all officers wear official dress to the installation. </a:t>
            </a:r>
            <a:endParaRPr lang="en-US" dirty="0" smtClean="0"/>
          </a:p>
          <a:p>
            <a:pPr marL="603504" lvl="2" indent="0">
              <a:buNone/>
            </a:pPr>
            <a:r>
              <a:rPr lang="en-US" dirty="0"/>
              <a:t>f. Evaluate the election process. </a:t>
            </a:r>
          </a:p>
          <a:p>
            <a:pPr marL="886968" lvl="3" indent="0">
              <a:buNone/>
            </a:pPr>
            <a:r>
              <a:rPr lang="en-US" dirty="0" err="1"/>
              <a:t>i</a:t>
            </a:r>
            <a:r>
              <a:rPr lang="en-US" dirty="0"/>
              <a:t>. Evaluation of all aspects of the election process help to determine what did and did not go well. </a:t>
            </a:r>
          </a:p>
          <a:p>
            <a:pPr marL="886968" lvl="3" indent="0">
              <a:buNone/>
            </a:pPr>
            <a:r>
              <a:rPr lang="en-US" dirty="0"/>
              <a:t>ii. Make changes for the next year’s election process based on the results of the evaluation. </a:t>
            </a:r>
          </a:p>
        </p:txBody>
      </p:sp>
      <p:sp>
        <p:nvSpPr>
          <p:cNvPr id="3" name="Slide Number Placeholder 2"/>
          <p:cNvSpPr>
            <a:spLocks noGrp="1"/>
          </p:cNvSpPr>
          <p:nvPr>
            <p:ph type="sldNum" sz="quarter" idx="12"/>
          </p:nvPr>
        </p:nvSpPr>
        <p:spPr/>
        <p:txBody>
          <a:bodyPr/>
          <a:lstStyle/>
          <a:p>
            <a:fld id="{6C2A79DE-5516-410A-8EF5-1C73BCB8CF2A}" type="slidenum">
              <a:rPr lang="en-US" smtClean="0"/>
              <a:pPr/>
              <a:t>29</a:t>
            </a:fld>
            <a:endParaRPr lang="en-US" dirty="0"/>
          </a:p>
        </p:txBody>
      </p:sp>
    </p:spTree>
    <p:extLst>
      <p:ext uri="{BB962C8B-B14F-4D97-AF65-F5344CB8AC3E}">
        <p14:creationId xmlns:p14="http://schemas.microsoft.com/office/powerpoint/2010/main" val="4106390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2800" y="2590801"/>
            <a:ext cx="6934200" cy="3185487"/>
          </a:xfrm>
          <a:prstGeom prst="rect">
            <a:avLst/>
          </a:prstGeom>
          <a:noFill/>
        </p:spPr>
        <p:txBody>
          <a:bodyPr wrap="square" rtlCol="0">
            <a:spAutoFit/>
          </a:bodyPr>
          <a:lstStyle/>
          <a:p>
            <a:pPr>
              <a:lnSpc>
                <a:spcPct val="150000"/>
              </a:lnSpc>
            </a:pPr>
            <a:r>
              <a:rPr lang="en-US" sz="2000" b="1" dirty="0">
                <a:latin typeface="Arial" panose="020B0604020202020204" pitchFamily="34" charset="0"/>
                <a:cs typeface="Arial" panose="020B0604020202020204" pitchFamily="34" charset="0"/>
              </a:rPr>
              <a:t>ESSA Funding</a:t>
            </a:r>
          </a:p>
          <a:p>
            <a:pPr indent="-457200">
              <a:buFont typeface="Wingdings" panose="05000000000000000000" pitchFamily="2" charset="2"/>
              <a:buChar char="Ø"/>
            </a:pPr>
            <a:r>
              <a:rPr lang="en-US" sz="1600" b="1" dirty="0">
                <a:latin typeface="Arial" panose="020B0604020202020204" pitchFamily="34" charset="0"/>
                <a:cs typeface="Arial" panose="020B0604020202020204" pitchFamily="34" charset="0"/>
              </a:rPr>
              <a:t>Title I funding formula remains the same</a:t>
            </a:r>
          </a:p>
          <a:p>
            <a:endParaRPr lang="en-US" sz="1400" b="1" dirty="0">
              <a:latin typeface="Arial" panose="020B0604020202020204" pitchFamily="34" charset="0"/>
              <a:cs typeface="Arial" panose="020B0604020202020204" pitchFamily="34" charset="0"/>
            </a:endParaRPr>
          </a:p>
          <a:p>
            <a:pPr lvl="2"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Optional 3% set-aside for Direct Student Services (allowable expenditures include academic/CTE coursework</a:t>
            </a:r>
          </a:p>
          <a:p>
            <a:pPr marL="457200" lvl="2"/>
            <a:r>
              <a:rPr lang="en-US" sz="900" dirty="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a:p>
            <a:pPr indent="-457200">
              <a:buFont typeface="Wingdings" panose="05000000000000000000" pitchFamily="2" charset="2"/>
              <a:buChar char="Ø"/>
            </a:pPr>
            <a:r>
              <a:rPr lang="en-US" sz="1600" b="1" dirty="0">
                <a:latin typeface="Arial" panose="020B0604020202020204" pitchFamily="34" charset="0"/>
                <a:cs typeface="Arial" panose="020B0604020202020204" pitchFamily="34" charset="0"/>
              </a:rPr>
              <a:t>Title IV Student Support and Academic Enrichment Grants</a:t>
            </a:r>
          </a:p>
          <a:p>
            <a:pPr indent="-457200">
              <a:buFont typeface="Wingdings" panose="05000000000000000000" pitchFamily="2" charset="2"/>
              <a:buChar char="Ø"/>
            </a:pPr>
            <a:endParaRPr lang="en-US" sz="1600" b="1" dirty="0">
              <a:latin typeface="Arial" panose="020B0604020202020204" pitchFamily="34" charset="0"/>
              <a:cs typeface="Arial" panose="020B0604020202020204" pitchFamily="34" charset="0"/>
            </a:endParaRPr>
          </a:p>
          <a:p>
            <a:pPr lvl="2"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Well-rounded educational opportunities activities include:</a:t>
            </a:r>
          </a:p>
          <a:p>
            <a:pPr lvl="3"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Career and college counseling/guidance</a:t>
            </a:r>
          </a:p>
          <a:p>
            <a:pPr lvl="3"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Community Involvement</a:t>
            </a:r>
          </a:p>
          <a:p>
            <a:pPr lvl="2"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Effective use of technology</a:t>
            </a:r>
          </a:p>
          <a:p>
            <a:pPr lvl="3" indent="-457200">
              <a:buFont typeface="Wingdings" panose="05000000000000000000" pitchFamily="2" charset="2"/>
              <a:buChar char="Ø"/>
            </a:pPr>
            <a:r>
              <a:rPr lang="en-US" sz="1400" dirty="0">
                <a:latin typeface="Arial" panose="020B0604020202020204" pitchFamily="34" charset="0"/>
                <a:cs typeface="Arial" panose="020B0604020202020204" pitchFamily="34" charset="0"/>
              </a:rPr>
              <a:t>Developing strategies for use of digital learning technologies</a:t>
            </a:r>
          </a:p>
        </p:txBody>
      </p:sp>
      <p:sp>
        <p:nvSpPr>
          <p:cNvPr id="5" name="Title 4"/>
          <p:cNvSpPr>
            <a:spLocks noGrp="1"/>
          </p:cNvSpPr>
          <p:nvPr>
            <p:ph type="ctrTitle"/>
          </p:nvPr>
        </p:nvSpPr>
        <p:spPr>
          <a:xfrm>
            <a:off x="3505200" y="76201"/>
            <a:ext cx="6781800" cy="2390899"/>
          </a:xfrm>
        </p:spPr>
        <p:txBody>
          <a:bodyPr>
            <a:normAutofit/>
          </a:bodyPr>
          <a:lstStyle/>
          <a:p>
            <a:r>
              <a:rPr lang="en-US" dirty="0">
                <a:latin typeface="Arial" panose="020B0604020202020204" pitchFamily="34" charset="0"/>
                <a:ea typeface="Calibri" panose="020F0502020204030204" pitchFamily="34" charset="0"/>
                <a:cs typeface="Times New Roman" panose="02020603050405020304" pitchFamily="18" charset="0"/>
              </a:rPr>
              <a:t>Every Student Succeeds Act </a:t>
            </a:r>
            <a:r>
              <a:rPr lang="en-US" dirty="0" smtClean="0">
                <a:latin typeface="Arial" panose="020B0604020202020204" pitchFamily="34" charset="0"/>
                <a:ea typeface="Calibri" panose="020F0502020204030204" pitchFamily="34" charset="0"/>
                <a:cs typeface="Times New Roman" panose="02020603050405020304" pitchFamily="18" charset="0"/>
              </a:rPr>
              <a:t>(ESSA) of </a:t>
            </a:r>
            <a:r>
              <a:rPr lang="en-US" dirty="0">
                <a:latin typeface="Arial" panose="020B0604020202020204" pitchFamily="34" charset="0"/>
                <a:ea typeface="Calibri" panose="020F0502020204030204" pitchFamily="34" charset="0"/>
                <a:cs typeface="Times New Roman" panose="02020603050405020304" pitchFamily="18" charset="0"/>
              </a:rPr>
              <a:t>2015</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51941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a:bodyPr>
          <a:lstStyle/>
          <a:p>
            <a:pPr marL="365760" lvl="1" indent="0">
              <a:buNone/>
            </a:pPr>
            <a:r>
              <a:rPr lang="en-US" smtClean="0"/>
              <a:t>Once </a:t>
            </a:r>
            <a:r>
              <a:rPr lang="en-US" dirty="0"/>
              <a:t>the election procedure has been established, ensure that the candidates fully understand the duties of the office for which they desire to campaign. </a:t>
            </a:r>
          </a:p>
          <a:p>
            <a:pPr marL="603504" lvl="2" indent="0">
              <a:buNone/>
            </a:pPr>
            <a:r>
              <a:rPr lang="en-US" dirty="0"/>
              <a:t>a. In general, officers should possess the following attributes: </a:t>
            </a:r>
          </a:p>
          <a:p>
            <a:pPr marL="886968" lvl="3" indent="0">
              <a:buNone/>
            </a:pPr>
            <a:r>
              <a:rPr lang="en-US" dirty="0" err="1"/>
              <a:t>i</a:t>
            </a:r>
            <a:r>
              <a:rPr lang="en-US" dirty="0"/>
              <a:t>. Professional actions and appearance </a:t>
            </a:r>
          </a:p>
          <a:p>
            <a:pPr marL="886968" lvl="3" indent="0">
              <a:buNone/>
            </a:pPr>
            <a:r>
              <a:rPr lang="en-US" dirty="0"/>
              <a:t>ii. Proper etiquette </a:t>
            </a:r>
          </a:p>
          <a:p>
            <a:pPr marL="886968" lvl="3" indent="0">
              <a:buNone/>
            </a:pPr>
            <a:r>
              <a:rPr lang="en-US" dirty="0"/>
              <a:t>iii. The ability to communicate in writing, public speaking, e-mails, conversations, meeting minutes, agendas and listening </a:t>
            </a:r>
          </a:p>
          <a:p>
            <a:pPr marL="886968" lvl="3" indent="0">
              <a:buNone/>
            </a:pPr>
            <a:r>
              <a:rPr lang="en-US" dirty="0"/>
              <a:t>iv. Parliamentary procedure abilities </a:t>
            </a:r>
          </a:p>
          <a:p>
            <a:pPr marL="886968" lvl="3" indent="0">
              <a:buNone/>
            </a:pPr>
            <a:r>
              <a:rPr lang="en-US" dirty="0"/>
              <a:t>v. Ability to conduct opening and closing ceremonies </a:t>
            </a:r>
          </a:p>
          <a:p>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30</a:t>
            </a:fld>
            <a:endParaRPr lang="en-US" dirty="0"/>
          </a:p>
        </p:txBody>
      </p:sp>
    </p:spTree>
    <p:extLst>
      <p:ext uri="{BB962C8B-B14F-4D97-AF65-F5344CB8AC3E}">
        <p14:creationId xmlns:p14="http://schemas.microsoft.com/office/powerpoint/2010/main" val="1972243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fontScale="92500" lnSpcReduction="20000"/>
          </a:bodyPr>
          <a:lstStyle/>
          <a:p>
            <a:pPr marL="603504" lvl="2" indent="0">
              <a:buNone/>
            </a:pPr>
            <a:r>
              <a:rPr lang="en-US" dirty="0" smtClean="0"/>
              <a:t>b</a:t>
            </a:r>
            <a:r>
              <a:rPr lang="en-US" dirty="0"/>
              <a:t>. President </a:t>
            </a:r>
          </a:p>
          <a:p>
            <a:pPr marL="886968" lvl="3" indent="0">
              <a:buNone/>
            </a:pPr>
            <a:r>
              <a:rPr lang="en-US" dirty="0" err="1"/>
              <a:t>i</a:t>
            </a:r>
            <a:r>
              <a:rPr lang="en-US" dirty="0"/>
              <a:t>. Presides over chapter meetings, offering unbiased opinions and judgments </a:t>
            </a:r>
          </a:p>
          <a:p>
            <a:pPr marL="886968" lvl="3" indent="0">
              <a:buNone/>
            </a:pPr>
            <a:r>
              <a:rPr lang="en-US" dirty="0"/>
              <a:t>ii. Is able to work with others, provide encouragement, offer information and delegate tasks </a:t>
            </a:r>
          </a:p>
          <a:p>
            <a:pPr marL="886968" lvl="3" indent="0">
              <a:buNone/>
            </a:pPr>
            <a:r>
              <a:rPr lang="en-US" dirty="0"/>
              <a:t>iii. Has a working knowledge about parliamentary procedure </a:t>
            </a:r>
          </a:p>
          <a:p>
            <a:pPr marL="603504" lvl="2" indent="0">
              <a:buNone/>
            </a:pPr>
            <a:r>
              <a:rPr lang="en-US" dirty="0"/>
              <a:t>c. Vice President </a:t>
            </a:r>
          </a:p>
          <a:p>
            <a:pPr marL="886968" lvl="3" indent="0">
              <a:buNone/>
            </a:pPr>
            <a:r>
              <a:rPr lang="en-US" dirty="0" err="1"/>
              <a:t>i</a:t>
            </a:r>
            <a:r>
              <a:rPr lang="en-US" dirty="0"/>
              <a:t>. Is informed well enough to function in the absence of the president </a:t>
            </a:r>
          </a:p>
          <a:p>
            <a:pPr marL="886968" lvl="3" indent="0">
              <a:buNone/>
            </a:pPr>
            <a:r>
              <a:rPr lang="en-US" dirty="0"/>
              <a:t>ii. Conducts program planning </a:t>
            </a:r>
          </a:p>
          <a:p>
            <a:pPr marL="886968" lvl="3" indent="0">
              <a:buNone/>
            </a:pPr>
            <a:r>
              <a:rPr lang="en-US" dirty="0"/>
              <a:t>iii. Assists the parliamentarian and president before meetings </a:t>
            </a:r>
          </a:p>
          <a:p>
            <a:pPr marL="603504" lvl="2" indent="0">
              <a:buNone/>
            </a:pPr>
            <a:r>
              <a:rPr lang="en-US" dirty="0"/>
              <a:t>d. Secretary </a:t>
            </a:r>
          </a:p>
          <a:p>
            <a:pPr marL="886968" lvl="3" indent="0">
              <a:buNone/>
            </a:pPr>
            <a:r>
              <a:rPr lang="en-US" dirty="0" err="1"/>
              <a:t>i</a:t>
            </a:r>
            <a:r>
              <a:rPr lang="en-US" dirty="0"/>
              <a:t>. Sets agenda for meetings </a:t>
            </a:r>
          </a:p>
          <a:p>
            <a:pPr marL="886968" lvl="3" indent="0">
              <a:buNone/>
            </a:pPr>
            <a:r>
              <a:rPr lang="en-US" dirty="0"/>
              <a:t>ii. Keeps all chapter records and meeting minutes; counts votes at meetings </a:t>
            </a:r>
          </a:p>
          <a:p>
            <a:pPr marL="886968" lvl="3" indent="0">
              <a:buNone/>
            </a:pPr>
            <a:r>
              <a:rPr lang="en-US" dirty="0"/>
              <a:t>iii. Fulfills chapter correspondence </a:t>
            </a:r>
          </a:p>
          <a:p>
            <a:pPr marL="109728" indent="0">
              <a:buNone/>
            </a:pPr>
            <a:endParaRPr lang="en-US" dirty="0"/>
          </a:p>
          <a:p>
            <a:pPr marL="109728" indent="0">
              <a:buNone/>
            </a:pPr>
            <a:r>
              <a:rPr lang="en-US" dirty="0"/>
              <a:t>Advisor Essentials Training Library Module Outline: </a:t>
            </a:r>
            <a:r>
              <a:rPr lang="en-US" i="1" dirty="0"/>
              <a:t>Officers and Elections </a:t>
            </a:r>
            <a:r>
              <a:rPr lang="en-US" dirty="0"/>
              <a:t>Page </a:t>
            </a:r>
            <a:r>
              <a:rPr lang="en-US" dirty="0" smtClean="0"/>
              <a:t>2</a:t>
            </a:r>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31</a:t>
            </a:fld>
            <a:endParaRPr lang="en-US" dirty="0"/>
          </a:p>
        </p:txBody>
      </p:sp>
    </p:spTree>
    <p:extLst>
      <p:ext uri="{BB962C8B-B14F-4D97-AF65-F5344CB8AC3E}">
        <p14:creationId xmlns:p14="http://schemas.microsoft.com/office/powerpoint/2010/main" val="16787981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a:bodyPr>
          <a:lstStyle/>
          <a:p>
            <a:pPr marL="109728" indent="0">
              <a:buNone/>
            </a:pPr>
            <a:r>
              <a:rPr lang="en-US" b="1" dirty="0"/>
              <a:t>Key Points Continued </a:t>
            </a:r>
            <a:endParaRPr lang="en-US" dirty="0"/>
          </a:p>
          <a:p>
            <a:pPr marL="603504" lvl="2" indent="0">
              <a:buNone/>
            </a:pPr>
            <a:r>
              <a:rPr lang="en-US" dirty="0"/>
              <a:t>e. Treasurer </a:t>
            </a:r>
          </a:p>
          <a:p>
            <a:pPr marL="886968" lvl="3" indent="0">
              <a:buNone/>
            </a:pPr>
            <a:r>
              <a:rPr lang="en-US" dirty="0" err="1"/>
              <a:t>i</a:t>
            </a:r>
            <a:r>
              <a:rPr lang="en-US" dirty="0"/>
              <a:t>. Keeps records of income and expense </a:t>
            </a:r>
          </a:p>
          <a:p>
            <a:pPr marL="886968" lvl="3" indent="0">
              <a:buNone/>
            </a:pPr>
            <a:r>
              <a:rPr lang="en-US" dirty="0"/>
              <a:t>ii. Provides bills for annual dues and pays approved bills </a:t>
            </a:r>
          </a:p>
          <a:p>
            <a:pPr marL="886968" lvl="3" indent="0">
              <a:buNone/>
            </a:pPr>
            <a:r>
              <a:rPr lang="en-US" dirty="0"/>
              <a:t>iii. Prepares financial statements </a:t>
            </a:r>
          </a:p>
          <a:p>
            <a:pPr marL="603504" lvl="2" indent="0">
              <a:buNone/>
            </a:pPr>
            <a:r>
              <a:rPr lang="en-US" dirty="0"/>
              <a:t>f. Reporter </a:t>
            </a:r>
          </a:p>
          <a:p>
            <a:pPr marL="886968" lvl="3" indent="0">
              <a:buNone/>
            </a:pPr>
            <a:r>
              <a:rPr lang="en-US" dirty="0" err="1"/>
              <a:t>i</a:t>
            </a:r>
            <a:r>
              <a:rPr lang="en-US" dirty="0"/>
              <a:t>. Establishes and maintains media relations </a:t>
            </a:r>
          </a:p>
          <a:p>
            <a:pPr marL="886968" lvl="3" indent="0">
              <a:buNone/>
            </a:pPr>
            <a:r>
              <a:rPr lang="en-US" dirty="0"/>
              <a:t>ii. Writes articles and prepares and distributes news releases </a:t>
            </a:r>
          </a:p>
          <a:p>
            <a:pPr marL="603504" lvl="2" indent="0">
              <a:buNone/>
            </a:pPr>
            <a:r>
              <a:rPr lang="en-US" dirty="0"/>
              <a:t>g. Parliamentarian </a:t>
            </a:r>
          </a:p>
          <a:p>
            <a:pPr marL="886968" lvl="3" indent="0">
              <a:buNone/>
            </a:pPr>
            <a:r>
              <a:rPr lang="en-US" dirty="0" err="1"/>
              <a:t>i</a:t>
            </a:r>
            <a:r>
              <a:rPr lang="en-US" dirty="0"/>
              <a:t>. Holds chapter authority and serves as a consultant for procedural matters </a:t>
            </a:r>
          </a:p>
          <a:p>
            <a:pPr marL="886968" lvl="3" indent="0">
              <a:buNone/>
            </a:pPr>
            <a:r>
              <a:rPr lang="en-US" dirty="0"/>
              <a:t>ii. Has a knowledge of parliamentary law </a:t>
            </a:r>
          </a:p>
          <a:p>
            <a:pPr marL="886968" lvl="3" indent="0">
              <a:buNone/>
            </a:pPr>
            <a:r>
              <a:rPr lang="en-US" dirty="0"/>
              <a:t>iii. Calls attention to incorrect use of parliamentary procedure </a:t>
            </a:r>
          </a:p>
          <a:p>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32</a:t>
            </a:fld>
            <a:endParaRPr lang="en-US" dirty="0"/>
          </a:p>
        </p:txBody>
      </p:sp>
    </p:spTree>
    <p:extLst>
      <p:ext uri="{BB962C8B-B14F-4D97-AF65-F5344CB8AC3E}">
        <p14:creationId xmlns:p14="http://schemas.microsoft.com/office/powerpoint/2010/main" val="1993572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lnSpcReduction="10000"/>
          </a:bodyPr>
          <a:lstStyle/>
          <a:p>
            <a:pPr marL="365760" lvl="1" indent="0">
              <a:buNone/>
            </a:pPr>
            <a:r>
              <a:rPr lang="en-US" dirty="0" smtClean="0"/>
              <a:t>5</a:t>
            </a:r>
            <a:r>
              <a:rPr lang="en-US" dirty="0"/>
              <a:t>. The growth process for officers begins with training. Training ensures officers understand and are capable of performing their duties effectively. </a:t>
            </a:r>
          </a:p>
          <a:p>
            <a:pPr marL="603504" lvl="2" indent="0">
              <a:buNone/>
            </a:pPr>
            <a:r>
              <a:rPr lang="en-US" dirty="0"/>
              <a:t>a. Training chapter officers ensures they are equipped with the skills and knowledge to feel and act confident and responsibly in their many duties. </a:t>
            </a:r>
          </a:p>
          <a:p>
            <a:pPr marL="603504" lvl="2" indent="0">
              <a:buNone/>
            </a:pPr>
            <a:r>
              <a:rPr lang="en-US" dirty="0"/>
              <a:t>b. Some ideas for training topics include: </a:t>
            </a:r>
          </a:p>
          <a:p>
            <a:pPr marL="886968" lvl="3" indent="0">
              <a:buNone/>
            </a:pPr>
            <a:r>
              <a:rPr lang="en-US" dirty="0" err="1"/>
              <a:t>i</a:t>
            </a:r>
            <a:r>
              <a:rPr lang="en-US" dirty="0"/>
              <a:t>. Officer duties </a:t>
            </a:r>
          </a:p>
          <a:p>
            <a:pPr marL="886968" lvl="3" indent="0">
              <a:buNone/>
            </a:pPr>
            <a:r>
              <a:rPr lang="en-US" dirty="0"/>
              <a:t>ii. Opening and closing ceremonies </a:t>
            </a:r>
          </a:p>
          <a:p>
            <a:pPr marL="886968" lvl="3" indent="0">
              <a:buNone/>
            </a:pPr>
            <a:r>
              <a:rPr lang="en-US" dirty="0"/>
              <a:t>iii. Parliamentary procedure </a:t>
            </a:r>
          </a:p>
          <a:p>
            <a:pPr marL="886968" lvl="3" indent="0">
              <a:buNone/>
            </a:pPr>
            <a:r>
              <a:rPr lang="en-US" dirty="0"/>
              <a:t>iv. SkillsUSA knowledge </a:t>
            </a:r>
          </a:p>
          <a:p>
            <a:pPr marL="886968" lvl="3" indent="0">
              <a:buNone/>
            </a:pPr>
            <a:r>
              <a:rPr lang="en-US" dirty="0"/>
              <a:t>v. Professional etiquette and appearance </a:t>
            </a:r>
          </a:p>
          <a:p>
            <a:pPr marL="886968" lvl="3" indent="0">
              <a:buNone/>
            </a:pPr>
            <a:r>
              <a:rPr lang="en-US" dirty="0"/>
              <a:t>vi. Goal setting </a:t>
            </a:r>
          </a:p>
          <a:p>
            <a:pPr marL="886968" lvl="3" indent="0">
              <a:buNone/>
            </a:pPr>
            <a:r>
              <a:rPr lang="en-US" dirty="0"/>
              <a:t>vii. Communication skills </a:t>
            </a:r>
          </a:p>
          <a:p>
            <a:pPr marL="886968" lvl="3" indent="0">
              <a:buNone/>
            </a:pPr>
            <a:r>
              <a:rPr lang="en-US" dirty="0"/>
              <a:t>viii. Basic Skills </a:t>
            </a:r>
          </a:p>
          <a:p>
            <a:pPr marL="886968" lvl="3" indent="0">
              <a:buNone/>
            </a:pPr>
            <a:r>
              <a:rPr lang="en-US" dirty="0"/>
              <a:t>ix. Team building </a:t>
            </a:r>
          </a:p>
          <a:p>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33</a:t>
            </a:fld>
            <a:endParaRPr lang="en-US" dirty="0"/>
          </a:p>
        </p:txBody>
      </p:sp>
    </p:spTree>
    <p:extLst>
      <p:ext uri="{BB962C8B-B14F-4D97-AF65-F5344CB8AC3E}">
        <p14:creationId xmlns:p14="http://schemas.microsoft.com/office/powerpoint/2010/main" val="4162504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a:bodyPr>
          <a:lstStyle/>
          <a:p>
            <a:pPr marL="365760" lvl="1" indent="0">
              <a:buNone/>
            </a:pPr>
            <a:r>
              <a:rPr lang="en-US" dirty="0"/>
              <a:t>6. </a:t>
            </a:r>
            <a:r>
              <a:rPr lang="en-US" dirty="0" smtClean="0"/>
              <a:t>Many </a:t>
            </a:r>
            <a:r>
              <a:rPr lang="en-US" dirty="0"/>
              <a:t>resources are available to aid in learning about the officer election process. Some primary resources include: </a:t>
            </a:r>
          </a:p>
          <a:p>
            <a:pPr marL="603504" lvl="2" indent="0">
              <a:buNone/>
            </a:pPr>
            <a:r>
              <a:rPr lang="en-US" dirty="0"/>
              <a:t>a. SkillsUSA Leadership Handbook </a:t>
            </a:r>
          </a:p>
          <a:p>
            <a:pPr marL="603504" lvl="2" indent="0">
              <a:buNone/>
            </a:pPr>
            <a:r>
              <a:rPr lang="en-US" dirty="0"/>
              <a:t>b. Advisor’s Success Kit Chapter 3: Establish a New SkillsUSA Chapter </a:t>
            </a:r>
          </a:p>
          <a:p>
            <a:pPr marL="603504" lvl="2" indent="0">
              <a:buNone/>
            </a:pPr>
            <a:r>
              <a:rPr lang="en-US" dirty="0"/>
              <a:t>c. Advisor’s Success Kit Chapter 6: Elect and Train SkillsUSA Leaders and Officers </a:t>
            </a:r>
          </a:p>
          <a:p>
            <a:pPr marL="603504" lvl="2" indent="0">
              <a:buNone/>
            </a:pPr>
            <a:r>
              <a:rPr lang="en-US" dirty="0"/>
              <a:t>d. Robert’s Rules of Order, Newly Revised </a:t>
            </a:r>
          </a:p>
          <a:p>
            <a:pPr marL="603504" lvl="2" indent="0">
              <a:buNone/>
            </a:pPr>
            <a:r>
              <a:rPr lang="en-US" dirty="0"/>
              <a:t>e. Parliamentary Procedure at a Glance </a:t>
            </a:r>
          </a:p>
          <a:p>
            <a:pPr marL="603504" lvl="2" indent="0">
              <a:buNone/>
            </a:pPr>
            <a:r>
              <a:rPr lang="en-US" dirty="0"/>
              <a:t>f. www.skillsusa.org </a:t>
            </a:r>
          </a:p>
          <a:p>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34</a:t>
            </a:fld>
            <a:endParaRPr lang="en-US" dirty="0"/>
          </a:p>
        </p:txBody>
      </p:sp>
    </p:spTree>
    <p:extLst>
      <p:ext uri="{BB962C8B-B14F-4D97-AF65-F5344CB8AC3E}">
        <p14:creationId xmlns:p14="http://schemas.microsoft.com/office/powerpoint/2010/main" val="1785740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sz="4000" dirty="0">
                <a:solidFill>
                  <a:srgbClr val="FF0000"/>
                </a:solidFill>
                <a:latin typeface="Californian FB" panose="0207040306080B030204" pitchFamily="18" charset="0"/>
              </a:rPr>
              <a:t>Nuts and Bolts = </a:t>
            </a:r>
            <a:br>
              <a:rPr lang="en-US" sz="4000" dirty="0">
                <a:solidFill>
                  <a:srgbClr val="FF0000"/>
                </a:solidFill>
                <a:latin typeface="Californian FB" panose="0207040306080B030204" pitchFamily="18" charset="0"/>
              </a:rPr>
            </a:br>
            <a:r>
              <a:rPr lang="en-US" sz="4000" dirty="0">
                <a:solidFill>
                  <a:srgbClr val="FF0000"/>
                </a:solidFill>
                <a:latin typeface="Californian FB" panose="0207040306080B030204" pitchFamily="18" charset="0"/>
              </a:rPr>
              <a:t>Curriculum Integrations</a:t>
            </a:r>
            <a:endParaRPr lang="en-US" dirty="0"/>
          </a:p>
        </p:txBody>
      </p:sp>
      <p:sp>
        <p:nvSpPr>
          <p:cNvPr id="2" name="Content Placeholder 1"/>
          <p:cNvSpPr>
            <a:spLocks noGrp="1"/>
          </p:cNvSpPr>
          <p:nvPr>
            <p:ph idx="1"/>
          </p:nvPr>
        </p:nvSpPr>
        <p:spPr/>
        <p:txBody>
          <a:bodyPr>
            <a:normAutofit fontScale="85000" lnSpcReduction="10000"/>
          </a:bodyPr>
          <a:lstStyle/>
          <a:p>
            <a:pPr marL="109728" indent="0">
              <a:buNone/>
            </a:pPr>
            <a:r>
              <a:rPr lang="en-US" b="1" dirty="0"/>
              <a:t>Review </a:t>
            </a:r>
            <a:endParaRPr lang="en-US" dirty="0"/>
          </a:p>
          <a:p>
            <a:pPr>
              <a:buFont typeface="Wingdings" panose="05000000000000000000" pitchFamily="2" charset="2"/>
              <a:buChar char="ü"/>
            </a:pPr>
            <a:r>
              <a:rPr lang="en-US" dirty="0"/>
              <a:t>Chapter officer teams are essential to the success of a local chapter. </a:t>
            </a:r>
          </a:p>
          <a:p>
            <a:pPr>
              <a:buFont typeface="Wingdings" panose="05000000000000000000" pitchFamily="2" charset="2"/>
              <a:buChar char="ü"/>
            </a:pPr>
            <a:r>
              <a:rPr lang="en-US" dirty="0"/>
              <a:t>Following a step-by-step procedure will ensure an efficient and effective election process. </a:t>
            </a:r>
          </a:p>
          <a:p>
            <a:pPr>
              <a:buFont typeface="Wingdings" panose="05000000000000000000" pitchFamily="2" charset="2"/>
              <a:buChar char="ü"/>
            </a:pPr>
            <a:r>
              <a:rPr lang="en-US" dirty="0"/>
              <a:t>Several additional resources are available for more information about electing chapter officers. </a:t>
            </a:r>
          </a:p>
          <a:p>
            <a:pPr marL="109728" indent="0">
              <a:buNone/>
            </a:pPr>
            <a:endParaRPr lang="en-US" sz="1800" dirty="0"/>
          </a:p>
          <a:p>
            <a:pPr marL="109728" indent="0">
              <a:buNone/>
            </a:pPr>
            <a:r>
              <a:rPr lang="en-US" dirty="0"/>
              <a:t>Advisor Essentials Training Library Module Outline: </a:t>
            </a:r>
            <a:r>
              <a:rPr lang="en-US" i="1" dirty="0"/>
              <a:t>Officers and Elections </a:t>
            </a:r>
            <a:r>
              <a:rPr lang="en-US" dirty="0"/>
              <a:t>Page 3 Advisor Essentials Training Library Module Outline: </a:t>
            </a:r>
            <a:r>
              <a:rPr lang="en-US" i="1" dirty="0"/>
              <a:t>Officers and Elections </a:t>
            </a:r>
            <a:r>
              <a:rPr lang="en-US" dirty="0"/>
              <a:t>Page 4 </a:t>
            </a:r>
          </a:p>
          <a:p>
            <a:pPr marL="109728" indent="0">
              <a:buNone/>
            </a:pPr>
            <a:endParaRPr lang="en-US" sz="1800" dirty="0"/>
          </a:p>
          <a:p>
            <a:pPr marL="109728" indent="0">
              <a:buNone/>
            </a:pPr>
            <a:r>
              <a:rPr lang="en-US" dirty="0"/>
              <a:t>Implement an officer selection and training process and begin growing outstanding leaders in your chapter today! </a:t>
            </a:r>
          </a:p>
          <a:p>
            <a:endParaRPr lang="en-US" dirty="0"/>
          </a:p>
        </p:txBody>
      </p:sp>
      <p:sp>
        <p:nvSpPr>
          <p:cNvPr id="3" name="Slide Number Placeholder 2"/>
          <p:cNvSpPr>
            <a:spLocks noGrp="1"/>
          </p:cNvSpPr>
          <p:nvPr>
            <p:ph type="sldNum" sz="quarter" idx="12"/>
          </p:nvPr>
        </p:nvSpPr>
        <p:spPr/>
        <p:txBody>
          <a:bodyPr/>
          <a:lstStyle/>
          <a:p>
            <a:fld id="{6C2A79DE-5516-410A-8EF5-1C73BCB8CF2A}" type="slidenum">
              <a:rPr lang="en-US" smtClean="0"/>
              <a:pPr/>
              <a:t>35</a:t>
            </a:fld>
            <a:endParaRPr lang="en-US" dirty="0"/>
          </a:p>
        </p:txBody>
      </p:sp>
    </p:spTree>
    <p:extLst>
      <p:ext uri="{BB962C8B-B14F-4D97-AF65-F5344CB8AC3E}">
        <p14:creationId xmlns:p14="http://schemas.microsoft.com/office/powerpoint/2010/main" val="3712139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Contact Information:</a:t>
            </a:r>
            <a:endParaRPr lang="en-US" dirty="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endParaRPr>
          </a:p>
        </p:txBody>
      </p:sp>
      <p:sp>
        <p:nvSpPr>
          <p:cNvPr id="2" name="Content Placeholder 1"/>
          <p:cNvSpPr>
            <a:spLocks noGrp="1"/>
          </p:cNvSpPr>
          <p:nvPr>
            <p:ph idx="1"/>
          </p:nvPr>
        </p:nvSpPr>
        <p:spPr/>
        <p:txBody>
          <a:bodyPr>
            <a:normAutofit/>
          </a:bodyPr>
          <a:lstStyle/>
          <a:p>
            <a:pPr marL="0" indent="0" algn="ctr">
              <a:buNone/>
            </a:pPr>
            <a:endPar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endParaRP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Sherry D. Davis, </a:t>
            </a:r>
            <a:r>
              <a:rPr lang="en-US" dirty="0" err="1"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Ed.D</a:t>
            </a: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a:t>
            </a: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California Department of Education</a:t>
            </a: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Education Programs Consultant – CTEAM Office</a:t>
            </a: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(Perkins</a:t>
            </a:r>
            <a:r>
              <a:rPr lang="en-US" dirty="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 </a:t>
            </a: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and CTEIG)</a:t>
            </a: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hlinkClick r:id="rId3"/>
              </a:rPr>
              <a:t>sdavis@cde.ca.gov</a:t>
            </a:r>
            <a:endPar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endParaRP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916-322-1767 Office</a:t>
            </a:r>
          </a:p>
          <a:p>
            <a:pPr marL="0" indent="0" algn="ctr">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805-252-4004 Cell</a:t>
            </a:r>
          </a:p>
        </p:txBody>
      </p:sp>
      <p:sp>
        <p:nvSpPr>
          <p:cNvPr id="3" name="Slide Number Placeholder 2"/>
          <p:cNvSpPr>
            <a:spLocks noGrp="1"/>
          </p:cNvSpPr>
          <p:nvPr>
            <p:ph type="sldNum" sz="quarter" idx="12"/>
          </p:nvPr>
        </p:nvSpPr>
        <p:spPr/>
        <p:txBody>
          <a:bodyPr/>
          <a:lstStyle/>
          <a:p>
            <a:fld id="{6C2A79DE-5516-410A-8EF5-1C73BCB8CF2A}" type="slidenum">
              <a:rPr lang="en-US" smtClean="0"/>
              <a:pPr/>
              <a:t>36</a:t>
            </a:fld>
            <a:endParaRPr lang="en-US" dirty="0"/>
          </a:p>
        </p:txBody>
      </p:sp>
    </p:spTree>
    <p:extLst>
      <p:ext uri="{BB962C8B-B14F-4D97-AF65-F5344CB8AC3E}">
        <p14:creationId xmlns:p14="http://schemas.microsoft.com/office/powerpoint/2010/main" val="11975401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905000" y="76200"/>
            <a:ext cx="6858000" cy="1143000"/>
          </a:xfrm>
        </p:spPr>
        <p:txBody>
          <a:bodyPr/>
          <a:lstStyle/>
          <a:p>
            <a:pPr eaLnBrk="1" hangingPunct="1"/>
            <a:r>
              <a:rPr lang="en-US" altLang="en-US" smtClean="0">
                <a:solidFill>
                  <a:srgbClr val="0000CC"/>
                </a:solidFill>
                <a:latin typeface="Arial Narrow" pitchFamily="34" charset="0"/>
              </a:rPr>
              <a:t>Resources - Links</a:t>
            </a:r>
          </a:p>
        </p:txBody>
      </p:sp>
      <p:sp>
        <p:nvSpPr>
          <p:cNvPr id="29699" name="Content Placeholder 2"/>
          <p:cNvSpPr>
            <a:spLocks noGrp="1"/>
          </p:cNvSpPr>
          <p:nvPr>
            <p:ph idx="1"/>
          </p:nvPr>
        </p:nvSpPr>
        <p:spPr>
          <a:xfrm>
            <a:off x="2133600" y="1371600"/>
            <a:ext cx="8305800" cy="5257800"/>
          </a:xfrm>
        </p:spPr>
        <p:txBody>
          <a:bodyPr>
            <a:normAutofit fontScale="92500" lnSpcReduction="10000"/>
          </a:bodyPr>
          <a:lstStyle/>
          <a:p>
            <a:pPr eaLnBrk="1" hangingPunct="1"/>
            <a:r>
              <a:rPr lang="en-US" altLang="en-US" sz="1800">
                <a:latin typeface="Arial Narrow" pitchFamily="34" charset="0"/>
              </a:rPr>
              <a:t>www.cde.ca.gov</a:t>
            </a:r>
          </a:p>
          <a:p>
            <a:pPr eaLnBrk="1" hangingPunct="1"/>
            <a:r>
              <a:rPr lang="en-US" altLang="en-US" sz="1800">
                <a:latin typeface="Arial Narrow" pitchFamily="34" charset="0"/>
              </a:rPr>
              <a:t>http://www.cde.ca.gov/ci/ct/pk/ (Perkins web page)</a:t>
            </a:r>
          </a:p>
          <a:p>
            <a:pPr eaLnBrk="1" hangingPunct="1"/>
            <a:r>
              <a:rPr lang="en-US" altLang="en-US" sz="1800">
                <a:latin typeface="Arial Narrow" pitchFamily="34" charset="0"/>
              </a:rPr>
              <a:t>www.cccco.edu</a:t>
            </a:r>
          </a:p>
          <a:p>
            <a:pPr eaLnBrk="1" hangingPunct="1"/>
            <a:r>
              <a:rPr lang="en-US" altLang="en-US" sz="1800">
                <a:latin typeface="Arial Narrow" pitchFamily="34" charset="0"/>
              </a:rPr>
              <a:t>www.skillsusaca.org</a:t>
            </a:r>
          </a:p>
          <a:p>
            <a:pPr eaLnBrk="1" hangingPunct="1"/>
            <a:r>
              <a:rPr lang="en-US" altLang="en-US" sz="1800">
                <a:latin typeface="Arial Narrow" pitchFamily="34" charset="0"/>
              </a:rPr>
              <a:t>http://www.californiadeca.org/</a:t>
            </a:r>
          </a:p>
          <a:p>
            <a:pPr eaLnBrk="1" hangingPunct="1"/>
            <a:r>
              <a:rPr lang="en-US" altLang="en-US" sz="1800">
                <a:latin typeface="Arial Narrow" pitchFamily="34" charset="0"/>
              </a:rPr>
              <a:t>http://ca-fhahero-fccla.org/</a:t>
            </a:r>
          </a:p>
          <a:p>
            <a:pPr eaLnBrk="1" hangingPunct="1"/>
            <a:r>
              <a:rPr lang="en-US" altLang="en-US" sz="1800">
                <a:latin typeface="Arial Narrow" pitchFamily="34" charset="0"/>
              </a:rPr>
              <a:t>http://www.cafbla.org/</a:t>
            </a:r>
          </a:p>
          <a:p>
            <a:pPr eaLnBrk="1" hangingPunct="1"/>
            <a:r>
              <a:rPr lang="en-US" altLang="en-US" sz="1800">
                <a:latin typeface="Arial Narrow" pitchFamily="34" charset="0"/>
              </a:rPr>
              <a:t>http://www.calaged.org/</a:t>
            </a:r>
          </a:p>
          <a:p>
            <a:pPr eaLnBrk="1" hangingPunct="1"/>
            <a:r>
              <a:rPr lang="en-US" altLang="en-US" sz="1800">
                <a:latin typeface="Arial Narrow" pitchFamily="34" charset="0"/>
              </a:rPr>
              <a:t>http://www.cal-hosa.org/</a:t>
            </a:r>
            <a:endParaRPr lang="en-US" altLang="en-US" sz="1800"/>
          </a:p>
          <a:p>
            <a:pPr eaLnBrk="1" hangingPunct="1"/>
            <a:r>
              <a:rPr lang="en-US" altLang="en-US" sz="1800">
                <a:latin typeface="Arial Narrow" pitchFamily="34" charset="0"/>
              </a:rPr>
              <a:t>http://www.leadershipchallenge.com/home.aspx</a:t>
            </a:r>
          </a:p>
          <a:p>
            <a:pPr eaLnBrk="1" hangingPunct="1"/>
            <a:r>
              <a:rPr lang="en-US" altLang="en-US" sz="1800">
                <a:latin typeface="Arial Narrow" pitchFamily="34" charset="0"/>
              </a:rPr>
              <a:t>www.changingminds.org</a:t>
            </a:r>
          </a:p>
          <a:p>
            <a:pPr eaLnBrk="1" hangingPunct="1"/>
            <a:r>
              <a:rPr lang="en-US" altLang="en-US" sz="1800">
                <a:latin typeface="Arial Narrow" pitchFamily="34" charset="0"/>
              </a:rPr>
              <a:t>www.leadership-central.com</a:t>
            </a:r>
          </a:p>
          <a:p>
            <a:pPr eaLnBrk="1" hangingPunct="1"/>
            <a:r>
              <a:rPr lang="en-US" altLang="en-US" sz="1800">
                <a:latin typeface="Arial Narrow" pitchFamily="34" charset="0"/>
              </a:rPr>
              <a:t>https://www.stephencovey.com/</a:t>
            </a:r>
          </a:p>
          <a:p>
            <a:pPr eaLnBrk="1" hangingPunct="1"/>
            <a:r>
              <a:rPr lang="en-US" altLang="en-US" sz="1800">
                <a:latin typeface="Arial Narrow" pitchFamily="34" charset="0"/>
              </a:rPr>
              <a:t>http://www.ccsse.org/center/</a:t>
            </a:r>
          </a:p>
          <a:p>
            <a:pPr eaLnBrk="1" hangingPunct="1"/>
            <a:r>
              <a:rPr lang="en-US" altLang="en-US" sz="1800">
                <a:latin typeface="Arial Narrow" pitchFamily="34" charset="0"/>
              </a:rPr>
              <a:t>http://www.ydae.purdue.edu/lct/hbcu/documents/Student_Involvement_A_Developmental_Theory_for_HE_Astin.pdf </a:t>
            </a:r>
          </a:p>
        </p:txBody>
      </p:sp>
      <p:sp>
        <p:nvSpPr>
          <p:cNvPr id="2" name="Slide Number Placeholder 1"/>
          <p:cNvSpPr>
            <a:spLocks noGrp="1"/>
          </p:cNvSpPr>
          <p:nvPr>
            <p:ph type="sldNum" sz="quarter" idx="12"/>
          </p:nvPr>
        </p:nvSpPr>
        <p:spPr/>
        <p:txBody>
          <a:bodyPr/>
          <a:lstStyle/>
          <a:p>
            <a:pPr>
              <a:defRPr/>
            </a:pPr>
            <a:fld id="{195623FF-FE44-496D-B25B-E0AB3E9E44B7}" type="slidenum">
              <a:rPr lang="en-US" altLang="en-US"/>
              <a:pPr>
                <a:defRPr/>
              </a:pPr>
              <a:t>37</a:t>
            </a:fld>
            <a:endParaRPr lang="en-US" altLang="en-US"/>
          </a:p>
        </p:txBody>
      </p:sp>
    </p:spTree>
    <p:extLst>
      <p:ext uri="{BB962C8B-B14F-4D97-AF65-F5344CB8AC3E}">
        <p14:creationId xmlns:p14="http://schemas.microsoft.com/office/powerpoint/2010/main" val="3928328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0" y="228600"/>
            <a:ext cx="6858000" cy="1143000"/>
          </a:xfrm>
        </p:spPr>
        <p:txBody>
          <a:bodyPr/>
          <a:lstStyle/>
          <a:p>
            <a:pPr eaLnBrk="1" hangingPunct="1"/>
            <a:r>
              <a:rPr lang="en-US" altLang="en-US" dirty="0" smtClean="0">
                <a:solidFill>
                  <a:srgbClr val="0000CC"/>
                </a:solidFill>
                <a:latin typeface="Arial Narrow" pitchFamily="34" charset="0"/>
              </a:rPr>
              <a:t>References</a:t>
            </a:r>
          </a:p>
        </p:txBody>
      </p:sp>
      <p:sp>
        <p:nvSpPr>
          <p:cNvPr id="30723" name="Content Placeholder 2"/>
          <p:cNvSpPr>
            <a:spLocks noGrp="1"/>
          </p:cNvSpPr>
          <p:nvPr>
            <p:ph idx="1"/>
          </p:nvPr>
        </p:nvSpPr>
        <p:spPr>
          <a:xfrm>
            <a:off x="2133600" y="1600200"/>
            <a:ext cx="8153400" cy="4724400"/>
          </a:xfrm>
        </p:spPr>
        <p:txBody>
          <a:bodyPr/>
          <a:lstStyle/>
          <a:p>
            <a:pPr eaLnBrk="1" hangingPunct="1"/>
            <a:r>
              <a:rPr lang="en-US" altLang="en-US" sz="1400" dirty="0">
                <a:latin typeface="Arial Narrow" pitchFamily="34" charset="0"/>
              </a:rPr>
              <a:t>ACTE. (2007, August). CTE’s role in secondary-postsecondary transitions. Issue Brief. Alexandria, VA: Retrieved September 19, 2010, from http://www.acteonline.org/issuebriefs.asp</a:t>
            </a:r>
          </a:p>
          <a:p>
            <a:pPr eaLnBrk="1" hangingPunct="1"/>
            <a:r>
              <a:rPr lang="en-US" altLang="en-US" sz="1400" dirty="0">
                <a:latin typeface="Arial Narrow" pitchFamily="34" charset="0"/>
              </a:rPr>
              <a:t>ACTE. (2007, June). Career and technical education’s role in dropout prevention and recovery. Issue Brief. Alexandria, VA: Retrieved September 18, 2010, from http://www.acteonline.org/issuebriefs.aspx </a:t>
            </a:r>
          </a:p>
          <a:p>
            <a:pPr eaLnBrk="1" hangingPunct="1"/>
            <a:r>
              <a:rPr lang="en-US" altLang="en-US" sz="1400" dirty="0">
                <a:latin typeface="Arial Narrow" pitchFamily="34" charset="0"/>
              </a:rPr>
              <a:t>ACTE. (2007, March). Position paper: Expanding opportunities postsecondary career and technical education and preparing tomorrow’s workforce. Alexandria, VA: ACTE publication. Retrieved September 19, 2010, from http://www.acteonline.org/ </a:t>
            </a:r>
          </a:p>
          <a:p>
            <a:pPr eaLnBrk="1" hangingPunct="1"/>
            <a:r>
              <a:rPr lang="en-US" altLang="en-US" sz="1400" dirty="0">
                <a:latin typeface="Arial Narrow" pitchFamily="34" charset="0"/>
              </a:rPr>
              <a:t>ACTE. (2006). Perkins act of 2006: The official guide. ISBN: 100895140128. Alexandria, VA: ACTE publication. </a:t>
            </a:r>
          </a:p>
          <a:p>
            <a:pPr eaLnBrk="1" hangingPunct="1"/>
            <a:r>
              <a:rPr lang="en-US" altLang="en-US" sz="1400" dirty="0" err="1">
                <a:latin typeface="Arial Narrow" pitchFamily="34" charset="0"/>
              </a:rPr>
              <a:t>Alfeld</a:t>
            </a:r>
            <a:r>
              <a:rPr lang="en-US" altLang="en-US" sz="1400" dirty="0">
                <a:latin typeface="Arial Narrow" pitchFamily="34" charset="0"/>
              </a:rPr>
              <a:t>, C., Hansen, D.M., Aragon, S.R., Stone III, J.R. (2006). Inside the black box: exploring the value added by career and technical student organizations to students’ high school experience. </a:t>
            </a:r>
            <a:r>
              <a:rPr lang="en-US" altLang="en-US" sz="1400" i="1" dirty="0">
                <a:latin typeface="Arial Narrow" pitchFamily="34" charset="0"/>
              </a:rPr>
              <a:t>Career and Technical Education Research. </a:t>
            </a:r>
            <a:r>
              <a:rPr lang="en-US" altLang="en-US" sz="1400" dirty="0">
                <a:latin typeface="Arial Narrow" pitchFamily="34" charset="0"/>
              </a:rPr>
              <a:t>31(3), p. 121-155. Retrieved September 19, 2010, from Google Scholar website: http://scholar.lib.vt.edu/ejournals/CTER/v31n3/alfred.html </a:t>
            </a:r>
          </a:p>
          <a:p>
            <a:pPr eaLnBrk="1" hangingPunct="1"/>
            <a:r>
              <a:rPr lang="en-US" altLang="en-US" sz="1400" dirty="0">
                <a:latin typeface="Arial Narrow" pitchFamily="34" charset="0"/>
              </a:rPr>
              <a:t>Ambrose, W.L., and </a:t>
            </a:r>
            <a:r>
              <a:rPr lang="en-US" altLang="en-US" sz="1400" dirty="0" err="1">
                <a:latin typeface="Arial Narrow" pitchFamily="34" charset="0"/>
              </a:rPr>
              <a:t>Goar</a:t>
            </a:r>
            <a:r>
              <a:rPr lang="en-US" altLang="en-US" sz="1400" dirty="0">
                <a:latin typeface="Arial Narrow" pitchFamily="34" charset="0"/>
              </a:rPr>
              <a:t>, L.G. (2009). Student organization integration: initiatives for positive Youth development – the ultimate leadership experience. </a:t>
            </a:r>
            <a:r>
              <a:rPr lang="en-US" altLang="en-US" sz="1400" i="1" dirty="0">
                <a:latin typeface="Arial Narrow" pitchFamily="34" charset="0"/>
              </a:rPr>
              <a:t>Journal of Family Consumer Sciences Education. </a:t>
            </a:r>
            <a:r>
              <a:rPr lang="en-US" altLang="en-US" sz="1400" dirty="0">
                <a:latin typeface="Arial Narrow" pitchFamily="34" charset="0"/>
              </a:rPr>
              <a:t>27(NTS 5), p. 65-83. Retrieved September 20, 2010, from http://www.natefacs.org/JFCSE/v27standards5/v27standards5Ambrose.pdf </a:t>
            </a:r>
          </a:p>
          <a:p>
            <a:pPr eaLnBrk="1" hangingPunct="1"/>
            <a:r>
              <a:rPr lang="en-US" altLang="en-US" sz="1400" dirty="0" err="1">
                <a:latin typeface="Arial Narrow" pitchFamily="34" charset="0"/>
              </a:rPr>
              <a:t>Astin</a:t>
            </a:r>
            <a:r>
              <a:rPr lang="en-US" altLang="en-US" sz="1400" dirty="0">
                <a:latin typeface="Arial Narrow" pitchFamily="34" charset="0"/>
              </a:rPr>
              <a:t>, A.W. (1997). What matters in college? Four critical years revisited. ISBN: 1555424929. San Francisco, CA: Jossey-Bass, Inc.</a:t>
            </a:r>
          </a:p>
        </p:txBody>
      </p:sp>
      <p:sp>
        <p:nvSpPr>
          <p:cNvPr id="2" name="Slide Number Placeholder 1"/>
          <p:cNvSpPr>
            <a:spLocks noGrp="1"/>
          </p:cNvSpPr>
          <p:nvPr>
            <p:ph type="sldNum" sz="quarter" idx="12"/>
          </p:nvPr>
        </p:nvSpPr>
        <p:spPr/>
        <p:txBody>
          <a:bodyPr/>
          <a:lstStyle/>
          <a:p>
            <a:pPr>
              <a:defRPr/>
            </a:pPr>
            <a:fld id="{B3BAECE8-DDCB-4E6D-93F7-B176930EB591}" type="slidenum">
              <a:rPr lang="en-US" altLang="en-US"/>
              <a:pPr>
                <a:defRPr/>
              </a:pPr>
              <a:t>38</a:t>
            </a:fld>
            <a:endParaRPr lang="en-US" altLang="en-US"/>
          </a:p>
        </p:txBody>
      </p:sp>
    </p:spTree>
    <p:extLst>
      <p:ext uri="{BB962C8B-B14F-4D97-AF65-F5344CB8AC3E}">
        <p14:creationId xmlns:p14="http://schemas.microsoft.com/office/powerpoint/2010/main" val="4002927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2057400" y="304800"/>
            <a:ext cx="6858000" cy="1143000"/>
          </a:xfrm>
        </p:spPr>
        <p:txBody>
          <a:bodyPr/>
          <a:lstStyle/>
          <a:p>
            <a:pPr eaLnBrk="1" hangingPunct="1"/>
            <a:r>
              <a:rPr lang="en-US" altLang="en-US" dirty="0" smtClean="0">
                <a:solidFill>
                  <a:srgbClr val="0000CC"/>
                </a:solidFill>
                <a:latin typeface="Arial Narrow" pitchFamily="34" charset="0"/>
              </a:rPr>
              <a:t>References</a:t>
            </a:r>
          </a:p>
        </p:txBody>
      </p:sp>
      <p:sp>
        <p:nvSpPr>
          <p:cNvPr id="31747" name="Content Placeholder 2"/>
          <p:cNvSpPr>
            <a:spLocks noGrp="1"/>
          </p:cNvSpPr>
          <p:nvPr>
            <p:ph idx="1"/>
          </p:nvPr>
        </p:nvSpPr>
        <p:spPr>
          <a:xfrm>
            <a:off x="2057400" y="1676400"/>
            <a:ext cx="8229600" cy="4419600"/>
          </a:xfrm>
        </p:spPr>
        <p:txBody>
          <a:bodyPr/>
          <a:lstStyle/>
          <a:p>
            <a:pPr eaLnBrk="1" hangingPunct="1"/>
            <a:r>
              <a:rPr lang="en-US" altLang="en-US" sz="1400" dirty="0">
                <a:latin typeface="Arial Narrow" pitchFamily="34" charset="0"/>
              </a:rPr>
              <a:t>Brown, B.L. (2002). CTE student organizations. ERIC Digest #235. EDO-CE-02-235 Retrieved November 11, 2010, from Google scholar website: http://calpro-online.org/eric/docs/dig235.pdf </a:t>
            </a:r>
          </a:p>
          <a:p>
            <a:pPr eaLnBrk="1" hangingPunct="1"/>
            <a:r>
              <a:rPr lang="en-US" altLang="en-US" sz="1400" dirty="0">
                <a:latin typeface="Arial Narrow" pitchFamily="34" charset="0"/>
              </a:rPr>
              <a:t>California Department of Education. (2007). Career Technical Education Model Curriculum Standards. ISBN: 001677. Retrieved September 11, 2010, from http://www.cde.ca.gov/ci/ct/sf/documents/ctestandards.pdf. Sacramento, CA: CDE Printing Office. </a:t>
            </a:r>
          </a:p>
          <a:p>
            <a:pPr eaLnBrk="1" hangingPunct="1"/>
            <a:r>
              <a:rPr lang="en-US" altLang="en-US" sz="1400" dirty="0">
                <a:latin typeface="Arial Narrow" pitchFamily="34" charset="0"/>
              </a:rPr>
              <a:t>California Department of Education. (2010). Career and technical student organizations. Retrieved September 25, 2010, from California Department of Education Career and technical education website: http://cte.ed.gov/links/career_and_technical_student_organizations.cfm </a:t>
            </a:r>
          </a:p>
          <a:p>
            <a:pPr eaLnBrk="1" hangingPunct="1"/>
            <a:r>
              <a:rPr lang="en-US" altLang="en-US" sz="1400" dirty="0">
                <a:latin typeface="Arial Narrow" pitchFamily="34" charset="0"/>
              </a:rPr>
              <a:t>Covey, S.R. (2004). The 7 Habits of Highly Effective People. </a:t>
            </a:r>
            <a:r>
              <a:rPr lang="en-US" altLang="en-US" sz="1400" i="1" dirty="0">
                <a:latin typeface="Arial Narrow" pitchFamily="34" charset="0"/>
              </a:rPr>
              <a:t>Revised edition</a:t>
            </a:r>
            <a:r>
              <a:rPr lang="en-US" altLang="en-US" sz="1400" dirty="0">
                <a:latin typeface="Arial Narrow" pitchFamily="34" charset="0"/>
              </a:rPr>
              <a:t>. ISBN: 0743272455. New York, NY: Free Press, Inc. </a:t>
            </a:r>
          </a:p>
          <a:p>
            <a:pPr eaLnBrk="1" hangingPunct="1"/>
            <a:r>
              <a:rPr lang="en-US" altLang="en-US" sz="1400" dirty="0">
                <a:latin typeface="Arial Narrow" pitchFamily="34" charset="0"/>
              </a:rPr>
              <a:t>Davis, S. (2012). </a:t>
            </a:r>
            <a:r>
              <a:rPr lang="en-US" altLang="en-US" sz="1400" i="1" dirty="0">
                <a:latin typeface="Arial Narrow" pitchFamily="34" charset="0"/>
              </a:rPr>
              <a:t>Career Technical Student Organizations: California Community College Best Kept Secret. </a:t>
            </a:r>
            <a:r>
              <a:rPr lang="en-US" altLang="en-US" sz="1400" dirty="0">
                <a:latin typeface="Arial Narrow" pitchFamily="34" charset="0"/>
              </a:rPr>
              <a:t>(Dissertation). California State University, Northridge. Retrieved December 1, 2012, from: Google Scholar: http://csun-dspace.calstate.edu/handle/10211.2/1848 </a:t>
            </a:r>
          </a:p>
          <a:p>
            <a:pPr eaLnBrk="1" hangingPunct="1"/>
            <a:r>
              <a:rPr lang="en-US" altLang="en-US" sz="1400" dirty="0" err="1">
                <a:latin typeface="Arial Narrow" pitchFamily="34" charset="0"/>
              </a:rPr>
              <a:t>Derrickson</a:t>
            </a:r>
            <a:r>
              <a:rPr lang="en-US" altLang="en-US" sz="1400" dirty="0">
                <a:latin typeface="Arial Narrow" pitchFamily="34" charset="0"/>
              </a:rPr>
              <a:t>, D.R. (2007). Career technical student organizations: Purpose and possibility. ISBN: 074143066. West Conshohocken, PA: Infinity. </a:t>
            </a:r>
          </a:p>
          <a:p>
            <a:pPr eaLnBrk="1" hangingPunct="1"/>
            <a:r>
              <a:rPr lang="en-US" altLang="en-US" sz="1400" dirty="0">
                <a:latin typeface="Arial Narrow" pitchFamily="34" charset="0"/>
              </a:rPr>
              <a:t>Gordon, H. R. D. (2008). The history and growth of career and technical education in America (</a:t>
            </a:r>
            <a:r>
              <a:rPr lang="en-US" altLang="en-US" sz="1400" i="1" dirty="0">
                <a:latin typeface="Arial Narrow" pitchFamily="34" charset="0"/>
              </a:rPr>
              <a:t>3rd edition</a:t>
            </a:r>
            <a:r>
              <a:rPr lang="en-US" altLang="en-US" sz="1400" dirty="0">
                <a:latin typeface="Arial Narrow" pitchFamily="34" charset="0"/>
              </a:rPr>
              <a:t>). ISBN: 101577665171. Long Grove, IL: Waveland Press, Inc. </a:t>
            </a:r>
          </a:p>
        </p:txBody>
      </p:sp>
      <p:sp>
        <p:nvSpPr>
          <p:cNvPr id="2" name="Slide Number Placeholder 1"/>
          <p:cNvSpPr>
            <a:spLocks noGrp="1"/>
          </p:cNvSpPr>
          <p:nvPr>
            <p:ph type="sldNum" sz="quarter" idx="12"/>
          </p:nvPr>
        </p:nvSpPr>
        <p:spPr/>
        <p:txBody>
          <a:bodyPr/>
          <a:lstStyle/>
          <a:p>
            <a:pPr>
              <a:defRPr/>
            </a:pPr>
            <a:fld id="{2323C20E-ED54-4B26-AB14-5F337A89DCAC}" type="slidenum">
              <a:rPr lang="en-US" altLang="en-US"/>
              <a:pPr>
                <a:defRPr/>
              </a:pPr>
              <a:t>39</a:t>
            </a:fld>
            <a:endParaRPr lang="en-US" altLang="en-US"/>
          </a:p>
        </p:txBody>
      </p:sp>
    </p:spTree>
    <p:extLst>
      <p:ext uri="{BB962C8B-B14F-4D97-AF65-F5344CB8AC3E}">
        <p14:creationId xmlns:p14="http://schemas.microsoft.com/office/powerpoint/2010/main" val="1545209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Disclaimer	</a:t>
            </a:r>
            <a:endParaRPr lang="en-US" dirty="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endParaRPr>
          </a:p>
        </p:txBody>
      </p:sp>
      <p:sp>
        <p:nvSpPr>
          <p:cNvPr id="3" name="Content Placeholder 2"/>
          <p:cNvSpPr>
            <a:spLocks noGrp="1"/>
          </p:cNvSpPr>
          <p:nvPr>
            <p:ph idx="1"/>
          </p:nvPr>
        </p:nvSpPr>
        <p:spPr/>
        <p:txBody>
          <a:bodyPr/>
          <a:lstStyle/>
          <a:p>
            <a:r>
              <a:rPr lang="en-US" dirty="0" smtClean="0">
                <a:solidFill>
                  <a:schemeClr val="accent6">
                    <a:lumMod val="50000"/>
                  </a:schemeClr>
                </a:solidFill>
                <a:latin typeface="Arial Narrow" panose="020B0606020202030204" pitchFamily="34" charset="0"/>
              </a:rPr>
              <a:t>This presentation will work for any of the Career Technical Student Organizations in California:</a:t>
            </a:r>
          </a:p>
          <a:p>
            <a:pPr lvl="1"/>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FBLA</a:t>
            </a:r>
          </a:p>
          <a:p>
            <a:pPr lvl="1"/>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DECA</a:t>
            </a:r>
          </a:p>
          <a:p>
            <a:pPr lvl="1"/>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FHA-HERO (FCCLA)</a:t>
            </a:r>
          </a:p>
          <a:p>
            <a:pPr lvl="1"/>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HOSA</a:t>
            </a:r>
          </a:p>
          <a:p>
            <a:pPr lvl="1"/>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FFA</a:t>
            </a:r>
          </a:p>
          <a:p>
            <a:pPr marL="457200" lvl="1" indent="0">
              <a:buNone/>
            </a:pPr>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And of course </a:t>
            </a:r>
          </a:p>
          <a:p>
            <a:pPr lvl="1"/>
            <a:r>
              <a:rPr lang="en-US" dirty="0" smtClean="0">
                <a:solidFill>
                  <a:schemeClr val="accent6">
                    <a:lumMod val="50000"/>
                  </a:schemeClr>
                </a:solidFill>
                <a:effectLst>
                  <a:outerShdw blurRad="38100" dist="38100" dir="2700000" algn="tl">
                    <a:srgbClr val="000000">
                      <a:alpha val="43137"/>
                    </a:srgbClr>
                  </a:outerShdw>
                </a:effectLst>
                <a:latin typeface="Arial Narrow" panose="020B0606020202030204" pitchFamily="34" charset="0"/>
              </a:rPr>
              <a:t>SkillsUSA </a:t>
            </a:r>
          </a:p>
          <a:p>
            <a:pPr lvl="2"/>
            <a:r>
              <a:rPr lang="en-US" i="1" dirty="0" smtClean="0">
                <a:solidFill>
                  <a:schemeClr val="accent6">
                    <a:lumMod val="50000"/>
                  </a:schemeClr>
                </a:solidFill>
                <a:latin typeface="Arial Narrow" panose="020B0606020202030204" pitchFamily="34" charset="0"/>
              </a:rPr>
              <a:t>My knowledge as a student, teacher, and state officer trainer is why I am using SkillsUSA material for this training example. </a:t>
            </a:r>
          </a:p>
        </p:txBody>
      </p:sp>
    </p:spTree>
    <p:extLst>
      <p:ext uri="{BB962C8B-B14F-4D97-AF65-F5344CB8AC3E}">
        <p14:creationId xmlns:p14="http://schemas.microsoft.com/office/powerpoint/2010/main" val="23714071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905000" y="152400"/>
            <a:ext cx="6858000" cy="1143000"/>
          </a:xfrm>
        </p:spPr>
        <p:txBody>
          <a:bodyPr/>
          <a:lstStyle/>
          <a:p>
            <a:pPr eaLnBrk="1" hangingPunct="1"/>
            <a:r>
              <a:rPr lang="en-US" altLang="en-US" dirty="0" smtClean="0">
                <a:solidFill>
                  <a:srgbClr val="0000CC"/>
                </a:solidFill>
                <a:latin typeface="Arial Narrow" pitchFamily="34" charset="0"/>
              </a:rPr>
              <a:t>References</a:t>
            </a:r>
          </a:p>
        </p:txBody>
      </p:sp>
      <p:sp>
        <p:nvSpPr>
          <p:cNvPr id="32771" name="Content Placeholder 2"/>
          <p:cNvSpPr>
            <a:spLocks noGrp="1"/>
          </p:cNvSpPr>
          <p:nvPr>
            <p:ph idx="1"/>
          </p:nvPr>
        </p:nvSpPr>
        <p:spPr>
          <a:xfrm>
            <a:off x="1981200" y="1295400"/>
            <a:ext cx="8305800" cy="4800600"/>
          </a:xfrm>
        </p:spPr>
        <p:txBody>
          <a:bodyPr/>
          <a:lstStyle/>
          <a:p>
            <a:pPr eaLnBrk="1" hangingPunct="1"/>
            <a:r>
              <a:rPr lang="en-US" altLang="en-US" sz="1400">
                <a:latin typeface="Arial Narrow" pitchFamily="34" charset="0"/>
              </a:rPr>
              <a:t>Higher Education Opportunity Act of 2008 (HR 4137). (2008). Retrieved December 20, 2011, from: The Library of Congress: http://thomas.loc.gov/cgi-bin/query/z?c110:H.R.4137. </a:t>
            </a:r>
          </a:p>
          <a:p>
            <a:pPr eaLnBrk="1" hangingPunct="1"/>
            <a:r>
              <a:rPr lang="en-US" altLang="en-US" sz="1400">
                <a:latin typeface="Arial Narrow" pitchFamily="34" charset="0"/>
              </a:rPr>
              <a:t>Johnson, S. (2008). </a:t>
            </a:r>
            <a:r>
              <a:rPr lang="en-US" altLang="en-US" sz="1400" i="1">
                <a:latin typeface="Arial Narrow" pitchFamily="34" charset="0"/>
              </a:rPr>
              <a:t>The influence of career technical student organizations on non-traditional and traditional community college students</a:t>
            </a:r>
            <a:r>
              <a:rPr lang="en-US" altLang="en-US" sz="1400">
                <a:latin typeface="Arial Narrow" pitchFamily="34" charset="0"/>
              </a:rPr>
              <a:t>. (Dissertation). University of Southern Mississippi. Hattiesburg, MS. UMI: 3346534. Retrieved September 20, 2010, from Oviatt library Dissertations (Proquest): http://proquest.umi.com.libproxy.csun.edu/pqdweb?index=0&amp;did=1685695831&amp;SrchMode=2&amp;sid=1&amp;Fmt=6&amp;VInst=PROD&amp;VType=PQD&amp;RQT=309&amp;VName=PQD&amp;TS=1317159059&amp;clientId=17859 </a:t>
            </a:r>
          </a:p>
          <a:p>
            <a:pPr eaLnBrk="1" hangingPunct="1"/>
            <a:r>
              <a:rPr lang="en-US" altLang="en-US" sz="1400">
                <a:latin typeface="Arial Narrow" pitchFamily="34" charset="0"/>
              </a:rPr>
              <a:t>Krattenmaker, P., Vaughan, E., Ramirez, D., Ochsner, K., Staley, J. and Raymond, T. (2010). The benefits of implementing CTSOs. Retrieved September 11, 2010, from Google: http://www.cotsa.cccs.edu/permDocs/TheBenefitsofImplementingCTSO.pdf </a:t>
            </a:r>
          </a:p>
          <a:p>
            <a:pPr eaLnBrk="1" hangingPunct="1"/>
            <a:r>
              <a:rPr lang="en-US" altLang="en-US" sz="1400">
                <a:latin typeface="Arial Narrow" pitchFamily="34" charset="0"/>
              </a:rPr>
              <a:t>Kuh, G., Kinzie, J., Schuh, J.H., Whitt, E.J., and Associates. (2010). Student success in college: Creating conditions that matter. ISBN: 9780470599099. San Francisco, CA: Jossey-Bass, Inc </a:t>
            </a:r>
          </a:p>
          <a:p>
            <a:pPr eaLnBrk="1" hangingPunct="1"/>
            <a:r>
              <a:rPr lang="en-US" altLang="en-US" sz="1400">
                <a:latin typeface="Arial Narrow" pitchFamily="34" charset="0"/>
              </a:rPr>
              <a:t>Kuh, G. (2009). The national survey of student engagement: conceptual and empirical foundations. </a:t>
            </a:r>
            <a:r>
              <a:rPr lang="en-US" altLang="en-US" sz="1400" i="1">
                <a:latin typeface="Arial Narrow" pitchFamily="34" charset="0"/>
              </a:rPr>
              <a:t>New Directions for Institutional Research</a:t>
            </a:r>
            <a:r>
              <a:rPr lang="en-US" altLang="en-US" sz="1400">
                <a:latin typeface="Arial Narrow" pitchFamily="34" charset="0"/>
              </a:rPr>
              <a:t>. 141(1). pp. 5-20. Retrieved November 24, 2010, from Oviatt Library http://library.csun.edu/ </a:t>
            </a:r>
          </a:p>
          <a:p>
            <a:pPr eaLnBrk="1" hangingPunct="1"/>
            <a:r>
              <a:rPr lang="en-US" altLang="en-US" sz="1400">
                <a:latin typeface="Arial Narrow" pitchFamily="34" charset="0"/>
              </a:rPr>
              <a:t>Kuh, G. (2007). The national survey of student engagement: conceptual framework and overview of psychometric properties. Indiana University Center for Postsecondary Research. pp. 1-26. Retrieved September 20, 2010, from Google Scholar: http://nsse.indiana.edu/2004_annual_report/pdf/2004_Conceptual_Framework.pdf </a:t>
            </a:r>
          </a:p>
        </p:txBody>
      </p:sp>
      <p:sp>
        <p:nvSpPr>
          <p:cNvPr id="2" name="Slide Number Placeholder 1"/>
          <p:cNvSpPr>
            <a:spLocks noGrp="1"/>
          </p:cNvSpPr>
          <p:nvPr>
            <p:ph type="sldNum" sz="quarter" idx="12"/>
          </p:nvPr>
        </p:nvSpPr>
        <p:spPr/>
        <p:txBody>
          <a:bodyPr/>
          <a:lstStyle/>
          <a:p>
            <a:pPr>
              <a:defRPr/>
            </a:pPr>
            <a:fld id="{AC050FDF-28D9-4EFB-A028-E33DEE035F17}" type="slidenum">
              <a:rPr lang="en-US" altLang="en-US"/>
              <a:pPr>
                <a:defRPr/>
              </a:pPr>
              <a:t>40</a:t>
            </a:fld>
            <a:endParaRPr lang="en-US" altLang="en-US"/>
          </a:p>
        </p:txBody>
      </p:sp>
    </p:spTree>
    <p:extLst>
      <p:ext uri="{BB962C8B-B14F-4D97-AF65-F5344CB8AC3E}">
        <p14:creationId xmlns:p14="http://schemas.microsoft.com/office/powerpoint/2010/main" val="3331570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2057400" y="152400"/>
            <a:ext cx="6858000" cy="1143000"/>
          </a:xfrm>
        </p:spPr>
        <p:txBody>
          <a:bodyPr/>
          <a:lstStyle/>
          <a:p>
            <a:pPr eaLnBrk="1" hangingPunct="1"/>
            <a:r>
              <a:rPr lang="en-US" altLang="en-US" dirty="0" smtClean="0">
                <a:solidFill>
                  <a:srgbClr val="0000CC"/>
                </a:solidFill>
                <a:latin typeface="Arial Narrow" pitchFamily="34" charset="0"/>
              </a:rPr>
              <a:t>References</a:t>
            </a:r>
          </a:p>
        </p:txBody>
      </p:sp>
      <p:sp>
        <p:nvSpPr>
          <p:cNvPr id="33795" name="Content Placeholder 2"/>
          <p:cNvSpPr>
            <a:spLocks noGrp="1"/>
          </p:cNvSpPr>
          <p:nvPr>
            <p:ph idx="1"/>
          </p:nvPr>
        </p:nvSpPr>
        <p:spPr>
          <a:xfrm>
            <a:off x="2133600" y="1219200"/>
            <a:ext cx="8153400" cy="4876800"/>
          </a:xfrm>
        </p:spPr>
        <p:txBody>
          <a:bodyPr/>
          <a:lstStyle/>
          <a:p>
            <a:pPr eaLnBrk="1" hangingPunct="1"/>
            <a:r>
              <a:rPr lang="en-US" altLang="en-US" sz="1400">
                <a:latin typeface="Arial Narrow" pitchFamily="34" charset="0"/>
              </a:rPr>
              <a:t>Kuh, G., Kinzie, J., Schuh, J.H., Whitt, E.J. (2005). Assessing conditions to enhance educational effectiveness: The inventory for student engagement and success. ISBN: 9780787982201. San Francisco, CA: Jossey-Bass, Inc. </a:t>
            </a:r>
          </a:p>
          <a:p>
            <a:pPr eaLnBrk="1" hangingPunct="1"/>
            <a:r>
              <a:rPr lang="en-US" altLang="en-US" sz="1400">
                <a:latin typeface="Arial Narrow" pitchFamily="34" charset="0"/>
              </a:rPr>
              <a:t>O’Connell, J., Woodruff, D., Schwarzenegger, A., Board of Governors of the California Community Colleges, CCCO, CDE, et, al. (2008). </a:t>
            </a:r>
            <a:r>
              <a:rPr lang="en-US" altLang="en-US" sz="1400" i="1">
                <a:latin typeface="Arial Narrow" pitchFamily="34" charset="0"/>
              </a:rPr>
              <a:t>2008-2012 California state plan for career and technical education: a guide for high-quality programs, a bridge to the future. </a:t>
            </a:r>
            <a:r>
              <a:rPr lang="en-US" altLang="en-US" sz="1400">
                <a:latin typeface="Arial Narrow" pitchFamily="34" charset="0"/>
              </a:rPr>
              <a:t>Retrieved September 11, 2010, from WestEd website: http://www.schoolsmovingup.net/cs/ctep/print/htdocs/ctep/home.htm </a:t>
            </a:r>
          </a:p>
          <a:p>
            <a:pPr eaLnBrk="1" hangingPunct="1"/>
            <a:r>
              <a:rPr lang="en-US" altLang="en-US" sz="1400">
                <a:latin typeface="Arial Narrow" pitchFamily="34" charset="0"/>
              </a:rPr>
              <a:t>MacGregor, M.G. (2005). Designing student leadership programs: Transforming the leadership potential in youth. </a:t>
            </a:r>
            <a:r>
              <a:rPr lang="en-US" altLang="en-US" sz="1400" i="1">
                <a:latin typeface="Arial Narrow" pitchFamily="34" charset="0"/>
              </a:rPr>
              <a:t>3rd edition</a:t>
            </a:r>
            <a:r>
              <a:rPr lang="en-US" altLang="en-US" sz="1400">
                <a:latin typeface="Arial Narrow" pitchFamily="34" charset="0"/>
              </a:rPr>
              <a:t>. ISBN: 100967798167. Denver, CO: Youthleadership.com </a:t>
            </a:r>
          </a:p>
          <a:p>
            <a:pPr eaLnBrk="1" hangingPunct="1"/>
            <a:r>
              <a:rPr lang="en-US" altLang="en-US" sz="1400">
                <a:latin typeface="Arial Narrow" pitchFamily="34" charset="0"/>
              </a:rPr>
              <a:t>McNally, K. and Harvey, M. (2001). Career and Technical Student Organizations: A perfect path to self-determination and successful transition. </a:t>
            </a:r>
            <a:r>
              <a:rPr lang="en-US" altLang="en-US" sz="1400" i="1">
                <a:latin typeface="Arial Narrow" pitchFamily="34" charset="0"/>
              </a:rPr>
              <a:t>Preventing School Failure. </a:t>
            </a:r>
            <a:r>
              <a:rPr lang="en-US" altLang="en-US" sz="1400">
                <a:latin typeface="Arial Narrow" pitchFamily="34" charset="0"/>
              </a:rPr>
              <a:t>45(3). pp. 114-118. Retrieved September 11, 2010 from Oviatt Library http://library.csun.edu/ </a:t>
            </a:r>
          </a:p>
          <a:p>
            <a:pPr eaLnBrk="1" hangingPunct="1"/>
            <a:r>
              <a:rPr lang="en-US" altLang="en-US" sz="1400">
                <a:latin typeface="Arial Narrow" pitchFamily="34" charset="0"/>
              </a:rPr>
              <a:t>Scott, J. L. and Sarkees-Wircenski, M. (2004). Overview of career and technical education. (3rd edition). ISBN: 0826940161. Homewood, IL: American Technical Publishers, Inc. </a:t>
            </a:r>
          </a:p>
          <a:p>
            <a:pPr eaLnBrk="1" hangingPunct="1"/>
            <a:r>
              <a:rPr lang="en-US" altLang="en-US" sz="1400">
                <a:latin typeface="Arial Narrow" pitchFamily="34" charset="0"/>
              </a:rPr>
              <a:t>SkillsUSA. (2010). SkillsUSA: Champions at work. Retrieved November 2, 2010, from website: www.skillsusa.org </a:t>
            </a:r>
          </a:p>
          <a:p>
            <a:pPr eaLnBrk="1" hangingPunct="1"/>
            <a:r>
              <a:rPr lang="en-US" altLang="en-US" sz="1400">
                <a:latin typeface="Arial Narrow" pitchFamily="34" charset="0"/>
              </a:rPr>
              <a:t>SkillsUSA. (2010). SkillsUSA Student Leadership Handbook. </a:t>
            </a:r>
            <a:r>
              <a:rPr lang="en-US" altLang="en-US" sz="1400" i="1">
                <a:latin typeface="Arial Narrow" pitchFamily="34" charset="0"/>
              </a:rPr>
              <a:t>24th edition</a:t>
            </a:r>
            <a:r>
              <a:rPr lang="en-US" altLang="en-US" sz="1400">
                <a:latin typeface="Arial Narrow" pitchFamily="34" charset="0"/>
              </a:rPr>
              <a:t>. ISBN: P90. Leesburg, VA: SkillsUSA </a:t>
            </a:r>
          </a:p>
          <a:p>
            <a:pPr eaLnBrk="1" hangingPunct="1"/>
            <a:r>
              <a:rPr lang="en-US" altLang="en-US" sz="1400">
                <a:latin typeface="Arial Narrow" pitchFamily="34" charset="0"/>
              </a:rPr>
              <a:t>SkillsUSA. (2010). Values Proposition Research. Retrieved October, 5, 2011, from website: www.skillsusa.org/directors </a:t>
            </a:r>
          </a:p>
        </p:txBody>
      </p:sp>
      <p:sp>
        <p:nvSpPr>
          <p:cNvPr id="2" name="Slide Number Placeholder 1"/>
          <p:cNvSpPr>
            <a:spLocks noGrp="1"/>
          </p:cNvSpPr>
          <p:nvPr>
            <p:ph type="sldNum" sz="quarter" idx="12"/>
          </p:nvPr>
        </p:nvSpPr>
        <p:spPr/>
        <p:txBody>
          <a:bodyPr/>
          <a:lstStyle/>
          <a:p>
            <a:pPr>
              <a:defRPr/>
            </a:pPr>
            <a:fld id="{082E6CFC-1B37-4DFE-85C6-6069F345BAD4}" type="slidenum">
              <a:rPr lang="en-US" altLang="en-US"/>
              <a:pPr>
                <a:defRPr/>
              </a:pPr>
              <a:t>41</a:t>
            </a:fld>
            <a:endParaRPr lang="en-US" altLang="en-US"/>
          </a:p>
        </p:txBody>
      </p:sp>
    </p:spTree>
    <p:extLst>
      <p:ext uri="{BB962C8B-B14F-4D97-AF65-F5344CB8AC3E}">
        <p14:creationId xmlns:p14="http://schemas.microsoft.com/office/powerpoint/2010/main" val="1905331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981200" y="228600"/>
            <a:ext cx="6858000" cy="1143000"/>
          </a:xfrm>
        </p:spPr>
        <p:txBody>
          <a:bodyPr/>
          <a:lstStyle/>
          <a:p>
            <a:pPr eaLnBrk="1" hangingPunct="1"/>
            <a:r>
              <a:rPr lang="en-US" altLang="en-US" dirty="0" smtClean="0">
                <a:solidFill>
                  <a:srgbClr val="0000CC"/>
                </a:solidFill>
                <a:latin typeface="Arial Narrow" pitchFamily="34" charset="0"/>
              </a:rPr>
              <a:t>References</a:t>
            </a:r>
          </a:p>
        </p:txBody>
      </p:sp>
      <p:sp>
        <p:nvSpPr>
          <p:cNvPr id="34819" name="Content Placeholder 2"/>
          <p:cNvSpPr>
            <a:spLocks noGrp="1"/>
          </p:cNvSpPr>
          <p:nvPr>
            <p:ph idx="1"/>
          </p:nvPr>
        </p:nvSpPr>
        <p:spPr>
          <a:xfrm>
            <a:off x="2133600" y="1447800"/>
            <a:ext cx="8153400" cy="4572000"/>
          </a:xfrm>
        </p:spPr>
        <p:txBody>
          <a:bodyPr/>
          <a:lstStyle/>
          <a:p>
            <a:pPr eaLnBrk="1" hangingPunct="1"/>
            <a:r>
              <a:rPr lang="en-US" altLang="en-US" sz="1400">
                <a:latin typeface="Arial Narrow" pitchFamily="34" charset="0"/>
              </a:rPr>
              <a:t>Tinto, V. (1993). Leaving college: Rethinking the causes and cures of student attrition. </a:t>
            </a:r>
            <a:r>
              <a:rPr lang="en-US" altLang="en-US" sz="1400" i="1">
                <a:latin typeface="Arial Narrow" pitchFamily="34" charset="0"/>
              </a:rPr>
              <a:t>2nd edition</a:t>
            </a:r>
            <a:r>
              <a:rPr lang="en-US" altLang="en-US" sz="1400">
                <a:latin typeface="Arial Narrow" pitchFamily="34" charset="0"/>
              </a:rPr>
              <a:t>. ISBN: 100226804496. Chicago, IL: University of Chicago. </a:t>
            </a:r>
          </a:p>
          <a:p>
            <a:pPr eaLnBrk="1" hangingPunct="1"/>
            <a:r>
              <a:rPr lang="en-US" altLang="en-US" sz="1400">
                <a:latin typeface="Arial Narrow" pitchFamily="34" charset="0"/>
              </a:rPr>
              <a:t>Threeton, M. and Pellock, C. (2010). The relationship between SkillsUSA student contest preparation and academics. </a:t>
            </a:r>
            <a:r>
              <a:rPr lang="en-US" altLang="en-US" sz="1400" i="1">
                <a:latin typeface="Arial Narrow" pitchFamily="34" charset="0"/>
              </a:rPr>
              <a:t>Journal of Career and Technical Education</a:t>
            </a:r>
            <a:r>
              <a:rPr lang="en-US" altLang="en-US" sz="1400">
                <a:latin typeface="Arial Narrow" pitchFamily="34" charset="0"/>
              </a:rPr>
              <a:t>. 25(2). pp. 94-108. Retrieved September 20, 2010, from Oviatt Library http://library.csun.edu/ </a:t>
            </a:r>
          </a:p>
          <a:p>
            <a:pPr eaLnBrk="1" hangingPunct="1"/>
            <a:r>
              <a:rPr lang="en-US" altLang="en-US" sz="1400">
                <a:latin typeface="Arial Narrow" pitchFamily="34" charset="0"/>
              </a:rPr>
              <a:t>Threeton, M. (2007). The Carl D. Perkins Career and Technical Education (CTE) Act of 2006 and the roles and responsibilities of CTE teachers and faculty members. </a:t>
            </a:r>
            <a:r>
              <a:rPr lang="en-US" altLang="en-US" sz="1400" i="1">
                <a:latin typeface="Arial Narrow" pitchFamily="34" charset="0"/>
              </a:rPr>
              <a:t>Journal of Industrial Teacher Education. </a:t>
            </a:r>
            <a:r>
              <a:rPr lang="en-US" altLang="en-US" sz="1400">
                <a:latin typeface="Arial Narrow" pitchFamily="34" charset="0"/>
              </a:rPr>
              <a:t>44(1). pp. 66-82. Retrieved September 18, 2010, from Oviatt Library http://library.csun.edu/ </a:t>
            </a:r>
          </a:p>
          <a:p>
            <a:pPr eaLnBrk="1" hangingPunct="1"/>
            <a:r>
              <a:rPr lang="en-US" altLang="en-US" sz="1400">
                <a:latin typeface="Arial Narrow" pitchFamily="34" charset="0"/>
              </a:rPr>
              <a:t>United State Department of Labor. (1999). Secretary’s Commission on Necessary Skills (SCANS) Report. Retrieved November 2, 2010 from http://wdr.doleta.gov/opr/FULLTEXT/1999_35.pdf </a:t>
            </a:r>
          </a:p>
          <a:p>
            <a:pPr eaLnBrk="1" hangingPunct="1"/>
            <a:r>
              <a:rPr lang="en-US" altLang="en-US" sz="1400">
                <a:latin typeface="Arial Narrow" pitchFamily="34" charset="0"/>
              </a:rPr>
              <a:t>United States Department of Labor. (2010). Occupational Outlook Handbook. ISBN: 9781593577384. Indianapolis, IN: JIST Publishing. </a:t>
            </a:r>
          </a:p>
          <a:p>
            <a:pPr eaLnBrk="1" hangingPunct="1"/>
            <a:r>
              <a:rPr lang="en-US" altLang="en-US" sz="1400"/>
              <a:t>Zirkle, C. and Connors, J. (2003). The Contributions of career and technical student organizations (CTSO) to the development and assessment of workplace skills and knowledge: A literature review. </a:t>
            </a:r>
            <a:r>
              <a:rPr lang="en-US" altLang="en-US" sz="1400" i="1"/>
              <a:t>Workforce Education Forum. </a:t>
            </a:r>
            <a:r>
              <a:rPr lang="en-US" altLang="en-US" sz="1400"/>
              <a:t>30(2). pp. 15-26. Retrieved September 20, 2010, from Oviatt Library http://library.csun.edu/ </a:t>
            </a:r>
            <a:endParaRPr lang="en-US" altLang="en-US" sz="1400">
              <a:latin typeface="Arial Narrow" pitchFamily="34" charset="0"/>
            </a:endParaRPr>
          </a:p>
        </p:txBody>
      </p:sp>
      <p:sp>
        <p:nvSpPr>
          <p:cNvPr id="2" name="Slide Number Placeholder 1"/>
          <p:cNvSpPr>
            <a:spLocks noGrp="1"/>
          </p:cNvSpPr>
          <p:nvPr>
            <p:ph type="sldNum" sz="quarter" idx="12"/>
          </p:nvPr>
        </p:nvSpPr>
        <p:spPr/>
        <p:txBody>
          <a:bodyPr/>
          <a:lstStyle/>
          <a:p>
            <a:pPr>
              <a:defRPr/>
            </a:pPr>
            <a:fld id="{FB10CDE8-7614-4888-992B-4C4D1F941BAF}" type="slidenum">
              <a:rPr lang="en-US" altLang="en-US"/>
              <a:pPr>
                <a:defRPr/>
              </a:pPr>
              <a:t>42</a:t>
            </a:fld>
            <a:endParaRPr lang="en-US" altLang="en-US"/>
          </a:p>
        </p:txBody>
      </p:sp>
    </p:spTree>
    <p:extLst>
      <p:ext uri="{BB962C8B-B14F-4D97-AF65-F5344CB8AC3E}">
        <p14:creationId xmlns:p14="http://schemas.microsoft.com/office/powerpoint/2010/main" val="3227540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5581" y="1092820"/>
            <a:ext cx="9144000" cy="1784194"/>
          </a:xfrm>
        </p:spPr>
        <p:txBody>
          <a:bodyPr>
            <a:normAutofit/>
          </a:bodyPr>
          <a:lstStyle/>
          <a:p>
            <a:r>
              <a:rPr lang="en-US" b="1" dirty="0" smtClean="0">
                <a:solidFill>
                  <a:schemeClr val="accent6">
                    <a:lumMod val="50000"/>
                  </a:schemeClr>
                </a:solidFill>
                <a:latin typeface="Arial Narrow" panose="020B0606020202030204" pitchFamily="34" charset="0"/>
              </a:rPr>
              <a:t>Career Technical Student Organizations (CTSOs)</a:t>
            </a:r>
            <a:endParaRPr lang="en-US" b="1" dirty="0">
              <a:solidFill>
                <a:schemeClr val="accent6">
                  <a:lumMod val="50000"/>
                </a:schemeClr>
              </a:solidFill>
              <a:latin typeface="Arial Narrow" panose="020B0606020202030204" pitchFamily="34" charset="0"/>
            </a:endParaRPr>
          </a:p>
        </p:txBody>
      </p:sp>
      <p:sp>
        <p:nvSpPr>
          <p:cNvPr id="3" name="Subtitle 2"/>
          <p:cNvSpPr>
            <a:spLocks noGrp="1"/>
          </p:cNvSpPr>
          <p:nvPr>
            <p:ph type="subTitle" idx="1"/>
          </p:nvPr>
        </p:nvSpPr>
        <p:spPr>
          <a:xfrm>
            <a:off x="3902150" y="5665015"/>
            <a:ext cx="8397646" cy="1003415"/>
          </a:xfrm>
        </p:spPr>
        <p:txBody>
          <a:bodyPr>
            <a:noAutofit/>
          </a:bodyPr>
          <a:lstStyle/>
          <a:p>
            <a:r>
              <a:rPr lang="en-US" sz="3600" dirty="0" smtClean="0">
                <a:solidFill>
                  <a:srgbClr val="663300"/>
                </a:solidFill>
                <a:effectLst>
                  <a:outerShdw blurRad="38100" dist="38100" dir="2700000" algn="tl">
                    <a:srgbClr val="000000">
                      <a:alpha val="43137"/>
                    </a:srgbClr>
                  </a:outerShdw>
                </a:effectLst>
                <a:latin typeface="Arial Narrow" panose="020B0606020202030204" pitchFamily="34" charset="0"/>
              </a:rPr>
              <a:t>Why are they part of our </a:t>
            </a:r>
            <a:r>
              <a:rPr lang="en-US" sz="3600" smtClean="0">
                <a:solidFill>
                  <a:srgbClr val="663300"/>
                </a:solidFill>
                <a:effectLst>
                  <a:outerShdw blurRad="38100" dist="38100" dir="2700000" algn="tl">
                    <a:srgbClr val="000000">
                      <a:alpha val="43137"/>
                    </a:srgbClr>
                  </a:outerShdw>
                </a:effectLst>
                <a:latin typeface="Arial Narrow" panose="020B0606020202030204" pitchFamily="34" charset="0"/>
              </a:rPr>
              <a:t>(xxx)Class</a:t>
            </a:r>
            <a:r>
              <a:rPr lang="en-US" sz="3600" dirty="0" smtClean="0">
                <a:solidFill>
                  <a:srgbClr val="663300"/>
                </a:solidFill>
                <a:effectLst>
                  <a:outerShdw blurRad="38100" dist="38100" dir="2700000" algn="tl">
                    <a:srgbClr val="000000">
                      <a:alpha val="43137"/>
                    </a:srgbClr>
                  </a:outerShdw>
                </a:effectLst>
                <a:latin typeface="Arial Narrow" panose="020B0606020202030204" pitchFamily="34" charset="0"/>
              </a:rPr>
              <a:t>??</a:t>
            </a:r>
            <a:endParaRPr lang="en-US" sz="3600" dirty="0">
              <a:solidFill>
                <a:srgbClr val="663300"/>
              </a:solidFill>
              <a:effectLst>
                <a:outerShdw blurRad="38100" dist="38100" dir="2700000" algn="tl">
                  <a:srgbClr val="000000">
                    <a:alpha val="43137"/>
                  </a:srgbClr>
                </a:outerShdw>
              </a:effectLst>
              <a:latin typeface="Arial Narrow" panose="020B0606020202030204" pitchFamily="34" charset="0"/>
            </a:endParaRPr>
          </a:p>
        </p:txBody>
      </p:sp>
    </p:spTree>
    <p:extLst>
      <p:ext uri="{BB962C8B-B14F-4D97-AF65-F5344CB8AC3E}">
        <p14:creationId xmlns:p14="http://schemas.microsoft.com/office/powerpoint/2010/main" val="2514886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What is SkillsUSA (or other CTSO)</a:t>
            </a:r>
            <a:endParaRPr lang="en-US" dirty="0">
              <a:solidFill>
                <a:srgbClr val="0000CC"/>
              </a:solidFill>
              <a:effectLst>
                <a:outerShdw blurRad="38100" dist="38100" dir="2700000" algn="tl">
                  <a:srgbClr val="000000">
                    <a:alpha val="43137"/>
                  </a:srgbClr>
                </a:outerShdw>
              </a:effectLst>
              <a:latin typeface="Arial Narrow" panose="020B0606020202030204" pitchFamily="34" charset="0"/>
            </a:endParaRPr>
          </a:p>
        </p:txBody>
      </p:sp>
      <p:sp>
        <p:nvSpPr>
          <p:cNvPr id="3" name="Content Placeholder 2"/>
          <p:cNvSpPr>
            <a:spLocks noGrp="1"/>
          </p:cNvSpPr>
          <p:nvPr>
            <p:ph idx="1"/>
          </p:nvPr>
        </p:nvSpPr>
        <p:spPr/>
        <p:txBody>
          <a:bodyPr/>
          <a:lstStyle/>
          <a:p>
            <a:pPr marL="0" indent="0" algn="ctr">
              <a:buNone/>
            </a:pPr>
            <a:r>
              <a:rPr lang="en-US" sz="3200" dirty="0" smtClean="0">
                <a:solidFill>
                  <a:srgbClr val="0000CC"/>
                </a:solidFill>
                <a:effectLst>
                  <a:outerShdw blurRad="38100" dist="38100" dir="2700000" algn="tl">
                    <a:srgbClr val="000000">
                      <a:alpha val="43137"/>
                    </a:srgbClr>
                  </a:outerShdw>
                </a:effectLst>
                <a:latin typeface="Arial Narrow" panose="020B0606020202030204" pitchFamily="34" charset="0"/>
              </a:rPr>
              <a:t>Historically – SkillsUSA has changed its name a few times</a:t>
            </a:r>
          </a:p>
          <a:p>
            <a:pPr marL="0" indent="0" algn="ctr">
              <a:buNone/>
            </a:pPr>
            <a:endParaRPr lang="en-US" sz="3200" dirty="0" smtClean="0">
              <a:solidFill>
                <a:srgbClr val="0000CC"/>
              </a:solidFill>
              <a:effectLst>
                <a:outerShdw blurRad="38100" dist="38100" dir="2700000" algn="tl">
                  <a:srgbClr val="000000">
                    <a:alpha val="43137"/>
                  </a:srgbClr>
                </a:outerShdw>
              </a:effectLst>
              <a:latin typeface="Arial Narrow" panose="020B0606020202030204" pitchFamily="34" charset="0"/>
            </a:endParaRPr>
          </a:p>
          <a:p>
            <a:r>
              <a:rPr lang="en-US" dirty="0" smtClean="0">
                <a:solidFill>
                  <a:srgbClr val="0000CC"/>
                </a:solidFill>
                <a:latin typeface="Arial Narrow" panose="020B0606020202030204" pitchFamily="34" charset="0"/>
              </a:rPr>
              <a:t>In 1920s = Future Craftsmen of America (FCA)</a:t>
            </a:r>
          </a:p>
          <a:p>
            <a:r>
              <a:rPr lang="en-US" dirty="0" smtClean="0">
                <a:solidFill>
                  <a:srgbClr val="0000CC"/>
                </a:solidFill>
                <a:latin typeface="Arial Narrow" panose="020B0606020202030204" pitchFamily="34" charset="0"/>
              </a:rPr>
              <a:t>1965 = Evolved to Vocational Industrial Clubs of America (VICA)</a:t>
            </a:r>
          </a:p>
          <a:p>
            <a:r>
              <a:rPr lang="en-US" dirty="0" smtClean="0">
                <a:solidFill>
                  <a:srgbClr val="0000CC"/>
                </a:solidFill>
                <a:latin typeface="Arial Narrow" panose="020B0606020202030204" pitchFamily="34" charset="0"/>
              </a:rPr>
              <a:t>1995 = National Officers voted to change the name to be more reflective of the programs that participate and what students learn: SkillsUSA-VICA</a:t>
            </a:r>
          </a:p>
          <a:p>
            <a:r>
              <a:rPr lang="en-US" dirty="0" smtClean="0">
                <a:solidFill>
                  <a:srgbClr val="0000CC"/>
                </a:solidFill>
                <a:latin typeface="Arial Narrow" panose="020B0606020202030204" pitchFamily="34" charset="0"/>
              </a:rPr>
              <a:t>2004 = VICA was dropped from the name to just be: SkillsUSA</a:t>
            </a:r>
          </a:p>
        </p:txBody>
      </p:sp>
    </p:spTree>
    <p:extLst>
      <p:ext uri="{BB962C8B-B14F-4D97-AF65-F5344CB8AC3E}">
        <p14:creationId xmlns:p14="http://schemas.microsoft.com/office/powerpoint/2010/main" val="2160610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What is the Purpose of SkillsUSA</a:t>
            </a:r>
            <a:endParaRPr lang="en-US" dirty="0">
              <a:solidFill>
                <a:srgbClr val="0000CC"/>
              </a:solidFill>
              <a:effectLst>
                <a:outerShdw blurRad="38100" dist="38100" dir="2700000" algn="tl">
                  <a:srgbClr val="000000">
                    <a:alpha val="43137"/>
                  </a:srgbClr>
                </a:outerShdw>
              </a:effectLst>
              <a:latin typeface="Arial Narrow" panose="020B0606020202030204" pitchFamily="34" charset="0"/>
            </a:endParaRPr>
          </a:p>
        </p:txBody>
      </p:sp>
      <p:sp>
        <p:nvSpPr>
          <p:cNvPr id="3" name="Content Placeholder 2"/>
          <p:cNvSpPr>
            <a:spLocks noGrp="1"/>
          </p:cNvSpPr>
          <p:nvPr>
            <p:ph sz="half" idx="1"/>
          </p:nvPr>
        </p:nvSpPr>
        <p:spPr>
          <a:xfrm>
            <a:off x="838200" y="1605516"/>
            <a:ext cx="5181600" cy="5092996"/>
          </a:xfrm>
        </p:spPr>
        <p:txBody>
          <a:bodyPr>
            <a:normAutofit lnSpcReduction="10000"/>
          </a:bodyPr>
          <a:lstStyle/>
          <a:p>
            <a:r>
              <a:rPr lang="en-US" b="1" dirty="0" smtClean="0">
                <a:solidFill>
                  <a:srgbClr val="0000CC"/>
                </a:solidFill>
                <a:latin typeface="Arial Narrow" panose="020B0606020202030204" pitchFamily="34" charset="0"/>
              </a:rPr>
              <a:t>Unite in a common bond for all CTE pathways that participate:</a:t>
            </a:r>
          </a:p>
          <a:p>
            <a:pPr lvl="1"/>
            <a:r>
              <a:rPr lang="en-US" dirty="0" smtClean="0">
                <a:solidFill>
                  <a:srgbClr val="0000CC"/>
                </a:solidFill>
                <a:latin typeface="Arial Narrow" panose="020B0606020202030204" pitchFamily="34" charset="0"/>
              </a:rPr>
              <a:t>Local (High School)</a:t>
            </a:r>
          </a:p>
          <a:p>
            <a:pPr lvl="1"/>
            <a:r>
              <a:rPr lang="en-US" dirty="0" smtClean="0">
                <a:solidFill>
                  <a:srgbClr val="0000CC"/>
                </a:solidFill>
                <a:latin typeface="Arial Narrow" panose="020B0606020202030204" pitchFamily="34" charset="0"/>
              </a:rPr>
              <a:t>Regionally</a:t>
            </a:r>
          </a:p>
          <a:p>
            <a:pPr lvl="1"/>
            <a:r>
              <a:rPr lang="en-US" dirty="0" smtClean="0">
                <a:solidFill>
                  <a:srgbClr val="0000CC"/>
                </a:solidFill>
                <a:latin typeface="Arial Narrow" panose="020B0606020202030204" pitchFamily="34" charset="0"/>
              </a:rPr>
              <a:t>Statewide</a:t>
            </a:r>
          </a:p>
          <a:p>
            <a:pPr lvl="1"/>
            <a:r>
              <a:rPr lang="en-US" dirty="0" smtClean="0">
                <a:solidFill>
                  <a:srgbClr val="0000CC"/>
                </a:solidFill>
                <a:latin typeface="Arial Narrow" panose="020B0606020202030204" pitchFamily="34" charset="0"/>
              </a:rPr>
              <a:t>Nationally</a:t>
            </a:r>
          </a:p>
          <a:p>
            <a:pPr lvl="1"/>
            <a:r>
              <a:rPr lang="en-US" dirty="0" smtClean="0">
                <a:solidFill>
                  <a:srgbClr val="0000CC"/>
                </a:solidFill>
                <a:latin typeface="Arial Narrow" panose="020B0606020202030204" pitchFamily="34" charset="0"/>
              </a:rPr>
              <a:t>Internationally</a:t>
            </a:r>
          </a:p>
          <a:p>
            <a:r>
              <a:rPr lang="en-US" b="1" dirty="0" smtClean="0">
                <a:solidFill>
                  <a:srgbClr val="0000CC"/>
                </a:solidFill>
                <a:latin typeface="Arial Narrow" panose="020B0606020202030204" pitchFamily="34" charset="0"/>
              </a:rPr>
              <a:t>Positions in SkillsUSA for Students:</a:t>
            </a:r>
          </a:p>
          <a:p>
            <a:pPr lvl="1"/>
            <a:r>
              <a:rPr lang="en-US" dirty="0" smtClean="0">
                <a:solidFill>
                  <a:srgbClr val="0000CC"/>
                </a:solidFill>
                <a:latin typeface="Arial Narrow" panose="020B0606020202030204" pitchFamily="34" charset="0"/>
              </a:rPr>
              <a:t>President</a:t>
            </a:r>
          </a:p>
          <a:p>
            <a:pPr lvl="1"/>
            <a:r>
              <a:rPr lang="en-US" dirty="0" smtClean="0">
                <a:solidFill>
                  <a:srgbClr val="0000CC"/>
                </a:solidFill>
                <a:latin typeface="Arial Narrow" panose="020B0606020202030204" pitchFamily="34" charset="0"/>
              </a:rPr>
              <a:t>Vice-President</a:t>
            </a:r>
          </a:p>
          <a:p>
            <a:pPr lvl="1"/>
            <a:r>
              <a:rPr lang="en-US" dirty="0" smtClean="0">
                <a:solidFill>
                  <a:srgbClr val="0000CC"/>
                </a:solidFill>
                <a:latin typeface="Arial Narrow" panose="020B0606020202030204" pitchFamily="34" charset="0"/>
              </a:rPr>
              <a:t>Secretary</a:t>
            </a:r>
          </a:p>
          <a:p>
            <a:pPr lvl="1"/>
            <a:r>
              <a:rPr lang="en-US" dirty="0" smtClean="0">
                <a:solidFill>
                  <a:srgbClr val="0000CC"/>
                </a:solidFill>
                <a:latin typeface="Arial Narrow" panose="020B0606020202030204" pitchFamily="34" charset="0"/>
              </a:rPr>
              <a:t>Treasurer</a:t>
            </a:r>
          </a:p>
        </p:txBody>
      </p:sp>
      <p:sp>
        <p:nvSpPr>
          <p:cNvPr id="4" name="Content Placeholder 3"/>
          <p:cNvSpPr>
            <a:spLocks noGrp="1"/>
          </p:cNvSpPr>
          <p:nvPr>
            <p:ph sz="half" idx="2"/>
          </p:nvPr>
        </p:nvSpPr>
        <p:spPr>
          <a:xfrm>
            <a:off x="6172200" y="1605516"/>
            <a:ext cx="5181600" cy="5092996"/>
          </a:xfrm>
        </p:spPr>
        <p:txBody>
          <a:bodyPr>
            <a:normAutofit lnSpcReduction="10000"/>
          </a:bodyPr>
          <a:lstStyle/>
          <a:p>
            <a:pPr lvl="1"/>
            <a:r>
              <a:rPr lang="en-US" dirty="0" smtClean="0">
                <a:solidFill>
                  <a:srgbClr val="0000CC"/>
                </a:solidFill>
                <a:latin typeface="Arial Narrow" panose="020B0606020202030204" pitchFamily="34" charset="0"/>
              </a:rPr>
              <a:t>Parliamentarian</a:t>
            </a:r>
          </a:p>
          <a:p>
            <a:pPr lvl="1"/>
            <a:r>
              <a:rPr lang="en-US" dirty="0" smtClean="0">
                <a:solidFill>
                  <a:srgbClr val="0000CC"/>
                </a:solidFill>
                <a:latin typeface="Arial Narrow" panose="020B0606020202030204" pitchFamily="34" charset="0"/>
              </a:rPr>
              <a:t>Historian</a:t>
            </a:r>
          </a:p>
          <a:p>
            <a:pPr lvl="1"/>
            <a:r>
              <a:rPr lang="en-US" dirty="0" smtClean="0">
                <a:solidFill>
                  <a:srgbClr val="0000CC"/>
                </a:solidFill>
                <a:latin typeface="Arial Narrow" panose="020B0606020202030204" pitchFamily="34" charset="0"/>
              </a:rPr>
              <a:t>Reporter</a:t>
            </a:r>
          </a:p>
          <a:p>
            <a:pPr marL="457200" lvl="1" indent="0">
              <a:buNone/>
            </a:pPr>
            <a:r>
              <a:rPr lang="en-US" dirty="0" smtClean="0">
                <a:solidFill>
                  <a:srgbClr val="0000CC"/>
                </a:solidFill>
                <a:latin typeface="Arial Narrow" panose="020B0606020202030204" pitchFamily="34" charset="0"/>
              </a:rPr>
              <a:t>*These positions are elected by your peers</a:t>
            </a:r>
          </a:p>
          <a:p>
            <a:r>
              <a:rPr lang="en-US" b="1" dirty="0" smtClean="0">
                <a:solidFill>
                  <a:srgbClr val="0000CC"/>
                </a:solidFill>
                <a:latin typeface="Arial Narrow" panose="020B0606020202030204" pitchFamily="34" charset="0"/>
              </a:rPr>
              <a:t>Develop Leadership abilities through direct involvement:</a:t>
            </a:r>
          </a:p>
          <a:p>
            <a:pPr lvl="1"/>
            <a:r>
              <a:rPr lang="en-US" dirty="0" smtClean="0">
                <a:solidFill>
                  <a:srgbClr val="0000CC"/>
                </a:solidFill>
                <a:latin typeface="Arial Narrow" panose="020B0606020202030204" pitchFamily="34" charset="0"/>
              </a:rPr>
              <a:t>Serving as an officer (at any level)</a:t>
            </a:r>
          </a:p>
          <a:p>
            <a:pPr lvl="1"/>
            <a:r>
              <a:rPr lang="en-US" dirty="0" smtClean="0">
                <a:solidFill>
                  <a:srgbClr val="0000CC"/>
                </a:solidFill>
                <a:latin typeface="Arial Narrow" panose="020B0606020202030204" pitchFamily="34" charset="0"/>
              </a:rPr>
              <a:t>Serving on committees</a:t>
            </a:r>
          </a:p>
          <a:p>
            <a:pPr lvl="1"/>
            <a:r>
              <a:rPr lang="en-US" dirty="0" smtClean="0">
                <a:solidFill>
                  <a:srgbClr val="0000CC"/>
                </a:solidFill>
                <a:latin typeface="Arial Narrow" panose="020B0606020202030204" pitchFamily="34" charset="0"/>
              </a:rPr>
              <a:t>Participating in chapter meetings</a:t>
            </a:r>
          </a:p>
          <a:p>
            <a:pPr lvl="1"/>
            <a:r>
              <a:rPr lang="en-US" dirty="0" smtClean="0">
                <a:solidFill>
                  <a:srgbClr val="0000CC"/>
                </a:solidFill>
                <a:latin typeface="Arial Narrow" panose="020B0606020202030204" pitchFamily="34" charset="0"/>
              </a:rPr>
              <a:t>Participate in the Program of Work activities</a:t>
            </a:r>
          </a:p>
          <a:p>
            <a:pPr lvl="1"/>
            <a:r>
              <a:rPr lang="en-US" dirty="0" smtClean="0">
                <a:solidFill>
                  <a:srgbClr val="0000CC"/>
                </a:solidFill>
                <a:latin typeface="Arial Narrow" panose="020B0606020202030204" pitchFamily="34" charset="0"/>
              </a:rPr>
              <a:t>Direct and Indirect activities</a:t>
            </a:r>
          </a:p>
        </p:txBody>
      </p:sp>
    </p:spTree>
    <p:extLst>
      <p:ext uri="{BB962C8B-B14F-4D97-AF65-F5344CB8AC3E}">
        <p14:creationId xmlns:p14="http://schemas.microsoft.com/office/powerpoint/2010/main" val="144447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1"/>
            <a:ext cx="10515600" cy="978306"/>
          </a:xfrm>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What is the Purpose of SkillsUSA</a:t>
            </a:r>
            <a:endParaRPr lang="en-US" dirty="0">
              <a:solidFill>
                <a:srgbClr val="0000CC"/>
              </a:solidFill>
              <a:effectLst>
                <a:outerShdw blurRad="38100" dist="38100" dir="2700000" algn="tl">
                  <a:srgbClr val="000000">
                    <a:alpha val="43137"/>
                  </a:srgbClr>
                </a:outerShdw>
              </a:effectLst>
              <a:latin typeface="Arial Narrow" panose="020B0606020202030204" pitchFamily="34" charset="0"/>
            </a:endParaRPr>
          </a:p>
        </p:txBody>
      </p:sp>
      <p:sp>
        <p:nvSpPr>
          <p:cNvPr id="3" name="Content Placeholder 2"/>
          <p:cNvSpPr>
            <a:spLocks noGrp="1"/>
          </p:cNvSpPr>
          <p:nvPr>
            <p:ph sz="half" idx="1"/>
          </p:nvPr>
        </p:nvSpPr>
        <p:spPr>
          <a:xfrm>
            <a:off x="838200" y="1605516"/>
            <a:ext cx="5181600" cy="5092996"/>
          </a:xfrm>
        </p:spPr>
        <p:txBody>
          <a:bodyPr>
            <a:normAutofit/>
          </a:bodyPr>
          <a:lstStyle/>
          <a:p>
            <a:r>
              <a:rPr lang="en-US" b="1" dirty="0" smtClean="0">
                <a:solidFill>
                  <a:srgbClr val="0000CC"/>
                </a:solidFill>
                <a:latin typeface="Arial Narrow" panose="020B0606020202030204" pitchFamily="34" charset="0"/>
              </a:rPr>
              <a:t>Develop a deep respect for the dignity of work</a:t>
            </a:r>
          </a:p>
          <a:p>
            <a:r>
              <a:rPr lang="en-US" b="1" dirty="0" smtClean="0">
                <a:solidFill>
                  <a:srgbClr val="0000CC"/>
                </a:solidFill>
                <a:latin typeface="Arial Narrow" panose="020B0606020202030204" pitchFamily="34" charset="0"/>
              </a:rPr>
              <a:t>Assist students in developing realistic career goals</a:t>
            </a:r>
            <a:endParaRPr lang="en-US" dirty="0" smtClean="0"/>
          </a:p>
          <a:p>
            <a:r>
              <a:rPr lang="en-US" b="1" dirty="0" smtClean="0">
                <a:solidFill>
                  <a:srgbClr val="0000CC"/>
                </a:solidFill>
                <a:latin typeface="Arial Narrow" panose="020B0606020202030204" pitchFamily="34" charset="0"/>
              </a:rPr>
              <a:t>Attain a purposeful life</a:t>
            </a:r>
          </a:p>
          <a:p>
            <a:r>
              <a:rPr lang="en-US" b="1" dirty="0" smtClean="0">
                <a:solidFill>
                  <a:srgbClr val="0000CC"/>
                </a:solidFill>
                <a:latin typeface="Arial Narrow" panose="020B0606020202030204" pitchFamily="34" charset="0"/>
              </a:rPr>
              <a:t>Create enthusiasm for life long learning</a:t>
            </a:r>
          </a:p>
          <a:p>
            <a:r>
              <a:rPr lang="en-US" b="1" dirty="0" smtClean="0">
                <a:solidFill>
                  <a:srgbClr val="0000CC"/>
                </a:solidFill>
                <a:latin typeface="Arial Narrow" panose="020B0606020202030204" pitchFamily="34" charset="0"/>
              </a:rPr>
              <a:t>Promote high standards in ethics, workmanship, sportsmanship, academics, and safety</a:t>
            </a:r>
          </a:p>
        </p:txBody>
      </p:sp>
      <p:sp>
        <p:nvSpPr>
          <p:cNvPr id="4" name="Content Placeholder 3"/>
          <p:cNvSpPr>
            <a:spLocks noGrp="1"/>
          </p:cNvSpPr>
          <p:nvPr>
            <p:ph sz="half" idx="2"/>
          </p:nvPr>
        </p:nvSpPr>
        <p:spPr>
          <a:xfrm>
            <a:off x="6172200" y="1605516"/>
            <a:ext cx="5181600" cy="5092996"/>
          </a:xfrm>
        </p:spPr>
        <p:txBody>
          <a:bodyPr>
            <a:normAutofit/>
          </a:bodyPr>
          <a:lstStyle/>
          <a:p>
            <a:r>
              <a:rPr lang="en-US" b="1" dirty="0" smtClean="0">
                <a:solidFill>
                  <a:srgbClr val="0000CC"/>
                </a:solidFill>
                <a:latin typeface="Arial Narrow" panose="020B0606020202030204" pitchFamily="34" charset="0"/>
              </a:rPr>
              <a:t>Understand the functions of labor and management </a:t>
            </a:r>
            <a:endParaRPr lang="en-US" dirty="0" smtClean="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Create a respect, interest, and high regard for CTE pathways and education </a:t>
            </a:r>
          </a:p>
          <a:p>
            <a:r>
              <a:rPr lang="en-US" b="1" dirty="0" smtClean="0">
                <a:solidFill>
                  <a:srgbClr val="0000CC"/>
                </a:solidFill>
                <a:latin typeface="Arial Narrow" panose="020B0606020202030204" pitchFamily="34" charset="0"/>
              </a:rPr>
              <a:t>Develop patriotism through history, knowledge and practice through democracy skills</a:t>
            </a:r>
          </a:p>
          <a:p>
            <a:endParaRPr lang="en-US" b="1" dirty="0" smtClean="0">
              <a:solidFill>
                <a:srgbClr val="0000CC"/>
              </a:solidFill>
              <a:latin typeface="Arial Narrow" panose="020B0606020202030204" pitchFamily="34" charset="0"/>
            </a:endParaRPr>
          </a:p>
        </p:txBody>
      </p:sp>
    </p:spTree>
    <p:extLst>
      <p:ext uri="{BB962C8B-B14F-4D97-AF65-F5344CB8AC3E}">
        <p14:creationId xmlns:p14="http://schemas.microsoft.com/office/powerpoint/2010/main" val="3873473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CC"/>
                </a:solidFill>
                <a:effectLst>
                  <a:outerShdw blurRad="38100" dist="38100" dir="2700000" algn="tl">
                    <a:srgbClr val="000000">
                      <a:alpha val="43137"/>
                    </a:srgbClr>
                  </a:outerShdw>
                </a:effectLst>
                <a:latin typeface="Arial Narrow" panose="020B0606020202030204" pitchFamily="34" charset="0"/>
              </a:rPr>
              <a:t>Important things to know with SkillsUSA</a:t>
            </a:r>
            <a:endParaRPr lang="en-US" dirty="0"/>
          </a:p>
        </p:txBody>
      </p:sp>
      <p:sp>
        <p:nvSpPr>
          <p:cNvPr id="5" name="Content Placeholder 4"/>
          <p:cNvSpPr>
            <a:spLocks noGrp="1"/>
          </p:cNvSpPr>
          <p:nvPr>
            <p:ph idx="1"/>
          </p:nvPr>
        </p:nvSpPr>
        <p:spPr>
          <a:xfrm>
            <a:off x="838200" y="1575881"/>
            <a:ext cx="10515600" cy="4601082"/>
          </a:xfrm>
        </p:spPr>
        <p:txBody>
          <a:bodyPr>
            <a:normAutofit/>
          </a:bodyPr>
          <a:lstStyle/>
          <a:p>
            <a:r>
              <a:rPr lang="en-US" b="1" dirty="0" smtClean="0">
                <a:solidFill>
                  <a:srgbClr val="0000CC"/>
                </a:solidFill>
                <a:latin typeface="Arial Narrow" panose="020B0606020202030204" pitchFamily="34" charset="0"/>
              </a:rPr>
              <a:t>Motto: </a:t>
            </a:r>
            <a:r>
              <a:rPr lang="en-US" i="1" dirty="0" smtClean="0">
                <a:solidFill>
                  <a:srgbClr val="0000CC"/>
                </a:solidFill>
                <a:latin typeface="Arial Narrow" panose="020B0606020202030204" pitchFamily="34" charset="0"/>
              </a:rPr>
              <a:t>“Preparing for Leadership in the World of Work</a:t>
            </a:r>
          </a:p>
          <a:p>
            <a:endParaRPr lang="en-US" b="1" i="1" dirty="0">
              <a:solidFill>
                <a:srgbClr val="0000CC"/>
              </a:solidFill>
              <a:latin typeface="Arial Narrow" panose="020B0606020202030204" pitchFamily="34" charset="0"/>
            </a:endParaRPr>
          </a:p>
          <a:p>
            <a:r>
              <a:rPr lang="en-US" b="1" dirty="0" smtClean="0">
                <a:solidFill>
                  <a:srgbClr val="0000CC"/>
                </a:solidFill>
                <a:latin typeface="Arial Narrow" panose="020B0606020202030204" pitchFamily="34" charset="0"/>
              </a:rPr>
              <a:t>Pledge: </a:t>
            </a:r>
            <a:endParaRPr lang="en-US" i="1" dirty="0">
              <a:solidFill>
                <a:srgbClr val="0000CC"/>
              </a:solidFill>
              <a:latin typeface="Arial Narrow" panose="020B0606020202030204" pitchFamily="34" charset="0"/>
            </a:endParaRPr>
          </a:p>
          <a:p>
            <a:pPr marL="457200" lvl="1" indent="0">
              <a:buNone/>
            </a:pPr>
            <a:r>
              <a:rPr lang="en-US" i="1" dirty="0" smtClean="0">
                <a:solidFill>
                  <a:srgbClr val="0000CC"/>
                </a:solidFill>
                <a:latin typeface="Arial Narrow" panose="020B0606020202030204" pitchFamily="34" charset="0"/>
              </a:rPr>
              <a:t>“To prepare myself by diligent study and ardent practice to become a worker whose services will be recognized as honorable by my employer and fellow workers.</a:t>
            </a:r>
          </a:p>
          <a:p>
            <a:pPr marL="457200" lvl="1" indent="0">
              <a:buNone/>
            </a:pPr>
            <a:r>
              <a:rPr lang="en-US" i="1" dirty="0" smtClean="0">
                <a:solidFill>
                  <a:srgbClr val="0000CC"/>
                </a:solidFill>
                <a:latin typeface="Arial Narrow" panose="020B0606020202030204" pitchFamily="34" charset="0"/>
              </a:rPr>
              <a:t>To base my expectations of reward upon the solid foundation of service.</a:t>
            </a:r>
          </a:p>
          <a:p>
            <a:pPr marL="457200" lvl="1" indent="0">
              <a:buNone/>
            </a:pPr>
            <a:r>
              <a:rPr lang="en-US" i="1" dirty="0" smtClean="0">
                <a:solidFill>
                  <a:srgbClr val="0000CC"/>
                </a:solidFill>
                <a:latin typeface="Arial Narrow" panose="020B0606020202030204" pitchFamily="34" charset="0"/>
              </a:rPr>
              <a:t>To honor and respect my vocation in such a way as to bring repute to myself.</a:t>
            </a:r>
          </a:p>
          <a:p>
            <a:pPr marL="457200" lvl="1" indent="0">
              <a:buNone/>
            </a:pPr>
            <a:r>
              <a:rPr lang="en-US" i="1" dirty="0" smtClean="0">
                <a:solidFill>
                  <a:srgbClr val="0000CC"/>
                </a:solidFill>
                <a:latin typeface="Arial Narrow" panose="020B0606020202030204" pitchFamily="34" charset="0"/>
              </a:rPr>
              <a:t>And further, to spare no effort in upholding the ideals of SkillsUSA.”</a:t>
            </a:r>
            <a:endParaRPr lang="en-US" dirty="0">
              <a:solidFill>
                <a:srgbClr val="0000CC"/>
              </a:solidFill>
              <a:latin typeface="Arial Narrow" panose="020B0606020202030204" pitchFamily="34" charset="0"/>
            </a:endParaRPr>
          </a:p>
        </p:txBody>
      </p:sp>
    </p:spTree>
    <p:extLst>
      <p:ext uri="{BB962C8B-B14F-4D97-AF65-F5344CB8AC3E}">
        <p14:creationId xmlns:p14="http://schemas.microsoft.com/office/powerpoint/2010/main" val="2754409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957</TotalTime>
  <Words>6543</Words>
  <Application>Microsoft Office PowerPoint</Application>
  <PresentationFormat>Widescreen</PresentationFormat>
  <Paragraphs>649</Paragraphs>
  <Slides>42</Slides>
  <Notes>42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Arial Narrow</vt:lpstr>
      <vt:lpstr>Calibri</vt:lpstr>
      <vt:lpstr>Calibri Light</vt:lpstr>
      <vt:lpstr>Californian FB</vt:lpstr>
      <vt:lpstr>Times New Roman</vt:lpstr>
      <vt:lpstr>Wingdings</vt:lpstr>
      <vt:lpstr>Office Theme</vt:lpstr>
      <vt:lpstr>PowerPoint Presentation</vt:lpstr>
      <vt:lpstr>Every Student Succeeds Act (ESSA) of 2015</vt:lpstr>
      <vt:lpstr>Every Student Succeeds Act (ESSA) of 2015</vt:lpstr>
      <vt:lpstr>Disclaimer </vt:lpstr>
      <vt:lpstr>Career Technical Student Organizations (CTSOs)</vt:lpstr>
      <vt:lpstr>What is SkillsUSA (or other CTSO)</vt:lpstr>
      <vt:lpstr>What is the Purpose of SkillsUSA</vt:lpstr>
      <vt:lpstr>What is the Purpose of SkillsUSA</vt:lpstr>
      <vt:lpstr>Important things to know with SkillsUSA</vt:lpstr>
      <vt:lpstr>Important things to know with SkillsUSA</vt:lpstr>
      <vt:lpstr>Program of Work Elements:</vt:lpstr>
      <vt:lpstr>SkillsUSA Professional Development Program Level 1:</vt:lpstr>
      <vt:lpstr>Officer Positions Requirements</vt:lpstr>
      <vt:lpstr>Officer Positions Requirements</vt:lpstr>
      <vt:lpstr>Officer Positions Requirements</vt:lpstr>
      <vt:lpstr>SkillsUSA Professional Development Program (PDP)</vt:lpstr>
      <vt:lpstr>Committees to Support Chapter</vt:lpstr>
      <vt:lpstr>Tomorrow for Class:</vt:lpstr>
      <vt:lpstr>Complete and bring to class tomorrow (3/7/16)</vt:lpstr>
      <vt:lpstr>Running for Officer Position </vt:lpstr>
      <vt:lpstr>SkillsUSA Professional Development Program Level 1:</vt:lpstr>
      <vt:lpstr>Questions that you have about doing CTSOs</vt:lpstr>
      <vt:lpstr> Contact Information for CTSOs in California</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Nuts and Bolts =  Curriculum Integrations</vt:lpstr>
      <vt:lpstr>Contact Information:</vt:lpstr>
      <vt:lpstr>Resources - Links</vt:lpstr>
      <vt:lpstr>References</vt:lpstr>
      <vt:lpstr>References</vt:lpstr>
      <vt:lpstr>References</vt:lpstr>
      <vt:lpstr>References</vt:lpstr>
      <vt:lpstr>References</vt:lpstr>
    </vt:vector>
  </TitlesOfParts>
  <Company>CA Department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Technical Student Organizations (CTSOs)</dc:title>
  <dc:creator>Sherry Davis</dc:creator>
  <cp:lastModifiedBy>Sherry Davis</cp:lastModifiedBy>
  <cp:revision>50</cp:revision>
  <dcterms:created xsi:type="dcterms:W3CDTF">2016-02-19T17:56:36Z</dcterms:created>
  <dcterms:modified xsi:type="dcterms:W3CDTF">2016-04-20T20:23:27Z</dcterms:modified>
</cp:coreProperties>
</file>