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1" r:id="rId2"/>
  </p:sldMasterIdLst>
  <p:notesMasterIdLst>
    <p:notesMasterId r:id="rId53"/>
  </p:notesMasterIdLst>
  <p:handoutMasterIdLst>
    <p:handoutMasterId r:id="rId54"/>
  </p:handoutMasterIdLst>
  <p:sldIdLst>
    <p:sldId id="332" r:id="rId3"/>
    <p:sldId id="508" r:id="rId4"/>
    <p:sldId id="506" r:id="rId5"/>
    <p:sldId id="444" r:id="rId6"/>
    <p:sldId id="377" r:id="rId7"/>
    <p:sldId id="386" r:id="rId8"/>
    <p:sldId id="455" r:id="rId9"/>
    <p:sldId id="384" r:id="rId10"/>
    <p:sldId id="445" r:id="rId11"/>
    <p:sldId id="456" r:id="rId12"/>
    <p:sldId id="387" r:id="rId13"/>
    <p:sldId id="457" r:id="rId14"/>
    <p:sldId id="458" r:id="rId15"/>
    <p:sldId id="459" r:id="rId16"/>
    <p:sldId id="460" r:id="rId17"/>
    <p:sldId id="461" r:id="rId18"/>
    <p:sldId id="509" r:id="rId19"/>
    <p:sldId id="462" r:id="rId20"/>
    <p:sldId id="463" r:id="rId21"/>
    <p:sldId id="464" r:id="rId22"/>
    <p:sldId id="465" r:id="rId23"/>
    <p:sldId id="466" r:id="rId24"/>
    <p:sldId id="467" r:id="rId25"/>
    <p:sldId id="468" r:id="rId26"/>
    <p:sldId id="469" r:id="rId27"/>
    <p:sldId id="470" r:id="rId28"/>
    <p:sldId id="472" r:id="rId29"/>
    <p:sldId id="471" r:id="rId30"/>
    <p:sldId id="475" r:id="rId31"/>
    <p:sldId id="474" r:id="rId32"/>
    <p:sldId id="476" r:id="rId33"/>
    <p:sldId id="481" r:id="rId34"/>
    <p:sldId id="480" r:id="rId35"/>
    <p:sldId id="484" r:id="rId36"/>
    <p:sldId id="485" r:id="rId37"/>
    <p:sldId id="486" r:id="rId38"/>
    <p:sldId id="488" r:id="rId39"/>
    <p:sldId id="487" r:id="rId40"/>
    <p:sldId id="490" r:id="rId41"/>
    <p:sldId id="491" r:id="rId42"/>
    <p:sldId id="492" r:id="rId43"/>
    <p:sldId id="493" r:id="rId44"/>
    <p:sldId id="494" r:id="rId45"/>
    <p:sldId id="495" r:id="rId46"/>
    <p:sldId id="496" r:id="rId47"/>
    <p:sldId id="499" r:id="rId48"/>
    <p:sldId id="500" r:id="rId49"/>
    <p:sldId id="501" r:id="rId50"/>
    <p:sldId id="502" r:id="rId51"/>
    <p:sldId id="505" r:id="rId52"/>
  </p:sldIdLst>
  <p:sldSz cx="9144000" cy="6858000" type="screen4x3"/>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E" initials="C" lastIdx="10" clrIdx="0"/>
  <p:cmAuthor id="1" name="Danielle Geary" initials="DG"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D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32" autoAdjust="0"/>
    <p:restoredTop sz="94881" autoAdjust="0"/>
  </p:normalViewPr>
  <p:slideViewPr>
    <p:cSldViewPr snapToGrid="0" snapToObjects="1">
      <p:cViewPr>
        <p:scale>
          <a:sx n="100" d="100"/>
          <a:sy n="100" d="100"/>
        </p:scale>
        <p:origin x="-1224" y="-246"/>
      </p:cViewPr>
      <p:guideLst>
        <p:guide orient="horz" pos="2160"/>
        <p:guide pos="2880"/>
      </p:guideLst>
    </p:cSldViewPr>
  </p:slideViewPr>
  <p:outlineViewPr>
    <p:cViewPr>
      <p:scale>
        <a:sx n="33" d="100"/>
        <a:sy n="33" d="100"/>
      </p:scale>
      <p:origin x="156" y="2922"/>
    </p:cViewPr>
  </p:outlineViewPr>
  <p:notesTextViewPr>
    <p:cViewPr>
      <p:scale>
        <a:sx n="150" d="100"/>
        <a:sy n="150" d="100"/>
      </p:scale>
      <p:origin x="0" y="342"/>
    </p:cViewPr>
  </p:notesTextViewPr>
  <p:sorterViewPr>
    <p:cViewPr>
      <p:scale>
        <a:sx n="75" d="100"/>
        <a:sy n="75" d="100"/>
      </p:scale>
      <p:origin x="0" y="0"/>
    </p:cViewPr>
  </p:sorterViewPr>
  <p:notesViewPr>
    <p:cSldViewPr snapToGrid="0" snapToObjects="1">
      <p:cViewPr>
        <p:scale>
          <a:sx n="112" d="100"/>
          <a:sy n="112" d="100"/>
        </p:scale>
        <p:origin x="-2556" y="504"/>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335777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17600" y="487363"/>
            <a:ext cx="4648200"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368893" y="4140779"/>
            <a:ext cx="6148219" cy="4689187"/>
          </a:xfrm>
          <a:prstGeom prst="rect">
            <a:avLst/>
          </a:prstGeom>
        </p:spPr>
        <p:txBody>
          <a:bodyPr vert="horz" lIns="92446" tIns="46223" rIns="92446" bIns="46223" rtlCol="0">
            <a:normAutofit/>
          </a:bodyPr>
          <a:lstStyle/>
          <a:p>
            <a:pPr lvl="0"/>
            <a:r>
              <a:rPr lang="en-US" dirty="0" smtClean="0"/>
              <a:t>Click to edit Master text styles	</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3536747" y="8713650"/>
            <a:ext cx="2982119" cy="464820"/>
          </a:xfrm>
          <a:prstGeom prst="rect">
            <a:avLst/>
          </a:prstGeom>
        </p:spPr>
        <p:txBody>
          <a:bodyPr vert="horz" lIns="92446" tIns="46223" rIns="92446" bIns="46223" rtlCol="0" anchor="b"/>
          <a:lstStyle>
            <a:lvl1pPr algn="r">
              <a:defRPr sz="1000" b="1">
                <a:latin typeface="Arial Narrow"/>
              </a:defRPr>
            </a:lvl1pPr>
          </a:lstStyle>
          <a:p>
            <a:fld id="{AB1F5374-48F0-4346-B569-F9B87CEEA239}" type="slidenum">
              <a:rPr lang="en-US" smtClean="0"/>
              <a:pPr/>
              <a:t>‹#›</a:t>
            </a:fld>
            <a:endParaRPr lang="en-US" dirty="0"/>
          </a:p>
        </p:txBody>
      </p:sp>
      <p:sp>
        <p:nvSpPr>
          <p:cNvPr id="8" name="Slide Number Placeholder 6"/>
          <p:cNvSpPr txBox="1">
            <a:spLocks/>
          </p:cNvSpPr>
          <p:nvPr/>
        </p:nvSpPr>
        <p:spPr>
          <a:xfrm>
            <a:off x="372230" y="8715263"/>
            <a:ext cx="2982119" cy="464820"/>
          </a:xfrm>
          <a:prstGeom prst="rect">
            <a:avLst/>
          </a:prstGeom>
        </p:spPr>
        <p:txBody>
          <a:bodyPr vert="horz" lIns="92446" tIns="46223" rIns="92446" bIns="46223" rtlCol="0" anchor="b"/>
          <a:lstStyle>
            <a:lvl1pPr algn="r">
              <a:defRPr sz="1200">
                <a:latin typeface="Arial Narrow"/>
              </a:defRPr>
            </a:lvl1pPr>
          </a:lstStyle>
          <a:p>
            <a:pPr marL="0" marR="0" lvl="0" indent="0" algn="l" defTabSz="462229"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chemeClr val="tx1"/>
                </a:solidFill>
                <a:effectLst/>
                <a:uLnTx/>
                <a:uFillTx/>
                <a:latin typeface="Arial Narrow"/>
                <a:ea typeface="+mn-ea"/>
                <a:cs typeface="+mn-cs"/>
              </a:rPr>
              <a:t>California Department of Education</a:t>
            </a:r>
            <a:endParaRPr kumimoji="0" lang="en-US" sz="1000" b="1" i="0" u="none" strike="noStrike" kern="1200" cap="none" spc="0" normalizeH="0" baseline="0" noProof="0" dirty="0">
              <a:ln>
                <a:noFill/>
              </a:ln>
              <a:solidFill>
                <a:schemeClr val="tx1"/>
              </a:solidFill>
              <a:effectLst/>
              <a:uLnTx/>
              <a:uFillTx/>
              <a:latin typeface="Arial Narrow"/>
              <a:ea typeface="+mn-ea"/>
              <a:cs typeface="+mn-cs"/>
            </a:endParaRPr>
          </a:p>
        </p:txBody>
      </p:sp>
      <p:cxnSp>
        <p:nvCxnSpPr>
          <p:cNvPr id="9" name="Straight Connector 8"/>
          <p:cNvCxnSpPr/>
          <p:nvPr/>
        </p:nvCxnSpPr>
        <p:spPr>
          <a:xfrm>
            <a:off x="368893" y="4407706"/>
            <a:ext cx="6148219" cy="1614"/>
          </a:xfrm>
          <a:prstGeom prst="line">
            <a:avLst/>
          </a:prstGeom>
          <a:ln w="127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7452493"/>
      </p:ext>
    </p:extLst>
  </p:cSld>
  <p:clrMap bg1="lt1" tx1="dk1" bg2="lt2" tx2="dk2" accent1="accent1" accent2="accent2" accent3="accent3" accent4="accent4" accent5="accent5" accent6="accent6" hlink="hlink" folHlink="folHlink"/>
  <p:hf hdr="0" dt="0"/>
  <p:notesStyle>
    <a:lvl1pPr marL="114300" indent="-114300" algn="l" defTabSz="457200" rtl="0" eaLnBrk="1" latinLnBrk="0" hangingPunct="1">
      <a:lnSpc>
        <a:spcPct val="100000"/>
      </a:lnSpc>
      <a:spcBef>
        <a:spcPts val="0"/>
      </a:spcBef>
      <a:spcAft>
        <a:spcPts val="600"/>
      </a:spcAft>
      <a:buFont typeface="Arial"/>
      <a:buChar char="•"/>
      <a:tabLst>
        <a:tab pos="5948363" algn="r"/>
      </a:tabLst>
      <a:defRPr sz="1150" kern="1200">
        <a:solidFill>
          <a:schemeClr val="tx1"/>
        </a:solidFill>
        <a:latin typeface="Arial Narrow"/>
        <a:ea typeface="+mn-ea"/>
        <a:cs typeface="Arial Narrow"/>
      </a:defRPr>
    </a:lvl1pPr>
    <a:lvl2pPr marL="342900" indent="-171450" algn="l" defTabSz="457200" rtl="0" eaLnBrk="1" latinLnBrk="0" hangingPunct="1">
      <a:lnSpc>
        <a:spcPct val="100000"/>
      </a:lnSpc>
      <a:spcBef>
        <a:spcPts val="0"/>
      </a:spcBef>
      <a:spcAft>
        <a:spcPts val="600"/>
      </a:spcAft>
      <a:buFont typeface="Lucida Grande"/>
      <a:buChar char="-"/>
      <a:tabLst/>
      <a:defRPr sz="1150" kern="1200">
        <a:solidFill>
          <a:schemeClr val="tx1"/>
        </a:solidFill>
        <a:latin typeface="Arial Narrow"/>
        <a:ea typeface="+mn-ea"/>
        <a:cs typeface="Arial Narrow"/>
      </a:defRPr>
    </a:lvl2pPr>
    <a:lvl3pPr marL="627063" indent="-228600" algn="l" defTabSz="457200" rtl="0" eaLnBrk="1" latinLnBrk="0" hangingPunct="1">
      <a:lnSpc>
        <a:spcPct val="100000"/>
      </a:lnSpc>
      <a:spcBef>
        <a:spcPts val="0"/>
      </a:spcBef>
      <a:spcAft>
        <a:spcPts val="600"/>
      </a:spcAft>
      <a:buFont typeface="Wingdings" charset="2"/>
      <a:buChar char="ü"/>
      <a:defRPr sz="1150" kern="1200">
        <a:solidFill>
          <a:schemeClr val="tx1"/>
        </a:solidFill>
        <a:latin typeface="Arial Narrow"/>
        <a:ea typeface="+mn-ea"/>
        <a:cs typeface="Arial Narrow"/>
      </a:defRPr>
    </a:lvl3pPr>
    <a:lvl4pPr marL="1600200" indent="-228600" algn="l" defTabSz="457200" rtl="0" eaLnBrk="1" latinLnBrk="0" hangingPunct="1">
      <a:buFont typeface="Arial"/>
      <a:buChar char="•"/>
      <a:defRPr sz="1200" kern="1200">
        <a:solidFill>
          <a:schemeClr val="tx1"/>
        </a:solidFill>
        <a:latin typeface="Arial Narrow"/>
        <a:ea typeface="+mn-ea"/>
        <a:cs typeface="Arial Narrow"/>
      </a:defRPr>
    </a:lvl4pPr>
    <a:lvl5pPr marL="2057400" indent="-228600" algn="l" defTabSz="457200" rtl="0" eaLnBrk="1" latinLnBrk="0" hangingPunct="1">
      <a:buFont typeface="Arial"/>
      <a:buChar char="•"/>
      <a:defRPr sz="1200" kern="1200">
        <a:solidFill>
          <a:schemeClr val="tx1"/>
        </a:solidFill>
        <a:latin typeface="Arial Narrow"/>
        <a:ea typeface="+mn-ea"/>
        <a:cs typeface="Arial Narrow"/>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nwp.org/cs/public/print/resource/2988"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corestandards.org/assets/Appendix_A.pdf"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corestandards.org/assets/Appendix_A.pdf"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corestandards.org/assets/Appendix_A.pdf"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youtube.com/watch?v=Jt_2jI010WU"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timeforkids.com" TargetMode="External"/><Relationship Id="rId2" Type="http://schemas.openxmlformats.org/officeDocument/2006/relationships/slide" Target="../slides/slide32.xml"/><Relationship Id="rId1" Type="http://schemas.openxmlformats.org/officeDocument/2006/relationships/notesMaster" Target="../notesMasters/notesMaster1.xml"/><Relationship Id="rId6" Type="http://schemas.openxmlformats.org/officeDocument/2006/relationships/hyperlink" Target="http://prizedwriting.ucdavis.edu/past" TargetMode="External"/><Relationship Id="rId5" Type="http://schemas.openxmlformats.org/officeDocument/2006/relationships/hyperlink" Target="http://kids.nationalgeographic.com/kids/" TargetMode="External"/><Relationship Id="rId4" Type="http://schemas.openxmlformats.org/officeDocument/2006/relationships/hyperlink" Target="http://www.nwf.org/kids/ranger-rick.aspx"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vimeo.com/27076961"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lvl1pPr defTabSz="889847" eaLnBrk="0" hangingPunct="0">
              <a:defRPr sz="1300">
                <a:solidFill>
                  <a:srgbClr val="000054"/>
                </a:solidFill>
                <a:latin typeface="Arial" charset="0"/>
                <a:ea typeface="ＭＳ Ｐゴシック" pitchFamily="-108" charset="-128"/>
              </a:defRPr>
            </a:lvl1pPr>
            <a:lvl2pPr marL="737077" indent="-283490" defTabSz="889847" eaLnBrk="0" hangingPunct="0">
              <a:defRPr sz="1300">
                <a:solidFill>
                  <a:srgbClr val="000054"/>
                </a:solidFill>
                <a:latin typeface="Arial" charset="0"/>
                <a:ea typeface="ＭＳ Ｐゴシック" pitchFamily="-108" charset="-128"/>
              </a:defRPr>
            </a:lvl2pPr>
            <a:lvl3pPr marL="1133964" indent="-226793" defTabSz="889847" eaLnBrk="0" hangingPunct="0">
              <a:defRPr sz="1300">
                <a:solidFill>
                  <a:srgbClr val="000054"/>
                </a:solidFill>
                <a:latin typeface="Arial" charset="0"/>
                <a:ea typeface="ＭＳ Ｐゴシック" pitchFamily="-108" charset="-128"/>
              </a:defRPr>
            </a:lvl3pPr>
            <a:lvl4pPr marL="1587549" indent="-226793" defTabSz="889847" eaLnBrk="0" hangingPunct="0">
              <a:defRPr sz="1300">
                <a:solidFill>
                  <a:srgbClr val="000054"/>
                </a:solidFill>
                <a:latin typeface="Arial" charset="0"/>
                <a:ea typeface="ＭＳ Ｐゴシック" pitchFamily="-108" charset="-128"/>
              </a:defRPr>
            </a:lvl4pPr>
            <a:lvl5pPr marL="2041135" indent="-226793" defTabSz="889847" eaLnBrk="0" hangingPunct="0">
              <a:defRPr sz="1300">
                <a:solidFill>
                  <a:srgbClr val="000054"/>
                </a:solidFill>
                <a:latin typeface="Arial" charset="0"/>
                <a:ea typeface="ＭＳ Ｐゴシック" pitchFamily="-108" charset="-128"/>
              </a:defRPr>
            </a:lvl5pPr>
            <a:lvl6pPr marL="2494720"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6pPr>
            <a:lvl7pPr marL="2948305"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7pPr>
            <a:lvl8pPr marL="3401892"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8pPr>
            <a:lvl9pPr marL="3855477"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9pPr>
          </a:lstStyle>
          <a:p>
            <a:fld id="{B51A2086-0714-46A9-8897-4BE513C7C538}" type="slidenum">
              <a:rPr lang="en-US" sz="1000" smtClean="0">
                <a:latin typeface="Arial Narrow" pitchFamily="34" charset="0"/>
              </a:rPr>
              <a:pPr/>
              <a:t>1</a:t>
            </a:fld>
            <a:endParaRPr lang="en-US" sz="1000" dirty="0">
              <a:latin typeface="Arial Narrow" pitchFamily="34" charset="0"/>
            </a:endParaRPr>
          </a:p>
        </p:txBody>
      </p:sp>
      <p:sp>
        <p:nvSpPr>
          <p:cNvPr id="48132" name="Rectangle 3"/>
          <p:cNvSpPr>
            <a:spLocks noGrp="1" noChangeArrowheads="1"/>
          </p:cNvSpPr>
          <p:nvPr>
            <p:ph type="body" idx="1"/>
          </p:nvPr>
        </p:nvSpPr>
        <p:spPr>
          <a:xfrm>
            <a:off x="368893" y="4174796"/>
            <a:ext cx="6148219" cy="4689187"/>
          </a:xfrm>
        </p:spPr>
        <p:txBody>
          <a:bodyPr>
            <a:noAutofit/>
          </a:bodyPr>
          <a:lstStyle/>
          <a:p>
            <a:pPr marL="0" indent="0" defTabSz="924458" eaLnBrk="0" fontAlgn="base" hangingPunct="0">
              <a:spcBef>
                <a:spcPct val="30000"/>
              </a:spcBef>
              <a:spcAft>
                <a:spcPct val="0"/>
              </a:spcAft>
              <a:buNone/>
              <a:tabLst/>
              <a:defRPr/>
            </a:pPr>
            <a:endParaRPr lang="en-US" sz="1100" dirty="0">
              <a:latin typeface="Arial Narrow" pitchFamily="34" charset="0"/>
              <a:cs typeface="Arial" pitchFamily="34" charset="0"/>
            </a:endParaRPr>
          </a:p>
          <a:p>
            <a:pPr marL="115557" indent="-115557" defTabSz="462229">
              <a:spcAft>
                <a:spcPts val="607"/>
              </a:spcAft>
              <a:tabLst>
                <a:tab pos="6013795" algn="r"/>
              </a:tabLst>
              <a:defRPr/>
            </a:pPr>
            <a:endParaRPr lang="en-US" sz="1100" dirty="0" smtClean="0">
              <a:latin typeface="Arial Narrow" pitchFamily="34" charset="0"/>
              <a:cs typeface="Arial" pitchFamily="34" charset="0"/>
            </a:endParaRPr>
          </a:p>
          <a:p>
            <a:pPr marL="115557" indent="-115557" defTabSz="462229">
              <a:spcAft>
                <a:spcPts val="607"/>
              </a:spcAft>
              <a:tabLst>
                <a:tab pos="6013795" algn="r"/>
              </a:tabLst>
              <a:defRPr/>
            </a:pPr>
            <a:r>
              <a:rPr lang="en-US" sz="1100" dirty="0" smtClean="0">
                <a:latin typeface="Arial Narrow" pitchFamily="34" charset="0"/>
                <a:cs typeface="Arial" pitchFamily="34" charset="0"/>
              </a:rPr>
              <a:t>Welcome </a:t>
            </a:r>
            <a:r>
              <a:rPr lang="en-US" sz="1100" dirty="0">
                <a:latin typeface="Arial Narrow" pitchFamily="34" charset="0"/>
                <a:cs typeface="Arial" pitchFamily="34" charset="0"/>
              </a:rPr>
              <a:t>to the “English Language Arts: Writing to Inform, Argue, and Analyze” module, a part of the Common Core State Standards (CCSS) for California Educators Professional Learning Module Series. </a:t>
            </a:r>
          </a:p>
          <a:p>
            <a:pPr>
              <a:defRPr/>
            </a:pPr>
            <a:r>
              <a:rPr lang="en-US" sz="1100" dirty="0">
                <a:latin typeface="Arial Narrow" pitchFamily="34" charset="0"/>
                <a:cs typeface="Arial" pitchFamily="34" charset="0"/>
              </a:rPr>
              <a:t>There are two English Language Arts modules: This module, which covers </a:t>
            </a:r>
            <a:r>
              <a:rPr lang="en-US" sz="1100" dirty="0" smtClean="0">
                <a:latin typeface="Arial Narrow" pitchFamily="34" charset="0"/>
                <a:cs typeface="Arial" pitchFamily="34" charset="0"/>
              </a:rPr>
              <a:t>the </a:t>
            </a:r>
            <a:r>
              <a:rPr lang="en-US" sz="1100" dirty="0">
                <a:latin typeface="Arial Narrow" pitchFamily="34" charset="0"/>
                <a:cs typeface="Arial" pitchFamily="34" charset="0"/>
              </a:rPr>
              <a:t>kindergarten through grade </a:t>
            </a:r>
            <a:r>
              <a:rPr lang="en-US" sz="1100" dirty="0" smtClean="0">
                <a:latin typeface="Arial Narrow" pitchFamily="34" charset="0"/>
                <a:cs typeface="Arial" pitchFamily="34" charset="0"/>
              </a:rPr>
              <a:t>twelve California Common Core writing </a:t>
            </a:r>
            <a:r>
              <a:rPr lang="en-US" sz="1100" dirty="0">
                <a:latin typeface="Arial Narrow" pitchFamily="34" charset="0"/>
                <a:cs typeface="Arial" pitchFamily="34" charset="0"/>
              </a:rPr>
              <a:t>standards</a:t>
            </a:r>
            <a:r>
              <a:rPr lang="en-US" sz="1100" dirty="0" smtClean="0">
                <a:latin typeface="Arial Narrow" pitchFamily="34" charset="0"/>
                <a:cs typeface="Arial" pitchFamily="34" charset="0"/>
              </a:rPr>
              <a:t>, </a:t>
            </a:r>
            <a:r>
              <a:rPr lang="en-US" sz="1100" dirty="0">
                <a:latin typeface="Arial Narrow" pitchFamily="34" charset="0"/>
                <a:cs typeface="Arial" pitchFamily="34" charset="0"/>
              </a:rPr>
              <a:t>and another titled, “English Language Arts: Reading Informational Text” which covers the </a:t>
            </a:r>
            <a:r>
              <a:rPr lang="en-US" sz="1100" dirty="0" smtClean="0">
                <a:latin typeface="Arial Narrow" pitchFamily="34" charset="0"/>
                <a:cs typeface="Arial" pitchFamily="34" charset="0"/>
              </a:rPr>
              <a:t>reading standards. The reading and writing standards apply to ELA and all content areas. </a:t>
            </a:r>
            <a:endParaRPr lang="en-US" sz="1100" dirty="0">
              <a:latin typeface="Arial Narrow" pitchFamily="34" charset="0"/>
              <a:cs typeface="Arial" pitchFamily="34" charset="0"/>
            </a:endParaRPr>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pPr marL="0" indent="0">
              <a:buNone/>
            </a:pPr>
            <a:endParaRPr lang="en-US" sz="1100" b="1" dirty="0" smtClean="0">
              <a:latin typeface="Arial Narrow" pitchFamily="34" charset="0"/>
              <a:cs typeface="Arial" pitchFamily="34" charset="0"/>
            </a:endParaRPr>
          </a:p>
          <a:p>
            <a:pPr marL="0" indent="0">
              <a:buNone/>
            </a:pPr>
            <a:r>
              <a:rPr lang="en-US" sz="1100" b="1" dirty="0" smtClean="0">
                <a:latin typeface="Arial Narrow" pitchFamily="34" charset="0"/>
                <a:cs typeface="Arial" pitchFamily="34" charset="0"/>
              </a:rPr>
              <a:t>Talking</a:t>
            </a:r>
            <a:r>
              <a:rPr lang="en-US" sz="1100" b="1" baseline="0" dirty="0" smtClean="0">
                <a:latin typeface="Arial Narrow" pitchFamily="34" charset="0"/>
                <a:cs typeface="Arial" pitchFamily="34" charset="0"/>
              </a:rPr>
              <a:t> Points:</a:t>
            </a:r>
          </a:p>
          <a:p>
            <a:r>
              <a:rPr lang="en-US" sz="1100" dirty="0"/>
              <a:t>This note on range and content in student writing concludes the CCR Anchor Standards in Writing:</a:t>
            </a:r>
          </a:p>
          <a:p>
            <a:pPr marL="0" indent="0">
              <a:buNone/>
            </a:pPr>
            <a:r>
              <a:rPr lang="en-US" sz="1100" b="0" baseline="0" dirty="0" smtClean="0">
                <a:latin typeface="Arial Narrow" pitchFamily="34" charset="0"/>
                <a:cs typeface="Arial" pitchFamily="34" charset="0"/>
              </a:rPr>
              <a:t>[Read and review content of slide]   </a:t>
            </a:r>
            <a:endParaRPr lang="en-US" sz="1100" b="0" dirty="0" smtClean="0">
              <a:latin typeface="Arial Narrow" pitchFamily="34" charset="0"/>
              <a:cs typeface="Arial"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10</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71917" y="4152118"/>
            <a:ext cx="6148219" cy="4689187"/>
          </a:xfrm>
        </p:spPr>
        <p:txBody>
          <a:bodyPr>
            <a:normAutofit/>
          </a:bodyPr>
          <a:lstStyle/>
          <a:p>
            <a:pPr marL="0" indent="0" defTabSz="462229">
              <a:spcAft>
                <a:spcPts val="607"/>
              </a:spcAft>
              <a:buNone/>
              <a:tabLst>
                <a:tab pos="6013795" algn="r"/>
              </a:tabLst>
              <a:defRPr/>
            </a:pPr>
            <a:endParaRPr lang="en-US" sz="1100" b="1" dirty="0" smtClean="0">
              <a:latin typeface="Arial Narrow" pitchFamily="34" charset="0"/>
              <a:ea typeface="ＭＳ Ｐゴシック" pitchFamily="-1" charset="-128"/>
              <a:cs typeface="Arial" pitchFamily="34" charset="0"/>
            </a:endParaRPr>
          </a:p>
          <a:p>
            <a:pPr marL="0" indent="0" defTabSz="462229">
              <a:spcAft>
                <a:spcPts val="607"/>
              </a:spcAft>
              <a:buNone/>
              <a:tabLst>
                <a:tab pos="6013795" algn="r"/>
              </a:tabLst>
              <a:defRPr/>
            </a:pPr>
            <a:r>
              <a:rPr lang="en-US" sz="1100" b="1" dirty="0" smtClean="0">
                <a:latin typeface="Arial Narrow" pitchFamily="34" charset="0"/>
                <a:ea typeface="ＭＳ Ｐゴシック" pitchFamily="-1" charset="-128"/>
                <a:cs typeface="Arial" pitchFamily="34" charset="0"/>
              </a:rPr>
              <a:t>Talking</a:t>
            </a:r>
            <a:r>
              <a:rPr lang="en-US" sz="1100" b="1" baseline="0" dirty="0" smtClean="0">
                <a:latin typeface="Arial Narrow" pitchFamily="34" charset="0"/>
                <a:ea typeface="ＭＳ Ｐゴシック" pitchFamily="-1" charset="-128"/>
                <a:cs typeface="Arial" pitchFamily="34" charset="0"/>
              </a:rPr>
              <a:t> Points:</a:t>
            </a:r>
          </a:p>
          <a:p>
            <a:pPr defTabSz="462229">
              <a:spcAft>
                <a:spcPts val="607"/>
              </a:spcAft>
              <a:tabLst>
                <a:tab pos="6013795" algn="r"/>
              </a:tabLst>
              <a:defRPr/>
            </a:pPr>
            <a:r>
              <a:rPr lang="en-US" sz="1100" dirty="0" smtClean="0"/>
              <a:t>The statement on the previous slide provides the rationale for what students are being asked to learn in writing — build their capacity and skills for college and career readiness and understand the importance of writing in preparation for the work of college and career. </a:t>
            </a:r>
          </a:p>
          <a:p>
            <a:pPr defTabSz="462229">
              <a:spcAft>
                <a:spcPts val="607"/>
              </a:spcAft>
              <a:tabLst>
                <a:tab pos="6013795" algn="r"/>
              </a:tabLst>
              <a:defRPr/>
            </a:pPr>
            <a:r>
              <a:rPr lang="en-US" sz="1100" dirty="0" smtClean="0"/>
              <a:t>Take a few minutes to discuss the questions on the slide with a partner (or table group).</a:t>
            </a:r>
          </a:p>
          <a:p>
            <a:pPr defTabSz="462229">
              <a:spcAft>
                <a:spcPts val="607"/>
              </a:spcAft>
              <a:tabLst>
                <a:tab pos="6013795" algn="r"/>
              </a:tabLst>
              <a:defRPr/>
            </a:pPr>
            <a:r>
              <a:rPr lang="en-US" sz="1100" b="0" dirty="0" smtClean="0">
                <a:latin typeface="Arial Narrow" pitchFamily="34" charset="0"/>
                <a:ea typeface="ＭＳ Ｐゴシック" pitchFamily="-1" charset="-128"/>
                <a:cs typeface="Arial" pitchFamily="34" charset="0"/>
              </a:rPr>
              <a:t>To</a:t>
            </a:r>
            <a:r>
              <a:rPr lang="en-US" sz="1100" b="0" baseline="0" dirty="0" smtClean="0">
                <a:latin typeface="Arial Narrow" pitchFamily="34" charset="0"/>
                <a:ea typeface="ＭＳ Ｐゴシック" pitchFamily="-1" charset="-128"/>
                <a:cs typeface="Arial" pitchFamily="34" charset="0"/>
              </a:rPr>
              <a:t> answer the second question, name or cite phrases from the ten CCR Anchor Standards in Writing that are being used in combination to develop the rationale and also emphasize the interrelatedness of the standards</a:t>
            </a:r>
            <a:r>
              <a:rPr lang="en-US" sz="1100" dirty="0" smtClean="0">
                <a:latin typeface="Arial Narrow" pitchFamily="34" charset="0"/>
                <a:ea typeface="ＭＳ Ｐゴシック" pitchFamily="-1" charset="-128"/>
                <a:cs typeface="Arial" pitchFamily="34" charset="0"/>
              </a:rPr>
              <a:t>.</a:t>
            </a:r>
          </a:p>
          <a:p>
            <a:pPr marL="0" indent="0" defTabSz="462229">
              <a:spcAft>
                <a:spcPts val="607"/>
              </a:spcAft>
              <a:buNone/>
              <a:tabLst>
                <a:tab pos="6013795" algn="r"/>
              </a:tabLst>
              <a:defRPr/>
            </a:pPr>
            <a:endParaRPr lang="en-US" sz="1100" b="0" baseline="0" dirty="0" smtClean="0">
              <a:latin typeface="Arial Narrow" pitchFamily="34" charset="0"/>
              <a:ea typeface="ＭＳ Ｐゴシック" pitchFamily="-1" charset="-128"/>
              <a:cs typeface="Arial" pitchFamily="34" charset="0"/>
            </a:endParaRPr>
          </a:p>
          <a:p>
            <a:pPr marL="0" indent="0" defTabSz="462229">
              <a:spcAft>
                <a:spcPts val="607"/>
              </a:spcAft>
              <a:buNone/>
              <a:tabLst>
                <a:tab pos="6013795" algn="r"/>
              </a:tabLst>
              <a:defRPr/>
            </a:pPr>
            <a:r>
              <a:rPr lang="en-US" sz="1100" b="1" dirty="0" smtClean="0">
                <a:latin typeface="Arial Narrow" pitchFamily="34" charset="0"/>
                <a:ea typeface="ＭＳ Ｐゴシック" pitchFamily="-1" charset="-128"/>
                <a:cs typeface="Arial" pitchFamily="34" charset="0"/>
              </a:rPr>
              <a:t>Facilitator Notes</a:t>
            </a:r>
            <a:r>
              <a:rPr lang="en-US" sz="1100" dirty="0" smtClean="0">
                <a:latin typeface="Arial Narrow" pitchFamily="34" charset="0"/>
                <a:ea typeface="ＭＳ Ｐゴシック" pitchFamily="-1" charset="-128"/>
                <a:cs typeface="Arial" pitchFamily="34" charset="0"/>
              </a:rPr>
              <a:t>:</a:t>
            </a:r>
          </a:p>
          <a:p>
            <a:pPr marL="0" indent="0" defTabSz="462229">
              <a:spcAft>
                <a:spcPts val="607"/>
              </a:spcAft>
              <a:buNone/>
              <a:tabLst>
                <a:tab pos="6013795" algn="r"/>
              </a:tabLst>
              <a:defRPr/>
            </a:pPr>
            <a:r>
              <a:rPr lang="en-US" sz="1100" dirty="0" smtClean="0">
                <a:latin typeface="Arial Narrow" pitchFamily="34" charset="0"/>
                <a:ea typeface="ＭＳ Ｐゴシック" pitchFamily="-1" charset="-128"/>
                <a:cs typeface="Arial" pitchFamily="34" charset="0"/>
              </a:rPr>
              <a:t>This </a:t>
            </a:r>
            <a:r>
              <a:rPr lang="en-US" sz="1100" dirty="0">
                <a:latin typeface="Arial Narrow" pitchFamily="34" charset="0"/>
                <a:ea typeface="ＭＳ Ｐゴシック" pitchFamily="-1" charset="-128"/>
                <a:cs typeface="Arial" pitchFamily="34" charset="0"/>
              </a:rPr>
              <a:t>slide concludes the introductory look at the CCR Anchor Standards in Writing and serves as transition to the next three </a:t>
            </a:r>
            <a:r>
              <a:rPr lang="en-US" sz="1100" dirty="0" smtClean="0">
                <a:latin typeface="Arial Narrow" pitchFamily="34" charset="0"/>
                <a:ea typeface="ＭＳ Ｐゴシック" pitchFamily="-1" charset="-128"/>
                <a:cs typeface="Arial" pitchFamily="34" charset="0"/>
              </a:rPr>
              <a:t>looks (slides 12–15): “A </a:t>
            </a:r>
            <a:r>
              <a:rPr lang="en-US" sz="1100" dirty="0">
                <a:latin typeface="Arial Narrow" pitchFamily="34" charset="0"/>
                <a:ea typeface="ＭＳ Ｐゴシック" pitchFamily="-1" charset="-128"/>
                <a:cs typeface="Arial" pitchFamily="34" charset="0"/>
              </a:rPr>
              <a:t>Classroom of Production; Learning the Skills of Production; Doing the Work of Writing</a:t>
            </a:r>
            <a:r>
              <a:rPr lang="en-US" sz="1100" dirty="0" smtClean="0">
                <a:latin typeface="Arial Narrow" pitchFamily="34" charset="0"/>
                <a:ea typeface="ＭＳ Ｐゴシック" pitchFamily="-1" charset="-128"/>
                <a:cs typeface="Arial" pitchFamily="34" charset="0"/>
              </a:rPr>
              <a:t>.”</a:t>
            </a:r>
            <a:endParaRPr lang="en-US" sz="1100" b="0" dirty="0">
              <a:latin typeface="Arial Narrow" pitchFamily="34" charset="0"/>
              <a:ea typeface="ＭＳ Ｐゴシック" pitchFamily="-1" charset="-128"/>
              <a:cs typeface="Arial"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p:txBody>
          <a:bodyPr>
            <a:normAutofit/>
          </a:bodyPr>
          <a:lstStyle/>
          <a:p>
            <a:pPr marL="0" indent="0" defTabSz="462229">
              <a:spcAft>
                <a:spcPts val="607"/>
              </a:spcAft>
              <a:buNone/>
              <a:tabLst>
                <a:tab pos="6013795" algn="r"/>
              </a:tabLst>
              <a:defRPr/>
            </a:pPr>
            <a:endParaRPr lang="en-US" sz="1100" b="1" dirty="0" smtClean="0"/>
          </a:p>
          <a:p>
            <a:pPr marL="0" indent="0" defTabSz="462229">
              <a:spcAft>
                <a:spcPts val="607"/>
              </a:spcAft>
              <a:buNone/>
              <a:tabLst>
                <a:tab pos="6013795" algn="r"/>
              </a:tabLst>
              <a:defRPr/>
            </a:pPr>
            <a:r>
              <a:rPr lang="en-US" sz="1100" b="1" dirty="0" smtClean="0"/>
              <a:t>Facilitator</a:t>
            </a:r>
            <a:r>
              <a:rPr lang="en-US" sz="1100" b="1" baseline="0" dirty="0" smtClean="0"/>
              <a:t> Notes:</a:t>
            </a:r>
          </a:p>
          <a:p>
            <a:r>
              <a:rPr lang="en-US" sz="1100" baseline="0" dirty="0" smtClean="0"/>
              <a:t>To accompany this graphic, you may choose to distribute or display </a:t>
            </a:r>
            <a:r>
              <a:rPr lang="en-US" sz="1100" i="1" baseline="0" dirty="0" smtClean="0"/>
              <a:t>Handout 1.2</a:t>
            </a:r>
            <a:r>
              <a:rPr lang="en-US" sz="1100" b="0" i="1" baseline="0" dirty="0" smtClean="0"/>
              <a:t>  — </a:t>
            </a:r>
            <a:r>
              <a:rPr lang="en-US" sz="1100" b="0" i="1" u="none" strike="noStrike" kern="1200" baseline="0" dirty="0" smtClean="0">
                <a:solidFill>
                  <a:schemeClr val="tx1"/>
                </a:solidFill>
              </a:rPr>
              <a:t>Relationship Between and Among the CCR Anchor Standards for Writing: A Classroom of Production</a:t>
            </a:r>
            <a:r>
              <a:rPr lang="en-US" sz="1100" b="0" i="0" u="none" strike="noStrike" kern="1200" baseline="0" dirty="0" smtClean="0">
                <a:solidFill>
                  <a:schemeClr val="tx1"/>
                </a:solidFill>
              </a:rPr>
              <a:t>.</a:t>
            </a:r>
            <a:endParaRPr lang="en-US" sz="1100" b="0" baseline="0" dirty="0" smtClean="0"/>
          </a:p>
          <a:p>
            <a:pPr marL="0" indent="0" defTabSz="462229">
              <a:spcAft>
                <a:spcPts val="607"/>
              </a:spcAft>
              <a:buNone/>
              <a:tabLst>
                <a:tab pos="6013795" algn="r"/>
              </a:tabLst>
              <a:defRPr/>
            </a:pPr>
            <a:endParaRPr lang="en-US" sz="1100" baseline="0" dirty="0" smtClean="0"/>
          </a:p>
          <a:p>
            <a:pPr marL="0" indent="0" defTabSz="462229">
              <a:spcAft>
                <a:spcPts val="607"/>
              </a:spcAft>
              <a:buNone/>
              <a:tabLst>
                <a:tab pos="6013795" algn="r"/>
              </a:tabLst>
              <a:defRPr/>
            </a:pPr>
            <a:r>
              <a:rPr lang="en-US" sz="1100" b="1" baseline="0" dirty="0" smtClean="0"/>
              <a:t>Talking Points:</a:t>
            </a:r>
          </a:p>
          <a:p>
            <a:pPr defTabSz="462229">
              <a:spcAft>
                <a:spcPts val="607"/>
              </a:spcAft>
              <a:tabLst>
                <a:tab pos="6013795" algn="r"/>
              </a:tabLst>
              <a:defRPr/>
            </a:pPr>
            <a:r>
              <a:rPr lang="en-US" sz="1100" i="0" dirty="0" smtClean="0"/>
              <a:t>Let’s review the graphic on this page</a:t>
            </a:r>
            <a:r>
              <a:rPr lang="en-US" sz="1100" dirty="0"/>
              <a:t>. This time though, read from the bottom up. </a:t>
            </a:r>
            <a:endParaRPr lang="en-US" sz="1100" dirty="0" smtClean="0"/>
          </a:p>
          <a:p>
            <a:pPr defTabSz="462229">
              <a:spcAft>
                <a:spcPts val="607"/>
              </a:spcAft>
              <a:tabLst>
                <a:tab pos="6013795" algn="r"/>
              </a:tabLst>
              <a:defRPr/>
            </a:pPr>
            <a:r>
              <a:rPr lang="en-US" sz="1100" dirty="0" smtClean="0"/>
              <a:t>Notice </a:t>
            </a:r>
            <a:r>
              <a:rPr lang="en-US" sz="1100" i="0" dirty="0" smtClean="0"/>
              <a:t>that it is organized by each of the four categories of the CCR Anchor Standards in Writing. </a:t>
            </a:r>
          </a:p>
          <a:p>
            <a:pPr defTabSz="462229">
              <a:spcAft>
                <a:spcPts val="607"/>
              </a:spcAft>
              <a:tabLst>
                <a:tab pos="6013795" algn="r"/>
              </a:tabLst>
              <a:defRPr/>
            </a:pPr>
            <a:r>
              <a:rPr lang="en-US" sz="1100" i="0" dirty="0" smtClean="0"/>
              <a:t>Reviewing it this way illustrates that these standards are not meant to be addressed in any particular order (as in a chec</a:t>
            </a:r>
            <a:r>
              <a:rPr lang="en-US" sz="1100" dirty="0" smtClean="0"/>
              <a:t>k</a:t>
            </a:r>
            <a:r>
              <a:rPr lang="en-US" sz="1100" dirty="0"/>
              <a:t>-</a:t>
            </a:r>
            <a:r>
              <a:rPr lang="en-US" sz="1100" i="0" dirty="0" smtClean="0"/>
              <a:t>list fashion); rather, they are constantly overlapping and interacting with each other.</a:t>
            </a:r>
            <a:endParaRPr lang="en-US" sz="1100" baseline="0" dirty="0" smtClean="0"/>
          </a:p>
          <a:p>
            <a:pPr defTabSz="462229">
              <a:spcAft>
                <a:spcPts val="607"/>
              </a:spcAft>
              <a:tabLst>
                <a:tab pos="6013795" algn="r"/>
              </a:tabLst>
              <a:defRPr/>
            </a:pPr>
            <a:r>
              <a:rPr lang="en-US" sz="1100" baseline="0" dirty="0" smtClean="0"/>
              <a:t>A “classroom of production” builds (hence, the building blocks graphic) on students writing routinely and extensively.</a:t>
            </a:r>
            <a:endParaRPr lang="en-US" sz="1100" dirty="0" smtClean="0"/>
          </a:p>
          <a:p>
            <a:pPr marL="0" indent="0">
              <a:buNone/>
            </a:pPr>
            <a:endParaRPr lang="en-US" sz="1100" dirty="0" smtClean="0"/>
          </a:p>
          <a:p>
            <a:pPr marL="0" indent="0">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52118"/>
            <a:ext cx="6148219" cy="4689187"/>
          </a:xfrm>
        </p:spPr>
        <p:txBody>
          <a:bodyPr>
            <a:normAutofit/>
          </a:bodyPr>
          <a:lstStyle/>
          <a:p>
            <a:pPr marL="0" indent="0">
              <a:buNone/>
            </a:pPr>
            <a:endParaRPr lang="en-US" sz="1100" b="1" dirty="0" smtClean="0">
              <a:latin typeface="Arial Narrow" pitchFamily="34" charset="0"/>
              <a:cs typeface="Arial" pitchFamily="34" charset="0"/>
            </a:endParaRPr>
          </a:p>
          <a:p>
            <a:pPr marL="0" indent="0">
              <a:buNone/>
            </a:pPr>
            <a:r>
              <a:rPr lang="en-US" sz="1100" b="1" dirty="0" smtClean="0">
                <a:latin typeface="Arial Narrow" pitchFamily="34" charset="0"/>
                <a:cs typeface="Arial" pitchFamily="34" charset="0"/>
              </a:rPr>
              <a:t>Talking Points:</a:t>
            </a:r>
          </a:p>
          <a:p>
            <a:r>
              <a:rPr lang="en-US" sz="1100" dirty="0" smtClean="0">
                <a:latin typeface="Arial Narrow" pitchFamily="34" charset="0"/>
                <a:cs typeface="Arial" pitchFamily="34" charset="0"/>
              </a:rPr>
              <a:t>Let’s take a closer look at the “classroom of production” approach.</a:t>
            </a:r>
          </a:p>
          <a:p>
            <a:pPr marL="0" indent="0">
              <a:buNone/>
            </a:pPr>
            <a:r>
              <a:rPr lang="en-US" sz="1100" dirty="0" smtClean="0">
                <a:latin typeface="Arial Narrow" pitchFamily="34" charset="0"/>
                <a:cs typeface="Arial" pitchFamily="34" charset="0"/>
              </a:rPr>
              <a:t>[Review </a:t>
            </a:r>
            <a:r>
              <a:rPr lang="en-US" sz="1100" dirty="0">
                <a:latin typeface="Arial Narrow" pitchFamily="34" charset="0"/>
                <a:cs typeface="Arial" pitchFamily="34" charset="0"/>
              </a:rPr>
              <a:t>content of </a:t>
            </a:r>
            <a:r>
              <a:rPr lang="en-US" sz="1100" dirty="0" smtClean="0">
                <a:latin typeface="Arial Narrow" pitchFamily="34" charset="0"/>
                <a:cs typeface="Arial" pitchFamily="34" charset="0"/>
              </a:rPr>
              <a:t>slide]</a:t>
            </a:r>
          </a:p>
          <a:p>
            <a:pPr marL="0" indent="0">
              <a:buNone/>
            </a:pPr>
            <a:r>
              <a:rPr lang="en-US" sz="1100" dirty="0" smtClean="0">
                <a:latin typeface="Arial Narrow" pitchFamily="34" charset="0"/>
                <a:cs typeface="Arial" pitchFamily="34" charset="0"/>
              </a:rPr>
              <a:t>  </a:t>
            </a:r>
            <a:endParaRPr lang="en-US" sz="1100" b="1" dirty="0" smtClean="0">
              <a:latin typeface="Arial Narrow" pitchFamily="34" charset="0"/>
              <a:cs typeface="Arial" pitchFamily="34" charset="0"/>
            </a:endParaRPr>
          </a:p>
          <a:p>
            <a:pPr marL="0" indent="0">
              <a:buNone/>
            </a:pPr>
            <a:r>
              <a:rPr lang="en-US" sz="1100" b="1" dirty="0" smtClean="0">
                <a:latin typeface="Arial Narrow" pitchFamily="34" charset="0"/>
                <a:cs typeface="Arial" pitchFamily="34" charset="0"/>
              </a:rPr>
              <a:t>Facilitator Notes:</a:t>
            </a:r>
          </a:p>
          <a:p>
            <a:r>
              <a:rPr lang="en-US" sz="1100" b="0" baseline="0" dirty="0" smtClean="0">
                <a:latin typeface="Arial Narrow" pitchFamily="34" charset="0"/>
                <a:cs typeface="Arial" pitchFamily="34" charset="0"/>
              </a:rPr>
              <a:t>This slide serves as a transition from A Classroom of Production to Learning the Skills of Production.</a:t>
            </a:r>
            <a:endParaRPr lang="en-US" sz="1100" b="0" dirty="0" smtClean="0">
              <a:latin typeface="Arial Narrow" pitchFamily="34" charset="0"/>
              <a:cs typeface="Arial"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63457"/>
            <a:ext cx="6148219" cy="4689187"/>
          </a:xfrm>
        </p:spPr>
        <p:txBody>
          <a:bodyPr>
            <a:normAutofit/>
          </a:bodyPr>
          <a:lstStyle/>
          <a:p>
            <a:pPr marL="0" indent="0">
              <a:buNone/>
            </a:pPr>
            <a:endParaRPr lang="en-US" sz="1100" b="1" dirty="0" smtClean="0">
              <a:latin typeface="Arial Narrow" pitchFamily="34" charset="0"/>
              <a:cs typeface="Arial" pitchFamily="34" charset="0"/>
            </a:endParaRPr>
          </a:p>
          <a:p>
            <a:pPr marL="0" indent="0">
              <a:buNone/>
            </a:pPr>
            <a:r>
              <a:rPr lang="en-US" sz="1100" b="1" dirty="0" smtClean="0">
                <a:latin typeface="Arial Narrow" pitchFamily="34" charset="0"/>
                <a:cs typeface="Arial" pitchFamily="34" charset="0"/>
              </a:rPr>
              <a:t>Talking Points:</a:t>
            </a:r>
          </a:p>
          <a:p>
            <a:r>
              <a:rPr lang="en-US" sz="1100" dirty="0"/>
              <a:t>Now </a:t>
            </a:r>
            <a:r>
              <a:rPr lang="en-US" sz="1100" dirty="0" smtClean="0"/>
              <a:t>let’s look at </a:t>
            </a:r>
            <a:r>
              <a:rPr lang="en-US" sz="1100" dirty="0"/>
              <a:t>the </a:t>
            </a:r>
            <a:r>
              <a:rPr lang="en-US" sz="1100" dirty="0" smtClean="0"/>
              <a:t>relationship </a:t>
            </a:r>
            <a:r>
              <a:rPr lang="en-US" sz="1100" dirty="0"/>
              <a:t>between and among the anchor standards </a:t>
            </a:r>
            <a:r>
              <a:rPr lang="en-US" sz="1100" dirty="0" smtClean="0"/>
              <a:t>using </a:t>
            </a:r>
            <a:r>
              <a:rPr lang="en-US" sz="1100" dirty="0"/>
              <a:t>a slightly different </a:t>
            </a:r>
            <a:r>
              <a:rPr lang="en-US" sz="1100" dirty="0" smtClean="0"/>
              <a:t>approach </a:t>
            </a:r>
            <a:r>
              <a:rPr lang="en-US" sz="1100" dirty="0"/>
              <a:t>— as an "if-then" </a:t>
            </a:r>
            <a:r>
              <a:rPr lang="en-US" sz="1100" dirty="0" smtClean="0"/>
              <a:t>relationship.</a:t>
            </a:r>
            <a:endParaRPr lang="en-US" sz="1100" dirty="0"/>
          </a:p>
          <a:p>
            <a:pPr marL="0" indent="0">
              <a:buNone/>
            </a:pPr>
            <a:r>
              <a:rPr lang="en-US" sz="1100" b="0" baseline="0" dirty="0" smtClean="0">
                <a:latin typeface="Arial Narrow" pitchFamily="34" charset="0"/>
                <a:cs typeface="Arial" pitchFamily="34" charset="0"/>
              </a:rPr>
              <a:t>[Review content on slide</a:t>
            </a:r>
            <a:r>
              <a:rPr lang="en-US" sz="1100" dirty="0">
                <a:latin typeface="Arial Narrow" pitchFamily="34" charset="0"/>
                <a:cs typeface="Arial" pitchFamily="34" charset="0"/>
              </a:rPr>
              <a:t> </a:t>
            </a:r>
            <a:r>
              <a:rPr lang="en-US" sz="1100" b="0" baseline="0" dirty="0" smtClean="0">
                <a:latin typeface="Arial Narrow" pitchFamily="34" charset="0"/>
                <a:cs typeface="Arial" pitchFamily="34" charset="0"/>
              </a:rPr>
              <a:t>noting the ways the if-then statements describe what a classroom of production looks like, what students are learning and practicing, and especially what the role of the teacher is.]</a:t>
            </a:r>
            <a:endParaRPr lang="en-US" sz="1100" b="0" dirty="0">
              <a:latin typeface="Arial Narrow" pitchFamily="34" charset="0"/>
              <a:cs typeface="Arial"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63457"/>
            <a:ext cx="6148219" cy="4689187"/>
          </a:xfrm>
        </p:spPr>
        <p:txBody>
          <a:bodyPr>
            <a:normAutofit/>
          </a:bodyPr>
          <a:lstStyle/>
          <a:p>
            <a:pPr marL="0" indent="0">
              <a:buNone/>
            </a:pPr>
            <a:endParaRPr lang="en-US" sz="1100" b="1" dirty="0" smtClean="0">
              <a:latin typeface="Arial Narrow" pitchFamily="34" charset="0"/>
              <a:cs typeface="Arial" pitchFamily="34" charset="0"/>
            </a:endParaRPr>
          </a:p>
          <a:p>
            <a:pPr marL="0" indent="0">
              <a:buNone/>
            </a:pPr>
            <a:r>
              <a:rPr lang="en-US" sz="1100" b="1" dirty="0" smtClean="0">
                <a:latin typeface="Arial Narrow" pitchFamily="34" charset="0"/>
                <a:cs typeface="Arial" pitchFamily="34" charset="0"/>
              </a:rPr>
              <a:t>Talking</a:t>
            </a:r>
            <a:r>
              <a:rPr lang="en-US" sz="1100" b="1" baseline="0" dirty="0" smtClean="0">
                <a:latin typeface="Arial Narrow" pitchFamily="34" charset="0"/>
                <a:cs typeface="Arial" pitchFamily="34" charset="0"/>
              </a:rPr>
              <a:t> Points</a:t>
            </a:r>
            <a:r>
              <a:rPr lang="en-US" sz="1100" b="1" dirty="0" smtClean="0">
                <a:latin typeface="Arial Narrow" pitchFamily="34" charset="0"/>
                <a:cs typeface="Arial" pitchFamily="34" charset="0"/>
              </a:rPr>
              <a:t>:</a:t>
            </a:r>
          </a:p>
          <a:p>
            <a:r>
              <a:rPr lang="en-US" sz="1100" dirty="0"/>
              <a:t>Still another approach to reading the anchor standards is provided by Lucy </a:t>
            </a:r>
            <a:r>
              <a:rPr lang="en-US" sz="1100" dirty="0" smtClean="0"/>
              <a:t>Calkins, Founding Director of the Teachers College Reading and Writing Project. </a:t>
            </a:r>
            <a:r>
              <a:rPr lang="en-US" sz="1100" dirty="0"/>
              <a:t>In her publication, </a:t>
            </a:r>
            <a:r>
              <a:rPr lang="en-US" sz="1100" i="1" dirty="0"/>
              <a:t>Pathways to the Common Core</a:t>
            </a:r>
            <a:r>
              <a:rPr lang="en-US" sz="1100" dirty="0"/>
              <a:t>:</a:t>
            </a:r>
            <a:r>
              <a:rPr lang="en-US" sz="1100" b="1" dirty="0"/>
              <a:t> </a:t>
            </a:r>
            <a:r>
              <a:rPr lang="en-US" sz="1100" i="1" dirty="0"/>
              <a:t>Writing Standards 4 through 10 "</a:t>
            </a:r>
            <a:r>
              <a:rPr lang="en-US" sz="1100" dirty="0"/>
              <a:t>illuminate how students should go about doing the work of the first three standards." </a:t>
            </a:r>
            <a:endParaRPr lang="en-US" sz="1100" b="1" dirty="0"/>
          </a:p>
          <a:p>
            <a:r>
              <a:rPr lang="en-US" sz="1100" dirty="0" smtClean="0"/>
              <a:t>Again, the message is that students across grade levels will learn to do the work of writing; the standards describe the writing they need to produce as well as the processes and skills they need to learn and apply to do this work effectively.</a:t>
            </a:r>
          </a:p>
          <a:p>
            <a:r>
              <a:rPr lang="en-US" sz="1100" dirty="0" smtClean="0"/>
              <a:t>Take a few minutes to discuss the two questions on the slide with your table group (or partner).</a:t>
            </a:r>
          </a:p>
          <a:p>
            <a:pPr marL="0" indent="0">
              <a:buNone/>
            </a:pPr>
            <a:endParaRPr lang="en-US" sz="1100" b="1" dirty="0">
              <a:latin typeface="Arial Narrow" pitchFamily="34" charset="0"/>
              <a:cs typeface="Arial"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52118"/>
            <a:ext cx="6148219" cy="4689187"/>
          </a:xfrm>
        </p:spPr>
        <p:txBody>
          <a:bodyPr>
            <a:noAutofit/>
          </a:bodyPr>
          <a:lstStyle/>
          <a:p>
            <a:pPr marL="0" indent="0">
              <a:buNone/>
            </a:pPr>
            <a:endParaRPr lang="en-US" sz="1100" b="1" kern="1200" dirty="0" smtClean="0">
              <a:solidFill>
                <a:schemeClr val="tx1"/>
              </a:solidFill>
              <a:effectLst/>
            </a:endParaRPr>
          </a:p>
          <a:p>
            <a:pPr marL="0" indent="0">
              <a:spcAft>
                <a:spcPts val="400"/>
              </a:spcAft>
              <a:buNone/>
            </a:pPr>
            <a:r>
              <a:rPr lang="en-US" sz="1100" b="1" kern="1200" dirty="0" smtClean="0">
                <a:solidFill>
                  <a:schemeClr val="tx1"/>
                </a:solidFill>
                <a:effectLst/>
              </a:rPr>
              <a:t>Facilitator</a:t>
            </a:r>
            <a:r>
              <a:rPr lang="en-US" sz="1100" b="1" kern="1200" baseline="0" dirty="0" smtClean="0">
                <a:solidFill>
                  <a:schemeClr val="tx1"/>
                </a:solidFill>
                <a:effectLst/>
              </a:rPr>
              <a:t> Notes:</a:t>
            </a:r>
          </a:p>
          <a:p>
            <a:pPr marL="0" indent="0">
              <a:buNone/>
            </a:pPr>
            <a:r>
              <a:rPr lang="en-US" sz="1000" b="0" kern="0" spc="-20" baseline="0" dirty="0" smtClean="0">
                <a:solidFill>
                  <a:schemeClr val="tx1"/>
                </a:solidFill>
                <a:effectLst/>
              </a:rPr>
              <a:t>Give participants time in pairs or small groups to reflect on and discuss all four questions or those that have surfaced as most important.  Consider charting or capturing discussion points.  Below you will find sample answers should you need to get the discussion started.  </a:t>
            </a:r>
            <a:endParaRPr lang="en-US" sz="1000" b="0" u="sng" kern="0" spc="-20" dirty="0" smtClean="0">
              <a:solidFill>
                <a:schemeClr val="tx1"/>
              </a:solidFill>
              <a:effectLst/>
            </a:endParaRPr>
          </a:p>
          <a:p>
            <a:pPr marL="0" indent="0">
              <a:spcAft>
                <a:spcPts val="400"/>
              </a:spcAft>
              <a:buNone/>
            </a:pPr>
            <a:r>
              <a:rPr lang="en-US" sz="1100" b="1" kern="1200" dirty="0" smtClean="0">
                <a:solidFill>
                  <a:schemeClr val="tx1"/>
                </a:solidFill>
                <a:effectLst/>
              </a:rPr>
              <a:t>Sample Responses</a:t>
            </a:r>
          </a:p>
          <a:p>
            <a:pPr>
              <a:spcAft>
                <a:spcPts val="0"/>
              </a:spcAft>
            </a:pPr>
            <a:r>
              <a:rPr lang="en-US" sz="1000" b="1" kern="0" spc="-30" dirty="0" smtClean="0">
                <a:solidFill>
                  <a:schemeClr val="tx1"/>
                </a:solidFill>
                <a:effectLst/>
              </a:rPr>
              <a:t>Consider anchor standards 1–3:</a:t>
            </a:r>
            <a:r>
              <a:rPr lang="en-US" sz="1000" b="0" kern="0" spc="-30" dirty="0" smtClean="0">
                <a:solidFill>
                  <a:schemeClr val="tx1"/>
                </a:solidFill>
                <a:effectLst/>
              </a:rPr>
              <a:t> </a:t>
            </a:r>
            <a:r>
              <a:rPr lang="en-US" sz="1000" b="0" i="1" kern="0" spc="-30" dirty="0" smtClean="0">
                <a:solidFill>
                  <a:schemeClr val="tx1"/>
                </a:solidFill>
                <a:effectLst/>
              </a:rPr>
              <a:t>How will the increased emphasis on argument and informative/explanatory writing impact your current teaching? </a:t>
            </a:r>
          </a:p>
          <a:p>
            <a:pPr marL="112713" indent="0">
              <a:spcAft>
                <a:spcPts val="0"/>
              </a:spcAft>
              <a:buNone/>
            </a:pPr>
            <a:r>
              <a:rPr lang="en-US" sz="1000" b="0" kern="0" spc="-30" dirty="0" smtClean="0">
                <a:solidFill>
                  <a:schemeClr val="tx1"/>
                </a:solidFill>
                <a:effectLst/>
              </a:rPr>
              <a:t>“I may have to give up some of my narrative topics to make room for more analytical writing, or find a way to connect the two.”</a:t>
            </a:r>
          </a:p>
          <a:p>
            <a:pPr marL="112713" indent="0">
              <a:spcAft>
                <a:spcPts val="0"/>
              </a:spcAft>
              <a:buNone/>
            </a:pPr>
            <a:r>
              <a:rPr lang="en-US" sz="1000" b="0" kern="0" spc="-30" dirty="0" smtClean="0">
                <a:solidFill>
                  <a:schemeClr val="tx1"/>
                </a:solidFill>
                <a:effectLst/>
              </a:rPr>
              <a:t>“I will need to help my students form stronger opinions or "take a stand" and support their claims with valid reasons.”</a:t>
            </a:r>
          </a:p>
          <a:p>
            <a:pPr marL="112713" indent="0">
              <a:spcAft>
                <a:spcPts val="0"/>
              </a:spcAft>
              <a:buNone/>
            </a:pPr>
            <a:r>
              <a:rPr lang="en-US" sz="1000" b="0" kern="0" spc="-30" dirty="0" smtClean="0">
                <a:solidFill>
                  <a:schemeClr val="tx1"/>
                </a:solidFill>
                <a:effectLst/>
              </a:rPr>
              <a:t>“I am concerned that I will have limited opportunities for my students to connect personally to their writing, so I will need to find a way to make analytical writing interesting for them.”</a:t>
            </a:r>
          </a:p>
          <a:p>
            <a:pPr>
              <a:spcAft>
                <a:spcPts val="0"/>
              </a:spcAft>
            </a:pPr>
            <a:r>
              <a:rPr lang="en-US" sz="1000" b="1" kern="0" spc="-30" dirty="0" smtClean="0">
                <a:solidFill>
                  <a:schemeClr val="tx1"/>
                </a:solidFill>
                <a:effectLst/>
              </a:rPr>
              <a:t>Consider anchor standards </a:t>
            </a:r>
            <a:r>
              <a:rPr lang="en-US" sz="1000" b="1" kern="0" spc="-30" dirty="0"/>
              <a:t>4–6</a:t>
            </a:r>
            <a:r>
              <a:rPr lang="en-US" sz="1000" b="1" kern="0" spc="-30" dirty="0" smtClean="0">
                <a:solidFill>
                  <a:schemeClr val="tx1"/>
                </a:solidFill>
                <a:effectLst/>
              </a:rPr>
              <a:t>: </a:t>
            </a:r>
            <a:r>
              <a:rPr lang="en-US" sz="1000" i="1" kern="0" spc="-30" dirty="0"/>
              <a:t>Which standard(s) would bring the most significant changes to your teaching of writing at your current grade level? Why? </a:t>
            </a:r>
          </a:p>
          <a:p>
            <a:pPr marL="112713" lvl="0" indent="0">
              <a:spcAft>
                <a:spcPts val="0"/>
              </a:spcAft>
              <a:buNone/>
            </a:pPr>
            <a:r>
              <a:rPr lang="en-US" sz="1000" b="1" kern="0" spc="-30" dirty="0" smtClean="0">
                <a:solidFill>
                  <a:schemeClr val="tx1"/>
                </a:solidFill>
                <a:effectLst/>
              </a:rPr>
              <a:t>Standard 4:</a:t>
            </a:r>
            <a:r>
              <a:rPr lang="en-US" sz="1000" b="0" kern="0" spc="-30" dirty="0" smtClean="0">
                <a:solidFill>
                  <a:schemeClr val="tx1"/>
                </a:solidFill>
                <a:effectLst/>
              </a:rPr>
              <a:t>  “Task, purpose, and audience. These concepts are challenging for my first grade students. I need to find ways to teach them how to do this.”</a:t>
            </a:r>
          </a:p>
          <a:p>
            <a:pPr marL="112713" lvl="0" indent="0">
              <a:spcAft>
                <a:spcPts val="0"/>
              </a:spcAft>
              <a:buNone/>
            </a:pPr>
            <a:r>
              <a:rPr lang="en-US" sz="1000" b="1" kern="0" spc="-30" dirty="0" smtClean="0">
                <a:solidFill>
                  <a:schemeClr val="tx1"/>
                </a:solidFill>
                <a:effectLst/>
              </a:rPr>
              <a:t>Standard 5:</a:t>
            </a:r>
            <a:r>
              <a:rPr lang="en-US" sz="1000" b="0" kern="0" spc="-30" dirty="0" smtClean="0">
                <a:solidFill>
                  <a:schemeClr val="tx1"/>
                </a:solidFill>
                <a:effectLst/>
              </a:rPr>
              <a:t> “I usually send work home for my ninth grade students to revise, so I need to focus more on helping my students collaborate in class through the stages to support each other's writing.”</a:t>
            </a:r>
          </a:p>
          <a:p>
            <a:pPr marL="112713" lvl="0" indent="0">
              <a:spcAft>
                <a:spcPts val="0"/>
              </a:spcAft>
              <a:buNone/>
            </a:pPr>
            <a:r>
              <a:rPr lang="en-US" sz="1000" b="1" kern="0" spc="-30" dirty="0" smtClean="0">
                <a:solidFill>
                  <a:schemeClr val="tx1"/>
                </a:solidFill>
                <a:effectLst/>
              </a:rPr>
              <a:t>Standard 6:  “</a:t>
            </a:r>
            <a:r>
              <a:rPr lang="en-US" sz="1000" b="0" kern="0" spc="-30" dirty="0" smtClean="0">
                <a:solidFill>
                  <a:schemeClr val="tx1"/>
                </a:solidFill>
                <a:effectLst/>
              </a:rPr>
              <a:t>With limited classroom resources, I will have to be creative in finding ways for my middle school students to collaborate online and publish their writing using computers.”</a:t>
            </a:r>
          </a:p>
          <a:p>
            <a:pPr>
              <a:spcAft>
                <a:spcPts val="0"/>
              </a:spcAft>
            </a:pPr>
            <a:r>
              <a:rPr lang="en-US" sz="1000" b="1" kern="0" spc="-30" dirty="0" smtClean="0">
                <a:solidFill>
                  <a:schemeClr val="tx1"/>
                </a:solidFill>
                <a:effectLst/>
              </a:rPr>
              <a:t>Consider anchor standards </a:t>
            </a:r>
            <a:r>
              <a:rPr lang="en-US" sz="1000" b="1" kern="0" spc="-30" dirty="0"/>
              <a:t>7–9</a:t>
            </a:r>
            <a:r>
              <a:rPr lang="en-US" sz="1000" b="1" kern="0" spc="-30" dirty="0" smtClean="0">
                <a:solidFill>
                  <a:schemeClr val="tx1"/>
                </a:solidFill>
                <a:effectLst/>
              </a:rPr>
              <a:t>:  </a:t>
            </a:r>
            <a:r>
              <a:rPr lang="en-US" sz="1000" i="1" kern="0" spc="-30" dirty="0"/>
              <a:t>Which standard(s) might present the greatest challenges for your students? </a:t>
            </a:r>
          </a:p>
          <a:p>
            <a:pPr marL="112713" lvl="0" indent="0">
              <a:spcAft>
                <a:spcPts val="0"/>
              </a:spcAft>
              <a:buNone/>
            </a:pPr>
            <a:r>
              <a:rPr lang="en-US" sz="1000" b="1" kern="0" spc="-30" dirty="0" smtClean="0">
                <a:solidFill>
                  <a:schemeClr val="tx1"/>
                </a:solidFill>
                <a:effectLst/>
              </a:rPr>
              <a:t>Standard 7:</a:t>
            </a:r>
            <a:r>
              <a:rPr lang="en-US" sz="1000" b="0" kern="0" spc="-30" dirty="0" smtClean="0">
                <a:solidFill>
                  <a:schemeClr val="tx1"/>
                </a:solidFill>
                <a:effectLst/>
              </a:rPr>
              <a:t> “My students are not accustomed to doing research projects of significant length. This will be a new challenge for them.”</a:t>
            </a:r>
          </a:p>
          <a:p>
            <a:pPr marL="112713" lvl="0" indent="0">
              <a:spcAft>
                <a:spcPts val="0"/>
              </a:spcAft>
              <a:buNone/>
            </a:pPr>
            <a:r>
              <a:rPr lang="en-US" sz="1000" b="1" kern="0" spc="-30" dirty="0" smtClean="0">
                <a:solidFill>
                  <a:schemeClr val="tx1"/>
                </a:solidFill>
                <a:effectLst/>
              </a:rPr>
              <a:t>Standard 8:  “</a:t>
            </a:r>
            <a:r>
              <a:rPr lang="en-US" sz="1000" kern="0" spc="-30" dirty="0" smtClean="0"/>
              <a:t>Credibility and plagiarism </a:t>
            </a:r>
            <a:r>
              <a:rPr lang="en-US" sz="1000" b="0" kern="0" spc="-30" dirty="0" smtClean="0">
                <a:solidFill>
                  <a:schemeClr val="tx1"/>
                </a:solidFill>
                <a:effectLst/>
              </a:rPr>
              <a:t>are hard to teach at my grade level. My students often believe the first thing they read and don't understand what plagiarism is.”</a:t>
            </a:r>
          </a:p>
          <a:p>
            <a:pPr marL="112713" lvl="0" indent="0">
              <a:spcAft>
                <a:spcPts val="0"/>
              </a:spcAft>
              <a:buNone/>
            </a:pPr>
            <a:r>
              <a:rPr lang="en-US" sz="1000" b="1" kern="0" spc="-30" dirty="0" smtClean="0">
                <a:solidFill>
                  <a:schemeClr val="tx1"/>
                </a:solidFill>
                <a:effectLst/>
              </a:rPr>
              <a:t>Standard 9: “</a:t>
            </a:r>
            <a:r>
              <a:rPr lang="en-US" sz="1000" b="0" kern="0" spc="-30" dirty="0" smtClean="0">
                <a:solidFill>
                  <a:schemeClr val="tx1"/>
                </a:solidFill>
                <a:effectLst/>
              </a:rPr>
              <a:t>Finding multiple sources from multiple media may be a challenge for my students who tend to rush through their research.”</a:t>
            </a:r>
          </a:p>
          <a:p>
            <a:pPr>
              <a:spcAft>
                <a:spcPts val="0"/>
              </a:spcAft>
            </a:pPr>
            <a:r>
              <a:rPr lang="en-US" sz="1000" b="1" kern="0" spc="-30" dirty="0" smtClean="0">
                <a:solidFill>
                  <a:schemeClr val="tx1"/>
                </a:solidFill>
                <a:effectLst/>
              </a:rPr>
              <a:t>Consider anchor standard 10:  </a:t>
            </a:r>
            <a:r>
              <a:rPr lang="en-US" sz="1000" i="1" kern="0" spc="-30" dirty="0"/>
              <a:t>How might you collaborate with your colleagues to ensure that all students are exposed to the range required by this standard? </a:t>
            </a:r>
          </a:p>
          <a:p>
            <a:pPr marL="112713" lvl="0" indent="0">
              <a:spcAft>
                <a:spcPts val="0"/>
              </a:spcAft>
              <a:buNone/>
            </a:pPr>
            <a:r>
              <a:rPr lang="en-US" sz="1000" b="0" kern="0" spc="-30" dirty="0" smtClean="0">
                <a:solidFill>
                  <a:schemeClr val="tx1"/>
                </a:solidFill>
                <a:effectLst/>
              </a:rPr>
              <a:t>“I would like to produce a collective series of assignments with other teachers at my grade level.”</a:t>
            </a:r>
          </a:p>
          <a:p>
            <a:pPr marL="112713" lvl="0" indent="0">
              <a:spcAft>
                <a:spcPts val="0"/>
              </a:spcAft>
              <a:buNone/>
            </a:pPr>
            <a:r>
              <a:rPr lang="en-US" sz="1000" b="0" kern="0" spc="-30" dirty="0" smtClean="0">
                <a:solidFill>
                  <a:schemeClr val="tx1"/>
                </a:solidFill>
                <a:effectLst/>
              </a:rPr>
              <a:t>“I would like to share my knowledge and learn from the experiences of others on the range of writing types, purposes, and audiences.”</a:t>
            </a:r>
          </a:p>
          <a:p>
            <a:pPr marL="115557" indent="-115557" defTabSz="462229">
              <a:spcAft>
                <a:spcPts val="0"/>
              </a:spcAft>
              <a:tabLst>
                <a:tab pos="6013795" algn="r"/>
              </a:tabLst>
              <a:defRPr/>
            </a:pPr>
            <a:endParaRPr lang="en-US" sz="1000" b="0" dirty="0" smtClean="0"/>
          </a:p>
          <a:p>
            <a:pPr marL="0" indent="0">
              <a:spcAft>
                <a:spcPts val="0"/>
              </a:spcAft>
              <a:buNone/>
            </a:pPr>
            <a:endParaRPr lang="en-US" sz="1000" b="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dirty="0" smtClean="0"/>
          </a:p>
          <a:p>
            <a:pPr marL="0" indent="0">
              <a:buNone/>
            </a:pPr>
            <a:r>
              <a:rPr lang="en-US" sz="1200" b="1" dirty="0" smtClean="0"/>
              <a:t>Talking Points:</a:t>
            </a:r>
            <a:endParaRPr lang="en-US" sz="1200" b="1" dirty="0"/>
          </a:p>
          <a:p>
            <a:r>
              <a:rPr lang="en-US" sz="1200" b="1" dirty="0" smtClean="0"/>
              <a:t>[</a:t>
            </a:r>
            <a:r>
              <a:rPr lang="en-US" sz="1200" b="1" dirty="0"/>
              <a:t>Share this Important Takeaway from slides </a:t>
            </a:r>
            <a:r>
              <a:rPr lang="en-US" sz="1200" b="1" dirty="0" smtClean="0"/>
              <a:t>6–16]:</a:t>
            </a:r>
            <a:r>
              <a:rPr lang="en-US" sz="1200" dirty="0" smtClean="0"/>
              <a:t> </a:t>
            </a:r>
            <a:r>
              <a:rPr lang="en-US" sz="1200" dirty="0"/>
              <a:t>The ten anchor standards in writing do not just complement each other. They need to be addressed instructionally as interconnected, interrelated, and interdependent. Lessons developed for both short and extended time frames will cluster and address most of the writing standards simultaneously.</a:t>
            </a:r>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17</a:t>
            </a:fld>
            <a:endParaRPr lang="en-US" dirty="0"/>
          </a:p>
        </p:txBody>
      </p:sp>
    </p:spTree>
    <p:extLst>
      <p:ext uri="{BB962C8B-B14F-4D97-AF65-F5344CB8AC3E}">
        <p14:creationId xmlns:p14="http://schemas.microsoft.com/office/powerpoint/2010/main" val="33903688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63457"/>
            <a:ext cx="6148219" cy="4689187"/>
          </a:xfrm>
        </p:spPr>
        <p:txBody>
          <a:bodyPr>
            <a:normAutofit/>
          </a:bodyPr>
          <a:lstStyle/>
          <a:p>
            <a:pPr marL="0" indent="0">
              <a:buNone/>
            </a:pPr>
            <a:endParaRPr lang="en-US" sz="1100" b="1" dirty="0" smtClean="0"/>
          </a:p>
          <a:p>
            <a:pPr marL="0" indent="0">
              <a:buNone/>
            </a:pPr>
            <a:r>
              <a:rPr lang="en-US" sz="1100" b="1" dirty="0" smtClean="0"/>
              <a:t>Facilitator Notes:</a:t>
            </a:r>
          </a:p>
          <a:p>
            <a:r>
              <a:rPr lang="en-US" sz="1100" dirty="0" smtClean="0"/>
              <a:t>Direct</a:t>
            </a:r>
            <a:r>
              <a:rPr lang="en-US" sz="1100" baseline="0" dirty="0" smtClean="0"/>
              <a:t> participants to the note on </a:t>
            </a:r>
            <a:r>
              <a:rPr lang="en-US" sz="1100" i="1" baseline="0" dirty="0" smtClean="0"/>
              <a:t>Texts Types and Purposes </a:t>
            </a:r>
            <a:r>
              <a:rPr lang="en-US" sz="1100" baseline="0" dirty="0" smtClean="0"/>
              <a:t>at the beginning of the CCR Anchor Standards in Writing.  </a:t>
            </a:r>
          </a:p>
          <a:p>
            <a:pPr marL="0" indent="0">
              <a:buNone/>
            </a:pPr>
            <a:r>
              <a:rPr lang="en-US" sz="1100" b="1" baseline="0" dirty="0" smtClean="0"/>
              <a:t>Talking Points:</a:t>
            </a:r>
          </a:p>
          <a:p>
            <a:r>
              <a:rPr lang="en-US" sz="1100" baseline="0" dirty="0" smtClean="0"/>
              <a:t>Slides 17–27 will focus on answering the two questions on this slide, as well as addressing the importance for teachers of knowing how to turn the three writing text types into teachable writing genres and subgenres.</a:t>
            </a:r>
          </a:p>
          <a:p>
            <a:r>
              <a:rPr lang="en-US" sz="1100" dirty="0" smtClean="0"/>
              <a:t>Take a few minutes to discuss the two questions on the slide with your table group.</a:t>
            </a:r>
            <a:endParaRPr lang="en-US" sz="1100" baseline="0" dirty="0" smtClean="0"/>
          </a:p>
          <a:p>
            <a:pPr marL="0" indent="0">
              <a:buNone/>
            </a:pPr>
            <a:endParaRPr lang="en-US" sz="1100"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18</a:t>
            </a:fld>
            <a:endParaRPr lang="en-US" dirty="0"/>
          </a:p>
        </p:txBody>
      </p:sp>
    </p:spTree>
    <p:extLst>
      <p:ext uri="{BB962C8B-B14F-4D97-AF65-F5344CB8AC3E}">
        <p14:creationId xmlns:p14="http://schemas.microsoft.com/office/powerpoint/2010/main" val="4244946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63457"/>
            <a:ext cx="6148219" cy="4689187"/>
          </a:xfrm>
        </p:spPr>
        <p:txBody>
          <a:bodyPr>
            <a:normAutofit/>
          </a:bodyPr>
          <a:lstStyle/>
          <a:p>
            <a:pPr marL="0" indent="0">
              <a:buNone/>
            </a:pPr>
            <a:endParaRPr lang="en-US" sz="1100" b="1" dirty="0" smtClean="0"/>
          </a:p>
          <a:p>
            <a:pPr marL="0" indent="0">
              <a:buNone/>
            </a:pPr>
            <a:r>
              <a:rPr lang="en-US" sz="1100" b="1" dirty="0" smtClean="0"/>
              <a:t>Talking Points:</a:t>
            </a:r>
            <a:r>
              <a:rPr lang="en-US" sz="1100" b="1" baseline="0" dirty="0" smtClean="0"/>
              <a:t> </a:t>
            </a:r>
          </a:p>
          <a:p>
            <a:pPr marL="0" indent="0">
              <a:buNone/>
            </a:pPr>
            <a:r>
              <a:rPr lang="en-US" sz="1100" dirty="0"/>
              <a:t>Let’s begin with a working definition of the term “genre</a:t>
            </a:r>
            <a:r>
              <a:rPr lang="en-US" sz="1100" dirty="0" smtClean="0"/>
              <a:t>.” </a:t>
            </a:r>
          </a:p>
          <a:p>
            <a:r>
              <a:rPr lang="en-US" sz="1100" dirty="0" smtClean="0"/>
              <a:t>Traditionally</a:t>
            </a:r>
            <a:r>
              <a:rPr lang="en-US" sz="1100" dirty="0"/>
              <a:t>, the term genre has been used to “distinguish between drama, fiction, and poetry. </a:t>
            </a:r>
            <a:endParaRPr lang="en-US" sz="1100" dirty="0" smtClean="0"/>
          </a:p>
          <a:p>
            <a:r>
              <a:rPr lang="en-US" sz="1100" dirty="0" smtClean="0"/>
              <a:t>In </a:t>
            </a:r>
            <a:r>
              <a:rPr lang="en-US" sz="1100" dirty="0"/>
              <a:t>the 1980’s, as ‘genre’ began to refer to a much broader set of text types (letters, memos, essays, proposals), it also began to inform the teaching of writing.”</a:t>
            </a:r>
          </a:p>
          <a:p>
            <a:pPr>
              <a:spcBef>
                <a:spcPts val="1128"/>
              </a:spcBef>
            </a:pPr>
            <a:r>
              <a:rPr lang="en-US" sz="1100" dirty="0"/>
              <a:t>A limitation of these uses of the term genre was that they “simply identified text types and made generalizations about their usual forms.” So teaching focused on patterns and organizations — or on what and how to write a letter or a proposal but not why we write these genres.       </a:t>
            </a:r>
            <a:endParaRPr lang="en-US" sz="1100" dirty="0" smtClean="0"/>
          </a:p>
          <a:p>
            <a:pPr>
              <a:spcBef>
                <a:spcPts val="1128"/>
              </a:spcBef>
            </a:pPr>
            <a:r>
              <a:rPr lang="en-US" sz="1100" dirty="0" smtClean="0"/>
              <a:t>Current </a:t>
            </a:r>
            <a:r>
              <a:rPr lang="en-US" sz="1100" dirty="0"/>
              <a:t>uses of the term genre emphasize instead that every genre of writing “occurs in a situation.” That situation has an audience, a purpose, a context or setting, a set of expected and appropriate responses, and a reason for the writer to write.</a:t>
            </a:r>
          </a:p>
          <a:p>
            <a:pPr marL="0" indent="0">
              <a:buNone/>
            </a:pPr>
            <a:r>
              <a:rPr lang="en-US" sz="1100" b="1" dirty="0" smtClean="0"/>
              <a:t>Facilitator</a:t>
            </a:r>
            <a:r>
              <a:rPr lang="en-US" sz="1100" b="1" baseline="0" dirty="0" smtClean="0"/>
              <a:t> Notes:</a:t>
            </a:r>
          </a:p>
          <a:p>
            <a:r>
              <a:rPr lang="en-US" sz="1100" dirty="0"/>
              <a:t>Note participant questions, many of which will be answered in the upcoming slides</a:t>
            </a:r>
            <a:r>
              <a:rPr lang="en-US" sz="1100" dirty="0" smtClean="0"/>
              <a:t>.</a:t>
            </a:r>
            <a:endParaRPr lang="en-US" sz="1100" b="1" dirty="0" smtClean="0"/>
          </a:p>
          <a:p>
            <a:r>
              <a:rPr lang="en-US" sz="1100" dirty="0" smtClean="0"/>
              <a:t>Should you want more info about</a:t>
            </a:r>
            <a:r>
              <a:rPr lang="en-US" sz="1100" baseline="0" dirty="0" smtClean="0"/>
              <a:t> genre, link to: </a:t>
            </a:r>
            <a:r>
              <a:rPr lang="en-US" sz="1100" u="sng" baseline="0" dirty="0" smtClean="0"/>
              <a:t>http://www.nwp.org/cs/public/print/resource/2140</a:t>
            </a:r>
            <a:r>
              <a:rPr lang="en-US" sz="1100" baseline="0" dirty="0" smtClean="0"/>
              <a:t>. </a:t>
            </a:r>
            <a:r>
              <a:rPr lang="en-US" sz="1100" kern="1200" dirty="0" smtClean="0">
                <a:solidFill>
                  <a:schemeClr val="tx1"/>
                </a:solidFill>
              </a:rPr>
              <a:t>The</a:t>
            </a:r>
            <a:r>
              <a:rPr lang="en-US" sz="1100" kern="1200" baseline="0" dirty="0" smtClean="0">
                <a:solidFill>
                  <a:schemeClr val="tx1"/>
                </a:solidFill>
              </a:rPr>
              <a:t> excerpt on the slide is taken from </a:t>
            </a:r>
            <a:r>
              <a:rPr lang="en-US" sz="1100" kern="1200" dirty="0" smtClean="0">
                <a:solidFill>
                  <a:schemeClr val="tx1"/>
                </a:solidFill>
              </a:rPr>
              <a:t>“Linking Genre to Standards and Equity,” an article by Tom</a:t>
            </a:r>
            <a:r>
              <a:rPr lang="en-US" sz="1100" kern="1200" baseline="0" dirty="0" smtClean="0">
                <a:solidFill>
                  <a:schemeClr val="tx1"/>
                </a:solidFill>
              </a:rPr>
              <a:t> Fox, for which there is permission to reproduce copies for participants. </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19</a:t>
            </a:fld>
            <a:endParaRPr lang="en-US" dirty="0"/>
          </a:p>
        </p:txBody>
      </p:sp>
    </p:spTree>
    <p:extLst>
      <p:ext uri="{BB962C8B-B14F-4D97-AF65-F5344CB8AC3E}">
        <p14:creationId xmlns:p14="http://schemas.microsoft.com/office/powerpoint/2010/main" val="4147434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p:txBody>
          <a:bodyPr>
            <a:normAutofit/>
          </a:bodyPr>
          <a:lstStyle/>
          <a:p>
            <a:pPr marL="0" indent="0" defTabSz="462229">
              <a:spcAft>
                <a:spcPts val="607"/>
              </a:spcAft>
              <a:buNone/>
              <a:tabLst>
                <a:tab pos="6013795" algn="r"/>
              </a:tabLst>
              <a:defRPr/>
            </a:pPr>
            <a:r>
              <a:rPr lang="en-US" sz="1200" b="1" dirty="0">
                <a:latin typeface="Arial Narrow" pitchFamily="34" charset="0"/>
                <a:ea typeface="ＭＳ Ｐゴシック" pitchFamily="-1" charset="-128"/>
              </a:rPr>
              <a:t>Optional Slide</a:t>
            </a:r>
          </a:p>
          <a:p>
            <a:pPr marL="0" indent="0" defTabSz="462229">
              <a:spcAft>
                <a:spcPts val="607"/>
              </a:spcAft>
              <a:buNone/>
              <a:tabLst>
                <a:tab pos="6013795" algn="r"/>
              </a:tabLst>
              <a:defRPr/>
            </a:pPr>
            <a:endParaRPr lang="en-US" sz="1200" b="1" dirty="0">
              <a:latin typeface="Arial Narrow" pitchFamily="34" charset="0"/>
              <a:ea typeface="ＭＳ Ｐゴシック" pitchFamily="-1" charset="-128"/>
            </a:endParaRPr>
          </a:p>
          <a:p>
            <a:pPr marL="0" indent="0" defTabSz="462229">
              <a:spcAft>
                <a:spcPts val="607"/>
              </a:spcAft>
              <a:buNone/>
              <a:tabLst>
                <a:tab pos="6013795" algn="r"/>
              </a:tabLst>
              <a:defRPr/>
            </a:pPr>
            <a:r>
              <a:rPr lang="en-US" sz="1200" b="1" dirty="0">
                <a:latin typeface="Arial Narrow" pitchFamily="34" charset="0"/>
                <a:ea typeface="ＭＳ Ｐゴシック" pitchFamily="-1" charset="-128"/>
                <a:cs typeface="Arial" pitchFamily="34" charset="0"/>
              </a:rPr>
              <a:t>Facilitator Notes:</a:t>
            </a:r>
          </a:p>
          <a:p>
            <a:pPr marL="115557" indent="-115557" defTabSz="462229">
              <a:spcAft>
                <a:spcPts val="607"/>
              </a:spcAft>
              <a:tabLst>
                <a:tab pos="6013795" algn="r"/>
              </a:tabLst>
              <a:defRPr/>
            </a:pPr>
            <a:r>
              <a:rPr lang="en-US" sz="1200" dirty="0">
                <a:latin typeface="Arial Narrow" pitchFamily="34" charset="0"/>
                <a:ea typeface="ＭＳ Ｐゴシック" pitchFamily="-1" charset="-128"/>
                <a:cs typeface="Arial" pitchFamily="34" charset="0"/>
              </a:rPr>
              <a:t>Refer to the Brokers of Expertise Web site for an overview of CCSS modules available. </a:t>
            </a:r>
          </a:p>
          <a:p>
            <a:pPr marL="115557" indent="-115557" defTabSz="462229">
              <a:spcAft>
                <a:spcPts val="607"/>
              </a:spcAft>
              <a:tabLst>
                <a:tab pos="6013795" algn="r"/>
              </a:tabLst>
              <a:defRPr/>
            </a:pPr>
            <a:r>
              <a:rPr lang="en-US" sz="1200" dirty="0">
                <a:latin typeface="Arial Narrow" pitchFamily="34" charset="0"/>
                <a:ea typeface="ＭＳ Ｐゴシック" pitchFamily="-1" charset="-128"/>
                <a:cs typeface="Arial" pitchFamily="34" charset="0"/>
              </a:rPr>
              <a:t>Play the welcome message by Lupita Alcala, Deputy Superintendent of the Instruction and Learning Support Branch at the California Department of Education.</a:t>
            </a:r>
            <a:endParaRPr lang="en-US" dirty="0">
              <a:latin typeface="Arial Narrow" pitchFamily="34" charset="0"/>
              <a:cs typeface="Arial"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63457"/>
            <a:ext cx="6148219" cy="4689187"/>
          </a:xfrm>
        </p:spPr>
        <p:txBody>
          <a:bodyPr>
            <a:normAutofit/>
          </a:bodyPr>
          <a:lstStyle/>
          <a:p>
            <a:pPr marL="0" indent="0">
              <a:buNone/>
            </a:pPr>
            <a:endParaRPr lang="en-US" sz="1100" dirty="0" smtClean="0"/>
          </a:p>
          <a:p>
            <a:pPr marL="0" indent="0">
              <a:buNone/>
            </a:pPr>
            <a:r>
              <a:rPr lang="en-US" sz="1100" b="1" dirty="0" smtClean="0"/>
              <a:t>Facilitator Notes:</a:t>
            </a:r>
          </a:p>
          <a:p>
            <a:r>
              <a:rPr lang="en-US" sz="1100" dirty="0" smtClean="0"/>
              <a:t>Review content</a:t>
            </a:r>
            <a:r>
              <a:rPr lang="en-US" sz="1100" baseline="0" dirty="0" smtClean="0"/>
              <a:t> on slide.</a:t>
            </a:r>
            <a:endParaRPr lang="en-US" sz="1100" dirty="0"/>
          </a:p>
          <a:p>
            <a:r>
              <a:rPr lang="en-US" sz="1100" dirty="0" smtClean="0"/>
              <a:t>If time permits, give</a:t>
            </a:r>
            <a:r>
              <a:rPr lang="en-US" sz="1100" baseline="0" dirty="0" smtClean="0"/>
              <a:t> participants time to t</a:t>
            </a:r>
            <a:r>
              <a:rPr lang="en-US" sz="1100" dirty="0" smtClean="0"/>
              <a:t>ry out other examples,</a:t>
            </a:r>
            <a:r>
              <a:rPr lang="en-US" sz="1100" baseline="0" dirty="0" smtClean="0"/>
              <a:t> p</a:t>
            </a:r>
            <a:r>
              <a:rPr lang="en-US" sz="1100" dirty="0" smtClean="0"/>
              <a:t>erhaps giving small groups</a:t>
            </a:r>
            <a:r>
              <a:rPr lang="en-US" sz="1100" baseline="0" dirty="0" smtClean="0"/>
              <a:t> one of the following genres and asking them to consider the situation, varied contexts and settings, audiences, purposes, and presentations/formats for their type of writing. </a:t>
            </a:r>
            <a:endParaRPr lang="en-US" sz="1100" dirty="0"/>
          </a:p>
          <a:p>
            <a:pPr marL="284163" indent="-171450">
              <a:spcAft>
                <a:spcPts val="0"/>
              </a:spcAft>
              <a:buFont typeface="+mj-lt"/>
              <a:buAutoNum type="arabicPeriod"/>
            </a:pPr>
            <a:r>
              <a:rPr lang="en-US" sz="1100" dirty="0" smtClean="0"/>
              <a:t>Writing a</a:t>
            </a:r>
            <a:r>
              <a:rPr lang="en-US" sz="1100" baseline="0" dirty="0" smtClean="0"/>
              <a:t> letter of praise </a:t>
            </a:r>
          </a:p>
          <a:p>
            <a:pPr marL="284163" indent="-171450">
              <a:spcAft>
                <a:spcPts val="0"/>
              </a:spcAft>
              <a:buFont typeface="+mj-lt"/>
              <a:buAutoNum type="arabicPeriod"/>
            </a:pPr>
            <a:r>
              <a:rPr lang="en-US" sz="1100" baseline="0" dirty="0" smtClean="0"/>
              <a:t>Writing a letter of complaint</a:t>
            </a:r>
          </a:p>
          <a:p>
            <a:pPr marL="284163" indent="-171450">
              <a:spcAft>
                <a:spcPts val="0"/>
              </a:spcAft>
              <a:buFont typeface="+mj-lt"/>
              <a:buAutoNum type="arabicPeriod"/>
            </a:pPr>
            <a:r>
              <a:rPr lang="en-US" sz="1100" baseline="0" dirty="0" smtClean="0"/>
              <a:t>Writing a report</a:t>
            </a:r>
          </a:p>
          <a:p>
            <a:pPr marL="284163" indent="-171450">
              <a:spcAft>
                <a:spcPts val="0"/>
              </a:spcAft>
              <a:buFont typeface="+mj-lt"/>
              <a:buAutoNum type="arabicPeriod"/>
            </a:pPr>
            <a:r>
              <a:rPr lang="en-US" sz="1100" baseline="0" dirty="0" smtClean="0"/>
              <a:t>Writing a memo</a:t>
            </a:r>
          </a:p>
          <a:p>
            <a:pPr marL="112713" indent="0">
              <a:spcAft>
                <a:spcPts val="0"/>
              </a:spcAft>
              <a:buNone/>
            </a:pPr>
            <a:endParaRPr lang="en-US" sz="1100" baseline="0" dirty="0" smtClean="0"/>
          </a:p>
          <a:p>
            <a:pPr marL="112713" indent="0">
              <a:buNone/>
            </a:pPr>
            <a:r>
              <a:rPr lang="en-US" sz="1100" baseline="0" dirty="0" smtClean="0"/>
              <a:t>Add more possibilities that occur to you.</a:t>
            </a:r>
          </a:p>
          <a:p>
            <a:r>
              <a:rPr lang="en-US" sz="1100" b="0" i="0" kern="1200" dirty="0" smtClean="0">
                <a:solidFill>
                  <a:schemeClr val="tx1"/>
                </a:solidFill>
              </a:rPr>
              <a:t>To learn more from Deborah Dean about genre theory and its importance to teaching writing, link to the podcast found on the National Writing Project Web site at </a:t>
            </a:r>
            <a:r>
              <a:rPr lang="en-US" sz="1100" b="0" i="0" u="sng" kern="1200" dirty="0" smtClean="0">
                <a:solidFill>
                  <a:schemeClr val="tx1"/>
                </a:solidFill>
                <a:hlinkClick r:id="rId3"/>
              </a:rPr>
              <a:t>http://www.nwp.org/cs/public/print/resource/2988</a:t>
            </a:r>
            <a:r>
              <a:rPr lang="en-US" sz="1100" b="1" i="1" u="sng" kern="1200" dirty="0" smtClean="0">
                <a:solidFill>
                  <a:schemeClr val="tx1"/>
                </a:solidFill>
                <a:hlinkClick r:id="rId3"/>
              </a:rPr>
              <a:t>.</a:t>
            </a:r>
            <a:endParaRPr lang="en-US" sz="1100" b="1" i="1" u="sng" dirty="0"/>
          </a:p>
          <a:p>
            <a:r>
              <a:rPr lang="en-US" sz="1100" b="0" i="0" u="none" kern="1200" dirty="0" smtClean="0">
                <a:solidFill>
                  <a:schemeClr val="tx1"/>
                </a:solidFill>
              </a:rPr>
              <a:t>Provide participants</a:t>
            </a:r>
            <a:r>
              <a:rPr lang="en-US" sz="1100" b="0" i="0" u="none" kern="1200" baseline="0" dirty="0" smtClean="0">
                <a:solidFill>
                  <a:schemeClr val="tx1"/>
                </a:solidFill>
              </a:rPr>
              <a:t> with this link should they want to dig deeper into the importance of teaching writing genres in this way.</a:t>
            </a:r>
            <a:endParaRPr lang="en-US" sz="1100" b="0" i="0" u="none"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20</a:t>
            </a:fld>
            <a:endParaRPr lang="en-US" dirty="0"/>
          </a:p>
        </p:txBody>
      </p:sp>
    </p:spTree>
    <p:extLst>
      <p:ext uri="{BB962C8B-B14F-4D97-AF65-F5344CB8AC3E}">
        <p14:creationId xmlns:p14="http://schemas.microsoft.com/office/powerpoint/2010/main" val="11631433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63457"/>
            <a:ext cx="6148219" cy="4689187"/>
          </a:xfrm>
        </p:spPr>
        <p:txBody>
          <a:bodyPr/>
          <a:lstStyle/>
          <a:p>
            <a:pPr marL="0" indent="0">
              <a:buNone/>
            </a:pPr>
            <a:endParaRPr lang="en-US" dirty="0" smtClean="0"/>
          </a:p>
          <a:p>
            <a:pPr marL="0" indent="0">
              <a:buNone/>
            </a:pPr>
            <a:r>
              <a:rPr lang="en-US" b="1" dirty="0" smtClean="0"/>
              <a:t>Talking</a:t>
            </a:r>
            <a:r>
              <a:rPr lang="en-US" b="1" baseline="0" dirty="0" smtClean="0"/>
              <a:t> Points:</a:t>
            </a:r>
          </a:p>
          <a:p>
            <a:pPr marL="0" indent="0">
              <a:buNone/>
            </a:pPr>
            <a:r>
              <a:rPr lang="en-US" sz="1200" dirty="0"/>
              <a:t>Now let's take a closer look at Anchor Standards 1 through </a:t>
            </a:r>
            <a:r>
              <a:rPr lang="en-US" sz="1200" dirty="0" smtClean="0"/>
              <a:t>3 — </a:t>
            </a:r>
            <a:r>
              <a:rPr lang="en-US" sz="1200" dirty="0"/>
              <a:t>Writing Text Types and Purposes. You will notice that the standards ask students to master three basic forms of writing: </a:t>
            </a:r>
          </a:p>
          <a:p>
            <a:r>
              <a:rPr lang="en-US" sz="1200" dirty="0"/>
              <a:t>writing arguments</a:t>
            </a:r>
          </a:p>
          <a:p>
            <a:r>
              <a:rPr lang="en-US" sz="1200" dirty="0"/>
              <a:t>writing to inform and explain</a:t>
            </a:r>
          </a:p>
          <a:p>
            <a:r>
              <a:rPr lang="en-US" sz="1200" dirty="0"/>
              <a:t>writing narratives </a:t>
            </a:r>
            <a:endParaRPr lang="en-US"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21</a:t>
            </a:fld>
            <a:endParaRPr lang="en-US" dirty="0"/>
          </a:p>
        </p:txBody>
      </p:sp>
    </p:spTree>
    <p:extLst>
      <p:ext uri="{BB962C8B-B14F-4D97-AF65-F5344CB8AC3E}">
        <p14:creationId xmlns:p14="http://schemas.microsoft.com/office/powerpoint/2010/main" val="6617661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smtClean="0"/>
          </a:p>
          <a:p>
            <a:pPr marL="0" indent="0">
              <a:buNone/>
            </a:pPr>
            <a:r>
              <a:rPr lang="en-US" sz="1100" b="1" dirty="0" smtClean="0"/>
              <a:t>Talking Points:</a:t>
            </a:r>
          </a:p>
          <a:p>
            <a:r>
              <a:rPr lang="en-US" sz="1100" dirty="0"/>
              <a:t>Let’s take </a:t>
            </a:r>
            <a:r>
              <a:rPr lang="en-US" sz="1100" dirty="0" smtClean="0"/>
              <a:t>a closer </a:t>
            </a:r>
            <a:r>
              <a:rPr lang="en-US" sz="1100" dirty="0"/>
              <a:t>look at each of the three text types and purposes, beginning with argument</a:t>
            </a:r>
            <a:r>
              <a:rPr lang="en-US" sz="1100" dirty="0" smtClean="0"/>
              <a:t>.</a:t>
            </a:r>
            <a:endParaRPr lang="en-US" sz="1100" dirty="0"/>
          </a:p>
          <a:p>
            <a:pPr marL="0" indent="0">
              <a:buNone/>
            </a:pPr>
            <a:r>
              <a:rPr lang="en-US" sz="1100" dirty="0" smtClean="0"/>
              <a:t>[Review</a:t>
            </a:r>
            <a:r>
              <a:rPr lang="en-US" sz="1100" baseline="0" dirty="0" smtClean="0"/>
              <a:t> content on slide.  As you review, ask participants to highlight which specific genres are mentioned that exemplify the text type. Also be sure to note that the text type can address varied purposes.]</a:t>
            </a:r>
          </a:p>
          <a:p>
            <a:pPr marL="0" indent="0">
              <a:buNone/>
            </a:pPr>
            <a:endParaRPr lang="en-US" sz="1100" baseline="0" dirty="0" smtClean="0"/>
          </a:p>
          <a:p>
            <a:pPr marL="0" indent="0">
              <a:buNone/>
            </a:pPr>
            <a:r>
              <a:rPr lang="en-US" sz="1100" b="1" baseline="0" dirty="0" smtClean="0"/>
              <a:t>Facilitator Notes:</a:t>
            </a:r>
          </a:p>
          <a:p>
            <a:r>
              <a:rPr lang="en-US" sz="1100" baseline="0" dirty="0" smtClean="0"/>
              <a:t>Rather than, or along</a:t>
            </a:r>
            <a:r>
              <a:rPr lang="en-US" sz="1100" dirty="0" smtClean="0"/>
              <a:t> with,</a:t>
            </a:r>
            <a:r>
              <a:rPr lang="en-US" sz="1100" baseline="0" dirty="0" smtClean="0"/>
              <a:t> using slides 22–24, you may want to distribute copies of the writing section of </a:t>
            </a:r>
            <a:r>
              <a:rPr lang="en-US" sz="1100" i="1" baseline="0" dirty="0" smtClean="0"/>
              <a:t>CCSS ELA Appendix A </a:t>
            </a:r>
            <a:r>
              <a:rPr lang="en-US" sz="1100" baseline="0" dirty="0" smtClean="0"/>
              <a:t>(pages 23–25).  Link to: </a:t>
            </a:r>
            <a:r>
              <a:rPr lang="en-US" sz="1100" baseline="0" dirty="0" smtClean="0">
                <a:hlinkClick r:id="rId3"/>
              </a:rPr>
              <a:t>http://www.corestandards.org/assets/Appendix_A.pdf</a:t>
            </a:r>
            <a:endParaRPr lang="en-US" sz="1100" dirty="0"/>
          </a:p>
          <a:p>
            <a:r>
              <a:rPr lang="en-US" sz="1100" dirty="0" smtClean="0"/>
              <a:t>If you use this section of Appendix A</a:t>
            </a:r>
            <a:r>
              <a:rPr lang="en-US" sz="1100" baseline="0" dirty="0" smtClean="0"/>
              <a:t> with the three Text Types and Purposes slides,</a:t>
            </a:r>
            <a:r>
              <a:rPr lang="en-US" sz="1100" dirty="0" smtClean="0"/>
              <a:t> participants</a:t>
            </a:r>
            <a:r>
              <a:rPr lang="en-US" sz="1100" baseline="0" dirty="0" smtClean="0"/>
              <a:t> can read the excerpts but still have in hand the full context and explanation of them.</a:t>
            </a:r>
            <a:endParaRPr lang="en-US" sz="1100" dirty="0" smtClean="0"/>
          </a:p>
          <a:p>
            <a:pPr marL="0" indent="0">
              <a:buNone/>
            </a:pPr>
            <a:endParaRPr lang="en-US" sz="1100"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22</a:t>
            </a:fld>
            <a:endParaRPr lang="en-US" dirty="0"/>
          </a:p>
        </p:txBody>
      </p:sp>
    </p:spTree>
    <p:extLst>
      <p:ext uri="{BB962C8B-B14F-4D97-AF65-F5344CB8AC3E}">
        <p14:creationId xmlns:p14="http://schemas.microsoft.com/office/powerpoint/2010/main" val="2031636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63457"/>
            <a:ext cx="6148219" cy="4689187"/>
          </a:xfrm>
        </p:spPr>
        <p:txBody>
          <a:bodyPr>
            <a:normAutofit/>
          </a:bodyPr>
          <a:lstStyle/>
          <a:p>
            <a:pPr marL="0" indent="0">
              <a:buNone/>
            </a:pPr>
            <a:endParaRPr lang="en-US" sz="1100" dirty="0" smtClean="0"/>
          </a:p>
          <a:p>
            <a:pPr marL="0" indent="0">
              <a:buNone/>
            </a:pPr>
            <a:r>
              <a:rPr lang="en-US" sz="1100" b="1" dirty="0" smtClean="0"/>
              <a:t>Talking Points:</a:t>
            </a:r>
          </a:p>
          <a:p>
            <a:pPr marL="0" indent="0">
              <a:buNone/>
            </a:pPr>
            <a:r>
              <a:rPr lang="en-US" sz="1100" dirty="0"/>
              <a:t>[Review content on slide.  As you review, ask participants to highlight which specific genres are mentioned that exemplify the text type. Also be sure to note that the text type can address varied purposes.]</a:t>
            </a:r>
          </a:p>
          <a:p>
            <a:pPr marL="0" indent="0">
              <a:buNone/>
            </a:pPr>
            <a:endParaRPr lang="en-US" sz="1100" baseline="0" dirty="0" smtClean="0"/>
          </a:p>
          <a:p>
            <a:pPr marL="0" indent="0">
              <a:buNone/>
            </a:pPr>
            <a:r>
              <a:rPr lang="en-US" sz="1100" b="1" baseline="0" dirty="0" smtClean="0"/>
              <a:t>Facilitator Notes:</a:t>
            </a:r>
          </a:p>
          <a:p>
            <a:r>
              <a:rPr lang="en-US" sz="1100" baseline="0" dirty="0" smtClean="0"/>
              <a:t>Rather than using slides </a:t>
            </a:r>
            <a:r>
              <a:rPr lang="en-US" sz="1100" dirty="0" smtClean="0"/>
              <a:t>22</a:t>
            </a:r>
            <a:r>
              <a:rPr lang="en-US" sz="1100" baseline="0" dirty="0" smtClean="0"/>
              <a:t>–24, you may want to distribute copies of the writing section of </a:t>
            </a:r>
            <a:r>
              <a:rPr lang="en-US" sz="1100" i="1" baseline="0" dirty="0" smtClean="0"/>
              <a:t>CCSS ELA Appendix A </a:t>
            </a:r>
            <a:r>
              <a:rPr lang="en-US" sz="1100" baseline="0" dirty="0" smtClean="0"/>
              <a:t>(pages 23-25).  Link to: </a:t>
            </a:r>
            <a:r>
              <a:rPr lang="en-US" sz="1100" baseline="0" dirty="0" smtClean="0">
                <a:hlinkClick r:id="rId3"/>
              </a:rPr>
              <a:t>http://www.corestandards.org/assets/Appendix_A.pdf</a:t>
            </a:r>
            <a:r>
              <a:rPr lang="en-US" sz="1100" baseline="0" dirty="0" smtClean="0"/>
              <a:t>.</a:t>
            </a:r>
            <a:endParaRPr lang="en-US" sz="1100" dirty="0"/>
          </a:p>
          <a:p>
            <a:r>
              <a:rPr lang="en-US" sz="1100" dirty="0" smtClean="0"/>
              <a:t>If you use Appendix A</a:t>
            </a:r>
            <a:r>
              <a:rPr lang="en-US" sz="1100" baseline="0" dirty="0" smtClean="0"/>
              <a:t> rather than the three Text Types and Purposes slides,</a:t>
            </a:r>
            <a:r>
              <a:rPr lang="en-US" sz="1100" dirty="0" smtClean="0"/>
              <a:t> participants</a:t>
            </a:r>
            <a:r>
              <a:rPr lang="en-US" sz="1100" baseline="0" dirty="0" smtClean="0"/>
              <a:t> can read the excerpts but still have in hand the full context and explanation of them from </a:t>
            </a:r>
            <a:r>
              <a:rPr lang="en-US" sz="1100" i="1" baseline="0" dirty="0" smtClean="0"/>
              <a:t>Appendix A</a:t>
            </a:r>
            <a:r>
              <a:rPr lang="en-US" sz="1100" baseline="0" dirty="0" smtClean="0"/>
              <a:t>.</a:t>
            </a:r>
            <a:endParaRPr lang="en-US" sz="1100" dirty="0" smtClean="0"/>
          </a:p>
          <a:p>
            <a:pPr marL="0" indent="0">
              <a:buNone/>
            </a:pPr>
            <a:endParaRPr lang="en-US" sz="1100" baseline="0" dirty="0" smtClean="0"/>
          </a:p>
          <a:p>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23</a:t>
            </a:fld>
            <a:endParaRPr lang="en-US" dirty="0"/>
          </a:p>
        </p:txBody>
      </p:sp>
    </p:spTree>
    <p:extLst>
      <p:ext uri="{BB962C8B-B14F-4D97-AF65-F5344CB8AC3E}">
        <p14:creationId xmlns:p14="http://schemas.microsoft.com/office/powerpoint/2010/main" val="6842170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63457"/>
            <a:ext cx="6148219" cy="4689187"/>
          </a:xfrm>
        </p:spPr>
        <p:txBody>
          <a:bodyPr>
            <a:normAutofit/>
          </a:bodyPr>
          <a:lstStyle/>
          <a:p>
            <a:pPr marL="0" indent="0">
              <a:buNone/>
            </a:pPr>
            <a:endParaRPr lang="en-US" sz="1100" dirty="0" smtClean="0"/>
          </a:p>
          <a:p>
            <a:pPr marL="0" indent="0">
              <a:buNone/>
            </a:pPr>
            <a:r>
              <a:rPr lang="en-US" sz="1100" b="1" dirty="0" smtClean="0"/>
              <a:t>Talking Points:</a:t>
            </a:r>
          </a:p>
          <a:p>
            <a:pPr marL="0" indent="0">
              <a:buNone/>
            </a:pPr>
            <a:r>
              <a:rPr lang="en-US" sz="1100" dirty="0"/>
              <a:t>[Review content on slide.  As you review, ask participants to highlight which specific genres are mentioned that exemplify the text type. Also be sure to note that the text type can address varied purposes.]</a:t>
            </a:r>
          </a:p>
          <a:p>
            <a:pPr marL="0" indent="0">
              <a:buNone/>
            </a:pPr>
            <a:endParaRPr lang="en-US" sz="1100" baseline="0" dirty="0" smtClean="0"/>
          </a:p>
          <a:p>
            <a:pPr marL="0" indent="0">
              <a:buNone/>
            </a:pPr>
            <a:r>
              <a:rPr lang="en-US" sz="1100" b="1" baseline="0" dirty="0" smtClean="0"/>
              <a:t>Facilitator Notes:</a:t>
            </a:r>
          </a:p>
          <a:p>
            <a:r>
              <a:rPr lang="en-US" sz="1100" baseline="0" dirty="0" smtClean="0"/>
              <a:t>Rather than using slides </a:t>
            </a:r>
            <a:r>
              <a:rPr lang="en-US" sz="1100" dirty="0" smtClean="0"/>
              <a:t>22</a:t>
            </a:r>
            <a:r>
              <a:rPr lang="en-US" sz="1100" baseline="0" dirty="0" smtClean="0"/>
              <a:t>–24, you may want to distribute copies of the writing section of </a:t>
            </a:r>
            <a:r>
              <a:rPr lang="en-US" sz="1100" i="1" baseline="0" dirty="0" smtClean="0"/>
              <a:t>CCSS ELA Appendix A </a:t>
            </a:r>
            <a:r>
              <a:rPr lang="en-US" sz="1100" baseline="0" dirty="0" smtClean="0"/>
              <a:t>(pages 23–25).  Link to: </a:t>
            </a:r>
            <a:r>
              <a:rPr lang="en-US" sz="1100" u="sng" dirty="0" smtClean="0"/>
              <a:t>h</a:t>
            </a:r>
            <a:r>
              <a:rPr lang="en-US" sz="1100" u="sng" baseline="0" dirty="0" smtClean="0">
                <a:hlinkClick r:id="rId3"/>
              </a:rPr>
              <a:t>t</a:t>
            </a:r>
            <a:r>
              <a:rPr lang="en-US" sz="1100" baseline="0" dirty="0" smtClean="0">
                <a:hlinkClick r:id="rId3"/>
              </a:rPr>
              <a:t>tp://www.corestandards.org/assets/Appendix_A.pdf</a:t>
            </a:r>
            <a:r>
              <a:rPr lang="en-US" sz="1100" baseline="0" dirty="0" smtClean="0"/>
              <a:t>.</a:t>
            </a:r>
            <a:endParaRPr lang="en-US" sz="1100" dirty="0"/>
          </a:p>
          <a:p>
            <a:r>
              <a:rPr lang="en-US" sz="1100" dirty="0" smtClean="0"/>
              <a:t>If you use Appendix A</a:t>
            </a:r>
            <a:r>
              <a:rPr lang="en-US" sz="1100" baseline="0" dirty="0" smtClean="0"/>
              <a:t> rather than the three Text Types and Purposes slides,</a:t>
            </a:r>
            <a:r>
              <a:rPr lang="en-US" sz="1100" dirty="0" smtClean="0"/>
              <a:t> participants</a:t>
            </a:r>
            <a:r>
              <a:rPr lang="en-US" sz="1100" baseline="0" dirty="0" smtClean="0"/>
              <a:t> can read the excerpts but still have in hand the full context and explanation of them from </a:t>
            </a:r>
            <a:r>
              <a:rPr lang="en-US" sz="1100" i="1" baseline="0" dirty="0" smtClean="0"/>
              <a:t>Appendix A</a:t>
            </a:r>
            <a:r>
              <a:rPr lang="en-US" sz="1100" baseline="0" dirty="0" smtClean="0"/>
              <a:t>.</a:t>
            </a:r>
            <a:endParaRPr lang="en-US" sz="1100" dirty="0" smtClean="0"/>
          </a:p>
          <a:p>
            <a:pPr marL="0" indent="0">
              <a:buNone/>
            </a:pPr>
            <a:endParaRPr lang="en-US" sz="1100" baseline="0" dirty="0" smtClean="0"/>
          </a:p>
          <a:p>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24</a:t>
            </a:fld>
            <a:endParaRPr lang="en-US" dirty="0"/>
          </a:p>
        </p:txBody>
      </p:sp>
    </p:spTree>
    <p:extLst>
      <p:ext uri="{BB962C8B-B14F-4D97-AF65-F5344CB8AC3E}">
        <p14:creationId xmlns:p14="http://schemas.microsoft.com/office/powerpoint/2010/main" val="31463042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63457"/>
            <a:ext cx="6148219" cy="4689187"/>
          </a:xfrm>
        </p:spPr>
        <p:txBody>
          <a:bodyPr>
            <a:normAutofit/>
          </a:bodyPr>
          <a:lstStyle/>
          <a:p>
            <a:pPr marL="0" indent="0">
              <a:buNone/>
            </a:pPr>
            <a:endParaRPr lang="en-US" sz="1100" dirty="0" smtClean="0"/>
          </a:p>
          <a:p>
            <a:pPr marL="0" indent="0">
              <a:buNone/>
            </a:pPr>
            <a:r>
              <a:rPr lang="en-US" sz="1100" b="1" dirty="0" smtClean="0"/>
              <a:t>Facilitator Notes:</a:t>
            </a:r>
          </a:p>
          <a:p>
            <a:r>
              <a:rPr lang="en-US" sz="1100" dirty="0" smtClean="0"/>
              <a:t>Link to video</a:t>
            </a:r>
            <a:r>
              <a:rPr lang="en-US" sz="1100" dirty="0"/>
              <a:t> </a:t>
            </a:r>
            <a:r>
              <a:rPr lang="en-US" sz="1100" dirty="0" smtClean="0"/>
              <a:t>“</a:t>
            </a:r>
            <a:r>
              <a:rPr lang="en-US" sz="1100" i="1" dirty="0"/>
              <a:t>Writing to Inform and </a:t>
            </a:r>
            <a:r>
              <a:rPr lang="en-US" sz="1100" i="1" dirty="0" smtClean="0"/>
              <a:t>Argue”</a:t>
            </a:r>
            <a:r>
              <a:rPr lang="en-US" sz="1100" dirty="0" smtClean="0"/>
              <a:t> at </a:t>
            </a:r>
            <a:r>
              <a:rPr lang="en-US" sz="1100" dirty="0" smtClean="0">
                <a:hlinkClick r:id="rId3"/>
              </a:rPr>
              <a:t>http</a:t>
            </a:r>
            <a:r>
              <a:rPr lang="en-US" sz="1100" dirty="0">
                <a:hlinkClick r:id="rId3"/>
              </a:rPr>
              <a:t>://</a:t>
            </a:r>
            <a:r>
              <a:rPr lang="en-US" sz="1100" dirty="0" smtClean="0">
                <a:hlinkClick r:id="rId3"/>
              </a:rPr>
              <a:t>www.youtube.com/watch?v=Jt_2jI010WU</a:t>
            </a:r>
            <a:endParaRPr lang="en-US" sz="1100" baseline="0" dirty="0" smtClean="0"/>
          </a:p>
          <a:p>
            <a:r>
              <a:rPr lang="en-US" sz="1100" baseline="0" dirty="0" smtClean="0"/>
              <a:t>Video is 3:36 in length.</a:t>
            </a:r>
          </a:p>
          <a:p>
            <a:r>
              <a:rPr lang="en-US" sz="1100" dirty="0"/>
              <a:t>Take and perhaps chart any summary statements from participants or questions that have surfaced. </a:t>
            </a:r>
            <a:endParaRPr lang="en-US" sz="1100" dirty="0" smtClean="0"/>
          </a:p>
          <a:p>
            <a:r>
              <a:rPr lang="en-US" sz="1100" dirty="0" smtClean="0"/>
              <a:t>This </a:t>
            </a:r>
            <a:r>
              <a:rPr lang="en-US" sz="1100" dirty="0"/>
              <a:t>video concludes discussion of the three writing text types and transitions to the next section which expands on the importance of turning these text types into teachable genres</a:t>
            </a:r>
            <a:r>
              <a:rPr lang="en-US" sz="1100" dirty="0" smtClean="0"/>
              <a:t>.</a:t>
            </a:r>
            <a:endParaRPr lang="en-US" sz="1100" baseline="0" dirty="0" smtClean="0"/>
          </a:p>
          <a:p>
            <a:pPr marL="0" indent="0">
              <a:buNone/>
            </a:pPr>
            <a:endParaRPr lang="en-US" sz="1100" baseline="0" dirty="0" smtClean="0"/>
          </a:p>
          <a:p>
            <a:pPr marL="0" indent="0">
              <a:buNone/>
            </a:pPr>
            <a:r>
              <a:rPr lang="en-US" sz="1100" b="1" baseline="0" dirty="0" smtClean="0"/>
              <a:t>Talking Points:</a:t>
            </a:r>
          </a:p>
          <a:p>
            <a:pPr marL="0" indent="0">
              <a:buNone/>
            </a:pPr>
            <a:r>
              <a:rPr lang="en-US" sz="1100" baseline="0" dirty="0" smtClean="0"/>
              <a:t>[read slide</a:t>
            </a:r>
            <a:r>
              <a:rPr lang="en-US" sz="1100" dirty="0" smtClean="0"/>
              <a:t> content and show video]</a:t>
            </a:r>
            <a:endParaRPr lang="en-US" sz="1100" baseline="0" dirty="0" smtClean="0"/>
          </a:p>
          <a:p>
            <a:pPr marL="0" indent="0">
              <a:buNone/>
            </a:pPr>
            <a:endParaRPr lang="en-US" sz="1100" baseline="0" dirty="0" smtClean="0"/>
          </a:p>
          <a:p>
            <a:pPr marL="0" indent="0">
              <a:buNone/>
            </a:pPr>
            <a:endParaRPr lang="en-US" sz="1100"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25</a:t>
            </a:fld>
            <a:endParaRPr lang="en-US" dirty="0"/>
          </a:p>
        </p:txBody>
      </p:sp>
    </p:spTree>
    <p:extLst>
      <p:ext uri="{BB962C8B-B14F-4D97-AF65-F5344CB8AC3E}">
        <p14:creationId xmlns:p14="http://schemas.microsoft.com/office/powerpoint/2010/main" val="15688238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smtClean="0"/>
          </a:p>
          <a:p>
            <a:pPr marL="0" indent="0">
              <a:buNone/>
            </a:pPr>
            <a:r>
              <a:rPr lang="en-US" sz="1100" b="1" baseline="0" dirty="0" smtClean="0"/>
              <a:t>Talking Points:</a:t>
            </a:r>
          </a:p>
          <a:p>
            <a:r>
              <a:rPr lang="en-US" sz="1100" dirty="0"/>
              <a:t>To expand upon your knowledge of text types and subgenres, refer to California’s ELD Standards. These standards were developed for English learner students and are fully aligned with the CCSS. </a:t>
            </a:r>
            <a:endParaRPr lang="en-US" sz="1100" dirty="0" smtClean="0"/>
          </a:p>
          <a:p>
            <a:r>
              <a:rPr lang="en-US" sz="1100" dirty="0" smtClean="0"/>
              <a:t>They </a:t>
            </a:r>
            <a:r>
              <a:rPr lang="en-US" sz="1100" dirty="0"/>
              <a:t>provide a clarifying extension to the foundational CCR Anchor Standards by expanding on details regarding purpose, text type, and audience.</a:t>
            </a:r>
            <a:endParaRPr lang="en-US" sz="1100" b="1" dirty="0"/>
          </a:p>
          <a:p>
            <a:r>
              <a:rPr lang="en-US" sz="1100" dirty="0"/>
              <a:t>In the set of standards you have for this activity:</a:t>
            </a:r>
          </a:p>
          <a:p>
            <a:pPr marL="228600" indent="-228600">
              <a:buFont typeface="+mj-lt"/>
              <a:buAutoNum type="arabicPeriod"/>
            </a:pPr>
            <a:r>
              <a:rPr lang="en-US" sz="1100" dirty="0"/>
              <a:t>Find the page that begins Section 2: </a:t>
            </a:r>
            <a:r>
              <a:rPr lang="en-US" sz="1100" i="1" dirty="0"/>
              <a:t>Elaboration on Critical Principles for Developing Language and Cognition in Academic Contexts</a:t>
            </a:r>
            <a:r>
              <a:rPr lang="en-US" sz="1100" dirty="0"/>
              <a:t> (usually found on page 3 or 4).</a:t>
            </a:r>
          </a:p>
          <a:p>
            <a:pPr marL="228600" indent="-228600">
              <a:buFont typeface="+mj-lt"/>
              <a:buAutoNum type="arabicPeriod"/>
            </a:pPr>
            <a:r>
              <a:rPr lang="en-US" sz="1100" dirty="0"/>
              <a:t>Read the contents of the sidebar section that appears on all of the pages of Section 2 and note the terms that appear there: Purposes and Text Types</a:t>
            </a:r>
          </a:p>
          <a:p>
            <a:pPr marL="228600" indent="-228600">
              <a:buFont typeface="+mj-lt"/>
              <a:buAutoNum type="arabicPeriod"/>
            </a:pPr>
            <a:r>
              <a:rPr lang="en-US" sz="1100" dirty="0"/>
              <a:t>With a partner, read the sidebar and discuss what information there adds to your understanding of text types, genres, and purposes.</a:t>
            </a:r>
          </a:p>
          <a:p>
            <a:pPr marL="0" indent="0">
              <a:buNone/>
            </a:pPr>
            <a:endParaRPr lang="en-US" sz="1100" b="1" dirty="0" smtClean="0"/>
          </a:p>
          <a:p>
            <a:pPr marL="0" indent="0">
              <a:buNone/>
            </a:pPr>
            <a:r>
              <a:rPr lang="en-US" sz="1100" b="1" dirty="0"/>
              <a:t>Facilitator </a:t>
            </a:r>
            <a:r>
              <a:rPr lang="en-US" sz="1100" b="1" dirty="0" smtClean="0"/>
              <a:t>Notes:</a:t>
            </a:r>
          </a:p>
          <a:p>
            <a:r>
              <a:rPr lang="en-US" sz="1100" dirty="0" smtClean="0"/>
              <a:t>The California ELD Standards are available at </a:t>
            </a:r>
            <a:r>
              <a:rPr lang="en-US" sz="1100" u="sng" dirty="0" smtClean="0"/>
              <a:t>http</a:t>
            </a:r>
            <a:r>
              <a:rPr lang="en-US" sz="1100" u="sng" dirty="0"/>
              <a:t>://www.cde.ca.gov/sp/el/er/eldstandards.asp</a:t>
            </a:r>
            <a:r>
              <a:rPr lang="en-US" sz="1100" dirty="0"/>
              <a:t>. </a:t>
            </a:r>
            <a:endParaRPr lang="en-US" sz="1100" dirty="0" smtClean="0"/>
          </a:p>
          <a:p>
            <a:r>
              <a:rPr lang="en-US" sz="1100" dirty="0" smtClean="0"/>
              <a:t>On </a:t>
            </a:r>
            <a:r>
              <a:rPr lang="en-US" sz="1100" dirty="0"/>
              <a:t>the Web page, open the standards </a:t>
            </a:r>
            <a:r>
              <a:rPr lang="en-US" sz="1100" dirty="0" smtClean="0"/>
              <a:t>by grade level. Printing grade-level copies in advance is recommended.</a:t>
            </a:r>
          </a:p>
          <a:p>
            <a:r>
              <a:rPr lang="en-US" sz="1100" dirty="0" smtClean="0"/>
              <a:t>See </a:t>
            </a:r>
            <a:r>
              <a:rPr lang="en-US" sz="1100" dirty="0"/>
              <a:t>slides </a:t>
            </a:r>
            <a:r>
              <a:rPr lang="en-US" sz="1100" dirty="0" smtClean="0"/>
              <a:t>27–28 </a:t>
            </a:r>
            <a:r>
              <a:rPr lang="en-US" sz="1100" dirty="0"/>
              <a:t>for an alternative way of exploring this content.</a:t>
            </a:r>
          </a:p>
          <a:p>
            <a:pPr marL="0" indent="0">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26</a:t>
            </a:fld>
            <a:endParaRPr lang="en-US" dirty="0"/>
          </a:p>
        </p:txBody>
      </p:sp>
    </p:spTree>
    <p:extLst>
      <p:ext uri="{BB962C8B-B14F-4D97-AF65-F5344CB8AC3E}">
        <p14:creationId xmlns:p14="http://schemas.microsoft.com/office/powerpoint/2010/main" val="17026059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smtClean="0"/>
          </a:p>
          <a:p>
            <a:pPr marL="0" indent="0">
              <a:buNone/>
            </a:pPr>
            <a:r>
              <a:rPr lang="en-US" sz="1100" b="1" dirty="0" smtClean="0"/>
              <a:t>(Optional slide)</a:t>
            </a:r>
          </a:p>
          <a:p>
            <a:pPr marL="0" indent="0">
              <a:buNone/>
            </a:pPr>
            <a:r>
              <a:rPr lang="en-US" sz="1100" b="1" dirty="0" smtClean="0"/>
              <a:t>Facilitator</a:t>
            </a:r>
            <a:r>
              <a:rPr lang="en-US" sz="1100" b="1" baseline="0" dirty="0" smtClean="0"/>
              <a:t> Notes:</a:t>
            </a:r>
            <a:endParaRPr lang="en-US" sz="1100" b="1" dirty="0" smtClean="0"/>
          </a:p>
          <a:p>
            <a:r>
              <a:rPr lang="en-US" sz="1100" dirty="0" smtClean="0"/>
              <a:t>Optional</a:t>
            </a:r>
            <a:r>
              <a:rPr lang="en-US" sz="1100" baseline="0" dirty="0" smtClean="0"/>
              <a:t> slide that can be used to substitute for linking to or printing out of California’s ELD grade level standards.</a:t>
            </a:r>
          </a:p>
          <a:p>
            <a:r>
              <a:rPr lang="en-US" sz="1100" baseline="0" dirty="0" smtClean="0"/>
              <a:t>If used, review content on slide and discuss emerging ideas for </a:t>
            </a:r>
            <a:r>
              <a:rPr lang="en-US" sz="1100" dirty="0" smtClean="0"/>
              <a:t>what information there adds to participants’ understanding of text types, genres, purposes, and audiences.</a:t>
            </a:r>
          </a:p>
        </p:txBody>
      </p:sp>
      <p:sp>
        <p:nvSpPr>
          <p:cNvPr id="4" name="Slide Number Placeholder 3"/>
          <p:cNvSpPr>
            <a:spLocks noGrp="1"/>
          </p:cNvSpPr>
          <p:nvPr>
            <p:ph type="sldNum" sz="quarter" idx="10"/>
          </p:nvPr>
        </p:nvSpPr>
        <p:spPr/>
        <p:txBody>
          <a:bodyPr/>
          <a:lstStyle/>
          <a:p>
            <a:fld id="{AB1F5374-48F0-4346-B569-F9B87CEEA239}" type="slidenum">
              <a:rPr lang="en-US" smtClean="0"/>
              <a:pPr/>
              <a:t>27</a:t>
            </a:fld>
            <a:endParaRPr lang="en-US" dirty="0"/>
          </a:p>
        </p:txBody>
      </p:sp>
    </p:spTree>
    <p:extLst>
      <p:ext uri="{BB962C8B-B14F-4D97-AF65-F5344CB8AC3E}">
        <p14:creationId xmlns:p14="http://schemas.microsoft.com/office/powerpoint/2010/main" val="18636717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smtClean="0"/>
          </a:p>
          <a:p>
            <a:pPr marL="0" indent="0">
              <a:buNone/>
            </a:pPr>
            <a:r>
              <a:rPr lang="en-US" sz="1100" b="1" dirty="0"/>
              <a:t>(Optional slide)</a:t>
            </a:r>
          </a:p>
          <a:p>
            <a:pPr marL="0" indent="0">
              <a:buNone/>
            </a:pPr>
            <a:r>
              <a:rPr lang="en-US" sz="1100" b="1" dirty="0" smtClean="0"/>
              <a:t>Facilitator</a:t>
            </a:r>
            <a:r>
              <a:rPr lang="en-US" sz="1100" b="1" baseline="0" dirty="0" smtClean="0"/>
              <a:t> Notes:</a:t>
            </a:r>
            <a:endParaRPr lang="en-US" sz="1100" b="1" dirty="0" smtClean="0"/>
          </a:p>
          <a:p>
            <a:r>
              <a:rPr lang="en-US" sz="1100" dirty="0" smtClean="0"/>
              <a:t>Optional</a:t>
            </a:r>
            <a:r>
              <a:rPr lang="en-US" sz="1100" baseline="0" dirty="0" smtClean="0"/>
              <a:t> slide that can be used to substitute for linking to or printing out of California’s ELD grade level standards.</a:t>
            </a:r>
          </a:p>
          <a:p>
            <a:r>
              <a:rPr lang="en-US" sz="1100" baseline="0" dirty="0" smtClean="0"/>
              <a:t>If used, review content on slide and discuss emerging ideas for </a:t>
            </a:r>
            <a:r>
              <a:rPr lang="en-US" sz="1100" dirty="0" smtClean="0"/>
              <a:t>what information there adds to participants’ understanding of text types, genres, purposes, and audiences.</a:t>
            </a:r>
          </a:p>
        </p:txBody>
      </p:sp>
      <p:sp>
        <p:nvSpPr>
          <p:cNvPr id="4" name="Slide Number Placeholder 3"/>
          <p:cNvSpPr>
            <a:spLocks noGrp="1"/>
          </p:cNvSpPr>
          <p:nvPr>
            <p:ph type="sldNum" sz="quarter" idx="10"/>
          </p:nvPr>
        </p:nvSpPr>
        <p:spPr/>
        <p:txBody>
          <a:bodyPr/>
          <a:lstStyle/>
          <a:p>
            <a:fld id="{AB1F5374-48F0-4346-B569-F9B87CEEA239}" type="slidenum">
              <a:rPr lang="en-US" smtClean="0"/>
              <a:pPr/>
              <a:t>28</a:t>
            </a:fld>
            <a:endParaRPr lang="en-US" dirty="0"/>
          </a:p>
        </p:txBody>
      </p:sp>
    </p:spTree>
    <p:extLst>
      <p:ext uri="{BB962C8B-B14F-4D97-AF65-F5344CB8AC3E}">
        <p14:creationId xmlns:p14="http://schemas.microsoft.com/office/powerpoint/2010/main" val="16821246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757536"/>
          </a:xfrm>
        </p:spPr>
        <p:txBody>
          <a:bodyPr>
            <a:noAutofit/>
          </a:bodyPr>
          <a:lstStyle/>
          <a:p>
            <a:pPr marL="0" indent="0">
              <a:buNone/>
            </a:pPr>
            <a:endParaRPr lang="en-US" sz="1100" b="1" u="none" kern="1200" dirty="0" smtClean="0">
              <a:solidFill>
                <a:schemeClr val="tx1"/>
              </a:solidFill>
              <a:effectLst/>
            </a:endParaRPr>
          </a:p>
          <a:p>
            <a:pPr marL="0" indent="0">
              <a:buNone/>
            </a:pPr>
            <a:r>
              <a:rPr lang="en-US" sz="1100" b="1" u="none" kern="1200" dirty="0" smtClean="0">
                <a:solidFill>
                  <a:schemeClr val="tx1"/>
                </a:solidFill>
                <a:effectLst/>
              </a:rPr>
              <a:t>Facilitator Notes:</a:t>
            </a:r>
          </a:p>
          <a:p>
            <a:pPr marL="0" indent="0">
              <a:buNone/>
            </a:pPr>
            <a:r>
              <a:rPr lang="en-US" sz="1050" b="0" u="none" kern="0" spc="-20" dirty="0" smtClean="0">
                <a:solidFill>
                  <a:schemeClr val="tx1"/>
                </a:solidFill>
                <a:effectLst/>
              </a:rPr>
              <a:t>In</a:t>
            </a:r>
            <a:r>
              <a:rPr lang="en-US" sz="1050" b="0" u="none" kern="0" spc="-20" baseline="0" dirty="0" smtClean="0">
                <a:solidFill>
                  <a:schemeClr val="tx1"/>
                </a:solidFill>
                <a:effectLst/>
              </a:rPr>
              <a:t> pairs or as a whole group, reflect on, jot notes about, and discuss the answers to the questions.  </a:t>
            </a:r>
            <a:r>
              <a:rPr lang="en-US" sz="1050" kern="0" spc="-20" dirty="0" smtClean="0"/>
              <a:t>Sample</a:t>
            </a:r>
            <a:r>
              <a:rPr lang="en-US" sz="1050" b="0" u="none" kern="0" spc="-20" baseline="0" dirty="0" smtClean="0">
                <a:solidFill>
                  <a:schemeClr val="tx1"/>
                </a:solidFill>
                <a:effectLst/>
              </a:rPr>
              <a:t> responses below are provided should you need them to start the discussions.  Possibilities for answers are not limited to the sample responses below: </a:t>
            </a:r>
            <a:endParaRPr lang="en-US" sz="1050" b="1" u="sng" kern="0" spc="-20" dirty="0" smtClean="0">
              <a:solidFill>
                <a:schemeClr val="tx1"/>
              </a:solidFill>
              <a:effectLst/>
            </a:endParaRPr>
          </a:p>
          <a:p>
            <a:pPr marL="0" indent="0">
              <a:buNone/>
            </a:pPr>
            <a:r>
              <a:rPr lang="en-US" sz="1100" b="1" kern="1200" dirty="0" smtClean="0">
                <a:solidFill>
                  <a:schemeClr val="tx1"/>
                </a:solidFill>
                <a:effectLst/>
              </a:rPr>
              <a:t>Sample Responses</a:t>
            </a:r>
          </a:p>
          <a:p>
            <a:pPr>
              <a:spcAft>
                <a:spcPts val="0"/>
              </a:spcAft>
            </a:pPr>
            <a:r>
              <a:rPr lang="en-US" sz="1050" b="1" i="1" kern="1200" dirty="0" smtClean="0">
                <a:solidFill>
                  <a:schemeClr val="tx1"/>
                </a:solidFill>
                <a:effectLst/>
              </a:rPr>
              <a:t>When comparing to the CCR Anchor Standards, what important additions to and information about "text types" do you find in the sidebar section of California's ELD Standards?</a:t>
            </a:r>
            <a:r>
              <a:rPr lang="en-US" sz="1050" i="1" kern="1200" dirty="0" smtClean="0">
                <a:solidFill>
                  <a:schemeClr val="tx1"/>
                </a:solidFill>
                <a:effectLst/>
              </a:rPr>
              <a:t> </a:t>
            </a:r>
          </a:p>
          <a:p>
            <a:pPr marL="112713" indent="0">
              <a:spcAft>
                <a:spcPts val="0"/>
              </a:spcAft>
              <a:buNone/>
            </a:pPr>
            <a:r>
              <a:rPr lang="en-US" sz="1050" dirty="0" smtClean="0"/>
              <a:t>“</a:t>
            </a:r>
            <a:r>
              <a:rPr lang="en-US" sz="1050" kern="1200" dirty="0" smtClean="0">
                <a:solidFill>
                  <a:schemeClr val="tx1"/>
                </a:solidFill>
                <a:effectLst/>
              </a:rPr>
              <a:t>The information in the sidebar illustrates another way to describe the connections across purposes, text types, and audiences.”</a:t>
            </a:r>
          </a:p>
          <a:p>
            <a:pPr marL="112713" indent="0">
              <a:spcAft>
                <a:spcPts val="0"/>
              </a:spcAft>
              <a:buNone/>
            </a:pPr>
            <a:r>
              <a:rPr lang="en-US" sz="1050" kern="1200" dirty="0" smtClean="0">
                <a:solidFill>
                  <a:schemeClr val="tx1"/>
                </a:solidFill>
                <a:effectLst/>
              </a:rPr>
              <a:t>“The variety of informational text types helps me see varied ways to teach the CCSS Writing Text Types.”</a:t>
            </a:r>
          </a:p>
          <a:p>
            <a:pPr marL="112713" indent="0">
              <a:spcAft>
                <a:spcPts val="0"/>
              </a:spcAft>
              <a:buNone/>
            </a:pPr>
            <a:r>
              <a:rPr lang="en-US" sz="1050" kern="1200" dirty="0" smtClean="0">
                <a:solidFill>
                  <a:schemeClr val="tx1"/>
                </a:solidFill>
                <a:effectLst/>
              </a:rPr>
              <a:t>The information helps me understand this CCSS Anchor Standards language: "...for a range of tasks, purposes, and audiences.” </a:t>
            </a:r>
          </a:p>
          <a:p>
            <a:pPr>
              <a:spcAft>
                <a:spcPts val="0"/>
              </a:spcAft>
            </a:pPr>
            <a:r>
              <a:rPr lang="en-US" sz="1050" b="1" i="1" dirty="0"/>
              <a:t>How does this information help you describe the differences between broad text types and a variety of subgenres?</a:t>
            </a:r>
          </a:p>
          <a:p>
            <a:pPr marL="112713" indent="0">
              <a:spcAft>
                <a:spcPts val="0"/>
              </a:spcAft>
              <a:buNone/>
            </a:pPr>
            <a:r>
              <a:rPr lang="en-US" sz="1050" kern="1200" dirty="0" smtClean="0">
                <a:solidFill>
                  <a:schemeClr val="tx1"/>
                </a:solidFill>
                <a:effectLst/>
              </a:rPr>
              <a:t>“Three broad text type categories do not limit, but instead open up countless possibilities for subgenres of writing I can teach.”</a:t>
            </a:r>
          </a:p>
          <a:p>
            <a:pPr marL="112713" indent="0">
              <a:spcAft>
                <a:spcPts val="0"/>
              </a:spcAft>
              <a:buNone/>
            </a:pPr>
            <a:r>
              <a:rPr lang="en-US" sz="1050" kern="1200" dirty="0" smtClean="0">
                <a:solidFill>
                  <a:schemeClr val="tx1"/>
                </a:solidFill>
                <a:effectLst/>
              </a:rPr>
              <a:t>“The text types cross disciplines and subject areas, and the examples of writing genres listed in the sidebar illustrate text types that cross subjects or are appropriate to a specific subject or discipline.”</a:t>
            </a:r>
          </a:p>
          <a:p>
            <a:pPr>
              <a:spcAft>
                <a:spcPts val="0"/>
              </a:spcAft>
            </a:pPr>
            <a:r>
              <a:rPr lang="en-US" sz="1050" b="1" i="1" dirty="0"/>
              <a:t>How does this information help you name and describe writing tasks for varied audiences and purposes?</a:t>
            </a:r>
          </a:p>
          <a:p>
            <a:pPr marL="112713" indent="0">
              <a:spcAft>
                <a:spcPts val="0"/>
              </a:spcAft>
              <a:buNone/>
            </a:pPr>
            <a:r>
              <a:rPr lang="en-US" sz="1050" kern="1200" dirty="0" smtClean="0">
                <a:solidFill>
                  <a:schemeClr val="tx1"/>
                </a:solidFill>
                <a:effectLst/>
              </a:rPr>
              <a:t>“I can teach the writing of explanations – how and why something happened – across all the subject areas I teach my sixth graders: in history, science, reading non-fiction and fiction, or as a part of my school's character education program.”</a:t>
            </a:r>
          </a:p>
          <a:p>
            <a:pPr marL="112713" indent="0">
              <a:spcAft>
                <a:spcPts val="0"/>
              </a:spcAft>
              <a:buNone/>
            </a:pPr>
            <a:r>
              <a:rPr lang="en-US" sz="1050" kern="1200" dirty="0" smtClean="0">
                <a:solidFill>
                  <a:schemeClr val="tx1"/>
                </a:solidFill>
                <a:effectLst/>
              </a:rPr>
              <a:t>“My students keep a notebook or log of their science observations. The purposes for that writing are informing and explaining, but to accomplish that purpose, they describe what they observe. Learning to write better descriptions could improve their explanations of what they have observed and learned.”</a:t>
            </a:r>
          </a:p>
          <a:p>
            <a:pPr marL="112713" indent="0">
              <a:spcAft>
                <a:spcPts val="0"/>
              </a:spcAft>
              <a:buNone/>
            </a:pPr>
            <a:r>
              <a:rPr lang="en-US" sz="1050" kern="1200" dirty="0" smtClean="0">
                <a:solidFill>
                  <a:schemeClr val="tx1"/>
                </a:solidFill>
                <a:effectLst/>
              </a:rPr>
              <a:t>“Literary analysis is listed as an informational text type. The purposes for literary analysis include interpreting, explaining, and analyzing. If I include more opportunities for students to discuss their interpretations and analysis with small groups as they are writing their essays, they may better understand the need for their essay to inform an audience of readers. ”</a:t>
            </a:r>
          </a:p>
          <a:p>
            <a:pPr marL="0" indent="0">
              <a:spcAft>
                <a:spcPts val="0"/>
              </a:spcAft>
              <a:buNone/>
            </a:pPr>
            <a:endParaRPr lang="en-US" sz="1050" dirty="0"/>
          </a:p>
        </p:txBody>
      </p:sp>
      <p:sp>
        <p:nvSpPr>
          <p:cNvPr id="4" name="Slide Number Placeholder 3"/>
          <p:cNvSpPr>
            <a:spLocks noGrp="1"/>
          </p:cNvSpPr>
          <p:nvPr>
            <p:ph type="sldNum" sz="quarter" idx="10"/>
          </p:nvPr>
        </p:nvSpPr>
        <p:spPr>
          <a:xfrm>
            <a:off x="3536747" y="8932332"/>
            <a:ext cx="2982119" cy="246137"/>
          </a:xfrm>
        </p:spPr>
        <p:txBody>
          <a:bodyPr/>
          <a:lstStyle/>
          <a:p>
            <a:fld id="{AB1F5374-48F0-4346-B569-F9B87CEEA239}" type="slidenum">
              <a:rPr lang="en-US" smtClean="0"/>
              <a:pPr/>
              <a:t>29</a:t>
            </a:fld>
            <a:endParaRPr lang="en-US" dirty="0"/>
          </a:p>
        </p:txBody>
      </p:sp>
    </p:spTree>
    <p:extLst>
      <p:ext uri="{BB962C8B-B14F-4D97-AF65-F5344CB8AC3E}">
        <p14:creationId xmlns:p14="http://schemas.microsoft.com/office/powerpoint/2010/main" val="4079569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24458" eaLnBrk="0" fontAlgn="base" hangingPunct="0">
              <a:spcBef>
                <a:spcPct val="30000"/>
              </a:spcBef>
              <a:spcAft>
                <a:spcPct val="0"/>
              </a:spcAft>
              <a:buNone/>
              <a:tabLst/>
              <a:defRPr/>
            </a:pPr>
            <a:endParaRPr lang="en-US" sz="1200" b="1" dirty="0" smtClean="0">
              <a:latin typeface="Arial Narrow" pitchFamily="34" charset="0"/>
              <a:ea typeface="ＭＳ Ｐゴシック" charset="-128"/>
              <a:cs typeface="Arial" pitchFamily="34" charset="0"/>
            </a:endParaRPr>
          </a:p>
          <a:p>
            <a:pPr marL="0" indent="0" defTabSz="924458" eaLnBrk="0" fontAlgn="base" hangingPunct="0">
              <a:spcBef>
                <a:spcPct val="30000"/>
              </a:spcBef>
              <a:spcAft>
                <a:spcPct val="0"/>
              </a:spcAft>
              <a:buNone/>
              <a:tabLst/>
              <a:defRPr/>
            </a:pPr>
            <a:r>
              <a:rPr lang="en-US" sz="1200" b="1" dirty="0" smtClean="0">
                <a:latin typeface="Arial Narrow" pitchFamily="34" charset="0"/>
                <a:ea typeface="ＭＳ Ｐゴシック" charset="-128"/>
                <a:cs typeface="Arial" pitchFamily="34" charset="0"/>
              </a:rPr>
              <a:t>Pre-Assessment</a:t>
            </a:r>
            <a:endParaRPr lang="en-US" sz="1200" b="1" dirty="0">
              <a:latin typeface="Arial Narrow" pitchFamily="34" charset="0"/>
              <a:ea typeface="ＭＳ Ｐゴシック" charset="-128"/>
              <a:cs typeface="Arial" pitchFamily="34" charset="0"/>
            </a:endParaRPr>
          </a:p>
          <a:p>
            <a:pPr marL="0" indent="0" defTabSz="924458" eaLnBrk="0" fontAlgn="base" hangingPunct="0">
              <a:spcBef>
                <a:spcPct val="30000"/>
              </a:spcBef>
              <a:spcAft>
                <a:spcPct val="0"/>
              </a:spcAft>
              <a:buNone/>
              <a:tabLst/>
              <a:defRPr/>
            </a:pPr>
            <a:endParaRPr lang="en-US" sz="1200" b="1" dirty="0">
              <a:latin typeface="Arial Narrow" pitchFamily="34" charset="0"/>
              <a:ea typeface="ＭＳ Ｐゴシック" charset="-128"/>
              <a:cs typeface="Arial" pitchFamily="34" charset="0"/>
            </a:endParaRPr>
          </a:p>
          <a:p>
            <a:pPr marL="0" indent="0">
              <a:buNone/>
            </a:pPr>
            <a:r>
              <a:rPr lang="en-US" sz="1200" b="1" dirty="0">
                <a:latin typeface="Arial Narrow" pitchFamily="34" charset="0"/>
                <a:cs typeface="Arial" pitchFamily="34" charset="0"/>
              </a:rPr>
              <a:t>Facilitator Notes:</a:t>
            </a:r>
          </a:p>
          <a:p>
            <a:pPr marL="115557" indent="-115557"/>
            <a:r>
              <a:rPr lang="en-US" sz="1200" dirty="0">
                <a:latin typeface="Arial Narrow" pitchFamily="34" charset="0"/>
                <a:cs typeface="Arial" pitchFamily="34" charset="0"/>
              </a:rPr>
              <a:t>This activity will take approximately 5 minutes. </a:t>
            </a:r>
          </a:p>
          <a:p>
            <a:pPr marL="115557" indent="-115557"/>
            <a:r>
              <a:rPr lang="en-US" sz="1200" dirty="0">
                <a:latin typeface="Arial Narrow" pitchFamily="34" charset="0"/>
                <a:cs typeface="Arial" pitchFamily="34" charset="0"/>
              </a:rPr>
              <a:t>Refer participants to the </a:t>
            </a:r>
            <a:r>
              <a:rPr lang="en-US" sz="1200" i="1" dirty="0">
                <a:latin typeface="Arial Narrow" pitchFamily="34" charset="0"/>
                <a:cs typeface="Arial" pitchFamily="34" charset="0"/>
              </a:rPr>
              <a:t>Handout Pre-Assessment </a:t>
            </a:r>
            <a:r>
              <a:rPr lang="en-US" sz="1200" dirty="0">
                <a:latin typeface="Arial Narrow" pitchFamily="34" charset="0"/>
                <a:cs typeface="Arial" pitchFamily="34" charset="0"/>
              </a:rPr>
              <a:t>and indicate that they should NOT collaborate on answering the questions.</a:t>
            </a:r>
          </a:p>
          <a:p>
            <a:pPr marL="115557" indent="-115557"/>
            <a:r>
              <a:rPr lang="en-US" sz="1200" dirty="0">
                <a:latin typeface="Arial Narrow" pitchFamily="34" charset="0"/>
                <a:cs typeface="Arial" pitchFamily="34" charset="0"/>
              </a:rPr>
              <a:t>Facilitator can decide whether to review correct answers or wait until participants complete the module to allow participants to learn over time if their responses were correct or not. </a:t>
            </a:r>
            <a:endParaRPr lang="en-US" sz="1200" b="1" dirty="0">
              <a:latin typeface="Arial Narrow" pitchFamily="34" charset="0"/>
              <a:cs typeface="Arial" pitchFamily="34" charset="0"/>
            </a:endParaRPr>
          </a:p>
          <a:p>
            <a:pPr marL="0" indent="0">
              <a:buNone/>
            </a:pPr>
            <a:r>
              <a:rPr lang="en-US" sz="1200" b="1" dirty="0">
                <a:latin typeface="Arial Narrow" pitchFamily="34" charset="0"/>
                <a:cs typeface="Arial" pitchFamily="34" charset="0"/>
              </a:rPr>
              <a:t>Talking Points:</a:t>
            </a:r>
            <a:endParaRPr lang="en-US" sz="1200" dirty="0">
              <a:latin typeface="Arial Narrow" pitchFamily="34" charset="0"/>
              <a:cs typeface="Arial" pitchFamily="34" charset="0"/>
            </a:endParaRPr>
          </a:p>
          <a:p>
            <a:pPr marL="115557" indent="-115557" defTabSz="462229">
              <a:tabLst>
                <a:tab pos="6013795" algn="r"/>
              </a:tabLst>
              <a:defRPr/>
            </a:pPr>
            <a:r>
              <a:rPr lang="en-US" sz="1200" dirty="0" smtClean="0">
                <a:latin typeface="Arial Narrow" pitchFamily="34" charset="0"/>
                <a:cs typeface="Arial" pitchFamily="34" charset="0"/>
              </a:rPr>
              <a:t>Now you </a:t>
            </a:r>
            <a:r>
              <a:rPr lang="en-US" sz="1200" dirty="0">
                <a:latin typeface="Arial Narrow" pitchFamily="34" charset="0"/>
                <a:cs typeface="Arial" pitchFamily="34" charset="0"/>
              </a:rPr>
              <a:t>will participate in a pre-assessment. This activity will assess your knowledge of the CCSS Writing Standards prior to beginning the module.</a:t>
            </a:r>
          </a:p>
          <a:p>
            <a:pPr marL="115557" indent="-115557" defTabSz="462229">
              <a:tabLst>
                <a:tab pos="6013795" algn="r"/>
              </a:tabLst>
              <a:defRPr/>
            </a:pPr>
            <a:r>
              <a:rPr lang="en-US" sz="1200" dirty="0">
                <a:latin typeface="Arial Narrow" pitchFamily="34" charset="0"/>
                <a:cs typeface="Arial" pitchFamily="34" charset="0"/>
              </a:rPr>
              <a:t>The assessment will be repeated upon completing the module activities to assess your learning.</a:t>
            </a:r>
          </a:p>
          <a:p>
            <a:pPr marL="0" indent="0">
              <a:buNone/>
            </a:pPr>
            <a:r>
              <a:rPr lang="en-US" sz="1200" b="1" dirty="0">
                <a:latin typeface="Arial Narrow" pitchFamily="34" charset="0"/>
                <a:cs typeface="Arial" pitchFamily="34" charset="0"/>
              </a:rPr>
              <a:t>Pre-Assessment answers:</a:t>
            </a:r>
          </a:p>
          <a:p>
            <a:pPr marL="112713" indent="0">
              <a:spcAft>
                <a:spcPts val="0"/>
              </a:spcAft>
              <a:buNone/>
            </a:pPr>
            <a:r>
              <a:rPr lang="en-US" sz="1200" dirty="0"/>
              <a:t>1. B                                   6. A, C, D	</a:t>
            </a:r>
          </a:p>
          <a:p>
            <a:pPr marL="112713" indent="0">
              <a:spcAft>
                <a:spcPts val="0"/>
              </a:spcAft>
              <a:buNone/>
            </a:pPr>
            <a:r>
              <a:rPr lang="en-US" sz="1200" dirty="0"/>
              <a:t>2. A, C, D                          7. True</a:t>
            </a:r>
          </a:p>
          <a:p>
            <a:pPr marL="112713" indent="0">
              <a:spcAft>
                <a:spcPts val="0"/>
              </a:spcAft>
              <a:buNone/>
            </a:pPr>
            <a:r>
              <a:rPr lang="en-US" sz="1200" dirty="0"/>
              <a:t>3. A, B, D                           8. C</a:t>
            </a:r>
          </a:p>
          <a:p>
            <a:pPr marL="112713" indent="0">
              <a:spcAft>
                <a:spcPts val="0"/>
              </a:spcAft>
              <a:buNone/>
            </a:pPr>
            <a:r>
              <a:rPr lang="en-US" sz="1200" dirty="0"/>
              <a:t>4. A, B                               9. B</a:t>
            </a:r>
          </a:p>
          <a:p>
            <a:pPr marL="112713" indent="0">
              <a:spcAft>
                <a:spcPts val="0"/>
              </a:spcAft>
              <a:buNone/>
            </a:pPr>
            <a:r>
              <a:rPr lang="en-US" sz="1200" dirty="0"/>
              <a:t>5. A, B, D                          10. A, C</a:t>
            </a:r>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a:t>
            </a:fld>
            <a:endParaRPr lang="en-US" dirty="0"/>
          </a:p>
        </p:txBody>
      </p:sp>
    </p:spTree>
    <p:extLst>
      <p:ext uri="{BB962C8B-B14F-4D97-AF65-F5344CB8AC3E}">
        <p14:creationId xmlns:p14="http://schemas.microsoft.com/office/powerpoint/2010/main" val="30227811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sz="1100" dirty="0" smtClean="0"/>
          </a:p>
          <a:p>
            <a:pPr marL="0" indent="0">
              <a:buNone/>
            </a:pPr>
            <a:r>
              <a:rPr lang="en-US" sz="1100" b="1" dirty="0" smtClean="0"/>
              <a:t>Talking Points:</a:t>
            </a:r>
          </a:p>
          <a:p>
            <a:pPr marL="0" indent="0">
              <a:buNone/>
            </a:pPr>
            <a:r>
              <a:rPr lang="en-US" sz="1100" dirty="0" smtClean="0"/>
              <a:t>[Review content</a:t>
            </a:r>
            <a:r>
              <a:rPr lang="en-US" sz="1100" baseline="0" dirty="0" smtClean="0"/>
              <a:t> on slide.  If there is time, discuss and chart any emerging questions or implications.]</a:t>
            </a:r>
          </a:p>
          <a:p>
            <a:pPr marL="0" indent="0">
              <a:buNone/>
            </a:pPr>
            <a:r>
              <a:rPr lang="en-US" sz="1100" baseline="0" dirty="0" smtClean="0"/>
              <a:t>[This takeaway anticipates not only the next section, but the focus and content of Unit 2.]</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30</a:t>
            </a:fld>
            <a:endParaRPr lang="en-US" dirty="0"/>
          </a:p>
        </p:txBody>
      </p:sp>
    </p:spTree>
    <p:extLst>
      <p:ext uri="{BB962C8B-B14F-4D97-AF65-F5344CB8AC3E}">
        <p14:creationId xmlns:p14="http://schemas.microsoft.com/office/powerpoint/2010/main" val="3216870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fontScale="92500"/>
          </a:bodyPr>
          <a:lstStyle/>
          <a:p>
            <a:pPr marL="0" indent="0">
              <a:buNone/>
            </a:pPr>
            <a:endParaRPr lang="en-US" sz="1100" dirty="0" smtClean="0"/>
          </a:p>
          <a:p>
            <a:pPr marL="0" indent="0">
              <a:buNone/>
              <a:defRPr/>
            </a:pPr>
            <a:r>
              <a:rPr lang="en-US" sz="1100" b="1" dirty="0"/>
              <a:t>Facilitator Notes</a:t>
            </a:r>
            <a:r>
              <a:rPr lang="en-US" sz="1100" b="1" dirty="0" smtClean="0"/>
              <a:t>:</a:t>
            </a:r>
          </a:p>
          <a:p>
            <a:pPr marL="0" indent="0">
              <a:buNone/>
            </a:pPr>
            <a:r>
              <a:rPr lang="en-US" sz="1100" dirty="0" smtClean="0"/>
              <a:t>Handouts </a:t>
            </a:r>
            <a:r>
              <a:rPr lang="en-US" sz="1100" dirty="0"/>
              <a:t>needed: </a:t>
            </a:r>
            <a:r>
              <a:rPr lang="en-US" sz="1100" dirty="0" smtClean="0"/>
              <a:t> </a:t>
            </a:r>
            <a:r>
              <a:rPr lang="en-US" sz="1100" i="1" dirty="0"/>
              <a:t>CA CCSS for ELA/Literacy Writing </a:t>
            </a:r>
            <a:r>
              <a:rPr lang="en-US" sz="1100" i="1" dirty="0" smtClean="0"/>
              <a:t>Standards; </a:t>
            </a:r>
            <a:r>
              <a:rPr lang="en-US" sz="1100" i="1" dirty="0" smtClean="0"/>
              <a:t>Student Essays: </a:t>
            </a:r>
            <a:r>
              <a:rPr lang="de-DE" sz="1100" i="1" dirty="0" smtClean="0"/>
              <a:t>Handouts 1.3.3a–c</a:t>
            </a:r>
            <a:r>
              <a:rPr lang="de-DE" sz="1100" dirty="0" smtClean="0"/>
              <a:t> </a:t>
            </a:r>
            <a:endParaRPr lang="de-DE" sz="1100" dirty="0" smtClean="0"/>
          </a:p>
          <a:p>
            <a:pPr marL="228600" indent="-228600">
              <a:buFont typeface="+mj-lt"/>
              <a:buAutoNum type="arabicPeriod"/>
            </a:pPr>
            <a:r>
              <a:rPr lang="en-US" sz="1100" dirty="0" smtClean="0"/>
              <a:t>Refer </a:t>
            </a:r>
            <a:r>
              <a:rPr lang="en-US" sz="1100" dirty="0"/>
              <a:t>to the </a:t>
            </a:r>
            <a:r>
              <a:rPr lang="en-US" sz="1100" i="1" dirty="0"/>
              <a:t>CA CCSS for ELA/Literacy Writing Standards </a:t>
            </a:r>
            <a:r>
              <a:rPr lang="en-US" sz="1100" dirty="0" smtClean="0"/>
              <a:t>for the grade level of each essay.</a:t>
            </a:r>
            <a:endParaRPr lang="en-US" sz="1100" b="1" dirty="0"/>
          </a:p>
          <a:p>
            <a:pPr marL="228600" indent="-228600">
              <a:buFont typeface="+mj-lt"/>
              <a:buAutoNum type="arabicPeriod"/>
              <a:defRPr/>
            </a:pPr>
            <a:r>
              <a:rPr lang="de-DE" sz="1100" dirty="0" smtClean="0"/>
              <a:t>Use </a:t>
            </a:r>
            <a:r>
              <a:rPr lang="de-DE" sz="1100" dirty="0"/>
              <a:t>the blank version  of all three essays with the annotation sidebar for participants to </a:t>
            </a:r>
            <a:r>
              <a:rPr lang="de-DE" sz="1100" dirty="0" smtClean="0"/>
              <a:t>write </a:t>
            </a:r>
            <a:r>
              <a:rPr lang="de-DE" sz="1100" dirty="0"/>
              <a:t>on</a:t>
            </a:r>
            <a:r>
              <a:rPr lang="de-DE" sz="1100" dirty="0" smtClean="0"/>
              <a:t>.</a:t>
            </a:r>
            <a:endParaRPr lang="en-US" sz="1100" dirty="0" smtClean="0"/>
          </a:p>
          <a:p>
            <a:pPr marL="228600" indent="-228600">
              <a:buFont typeface="+mj-lt"/>
              <a:buAutoNum type="arabicPeriod"/>
              <a:defRPr/>
            </a:pPr>
            <a:r>
              <a:rPr lang="en-US" sz="1100" dirty="0"/>
              <a:t>Refer to, distribute, or display on a document camera, the annotated versions of the three essays.</a:t>
            </a:r>
          </a:p>
          <a:p>
            <a:pPr marL="228600" indent="-228600">
              <a:buFont typeface="+mj-lt"/>
              <a:buAutoNum type="arabicPeriod"/>
              <a:defRPr/>
            </a:pPr>
            <a:r>
              <a:rPr lang="en-US" sz="1100" dirty="0" smtClean="0"/>
              <a:t>After </a:t>
            </a:r>
            <a:r>
              <a:rPr lang="en-US" sz="1100" dirty="0"/>
              <a:t>the participants have had time to read and annotate, compare and discuss their notes to the annotated versions of the essays</a:t>
            </a:r>
            <a:r>
              <a:rPr lang="en-US" sz="1100" dirty="0" smtClean="0"/>
              <a:t>.</a:t>
            </a:r>
          </a:p>
          <a:p>
            <a:pPr marL="0" indent="0">
              <a:buNone/>
            </a:pPr>
            <a:r>
              <a:rPr lang="en-US" sz="1100" b="1" dirty="0" smtClean="0"/>
              <a:t>Talking Points:</a:t>
            </a:r>
          </a:p>
          <a:p>
            <a:r>
              <a:rPr lang="en-US" sz="1100" dirty="0" smtClean="0"/>
              <a:t>Most </a:t>
            </a:r>
            <a:r>
              <a:rPr lang="en-US" sz="1100" dirty="0"/>
              <a:t>genres and most writers, even student writers, blend elements of different kinds of writing and draw on the CCSS text types to do so. Student writers are often unaware that they do this and that if done intentionally and strategically, such blending will help them improve their writing and expand their genre </a:t>
            </a:r>
            <a:r>
              <a:rPr lang="en-US" sz="1100" dirty="0" smtClean="0"/>
              <a:t>repertoire. </a:t>
            </a:r>
          </a:p>
          <a:p>
            <a:r>
              <a:rPr lang="en-US" sz="1100" dirty="0" smtClean="0"/>
              <a:t>For </a:t>
            </a:r>
            <a:r>
              <a:rPr lang="en-US" sz="1100" dirty="0"/>
              <a:t>purposes of illustration, </a:t>
            </a:r>
            <a:r>
              <a:rPr lang="en-US" sz="1100" dirty="0" smtClean="0"/>
              <a:t>refer to the </a:t>
            </a:r>
            <a:r>
              <a:rPr lang="en-US" sz="1100" i="1" dirty="0"/>
              <a:t>CA CCSS for ELA/Literacy Writing </a:t>
            </a:r>
            <a:r>
              <a:rPr lang="en-US" sz="1100" i="1" dirty="0" smtClean="0"/>
              <a:t>Standards </a:t>
            </a:r>
            <a:r>
              <a:rPr lang="en-US" sz="1100" dirty="0" smtClean="0"/>
              <a:t>as you read  and annotate these </a:t>
            </a:r>
            <a:r>
              <a:rPr lang="en-US" sz="1100" dirty="0"/>
              <a:t>student </a:t>
            </a:r>
            <a:r>
              <a:rPr lang="en-US" sz="1100" dirty="0" smtClean="0"/>
              <a:t>essays (Handouts 1.3.3a–c):</a:t>
            </a:r>
            <a:endParaRPr lang="en-US" sz="1100" dirty="0" smtClean="0"/>
          </a:p>
          <a:p>
            <a:pPr lvl="1"/>
            <a:r>
              <a:rPr lang="en-US" sz="1100" dirty="0" smtClean="0"/>
              <a:t>“</a:t>
            </a:r>
            <a:r>
              <a:rPr lang="en-US" sz="1100" dirty="0"/>
              <a:t>The Life of Carmen Alfaro” is a fourth grade student’s biographical sketch of his grandmother and is based on an interview with her.</a:t>
            </a:r>
          </a:p>
          <a:p>
            <a:pPr lvl="1"/>
            <a:r>
              <a:rPr lang="en-US" sz="1100" dirty="0"/>
              <a:t> “Miss Sadie” is an eighth grade student’s firsthand biography of a memorable person and was written for a timed writing assessment.</a:t>
            </a:r>
          </a:p>
          <a:p>
            <a:pPr lvl="1"/>
            <a:r>
              <a:rPr lang="en-US" sz="1100" dirty="0"/>
              <a:t>“Stanley </a:t>
            </a:r>
            <a:r>
              <a:rPr lang="en-US" sz="1100" dirty="0" err="1"/>
              <a:t>Hom</a:t>
            </a:r>
            <a:r>
              <a:rPr lang="en-US" sz="1100" dirty="0"/>
              <a:t> Lau: Paper Son</a:t>
            </a:r>
            <a:r>
              <a:rPr lang="en-US" sz="1100" dirty="0" smtClean="0"/>
              <a:t>”</a:t>
            </a:r>
            <a:r>
              <a:rPr lang="en-US" sz="1100" b="1" dirty="0" smtClean="0"/>
              <a:t> </a:t>
            </a:r>
            <a:r>
              <a:rPr lang="en-US" sz="1100" dirty="0"/>
              <a:t>is a research paper written by a university freshman that uses the biography of the writer’s uncle to analyze a period of California’s immigration </a:t>
            </a:r>
            <a:r>
              <a:rPr lang="en-US" sz="1100" dirty="0" smtClean="0"/>
              <a:t>history.</a:t>
            </a:r>
            <a:endParaRPr lang="en-US" sz="1100" b="1" dirty="0"/>
          </a:p>
          <a:p>
            <a:r>
              <a:rPr lang="en-US" sz="1100" dirty="0" smtClean="0"/>
              <a:t>Now, compare </a:t>
            </a:r>
            <a:r>
              <a:rPr lang="en-US" sz="1100" dirty="0"/>
              <a:t>your notes to the annotated versions of the </a:t>
            </a:r>
            <a:r>
              <a:rPr lang="en-US" sz="1100" dirty="0" smtClean="0"/>
              <a:t>essays (Handouts 1.3.3d–f)</a:t>
            </a:r>
            <a:endParaRPr lang="en-US" sz="1100" dirty="0" smtClean="0"/>
          </a:p>
          <a:p>
            <a:r>
              <a:rPr lang="en-US" sz="1100" dirty="0" smtClean="0"/>
              <a:t>Discuss: </a:t>
            </a:r>
            <a:r>
              <a:rPr lang="en-US" sz="1100" i="1" dirty="0" smtClean="0"/>
              <a:t>How </a:t>
            </a:r>
            <a:r>
              <a:rPr lang="en-US" sz="1100" i="1" dirty="0"/>
              <a:t>and where do the writers of each essay blend elements of narrative, informational, and/or argument writing?</a:t>
            </a:r>
            <a:endParaRPr lang="en-US" sz="1100" dirty="0"/>
          </a:p>
          <a:p>
            <a:endParaRPr lang="en-US" sz="1100" dirty="0"/>
          </a:p>
          <a:p>
            <a:pPr marL="0" indent="0">
              <a:buNone/>
              <a:defRPr/>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31</a:t>
            </a:fld>
            <a:endParaRPr lang="en-US" dirty="0"/>
          </a:p>
        </p:txBody>
      </p:sp>
    </p:spTree>
    <p:extLst>
      <p:ext uri="{BB962C8B-B14F-4D97-AF65-F5344CB8AC3E}">
        <p14:creationId xmlns:p14="http://schemas.microsoft.com/office/powerpoint/2010/main" val="6745984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00" dirty="0" smtClean="0"/>
          </a:p>
          <a:p>
            <a:pPr marL="0" indent="0">
              <a:buNone/>
              <a:defRPr/>
            </a:pPr>
            <a:r>
              <a:rPr lang="en-US" sz="1100" b="1" dirty="0"/>
              <a:t>Extension Activity (</a:t>
            </a:r>
            <a:r>
              <a:rPr lang="en-US" sz="1100" b="1" dirty="0" smtClean="0"/>
              <a:t>optional, as time permits).</a:t>
            </a: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1" dirty="0" smtClean="0"/>
              <a:t>Facilitator Notes:</a:t>
            </a:r>
          </a:p>
          <a:p>
            <a:pPr>
              <a:defRPr/>
            </a:pPr>
            <a:r>
              <a:rPr lang="en-US" sz="1100" dirty="0" smtClean="0"/>
              <a:t>Refer</a:t>
            </a:r>
            <a:r>
              <a:rPr lang="en-US" sz="1100" baseline="0" dirty="0" smtClean="0"/>
              <a:t> to or distribute the </a:t>
            </a:r>
            <a:r>
              <a:rPr lang="de-DE" sz="1100" b="0" i="1" u="none" strike="noStrike" kern="1200" baseline="0" dirty="0" smtClean="0">
                <a:solidFill>
                  <a:schemeClr val="tx1"/>
                </a:solidFill>
              </a:rPr>
              <a:t>Handout 1.3.4 </a:t>
            </a:r>
            <a:r>
              <a:rPr lang="en-US" sz="1100" i="1" baseline="0" dirty="0" smtClean="0"/>
              <a:t>Analyzing Text Type Blending and Significance.</a:t>
            </a:r>
            <a:endParaRPr lang="en-US" sz="1100" i="1" dirty="0"/>
          </a:p>
          <a:p>
            <a:pPr>
              <a:defRPr/>
            </a:pPr>
            <a:r>
              <a:rPr lang="en-US" sz="1100" dirty="0" smtClean="0"/>
              <a:t>If you have online access, provides these links:</a:t>
            </a:r>
          </a:p>
          <a:p>
            <a:pPr marL="284163" indent="-171450">
              <a:spcAft>
                <a:spcPts val="0"/>
              </a:spcAft>
              <a:buFont typeface="+mj-lt"/>
              <a:buAutoNum type="arabicPeriod"/>
            </a:pPr>
            <a:r>
              <a:rPr lang="en-US" sz="1100" dirty="0" smtClean="0"/>
              <a:t>Time for Kids— </a:t>
            </a:r>
            <a:r>
              <a:rPr lang="en-US" sz="1100" dirty="0" smtClean="0">
                <a:hlinkClick r:id="rId3"/>
              </a:rPr>
              <a:t>http://www.timeforkids.com</a:t>
            </a:r>
            <a:r>
              <a:rPr lang="en-US" sz="1100" dirty="0" smtClean="0"/>
              <a:t> </a:t>
            </a:r>
          </a:p>
          <a:p>
            <a:pPr marL="284163" indent="-171450">
              <a:spcAft>
                <a:spcPts val="0"/>
              </a:spcAft>
              <a:buFont typeface="+mj-lt"/>
              <a:buAutoNum type="arabicPeriod"/>
            </a:pPr>
            <a:r>
              <a:rPr lang="en-US" sz="1100" dirty="0" smtClean="0"/>
              <a:t>Ranger Rick— </a:t>
            </a:r>
            <a:r>
              <a:rPr lang="en-US" sz="1100" dirty="0" smtClean="0">
                <a:hlinkClick r:id="rId4"/>
              </a:rPr>
              <a:t>http://www.nwf.org/kids/ranger-rick.aspx</a:t>
            </a:r>
            <a:endParaRPr lang="en-US" sz="1100" dirty="0"/>
          </a:p>
          <a:p>
            <a:pPr marL="284163" indent="-171450">
              <a:spcAft>
                <a:spcPts val="0"/>
              </a:spcAft>
              <a:buFont typeface="+mj-lt"/>
              <a:buAutoNum type="arabicPeriod"/>
            </a:pPr>
            <a:r>
              <a:rPr lang="en-US" sz="1100" dirty="0" smtClean="0"/>
              <a:t>National Geographic Kids— </a:t>
            </a:r>
            <a:r>
              <a:rPr lang="en-US" sz="1100" dirty="0" smtClean="0">
                <a:hlinkClick r:id="rId5"/>
              </a:rPr>
              <a:t>http://kids.nationalgeographic.com/kids/</a:t>
            </a:r>
            <a:endParaRPr lang="en-US" sz="1100" dirty="0" smtClean="0"/>
          </a:p>
          <a:p>
            <a:pPr marL="284163" indent="-171450">
              <a:buFont typeface="+mj-lt"/>
              <a:buAutoNum type="arabicPeriod"/>
            </a:pPr>
            <a:r>
              <a:rPr lang="en-US" sz="1100" dirty="0" smtClean="0"/>
              <a:t>Prized Writing— </a:t>
            </a:r>
            <a:r>
              <a:rPr lang="en-US" sz="1100" dirty="0" smtClean="0">
                <a:hlinkClick r:id="rId6"/>
              </a:rPr>
              <a:t>http://</a:t>
            </a:r>
            <a:r>
              <a:rPr lang="en-US" sz="1100" dirty="0" err="1" smtClean="0">
                <a:hlinkClick r:id="rId6"/>
              </a:rPr>
              <a:t>prizedwriting.ucdavis.edu</a:t>
            </a:r>
            <a:r>
              <a:rPr lang="en-US" sz="1100" dirty="0" smtClean="0">
                <a:hlinkClick r:id="rId6"/>
              </a:rPr>
              <a:t>/past</a:t>
            </a:r>
            <a:endParaRPr lang="en-US" sz="1100" dirty="0" smtClean="0"/>
          </a:p>
          <a:p>
            <a:r>
              <a:rPr lang="en-US" sz="1100" dirty="0" smtClean="0"/>
              <a:t>If not, access these sites in advance, choose a few examples</a:t>
            </a:r>
            <a:r>
              <a:rPr lang="en-US" sz="1100" baseline="0" dirty="0" smtClean="0"/>
              <a:t>, and </a:t>
            </a:r>
            <a:r>
              <a:rPr lang="en-US" sz="1100" dirty="0" smtClean="0"/>
              <a:t>print out some copies for participant use and analysis.  </a:t>
            </a:r>
          </a:p>
          <a:p>
            <a:pPr marL="0" indent="0">
              <a:buNone/>
            </a:pPr>
            <a:endParaRPr lang="en-US" sz="1100" dirty="0" smtClean="0"/>
          </a:p>
          <a:p>
            <a:pPr marL="0" indent="0">
              <a:buNone/>
            </a:pPr>
            <a:r>
              <a:rPr lang="en-US" sz="1100" b="1" dirty="0" smtClean="0"/>
              <a:t>Talking</a:t>
            </a:r>
            <a:r>
              <a:rPr lang="en-US" sz="1100" b="1" baseline="0" dirty="0" smtClean="0"/>
              <a:t> Points:</a:t>
            </a:r>
            <a:endParaRPr lang="en-US" sz="1100" b="1" dirty="0" smtClean="0"/>
          </a:p>
          <a:p>
            <a:r>
              <a:rPr lang="en-US" sz="1100" dirty="0" smtClean="0"/>
              <a:t>For this activity, you </a:t>
            </a:r>
            <a:r>
              <a:rPr lang="en-US" sz="1100" baseline="0" dirty="0" smtClean="0"/>
              <a:t>will</a:t>
            </a:r>
            <a:r>
              <a:rPr lang="en-US" sz="1100" dirty="0" smtClean="0"/>
              <a:t> use the</a:t>
            </a:r>
            <a:r>
              <a:rPr lang="en-US" sz="1100" baseline="0" dirty="0" smtClean="0"/>
              <a:t> chart on </a:t>
            </a:r>
            <a:r>
              <a:rPr lang="en-US" sz="1100" i="1" baseline="0" dirty="0" smtClean="0"/>
              <a:t>Handout 1.3.4</a:t>
            </a:r>
            <a:r>
              <a:rPr lang="en-US" sz="1100" baseline="0" dirty="0" smtClean="0"/>
              <a:t>, links, and texts</a:t>
            </a:r>
            <a:r>
              <a:rPr lang="en-US" sz="1100" dirty="0" smtClean="0"/>
              <a:t> again</a:t>
            </a:r>
            <a:r>
              <a:rPr lang="en-US" sz="1100" baseline="0" dirty="0" smtClean="0"/>
              <a:t> later in Unit 1.</a:t>
            </a:r>
          </a:p>
          <a:p>
            <a:r>
              <a:rPr lang="en-US" sz="1100" baseline="0" dirty="0" smtClean="0"/>
              <a:t>Take some time to search, read,  and discuss  some of these text</a:t>
            </a:r>
            <a:r>
              <a:rPr lang="en-US" sz="1100" dirty="0" smtClean="0"/>
              <a:t> resources </a:t>
            </a:r>
            <a:r>
              <a:rPr lang="en-US" sz="1100" baseline="0" dirty="0" smtClean="0"/>
              <a:t>in small groups.  </a:t>
            </a:r>
          </a:p>
          <a:p>
            <a:r>
              <a:rPr lang="en-US" sz="1100" baseline="0" dirty="0" smtClean="0"/>
              <a:t>Discuss the implications for your own teaching of what you have found and read.  </a:t>
            </a:r>
            <a:endParaRPr lang="en-US" sz="1100" dirty="0" smtClean="0"/>
          </a:p>
          <a:p>
            <a:pPr marL="0" indent="0">
              <a:buNone/>
            </a:pPr>
            <a:endParaRPr lang="en-US" sz="110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32</a:t>
            </a:fld>
            <a:endParaRPr lang="en-US" dirty="0"/>
          </a:p>
        </p:txBody>
      </p:sp>
    </p:spTree>
    <p:extLst>
      <p:ext uri="{BB962C8B-B14F-4D97-AF65-F5344CB8AC3E}">
        <p14:creationId xmlns:p14="http://schemas.microsoft.com/office/powerpoint/2010/main" val="30536263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smtClean="0"/>
          </a:p>
          <a:p>
            <a:pPr marL="0" indent="0">
              <a:buNone/>
            </a:pPr>
            <a:r>
              <a:rPr lang="en-US" sz="1100" b="1" dirty="0" smtClean="0"/>
              <a:t>Talking</a:t>
            </a:r>
            <a:r>
              <a:rPr lang="en-US" sz="1100" b="1" baseline="0" dirty="0" smtClean="0"/>
              <a:t> Points:</a:t>
            </a:r>
          </a:p>
          <a:p>
            <a:pPr marL="0" indent="0">
              <a:buNone/>
            </a:pPr>
            <a:r>
              <a:rPr lang="en-US" sz="1100" baseline="0" dirty="0" smtClean="0"/>
              <a:t>[Review content on slide as a summary of the activity]</a:t>
            </a:r>
          </a:p>
        </p:txBody>
      </p:sp>
      <p:sp>
        <p:nvSpPr>
          <p:cNvPr id="4" name="Slide Number Placeholder 3"/>
          <p:cNvSpPr>
            <a:spLocks noGrp="1"/>
          </p:cNvSpPr>
          <p:nvPr>
            <p:ph type="sldNum" sz="quarter" idx="10"/>
          </p:nvPr>
        </p:nvSpPr>
        <p:spPr/>
        <p:txBody>
          <a:bodyPr/>
          <a:lstStyle/>
          <a:p>
            <a:fld id="{AB1F5374-48F0-4346-B569-F9B87CEEA239}" type="slidenum">
              <a:rPr lang="en-US" smtClean="0"/>
              <a:pPr/>
              <a:t>33</a:t>
            </a:fld>
            <a:endParaRPr lang="en-US" dirty="0"/>
          </a:p>
        </p:txBody>
      </p:sp>
    </p:spTree>
    <p:extLst>
      <p:ext uri="{BB962C8B-B14F-4D97-AF65-F5344CB8AC3E}">
        <p14:creationId xmlns:p14="http://schemas.microsoft.com/office/powerpoint/2010/main" val="11341043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marR="0" indent="0" algn="l" defTabSz="457200" rtl="0" eaLnBrk="1" fontAlgn="auto" latinLnBrk="0" hangingPunct="1">
              <a:lnSpc>
                <a:spcPct val="100000"/>
              </a:lnSpc>
              <a:spcBef>
                <a:spcPts val="0"/>
              </a:spcBef>
              <a:spcAft>
                <a:spcPts val="600"/>
              </a:spcAft>
              <a:buClrTx/>
              <a:buSzTx/>
              <a:buNone/>
              <a:tabLst>
                <a:tab pos="5948363" algn="r"/>
              </a:tabLst>
              <a:defRPr/>
            </a:pPr>
            <a:endParaRPr lang="en-US" sz="1100" dirty="0" smtClean="0"/>
          </a:p>
          <a:p>
            <a:pPr marL="0" marR="0" indent="0" algn="l" defTabSz="457200" rtl="0" eaLnBrk="1" fontAlgn="auto" latinLnBrk="0" hangingPunct="1">
              <a:lnSpc>
                <a:spcPct val="100000"/>
              </a:lnSpc>
              <a:spcBef>
                <a:spcPts val="0"/>
              </a:spcBef>
              <a:spcAft>
                <a:spcPts val="600"/>
              </a:spcAft>
              <a:buClrTx/>
              <a:buSzTx/>
              <a:buNone/>
              <a:tabLst>
                <a:tab pos="5948363" algn="r"/>
              </a:tabLst>
              <a:defRPr/>
            </a:pPr>
            <a:r>
              <a:rPr lang="en-US" sz="1100" b="1" dirty="0" smtClean="0"/>
              <a:t>Talking Points:</a:t>
            </a:r>
          </a:p>
          <a:p>
            <a:r>
              <a:rPr lang="en-US" sz="1200" dirty="0" smtClean="0"/>
              <a:t>As </a:t>
            </a:r>
            <a:r>
              <a:rPr lang="en-US" sz="1200" dirty="0"/>
              <a:t>students practice blending text types as part of building toward analytical, argument writing, they also need to learn the importance of significance. </a:t>
            </a:r>
          </a:p>
          <a:p>
            <a:r>
              <a:rPr lang="en-US" sz="1200" i="1" dirty="0" smtClean="0"/>
              <a:t>The Importance of significance:</a:t>
            </a:r>
            <a:endParaRPr lang="en-US" sz="1200" i="1" dirty="0"/>
          </a:p>
          <a:p>
            <a:pPr marL="401638" indent="0">
              <a:buNone/>
            </a:pPr>
            <a:r>
              <a:rPr lang="en-US" sz="1100" dirty="0" smtClean="0"/>
              <a:t>[Read quotes on slide]</a:t>
            </a:r>
            <a:endParaRPr lang="en-US" sz="1100" dirty="0"/>
          </a:p>
          <a:p>
            <a:pPr marL="0" indent="0">
              <a:buNone/>
              <a:defRPr/>
            </a:pPr>
            <a:endParaRPr lang="en-US" sz="1100" baseline="0" dirty="0" smtClean="0"/>
          </a:p>
          <a:p>
            <a:pPr>
              <a:defRPr/>
            </a:pPr>
            <a:r>
              <a:rPr lang="en-US" sz="1100" dirty="0" smtClean="0"/>
              <a:t>These</a:t>
            </a:r>
            <a:r>
              <a:rPr lang="en-US" sz="1100" baseline="0" dirty="0" smtClean="0"/>
              <a:t> </a:t>
            </a:r>
            <a:r>
              <a:rPr lang="en-US" sz="1100" dirty="0" smtClean="0"/>
              <a:t>quotes regarding significance are excerpted from the writing</a:t>
            </a:r>
            <a:r>
              <a:rPr lang="en-US" sz="1100" baseline="0" dirty="0" smtClean="0"/>
              <a:t> of </a:t>
            </a:r>
            <a:r>
              <a:rPr lang="en-US" sz="1100" dirty="0" smtClean="0"/>
              <a:t>George </a:t>
            </a:r>
            <a:r>
              <a:rPr lang="en-US" sz="1100" dirty="0" err="1" smtClean="0"/>
              <a:t>Gadda</a:t>
            </a:r>
            <a:r>
              <a:rPr lang="en-US" sz="1100" dirty="0" smtClean="0"/>
              <a:t>, Chief Reader of the University of California Analytical Writing Placement Examination</a:t>
            </a:r>
            <a:r>
              <a:rPr lang="en-US" sz="1100" baseline="0" dirty="0" smtClean="0"/>
              <a:t> and Associate Director of the UCLA Writing Program.</a:t>
            </a:r>
          </a:p>
          <a:p>
            <a:pPr>
              <a:defRPr/>
            </a:pPr>
            <a:r>
              <a:rPr lang="en-US" sz="1100" baseline="0" dirty="0" smtClean="0"/>
              <a:t>Are you sur</a:t>
            </a:r>
            <a:r>
              <a:rPr lang="en-US" sz="1100" dirty="0" smtClean="0"/>
              <a:t>prised by</a:t>
            </a:r>
            <a:r>
              <a:rPr lang="en-US" sz="1100" baseline="0" dirty="0" smtClean="0"/>
              <a:t> this definition of significance and its connection to analytical, argument writing? </a:t>
            </a:r>
          </a:p>
          <a:p>
            <a:pPr>
              <a:defRPr/>
            </a:pPr>
            <a:r>
              <a:rPr lang="en-US" sz="1100" baseline="0" dirty="0" smtClean="0"/>
              <a:t>In short, significance is the writer’s answer to the “so what” question readers may have after reading analytical, argument writing and is an integral </a:t>
            </a:r>
            <a:r>
              <a:rPr lang="en-US" sz="1100" dirty="0" smtClean="0"/>
              <a:t>part of effective</a:t>
            </a:r>
            <a:r>
              <a:rPr lang="en-US" sz="1100" baseline="0" dirty="0" smtClean="0"/>
              <a:t> college and workplace writing.</a:t>
            </a:r>
            <a:endParaRPr lang="en-US" sz="1100" dirty="0" smtClean="0"/>
          </a:p>
          <a:p>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34</a:t>
            </a:fld>
            <a:endParaRPr lang="en-US" dirty="0"/>
          </a:p>
        </p:txBody>
      </p:sp>
    </p:spTree>
    <p:extLst>
      <p:ext uri="{BB962C8B-B14F-4D97-AF65-F5344CB8AC3E}">
        <p14:creationId xmlns:p14="http://schemas.microsoft.com/office/powerpoint/2010/main" val="42635863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smtClean="0"/>
          </a:p>
          <a:p>
            <a:pPr marL="0" indent="0">
              <a:buNone/>
            </a:pPr>
            <a:r>
              <a:rPr lang="en-US" sz="1100" b="1" dirty="0" smtClean="0"/>
              <a:t>Facilitator Notes:</a:t>
            </a:r>
          </a:p>
          <a:p>
            <a:r>
              <a:rPr lang="en-US" sz="1100" dirty="0" smtClean="0"/>
              <a:t>Give</a:t>
            </a:r>
            <a:r>
              <a:rPr lang="en-US" sz="1100" baseline="0" dirty="0" smtClean="0"/>
              <a:t> participants time to revisit the three essays and write their “summing up” statements of significance. They can post them on charts</a:t>
            </a:r>
            <a:r>
              <a:rPr lang="en-US" sz="1100" dirty="0" smtClean="0"/>
              <a:t> or</a:t>
            </a:r>
            <a:r>
              <a:rPr lang="en-US" sz="1100" baseline="0" dirty="0" smtClean="0"/>
              <a:t> read them aloud. Below you will find statements to add to the discussions for a comparison.</a:t>
            </a:r>
            <a:endParaRPr lang="en-US" sz="1100" dirty="0" smtClean="0"/>
          </a:p>
          <a:p>
            <a:pPr marL="112713" indent="0">
              <a:buNone/>
            </a:pPr>
            <a:r>
              <a:rPr lang="en-US" sz="1100" b="1" kern="1200" dirty="0" smtClean="0">
                <a:solidFill>
                  <a:schemeClr val="tx1"/>
                </a:solidFill>
                <a:effectLst/>
              </a:rPr>
              <a:t>Significance: The Life of Carmen Alfaro</a:t>
            </a:r>
            <a:endParaRPr lang="en-US" sz="1100" kern="1200" dirty="0" smtClean="0">
              <a:solidFill>
                <a:schemeClr val="tx1"/>
              </a:solidFill>
              <a:effectLst/>
            </a:endParaRPr>
          </a:p>
          <a:p>
            <a:pPr marL="228600"/>
            <a:r>
              <a:rPr lang="en-US" sz="1100" kern="1200" dirty="0" smtClean="0">
                <a:solidFill>
                  <a:schemeClr val="tx1"/>
                </a:solidFill>
                <a:effectLst/>
              </a:rPr>
              <a:t>Because my grandma has worked hard all her life, from childhood on, she is successful, and I admire her.</a:t>
            </a:r>
            <a:endParaRPr lang="en-US" sz="1100" b="1" kern="1200" dirty="0" smtClean="0">
              <a:solidFill>
                <a:schemeClr val="tx1"/>
              </a:solidFill>
              <a:effectLst/>
            </a:endParaRPr>
          </a:p>
          <a:p>
            <a:pPr marL="112713" indent="0">
              <a:buNone/>
            </a:pPr>
            <a:r>
              <a:rPr lang="en-US" sz="1100" b="1" dirty="0"/>
              <a:t>Significance: Miss Sadie</a:t>
            </a:r>
          </a:p>
          <a:p>
            <a:pPr marL="228600"/>
            <a:r>
              <a:rPr lang="en-US" sz="1100" kern="1200" dirty="0" smtClean="0">
                <a:solidFill>
                  <a:schemeClr val="tx1"/>
                </a:solidFill>
                <a:effectLst/>
              </a:rPr>
              <a:t>Cherish the time you spend with old people and the lessons you learn from them, and value the memories you have created together.</a:t>
            </a:r>
          </a:p>
          <a:p>
            <a:pPr marL="112713" indent="0">
              <a:buNone/>
            </a:pPr>
            <a:r>
              <a:rPr lang="en-US" sz="1100" b="1" dirty="0"/>
              <a:t>Significance: Stanley </a:t>
            </a:r>
            <a:r>
              <a:rPr lang="en-US" sz="1100" b="1" dirty="0" err="1"/>
              <a:t>Hom</a:t>
            </a:r>
            <a:r>
              <a:rPr lang="en-US" sz="1100" b="1" dirty="0"/>
              <a:t> Lau: Paper Son</a:t>
            </a:r>
          </a:p>
          <a:p>
            <a:pPr marL="228600"/>
            <a:r>
              <a:rPr lang="en-US" sz="1100" kern="1200" dirty="0" smtClean="0">
                <a:solidFill>
                  <a:schemeClr val="tx1"/>
                </a:solidFill>
                <a:effectLst/>
              </a:rPr>
              <a:t>"Our country's history is filled with stories that are ignored. The voices of 'paper sons' like Stanley </a:t>
            </a:r>
            <a:r>
              <a:rPr lang="en-US" sz="1100" kern="1200" dirty="0" err="1" smtClean="0">
                <a:solidFill>
                  <a:schemeClr val="tx1"/>
                </a:solidFill>
                <a:effectLst/>
              </a:rPr>
              <a:t>Hom</a:t>
            </a:r>
            <a:r>
              <a:rPr lang="en-US" sz="1100" kern="1200" dirty="0" smtClean="0">
                <a:solidFill>
                  <a:schemeClr val="tx1"/>
                </a:solidFill>
                <a:effectLst/>
              </a:rPr>
              <a:t> Lau should not be silenced; they should be included in history books because these people are an important component of U.S. History — as important as the Irish, German, and Russian immigrant were to this country at the turn of the century."</a:t>
            </a:r>
          </a:p>
          <a:p>
            <a:pPr marL="0" indent="0">
              <a:buNone/>
            </a:pPr>
            <a:endParaRPr lang="en-US" sz="1100" dirty="0" smtClean="0"/>
          </a:p>
          <a:p>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35</a:t>
            </a:fld>
            <a:endParaRPr lang="en-US" dirty="0"/>
          </a:p>
        </p:txBody>
      </p:sp>
    </p:spTree>
    <p:extLst>
      <p:ext uri="{BB962C8B-B14F-4D97-AF65-F5344CB8AC3E}">
        <p14:creationId xmlns:p14="http://schemas.microsoft.com/office/powerpoint/2010/main" val="6856133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Autofit/>
          </a:bodyPr>
          <a:lstStyle/>
          <a:p>
            <a:pPr marL="0" indent="0">
              <a:buNone/>
            </a:pPr>
            <a:endParaRPr lang="en-US" sz="1100" b="0" u="none" kern="1200" dirty="0" smtClean="0">
              <a:solidFill>
                <a:schemeClr val="tx1"/>
              </a:solidFill>
              <a:effectLst/>
            </a:endParaRPr>
          </a:p>
          <a:p>
            <a:pPr marL="0" indent="0">
              <a:buNone/>
            </a:pPr>
            <a:r>
              <a:rPr lang="en-US" sz="1100" b="1" u="none" kern="1200" dirty="0" smtClean="0">
                <a:solidFill>
                  <a:schemeClr val="tx1"/>
                </a:solidFill>
                <a:effectLst/>
              </a:rPr>
              <a:t>Facilitator Notes: </a:t>
            </a:r>
          </a:p>
          <a:p>
            <a:r>
              <a:rPr lang="en-US" sz="1100" dirty="0" smtClean="0"/>
              <a:t>Refer to the CA CCSS for ELA/Literacy Writing Standards</a:t>
            </a:r>
            <a:endParaRPr lang="en-US" sz="1100" dirty="0"/>
          </a:p>
          <a:p>
            <a:r>
              <a:rPr lang="en-US" sz="1100" b="0" u="none" kern="1200" dirty="0" smtClean="0">
                <a:solidFill>
                  <a:schemeClr val="tx1"/>
                </a:solidFill>
                <a:effectLst/>
              </a:rPr>
              <a:t>Give participants</a:t>
            </a:r>
            <a:r>
              <a:rPr lang="en-US" sz="1100" b="0" u="none" kern="1200" baseline="0" dirty="0" smtClean="0">
                <a:solidFill>
                  <a:schemeClr val="tx1"/>
                </a:solidFill>
                <a:effectLst/>
              </a:rPr>
              <a:t> time to reflect on their answers to the questions.  Use the following</a:t>
            </a:r>
            <a:r>
              <a:rPr lang="en-US" sz="1100" dirty="0"/>
              <a:t> s</a:t>
            </a:r>
            <a:r>
              <a:rPr lang="en-US" sz="1100" b="0" u="none" kern="1200" dirty="0" smtClean="0">
                <a:solidFill>
                  <a:schemeClr val="tx1"/>
                </a:solidFill>
                <a:effectLst/>
              </a:rPr>
              <a:t>ample responses</a:t>
            </a:r>
            <a:r>
              <a:rPr lang="en-US" sz="1100" b="0" u="none" kern="1200" baseline="0" dirty="0" smtClean="0">
                <a:solidFill>
                  <a:schemeClr val="tx1"/>
                </a:solidFill>
                <a:effectLst/>
              </a:rPr>
              <a:t> to start the discussion if needed:</a:t>
            </a:r>
          </a:p>
          <a:p>
            <a:pPr marL="341313" indent="-171450">
              <a:buFont typeface="+mj-lt"/>
              <a:buAutoNum type="arabicPeriod"/>
            </a:pPr>
            <a:r>
              <a:rPr lang="en-US" sz="1100" b="1" kern="1200" dirty="0" smtClean="0">
                <a:solidFill>
                  <a:schemeClr val="tx1"/>
                </a:solidFill>
                <a:effectLst/>
              </a:rPr>
              <a:t>Which elements of the standards for each text type are about significance?</a:t>
            </a:r>
          </a:p>
          <a:p>
            <a:pPr marL="455613"/>
            <a:r>
              <a:rPr lang="en-US" sz="1100" b="0" kern="1200" dirty="0" smtClean="0">
                <a:solidFill>
                  <a:schemeClr val="tx1"/>
                </a:solidFill>
                <a:effectLst/>
              </a:rPr>
              <a:t>“When a student writes an opinion that names and introduces a topic, provides reasons that support the topic, and concludes with a section that relates to or extends the opinion, the writer is organizing an opinion to explain its significance.”</a:t>
            </a:r>
            <a:endParaRPr lang="en-US" sz="1100" b="1" dirty="0"/>
          </a:p>
          <a:p>
            <a:pPr marL="455613"/>
            <a:r>
              <a:rPr lang="en-US" sz="1100" b="0" kern="1200" dirty="0" smtClean="0">
                <a:solidFill>
                  <a:schemeClr val="tx1"/>
                </a:solidFill>
                <a:effectLst/>
              </a:rPr>
              <a:t>“When a student writes an informative/explanatory text, perhaps a report of information that introduces a topic, previews the approach the writer is taking to present the information and examples that flesh out the topic, and concludes with a section that relates to or follows from the topic, the writer is organizing and presenting information to explain its significance. “</a:t>
            </a:r>
            <a:endParaRPr lang="en-US" sz="1100" b="1" kern="1200" dirty="0" smtClean="0">
              <a:solidFill>
                <a:schemeClr val="tx1"/>
              </a:solidFill>
              <a:effectLst/>
            </a:endParaRPr>
          </a:p>
          <a:p>
            <a:pPr marL="339725" indent="-169863">
              <a:buFont typeface="+mj-lt"/>
              <a:buAutoNum type="arabicPeriod" startAt="2"/>
            </a:pPr>
            <a:r>
              <a:rPr lang="en-US" sz="1100" b="1" kern="1200" dirty="0" smtClean="0">
                <a:solidFill>
                  <a:schemeClr val="tx1"/>
                </a:solidFill>
                <a:effectLst/>
              </a:rPr>
              <a:t>How </a:t>
            </a:r>
            <a:r>
              <a:rPr lang="en-US" sz="1100" b="1" dirty="0"/>
              <a:t>can you teach your students to make the writing of each text type significant?</a:t>
            </a:r>
          </a:p>
          <a:p>
            <a:pPr marL="455613"/>
            <a:r>
              <a:rPr lang="en-US" sz="1100" b="0" kern="1200" dirty="0" smtClean="0">
                <a:solidFill>
                  <a:schemeClr val="tx1"/>
                </a:solidFill>
                <a:effectLst/>
              </a:rPr>
              <a:t>“When I teach my students to develop a claim for an opinion or argument, I can help them understand that the evidence and examples they select must support the claim so that the readers can understand why the writer believes the claim is important or significant.”</a:t>
            </a:r>
            <a:endParaRPr lang="en-US" sz="1100" b="1" dirty="0"/>
          </a:p>
          <a:p>
            <a:pPr marL="455613"/>
            <a:r>
              <a:rPr lang="en-US" sz="1100" b="0" kern="1200" dirty="0" smtClean="0">
                <a:solidFill>
                  <a:schemeClr val="tx1"/>
                </a:solidFill>
                <a:effectLst/>
              </a:rPr>
              <a:t>“I can help my students learn that the way they organize and develop their informational writing is more than following an organizational format or formula. I can help them see that how they organize and develop the presentation of their information is to help the reader understand the importance or significance of the topic the writer has chosen to write about.” </a:t>
            </a:r>
            <a:endParaRPr lang="en-US" sz="1100" b="1" kern="1200" dirty="0" smtClean="0">
              <a:solidFill>
                <a:schemeClr val="tx1"/>
              </a:solidFill>
              <a:effectLst/>
            </a:endParaRPr>
          </a:p>
          <a:p>
            <a:endParaRPr lang="en-US" sz="1100" dirty="0" smtClean="0"/>
          </a:p>
          <a:p>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36</a:t>
            </a:fld>
            <a:endParaRPr lang="en-US" dirty="0"/>
          </a:p>
        </p:txBody>
      </p:sp>
    </p:spTree>
    <p:extLst>
      <p:ext uri="{BB962C8B-B14F-4D97-AF65-F5344CB8AC3E}">
        <p14:creationId xmlns:p14="http://schemas.microsoft.com/office/powerpoint/2010/main" val="1899401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b="1" dirty="0" smtClean="0"/>
          </a:p>
          <a:p>
            <a:pPr marL="0" indent="0">
              <a:buNone/>
            </a:pPr>
            <a:r>
              <a:rPr lang="en-US" sz="1100" b="1" dirty="0" smtClean="0"/>
              <a:t>Extension Activity (Optional as time permits)</a:t>
            </a:r>
          </a:p>
          <a:p>
            <a:pPr marL="0" indent="0">
              <a:buNone/>
            </a:pPr>
            <a:r>
              <a:rPr lang="en-US" sz="1100" b="1" dirty="0" smtClean="0"/>
              <a:t>Talking</a:t>
            </a:r>
            <a:r>
              <a:rPr lang="en-US" sz="1100" b="1" baseline="0" dirty="0" smtClean="0"/>
              <a:t> Points:</a:t>
            </a:r>
          </a:p>
          <a:p>
            <a:r>
              <a:rPr lang="en-US" sz="1200" dirty="0"/>
              <a:t>Return to your chart and notes on </a:t>
            </a:r>
            <a:r>
              <a:rPr lang="en-US" sz="1200" i="1" dirty="0"/>
              <a:t>Analyzing Texts for Text Type Blending and Significance</a:t>
            </a:r>
            <a:r>
              <a:rPr lang="en-US" sz="1200" dirty="0"/>
              <a:t> </a:t>
            </a:r>
            <a:r>
              <a:rPr lang="en-US" sz="1200" dirty="0" smtClean="0"/>
              <a:t>(Handout 1.3.4) where </a:t>
            </a:r>
            <a:r>
              <a:rPr lang="en-US" sz="1200" dirty="0"/>
              <a:t>you analyzed how professional and college writers combine text types for rhetorical effect to create blended or hybrid writing genres.</a:t>
            </a:r>
          </a:p>
          <a:p>
            <a:r>
              <a:rPr lang="en-US" sz="1200" dirty="0"/>
              <a:t>Read the same texts that you analyzed before, but this time look for and chart significance using:</a:t>
            </a:r>
          </a:p>
          <a:p>
            <a:pPr marL="866775" indent="-171450">
              <a:buFont typeface="Wingdings" pitchFamily="2" charset="2"/>
              <a:buChar char="Ø"/>
            </a:pPr>
            <a:r>
              <a:rPr lang="en-US" sz="1100" dirty="0"/>
              <a:t>A text you use in class — picture book, chapter, anthology, essay reader, etc.</a:t>
            </a:r>
          </a:p>
          <a:p>
            <a:pPr marL="866775" indent="-171450">
              <a:buFont typeface="Wingdings" pitchFamily="2" charset="2"/>
              <a:buChar char="Ø"/>
            </a:pPr>
            <a:r>
              <a:rPr lang="en-US" sz="1100" dirty="0"/>
              <a:t>Digital texts: Time for Kids, Ranger Rick — National Wildlife Federation, or National Geographic Kids.</a:t>
            </a:r>
          </a:p>
          <a:p>
            <a:pPr marL="866775" indent="-171450">
              <a:buFont typeface="Wingdings" pitchFamily="2" charset="2"/>
              <a:buChar char="Ø"/>
            </a:pPr>
            <a:r>
              <a:rPr lang="en-US" sz="1100" dirty="0"/>
              <a:t>Examples of the writing of university students: Prized Writing (twenty-one years of online anthologies of writing across disciplines by University of California Davis undergraduate students).</a:t>
            </a:r>
          </a:p>
          <a:p>
            <a:r>
              <a:rPr lang="en-US" sz="1100" dirty="0"/>
              <a:t>Return to your partially completed </a:t>
            </a:r>
            <a:r>
              <a:rPr lang="de-DE" sz="1100" i="1" dirty="0"/>
              <a:t>Handout 1.3.4 </a:t>
            </a:r>
            <a:endParaRPr lang="de-DE" sz="1100" i="1" dirty="0" smtClean="0"/>
          </a:p>
          <a:p>
            <a:r>
              <a:rPr lang="en-US" sz="1100" dirty="0" smtClean="0"/>
              <a:t>Re-read </a:t>
            </a:r>
            <a:r>
              <a:rPr lang="en-US" sz="1100" dirty="0"/>
              <a:t>at least one of the pieces they read for text type and genre blending.</a:t>
            </a:r>
            <a:endParaRPr lang="de-DE" sz="1100" i="1" dirty="0" smtClean="0"/>
          </a:p>
          <a:p>
            <a:pPr marL="0" indent="0">
              <a:buNone/>
            </a:pPr>
            <a:r>
              <a:rPr lang="en-US" sz="1100" b="1" dirty="0"/>
              <a:t>Facilitator Notes</a:t>
            </a:r>
            <a:r>
              <a:rPr lang="en-US" sz="1100" b="1" dirty="0" smtClean="0"/>
              <a:t>:</a:t>
            </a:r>
          </a:p>
          <a:p>
            <a:r>
              <a:rPr lang="en-US" sz="1100" baseline="0" dirty="0" smtClean="0"/>
              <a:t>Participants</a:t>
            </a:r>
            <a:r>
              <a:rPr lang="en-US" sz="1100" dirty="0" smtClean="0"/>
              <a:t> </a:t>
            </a:r>
            <a:r>
              <a:rPr lang="en-US" sz="1100" baseline="0" dirty="0" smtClean="0"/>
              <a:t>can work in small groups to re-read a piece and share their thinking.</a:t>
            </a:r>
          </a:p>
          <a:p>
            <a:r>
              <a:rPr lang="en-US" sz="1100" baseline="0" dirty="0" smtClean="0"/>
              <a:t>Discuss findings.</a:t>
            </a:r>
            <a:endParaRPr lang="en-US" sz="110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37</a:t>
            </a:fld>
            <a:endParaRPr lang="en-US" dirty="0"/>
          </a:p>
        </p:txBody>
      </p:sp>
    </p:spTree>
    <p:extLst>
      <p:ext uri="{BB962C8B-B14F-4D97-AF65-F5344CB8AC3E}">
        <p14:creationId xmlns:p14="http://schemas.microsoft.com/office/powerpoint/2010/main" val="21983881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smtClean="0"/>
          </a:p>
          <a:p>
            <a:pPr marL="0" indent="0">
              <a:buNone/>
            </a:pPr>
            <a:r>
              <a:rPr lang="en-US" sz="1100" b="1" dirty="0" smtClean="0"/>
              <a:t>Talking</a:t>
            </a:r>
            <a:r>
              <a:rPr lang="en-US" sz="1100" b="1" baseline="0" dirty="0" smtClean="0"/>
              <a:t> Points:</a:t>
            </a:r>
          </a:p>
          <a:p>
            <a:pPr marL="0" indent="0">
              <a:buNone/>
            </a:pPr>
            <a:r>
              <a:rPr lang="en-US" sz="1100" baseline="0" dirty="0" smtClean="0"/>
              <a:t>[Review content on slide as a summary to this activity]</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38</a:t>
            </a:fld>
            <a:endParaRPr lang="en-US" dirty="0"/>
          </a:p>
        </p:txBody>
      </p:sp>
    </p:spTree>
    <p:extLst>
      <p:ext uri="{BB962C8B-B14F-4D97-AF65-F5344CB8AC3E}">
        <p14:creationId xmlns:p14="http://schemas.microsoft.com/office/powerpoint/2010/main" val="2979846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b="1" dirty="0" smtClean="0"/>
          </a:p>
          <a:p>
            <a:pPr marL="0" indent="0">
              <a:buNone/>
            </a:pPr>
            <a:r>
              <a:rPr lang="en-US" sz="1100" b="1" dirty="0" smtClean="0"/>
              <a:t>Talking Points:</a:t>
            </a:r>
          </a:p>
          <a:p>
            <a:r>
              <a:rPr lang="en-US" sz="1100" b="0" dirty="0" smtClean="0"/>
              <a:t>The next sectio</a:t>
            </a:r>
            <a:r>
              <a:rPr lang="en-US" sz="1100" dirty="0" smtClean="0"/>
              <a:t>n will focus on </a:t>
            </a:r>
            <a:r>
              <a:rPr lang="en-US" sz="1100" b="0" baseline="0" dirty="0" smtClean="0"/>
              <a:t>these three questions</a:t>
            </a:r>
            <a:r>
              <a:rPr lang="en-US" sz="1100" b="0" dirty="0" smtClean="0"/>
              <a:t> [review slide]</a:t>
            </a:r>
            <a:r>
              <a:rPr lang="en-US" sz="1100" b="0" baseline="0" dirty="0" smtClean="0"/>
              <a:t>.</a:t>
            </a:r>
            <a:endParaRPr lang="en-US" sz="1100" b="0" dirty="0" smtClean="0"/>
          </a:p>
          <a:p>
            <a:pPr marL="0" indent="0">
              <a:buNone/>
            </a:pPr>
            <a:endParaRPr lang="en-US" sz="1100" b="1"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39</a:t>
            </a:fld>
            <a:endParaRPr lang="en-US" dirty="0"/>
          </a:p>
        </p:txBody>
      </p:sp>
    </p:spTree>
    <p:extLst>
      <p:ext uri="{BB962C8B-B14F-4D97-AF65-F5344CB8AC3E}">
        <p14:creationId xmlns:p14="http://schemas.microsoft.com/office/powerpoint/2010/main" val="2953699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92940"/>
            <a:ext cx="6148219" cy="4689187"/>
          </a:xfrm>
        </p:spPr>
        <p:txBody>
          <a:bodyPr>
            <a:normAutofit fontScale="92500" lnSpcReduction="10000"/>
          </a:bodyPr>
          <a:lstStyle/>
          <a:p>
            <a:pPr marL="0" indent="0">
              <a:spcAft>
                <a:spcPts val="607"/>
              </a:spcAft>
              <a:buNone/>
            </a:pPr>
            <a:endParaRPr lang="en-US" b="1" dirty="0" smtClean="0"/>
          </a:p>
          <a:p>
            <a:pPr marL="0" indent="0">
              <a:spcAft>
                <a:spcPts val="607"/>
              </a:spcAft>
              <a:buNone/>
            </a:pPr>
            <a:r>
              <a:rPr lang="en-US" b="1" dirty="0" smtClean="0"/>
              <a:t>Talking Points: </a:t>
            </a:r>
          </a:p>
          <a:p>
            <a:pPr>
              <a:spcAft>
                <a:spcPts val="607"/>
              </a:spcAft>
            </a:pPr>
            <a:r>
              <a:rPr lang="en-US" dirty="0"/>
              <a:t>This unit will guide you through a close examination of the </a:t>
            </a:r>
            <a:r>
              <a:rPr lang="en-US" i="1" dirty="0"/>
              <a:t>CCR Anchor Standards for Writing, </a:t>
            </a:r>
            <a:r>
              <a:rPr lang="en-US" dirty="0"/>
              <a:t>reference </a:t>
            </a:r>
            <a:r>
              <a:rPr lang="en-US" i="1" dirty="0"/>
              <a:t>the California English Language Development (ELD) Standards </a:t>
            </a:r>
            <a:r>
              <a:rPr lang="en-US" dirty="0"/>
              <a:t>for clarification of text types and purpose</a:t>
            </a:r>
            <a:r>
              <a:rPr lang="en-US" i="1" dirty="0"/>
              <a:t>,</a:t>
            </a:r>
            <a:r>
              <a:rPr lang="en-US" dirty="0"/>
              <a:t> and take a close look at </a:t>
            </a:r>
            <a:r>
              <a:rPr lang="en-US" i="1" dirty="0"/>
              <a:t>California’s CCSS for ELA/Literacy</a:t>
            </a:r>
            <a:r>
              <a:rPr lang="en-US" dirty="0"/>
              <a:t> by examining student writing samples at different grade spans</a:t>
            </a:r>
            <a:r>
              <a:rPr lang="en-US" dirty="0" smtClean="0"/>
              <a:t>.</a:t>
            </a:r>
          </a:p>
          <a:p>
            <a:pPr>
              <a:spcAft>
                <a:spcPts val="607"/>
              </a:spcAft>
            </a:pPr>
            <a:r>
              <a:rPr lang="en-US" dirty="0" smtClean="0"/>
              <a:t>All grade level expectations in the CCSS are based on the CCR Anchor Standards.</a:t>
            </a:r>
          </a:p>
          <a:p>
            <a:pPr marL="0" indent="0">
              <a:spcAft>
                <a:spcPts val="607"/>
              </a:spcAft>
              <a:buNone/>
            </a:pPr>
            <a:endParaRPr lang="en-US" b="1" dirty="0" smtClean="0"/>
          </a:p>
          <a:p>
            <a:pPr marL="0" indent="0">
              <a:spcAft>
                <a:spcPts val="607"/>
              </a:spcAft>
              <a:buNone/>
            </a:pPr>
            <a:r>
              <a:rPr lang="en-US" b="1" dirty="0" smtClean="0"/>
              <a:t>Facilitator Notes:</a:t>
            </a:r>
          </a:p>
          <a:p>
            <a:pPr>
              <a:spcAft>
                <a:spcPts val="607"/>
              </a:spcAft>
            </a:pPr>
            <a:r>
              <a:rPr lang="en-US" dirty="0" smtClean="0"/>
              <a:t>This first unit of the module will take approximately 2 1/2 hours to complete but can be split into subtopics to accommodate sessions of a shorter duration. Please see suggestions in the User’s Guide for presentation options.</a:t>
            </a:r>
          </a:p>
          <a:p>
            <a:pPr marL="0" indent="0">
              <a:spcAft>
                <a:spcPts val="607"/>
              </a:spcAft>
              <a:buNone/>
            </a:pPr>
            <a:endParaRPr lang="en-US" b="1" u="sng" dirty="0" smtClean="0"/>
          </a:p>
          <a:p>
            <a:pPr marL="0" indent="0">
              <a:spcAft>
                <a:spcPts val="607"/>
              </a:spcAft>
              <a:buNone/>
            </a:pPr>
            <a:r>
              <a:rPr lang="en-US" b="1" u="sng" dirty="0" smtClean="0"/>
              <a:t>Organization of Unit 1:</a:t>
            </a:r>
          </a:p>
          <a:p>
            <a:pPr>
              <a:spcAft>
                <a:spcPts val="607"/>
              </a:spcAft>
            </a:pPr>
            <a:r>
              <a:rPr lang="en-US" dirty="0" smtClean="0"/>
              <a:t>Slide 1–3: Introduction and Pre-assessment</a:t>
            </a:r>
          </a:p>
          <a:p>
            <a:pPr>
              <a:spcAft>
                <a:spcPts val="607"/>
              </a:spcAft>
            </a:pPr>
            <a:r>
              <a:rPr lang="en-US" dirty="0" smtClean="0"/>
              <a:t>Slide 4: Introduction to Unit 1</a:t>
            </a:r>
          </a:p>
          <a:p>
            <a:pPr>
              <a:spcAft>
                <a:spcPts val="607"/>
              </a:spcAft>
            </a:pPr>
            <a:r>
              <a:rPr lang="en-US" dirty="0"/>
              <a:t>Slide </a:t>
            </a:r>
            <a:r>
              <a:rPr lang="en-US" dirty="0" smtClean="0"/>
              <a:t>5: </a:t>
            </a:r>
            <a:r>
              <a:rPr lang="en-US" dirty="0"/>
              <a:t>Learning </a:t>
            </a:r>
            <a:r>
              <a:rPr lang="en-US" dirty="0" smtClean="0"/>
              <a:t>Objectives</a:t>
            </a:r>
          </a:p>
          <a:p>
            <a:pPr>
              <a:spcAft>
                <a:spcPts val="607"/>
              </a:spcAft>
            </a:pPr>
            <a:r>
              <a:rPr lang="en-US" dirty="0" smtClean="0"/>
              <a:t>Slides 6–17: An Introduction to the CCR Anchor Standards in Writing</a:t>
            </a:r>
          </a:p>
          <a:p>
            <a:pPr>
              <a:spcAft>
                <a:spcPts val="607"/>
              </a:spcAft>
            </a:pPr>
            <a:r>
              <a:rPr lang="en-US" dirty="0" smtClean="0"/>
              <a:t>Slides18–30: Text Types, Purposes, and Genres</a:t>
            </a:r>
          </a:p>
          <a:p>
            <a:pPr>
              <a:spcAft>
                <a:spcPts val="607"/>
              </a:spcAft>
            </a:pPr>
            <a:r>
              <a:rPr lang="en-US" dirty="0" smtClean="0"/>
              <a:t>Slides 31–33: Blending and Combining Text Types</a:t>
            </a:r>
          </a:p>
          <a:p>
            <a:pPr>
              <a:spcAft>
                <a:spcPts val="607"/>
              </a:spcAft>
            </a:pPr>
            <a:r>
              <a:rPr lang="en-US" dirty="0" smtClean="0"/>
              <a:t>Slides 34–38: Applying Significance to Text Types and Genres</a:t>
            </a:r>
          </a:p>
          <a:p>
            <a:pPr>
              <a:spcAft>
                <a:spcPts val="607"/>
              </a:spcAft>
            </a:pPr>
            <a:r>
              <a:rPr lang="en-US" dirty="0" smtClean="0"/>
              <a:t>Slides 39–49: CCSS Impact on Writing Instruction: Key Changes</a:t>
            </a:r>
          </a:p>
          <a:p>
            <a:pPr>
              <a:spcAft>
                <a:spcPts val="607"/>
              </a:spcAft>
            </a:pPr>
            <a:r>
              <a:rPr lang="en-US" dirty="0" smtClean="0"/>
              <a:t>Slide 50: Looking Forward</a:t>
            </a:r>
          </a:p>
          <a:p>
            <a:pPr>
              <a:spcAft>
                <a:spcPts val="607"/>
              </a:spcAft>
            </a:pPr>
            <a:endParaRPr lang="en-US" dirty="0" smtClean="0"/>
          </a:p>
          <a:p>
            <a:pPr>
              <a:spcAft>
                <a:spcPts val="607"/>
              </a:spcAft>
            </a:pPr>
            <a:endParaRPr lang="en-US"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4</a:t>
            </a:fld>
            <a:endParaRPr lang="en-US" dirty="0"/>
          </a:p>
        </p:txBody>
      </p:sp>
      <p:sp>
        <p:nvSpPr>
          <p:cNvPr id="7" name="Slide Image Placeholder 6"/>
          <p:cNvSpPr>
            <a:spLocks noGrp="1" noRot="1" noChangeAspect="1"/>
          </p:cNvSpPr>
          <p:nvPr>
            <p:ph type="sldImg"/>
          </p:nvPr>
        </p:nvSpPr>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smtClean="0"/>
          </a:p>
          <a:p>
            <a:pPr marL="0" indent="0">
              <a:buNone/>
            </a:pPr>
            <a:r>
              <a:rPr lang="en-US" sz="1100" b="1" dirty="0" smtClean="0"/>
              <a:t>Talking</a:t>
            </a:r>
            <a:r>
              <a:rPr lang="en-US" sz="1100" b="1" baseline="0" dirty="0" smtClean="0"/>
              <a:t> Points:</a:t>
            </a:r>
          </a:p>
          <a:p>
            <a:r>
              <a:rPr lang="en-US" sz="1100" dirty="0"/>
              <a:t>As discussed in the previous section, the CCSS calls for an increased emphasis on analytical writing. </a:t>
            </a:r>
            <a:endParaRPr lang="en-US" sz="1100" dirty="0" smtClean="0"/>
          </a:p>
          <a:p>
            <a:r>
              <a:rPr lang="en-US" sz="1100" dirty="0" smtClean="0"/>
              <a:t>Every </a:t>
            </a:r>
            <a:r>
              <a:rPr lang="en-US" sz="1100" dirty="0"/>
              <a:t>student, from Kindergarten through grade twelve, is expected to learn, refine, and produce written genres that exemplify the three text types: argument, informative/explanatory, and narrative. </a:t>
            </a:r>
            <a:endParaRPr lang="en-US" sz="1100" dirty="0" smtClean="0"/>
          </a:p>
          <a:p>
            <a:r>
              <a:rPr lang="en-US" sz="1100" dirty="0" smtClean="0"/>
              <a:t>However</a:t>
            </a:r>
            <a:r>
              <a:rPr lang="en-US" sz="1100" dirty="0"/>
              <a:t>, the focus for California’s students and teachers is not on producing a set of specific written forms or writing applications as it has been in the past. </a:t>
            </a:r>
            <a:endParaRPr lang="en-US" sz="1100" dirty="0" smtClean="0"/>
          </a:p>
          <a:p>
            <a:r>
              <a:rPr lang="en-US" sz="1100" dirty="0" smtClean="0"/>
              <a:t>Rather</a:t>
            </a:r>
            <a:r>
              <a:rPr lang="en-US" sz="1100" dirty="0"/>
              <a:t>, the focus is on developing writing skills and knowledge for a wide range of tasks, purposes, and audiences because that is what will build their capacity for college and career.</a:t>
            </a:r>
          </a:p>
          <a:p>
            <a:pPr marL="0" indent="0">
              <a:buNone/>
            </a:pPr>
            <a:r>
              <a:rPr lang="en-US" sz="1100" baseline="0" dirty="0" smtClean="0"/>
              <a:t>[Read</a:t>
            </a:r>
            <a:r>
              <a:rPr lang="en-US" sz="1100" dirty="0" smtClean="0"/>
              <a:t> quote on slide]</a:t>
            </a:r>
            <a:endParaRPr lang="en-US" sz="1100" baseline="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40</a:t>
            </a:fld>
            <a:endParaRPr lang="en-US" dirty="0"/>
          </a:p>
        </p:txBody>
      </p:sp>
    </p:spTree>
    <p:extLst>
      <p:ext uri="{BB962C8B-B14F-4D97-AF65-F5344CB8AC3E}">
        <p14:creationId xmlns:p14="http://schemas.microsoft.com/office/powerpoint/2010/main" val="3248612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endParaRPr lang="en-US" sz="1100" dirty="0" smtClean="0"/>
          </a:p>
          <a:p>
            <a:pPr marL="0" indent="0">
              <a:buNone/>
            </a:pPr>
            <a:r>
              <a:rPr lang="en-US" sz="1100" b="1" dirty="0"/>
              <a:t>Talking Points:</a:t>
            </a:r>
          </a:p>
          <a:p>
            <a:r>
              <a:rPr lang="en-US" sz="1100" dirty="0" smtClean="0"/>
              <a:t>The chart on the slide outlines the three key shifts to the CCSS for ELA/Literacy. </a:t>
            </a:r>
          </a:p>
          <a:p>
            <a:r>
              <a:rPr lang="en-US" sz="1100" dirty="0" smtClean="0"/>
              <a:t>Notice that Shift 2 indicates a key change for writing:</a:t>
            </a:r>
          </a:p>
          <a:p>
            <a:pPr marL="0" indent="0">
              <a:buNone/>
            </a:pPr>
            <a:r>
              <a:rPr lang="en-US" sz="1100" dirty="0" smtClean="0"/>
              <a:t>[Review chart on slide]</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41</a:t>
            </a:fld>
            <a:endParaRPr lang="en-US" dirty="0"/>
          </a:p>
        </p:txBody>
      </p:sp>
    </p:spTree>
    <p:extLst>
      <p:ext uri="{BB962C8B-B14F-4D97-AF65-F5344CB8AC3E}">
        <p14:creationId xmlns:p14="http://schemas.microsoft.com/office/powerpoint/2010/main" val="31897767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6135"/>
            <a:ext cx="6148219" cy="4689187"/>
          </a:xfrm>
        </p:spPr>
        <p:txBody>
          <a:bodyPr>
            <a:normAutofit/>
          </a:bodyPr>
          <a:lstStyle/>
          <a:p>
            <a:pPr marL="0" marR="0" indent="0" algn="l" defTabSz="457200" rtl="0" eaLnBrk="1" fontAlgn="auto" latinLnBrk="0" hangingPunct="1">
              <a:lnSpc>
                <a:spcPct val="100000"/>
              </a:lnSpc>
              <a:spcBef>
                <a:spcPts val="0"/>
              </a:spcBef>
              <a:spcAft>
                <a:spcPts val="600"/>
              </a:spcAft>
              <a:buClrTx/>
              <a:buSzTx/>
              <a:buNone/>
              <a:tabLst>
                <a:tab pos="5948363" algn="r"/>
              </a:tabLst>
              <a:defRPr/>
            </a:pPr>
            <a:endParaRPr lang="en-US" sz="1100" dirty="0" smtClean="0"/>
          </a:p>
          <a:p>
            <a:pPr marL="0" marR="0" indent="0" algn="l" defTabSz="457200" rtl="0" eaLnBrk="1" fontAlgn="auto" latinLnBrk="0" hangingPunct="1">
              <a:lnSpc>
                <a:spcPct val="100000"/>
              </a:lnSpc>
              <a:spcBef>
                <a:spcPts val="0"/>
              </a:spcBef>
              <a:spcAft>
                <a:spcPts val="600"/>
              </a:spcAft>
              <a:buClrTx/>
              <a:buSzTx/>
              <a:buNone/>
              <a:tabLst>
                <a:tab pos="5948363" algn="r"/>
              </a:tabLst>
              <a:defRPr/>
            </a:pPr>
            <a:r>
              <a:rPr lang="en-US" sz="1100" b="1" dirty="0" smtClean="0"/>
              <a:t>Facilitator Notes:</a:t>
            </a:r>
          </a:p>
          <a:p>
            <a:pPr>
              <a:defRPr/>
            </a:pPr>
            <a:r>
              <a:rPr lang="en-US" sz="1100" dirty="0"/>
              <a:t>Link to video </a:t>
            </a:r>
            <a:r>
              <a:rPr lang="en-US" sz="1100" dirty="0" smtClean="0"/>
              <a:t>at </a:t>
            </a:r>
            <a:r>
              <a:rPr lang="pt-BR" sz="1100" dirty="0" smtClean="0">
                <a:hlinkClick r:id="rId3"/>
              </a:rPr>
              <a:t>http</a:t>
            </a:r>
            <a:r>
              <a:rPr lang="pt-BR" sz="1100" dirty="0">
                <a:hlinkClick r:id="rId3"/>
              </a:rPr>
              <a:t>://</a:t>
            </a:r>
            <a:r>
              <a:rPr lang="pt-BR" sz="1100" dirty="0" smtClean="0">
                <a:hlinkClick r:id="rId3"/>
              </a:rPr>
              <a:t>vimeo.com/27076961</a:t>
            </a:r>
            <a:r>
              <a:rPr lang="pt-BR" sz="1100" dirty="0"/>
              <a:t> </a:t>
            </a:r>
            <a:r>
              <a:rPr lang="pt-BR" sz="1100" dirty="0" smtClean="0"/>
              <a:t>and</a:t>
            </a:r>
            <a:r>
              <a:rPr lang="en-US" sz="1100" dirty="0" smtClean="0"/>
              <a:t> set up to watch </a:t>
            </a:r>
            <a:r>
              <a:rPr lang="en-US" sz="1100" dirty="0"/>
              <a:t>through minute 5:10</a:t>
            </a:r>
            <a:r>
              <a:rPr lang="en-US" sz="1100" dirty="0" smtClean="0"/>
              <a:t>.</a:t>
            </a:r>
            <a:endParaRPr lang="en-US" sz="1100" b="1" dirty="0" smtClean="0"/>
          </a:p>
          <a:p>
            <a:pPr marL="0" marR="0" indent="0" algn="l" defTabSz="457200" rtl="0" eaLnBrk="1" fontAlgn="auto" latinLnBrk="0" hangingPunct="1">
              <a:lnSpc>
                <a:spcPct val="100000"/>
              </a:lnSpc>
              <a:spcBef>
                <a:spcPts val="0"/>
              </a:spcBef>
              <a:spcAft>
                <a:spcPts val="600"/>
              </a:spcAft>
              <a:buClrTx/>
              <a:buSzTx/>
              <a:buNone/>
              <a:tabLst>
                <a:tab pos="5948363" algn="r"/>
              </a:tabLst>
              <a:defRPr/>
            </a:pPr>
            <a:endParaRPr lang="en-US" sz="1100" b="1" dirty="0" smtClean="0"/>
          </a:p>
          <a:p>
            <a:pPr marL="0" marR="0" indent="0" algn="l" defTabSz="457200" rtl="0" eaLnBrk="1" fontAlgn="auto" latinLnBrk="0" hangingPunct="1">
              <a:lnSpc>
                <a:spcPct val="100000"/>
              </a:lnSpc>
              <a:spcBef>
                <a:spcPts val="0"/>
              </a:spcBef>
              <a:spcAft>
                <a:spcPts val="600"/>
              </a:spcAft>
              <a:buClrTx/>
              <a:buSzTx/>
              <a:buNone/>
              <a:tabLst>
                <a:tab pos="5948363" algn="r"/>
              </a:tabLst>
              <a:defRPr/>
            </a:pPr>
            <a:r>
              <a:rPr lang="en-US" sz="1100" b="1" dirty="0" smtClean="0"/>
              <a:t>Talking Points</a:t>
            </a:r>
            <a:r>
              <a:rPr lang="en-US" sz="1100" b="1" baseline="0" dirty="0" smtClean="0"/>
              <a:t>:</a:t>
            </a:r>
          </a:p>
          <a:p>
            <a:pPr marL="0" indent="0">
              <a:buNone/>
            </a:pPr>
            <a:r>
              <a:rPr lang="en-US" sz="1200" i="1" dirty="0"/>
              <a:t>Why the increased focus on citing evidence from text?</a:t>
            </a:r>
            <a:endParaRPr lang="en-US" sz="1200" dirty="0"/>
          </a:p>
          <a:p>
            <a:r>
              <a:rPr lang="en-US" sz="1100" dirty="0"/>
              <a:t>Most college and career writing requires students to take a position or inform others by citing evidence rather than sharing personal opinion. </a:t>
            </a:r>
            <a:endParaRPr lang="en-US" sz="1100" dirty="0" smtClean="0"/>
          </a:p>
          <a:p>
            <a:r>
              <a:rPr lang="en-US" sz="1100" dirty="0"/>
              <a:t>A</a:t>
            </a:r>
            <a:r>
              <a:rPr lang="en-US" sz="1100" dirty="0" smtClean="0"/>
              <a:t>cross </a:t>
            </a:r>
            <a:r>
              <a:rPr lang="en-US" sz="1100" dirty="0"/>
              <a:t>the grades, students need to develop the skill of gathering evidence from text to support their claims</a:t>
            </a:r>
            <a:r>
              <a:rPr lang="en-US" sz="1100" dirty="0" smtClean="0"/>
              <a:t>.</a:t>
            </a:r>
            <a:endParaRPr lang="en-US" sz="1100" dirty="0"/>
          </a:p>
          <a:p>
            <a:r>
              <a:rPr lang="en-US" sz="1200" dirty="0" smtClean="0"/>
              <a:t>Let’s take </a:t>
            </a:r>
            <a:r>
              <a:rPr lang="en-US" sz="1200" dirty="0"/>
              <a:t>a few minutes to view a video clip that addresses this key shift and its implications. </a:t>
            </a:r>
            <a:endParaRPr lang="en-US" sz="1200" dirty="0" smtClean="0"/>
          </a:p>
          <a:p>
            <a:pPr marL="0" indent="0">
              <a:buNone/>
            </a:pPr>
            <a:r>
              <a:rPr lang="en-US" sz="1200" dirty="0" smtClean="0"/>
              <a:t>[watch video]</a:t>
            </a:r>
          </a:p>
          <a:p>
            <a:pPr marL="0" indent="0">
              <a:buNone/>
            </a:pPr>
            <a:endParaRPr lang="en-US" sz="1100" dirty="0"/>
          </a:p>
        </p:txBody>
      </p:sp>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B1F5374-48F0-4346-B569-F9B87CEEA239}" type="slidenum">
              <a:rPr lang="en-US" smtClean="0"/>
              <a:pPr/>
              <a:t>42</a:t>
            </a:fld>
            <a:endParaRPr lang="en-US" dirty="0"/>
          </a:p>
        </p:txBody>
      </p:sp>
    </p:spTree>
    <p:extLst>
      <p:ext uri="{BB962C8B-B14F-4D97-AF65-F5344CB8AC3E}">
        <p14:creationId xmlns:p14="http://schemas.microsoft.com/office/powerpoint/2010/main" val="1137809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86135"/>
            <a:ext cx="6148219" cy="4689187"/>
          </a:xfrm>
        </p:spPr>
        <p:txBody>
          <a:bodyPr>
            <a:noAutofit/>
          </a:bodyPr>
          <a:lstStyle/>
          <a:p>
            <a:pPr marL="0" indent="0">
              <a:buNone/>
            </a:pPr>
            <a:endParaRPr lang="en-US" sz="1100" dirty="0" smtClean="0">
              <a:effectLst/>
            </a:endParaRPr>
          </a:p>
          <a:p>
            <a:pPr marL="0" indent="0">
              <a:buNone/>
            </a:pPr>
            <a:r>
              <a:rPr lang="en-US" sz="1100" b="1" dirty="0" smtClean="0">
                <a:effectLst/>
              </a:rPr>
              <a:t>Facilitator Notes</a:t>
            </a:r>
            <a:r>
              <a:rPr lang="en-US" sz="1100" b="1" baseline="0" dirty="0" smtClean="0">
                <a:effectLst/>
              </a:rPr>
              <a:t>:</a:t>
            </a:r>
            <a:endParaRPr lang="en-US" sz="1100" dirty="0" smtClean="0">
              <a:effectLst/>
            </a:endParaRPr>
          </a:p>
          <a:p>
            <a:r>
              <a:rPr lang="en-US" sz="1100" dirty="0" smtClean="0"/>
              <a:t>After viewing the video, </a:t>
            </a:r>
            <a:r>
              <a:rPr lang="en-US" sz="1100" baseline="0" dirty="0" smtClean="0"/>
              <a:t>ask participants to share their thinking</a:t>
            </a:r>
            <a:r>
              <a:rPr lang="en-US" sz="1100" dirty="0" smtClean="0"/>
              <a:t> about the questions on the slide with a partner.</a:t>
            </a:r>
          </a:p>
          <a:p>
            <a:r>
              <a:rPr lang="en-US" sz="1100" baseline="0" dirty="0" smtClean="0"/>
              <a:t>Discuss</a:t>
            </a:r>
            <a:r>
              <a:rPr lang="en-US" sz="1100" dirty="0" smtClean="0"/>
              <a:t> answers as a whole group.</a:t>
            </a:r>
            <a:endParaRPr lang="en-US" sz="1100" baseline="0" dirty="0" smtClean="0"/>
          </a:p>
          <a:p>
            <a:r>
              <a:rPr lang="en-US" sz="1100" b="0" u="none" kern="1200" dirty="0" smtClean="0">
                <a:solidFill>
                  <a:schemeClr val="tx1"/>
                </a:solidFill>
                <a:effectLst/>
              </a:rPr>
              <a:t>Use</a:t>
            </a:r>
            <a:r>
              <a:rPr lang="en-US" sz="1100" b="0" u="none" kern="1200" baseline="0" dirty="0" smtClean="0">
                <a:solidFill>
                  <a:schemeClr val="tx1"/>
                </a:solidFill>
                <a:effectLst/>
              </a:rPr>
              <a:t> any of these s</a:t>
            </a:r>
            <a:r>
              <a:rPr lang="en-US" sz="1100" b="0" u="none" kern="1200" dirty="0" smtClean="0">
                <a:solidFill>
                  <a:schemeClr val="tx1"/>
                </a:solidFill>
                <a:effectLst/>
              </a:rPr>
              <a:t>ample responses if</a:t>
            </a:r>
            <a:r>
              <a:rPr lang="en-US" sz="1100" b="0" u="none" kern="1200" baseline="0" dirty="0" smtClean="0">
                <a:solidFill>
                  <a:schemeClr val="tx1"/>
                </a:solidFill>
                <a:effectLst/>
              </a:rPr>
              <a:t> needed to start the discussion:</a:t>
            </a:r>
            <a:endParaRPr lang="en-US" sz="1100" b="0" u="none" kern="1200" dirty="0" smtClean="0">
              <a:solidFill>
                <a:schemeClr val="tx1"/>
              </a:solidFill>
              <a:effectLst/>
            </a:endParaRPr>
          </a:p>
          <a:p>
            <a:pPr marL="169862" indent="0">
              <a:buNone/>
            </a:pPr>
            <a:r>
              <a:rPr lang="en-US" sz="1100" b="1" i="1" kern="1200" dirty="0" smtClean="0">
                <a:solidFill>
                  <a:schemeClr val="tx1"/>
                </a:solidFill>
                <a:effectLst/>
              </a:rPr>
              <a:t>How will the increased emphasis on writing from sources affect my current instructional practices</a:t>
            </a:r>
            <a:r>
              <a:rPr lang="en-US" sz="1100" b="1" kern="1200" dirty="0" smtClean="0">
                <a:solidFill>
                  <a:schemeClr val="tx1"/>
                </a:solidFill>
                <a:effectLst/>
              </a:rPr>
              <a:t>?</a:t>
            </a:r>
            <a:endParaRPr lang="en-US" sz="1100" kern="1200" dirty="0" smtClean="0">
              <a:solidFill>
                <a:schemeClr val="tx1"/>
              </a:solidFill>
              <a:effectLst/>
            </a:endParaRPr>
          </a:p>
          <a:p>
            <a:pPr marL="341313" indent="0">
              <a:buNone/>
            </a:pPr>
            <a:r>
              <a:rPr lang="en-US" sz="1100" kern="1200" dirty="0" smtClean="0">
                <a:solidFill>
                  <a:schemeClr val="tx1"/>
                </a:solidFill>
                <a:effectLst/>
              </a:rPr>
              <a:t>“My team will need to work together to rewrite our shared writing prompts to guide students' research activities.”</a:t>
            </a:r>
          </a:p>
          <a:p>
            <a:pPr marL="341313" indent="0">
              <a:buNone/>
            </a:pPr>
            <a:r>
              <a:rPr lang="en-US" sz="1100" kern="1200" dirty="0" smtClean="0">
                <a:solidFill>
                  <a:schemeClr val="tx1"/>
                </a:solidFill>
                <a:effectLst/>
              </a:rPr>
              <a:t>“I will need to model and direct my students to both print and digital sources for reference as they research their topic and genre.”</a:t>
            </a:r>
          </a:p>
          <a:p>
            <a:pPr marL="341313" indent="0">
              <a:buNone/>
            </a:pPr>
            <a:r>
              <a:rPr lang="en-US" sz="1100" kern="1200" dirty="0" smtClean="0">
                <a:solidFill>
                  <a:schemeClr val="tx1"/>
                </a:solidFill>
                <a:effectLst/>
              </a:rPr>
              <a:t>“Finding and making time in my already packed day. “</a:t>
            </a:r>
          </a:p>
          <a:p>
            <a:pPr marL="169862" indent="0">
              <a:buNone/>
            </a:pPr>
            <a:r>
              <a:rPr lang="en-US" sz="1100" b="1" i="1" dirty="0"/>
              <a:t>What challenges will I face as I make this shift?</a:t>
            </a:r>
          </a:p>
          <a:p>
            <a:pPr marL="341313" indent="0">
              <a:buNone/>
            </a:pPr>
            <a:r>
              <a:rPr lang="en-US" sz="1100" dirty="0" smtClean="0"/>
              <a:t>“I </a:t>
            </a:r>
            <a:r>
              <a:rPr lang="en-US" sz="1100" dirty="0"/>
              <a:t>have already begun to focus on writing from sources in my classroom. My challenge will be to teach this important skill at the beginning of each year to students who have little exposure to </a:t>
            </a:r>
            <a:r>
              <a:rPr lang="en-US" sz="1100" dirty="0" smtClean="0"/>
              <a:t>research.”</a:t>
            </a:r>
          </a:p>
          <a:p>
            <a:pPr marL="341313" indent="0">
              <a:buNone/>
            </a:pPr>
            <a:r>
              <a:rPr lang="en-US" sz="1100" dirty="0" smtClean="0"/>
              <a:t>“I </a:t>
            </a:r>
            <a:r>
              <a:rPr lang="en-US" sz="1100" dirty="0"/>
              <a:t>need to focus on teaching my students how to evaluate online sources for reliability. This is another lesson in itself. How can I find the time</a:t>
            </a:r>
            <a:r>
              <a:rPr lang="en-US" sz="1100" dirty="0" smtClean="0"/>
              <a:t>?”</a:t>
            </a:r>
          </a:p>
          <a:p>
            <a:pPr marL="341313" indent="0">
              <a:buNone/>
            </a:pPr>
            <a:r>
              <a:rPr lang="en-US" sz="1100" kern="1200" dirty="0" smtClean="0">
                <a:solidFill>
                  <a:schemeClr val="tx1"/>
                </a:solidFill>
                <a:effectLst/>
              </a:rPr>
              <a:t>“I need to learn how to do this with my early elementary students.”</a:t>
            </a:r>
          </a:p>
          <a:p>
            <a:pPr marL="0" indent="0">
              <a:buNone/>
            </a:pPr>
            <a:r>
              <a:rPr lang="en-US" sz="1100" kern="1200" dirty="0" smtClean="0">
                <a:solidFill>
                  <a:schemeClr val="tx1"/>
                </a:solidFill>
                <a:effectLst/>
              </a:rPr>
              <a:t/>
            </a:r>
            <a:br>
              <a:rPr lang="en-US" sz="1100" kern="1200" dirty="0" smtClean="0">
                <a:solidFill>
                  <a:schemeClr val="tx1"/>
                </a:solidFill>
                <a:effectLst/>
              </a:rPr>
            </a:br>
            <a:r>
              <a:rPr lang="en-US" sz="1100" b="1" kern="1200" dirty="0" smtClean="0">
                <a:solidFill>
                  <a:schemeClr val="tx1"/>
                </a:solidFill>
                <a:effectLst/>
              </a:rPr>
              <a:t> </a:t>
            </a:r>
            <a:endParaRPr lang="en-US" sz="1100" kern="1200" dirty="0" smtClean="0">
              <a:solidFill>
                <a:schemeClr val="tx1"/>
              </a:solidFill>
              <a:effectLst/>
            </a:endParaRPr>
          </a:p>
          <a:p>
            <a:endParaRPr lang="en-US" sz="1100" b="1" dirty="0" smtClean="0"/>
          </a:p>
          <a:p>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43</a:t>
            </a:fld>
            <a:endParaRPr lang="en-US" dirty="0"/>
          </a:p>
        </p:txBody>
      </p:sp>
    </p:spTree>
    <p:extLst>
      <p:ext uri="{BB962C8B-B14F-4D97-AF65-F5344CB8AC3E}">
        <p14:creationId xmlns:p14="http://schemas.microsoft.com/office/powerpoint/2010/main" val="3802904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70647" y="4174796"/>
            <a:ext cx="6148219" cy="4689187"/>
          </a:xfrm>
        </p:spPr>
        <p:txBody>
          <a:bodyPr>
            <a:normAutofit/>
          </a:bodyPr>
          <a:lstStyle/>
          <a:p>
            <a:pPr marL="0" indent="0">
              <a:buNone/>
            </a:pPr>
            <a:endParaRPr lang="en-US" sz="1100" dirty="0" smtClean="0"/>
          </a:p>
          <a:p>
            <a:pPr marL="0" indent="0">
              <a:buNone/>
            </a:pPr>
            <a:r>
              <a:rPr lang="en-US" sz="1100" b="1" dirty="0" smtClean="0"/>
              <a:t>Facilitator Notes:</a:t>
            </a:r>
          </a:p>
          <a:p>
            <a:r>
              <a:rPr lang="en-US" sz="1100" dirty="0" smtClean="0"/>
              <a:t>Have ready the </a:t>
            </a:r>
            <a:r>
              <a:rPr lang="en-US" sz="1100" i="1" dirty="0"/>
              <a:t>CA CCSS for </a:t>
            </a:r>
            <a:r>
              <a:rPr lang="en-US" sz="1100" i="1" dirty="0" smtClean="0"/>
              <a:t>ELA/Literacy — Writing</a:t>
            </a:r>
          </a:p>
          <a:p>
            <a:pPr marL="0" indent="0">
              <a:buNone/>
            </a:pPr>
            <a:r>
              <a:rPr lang="en-US" sz="1100" b="1" dirty="0" smtClean="0"/>
              <a:t>Talking Points:</a:t>
            </a:r>
          </a:p>
          <a:p>
            <a:pPr marL="0" indent="0">
              <a:buNone/>
            </a:pPr>
            <a:r>
              <a:rPr lang="en-US" sz="1100" dirty="0" smtClean="0"/>
              <a:t>[review questions on slide]</a:t>
            </a:r>
          </a:p>
          <a:p>
            <a:r>
              <a:rPr lang="en-US" sz="1100" dirty="0"/>
              <a:t>To address </a:t>
            </a:r>
            <a:r>
              <a:rPr lang="en-US" sz="1100" dirty="0" smtClean="0"/>
              <a:t>the two questions on the slide, </a:t>
            </a:r>
            <a:r>
              <a:rPr lang="en-US" sz="1100" dirty="0"/>
              <a:t>let's take a look at California's writing standards 7–9 (7 and 8 in K–3) that appear in the category, "Research to Build and Present Knowledge.” </a:t>
            </a:r>
            <a:endParaRPr lang="en-US" sz="1100" dirty="0" smtClean="0"/>
          </a:p>
          <a:p>
            <a:r>
              <a:rPr lang="en-US" sz="1100" dirty="0" smtClean="0"/>
              <a:t>We will now look at how Standards 7 through 9 change and increase in complexity over the grades.</a:t>
            </a:r>
          </a:p>
          <a:p>
            <a:r>
              <a:rPr lang="en-US" sz="1100" dirty="0" smtClean="0"/>
              <a:t>It is important for teachers at all grades to review the standards from K–12 to understand how the standards build upon skills and knowledge gained in prior grades.</a:t>
            </a:r>
          </a:p>
          <a:p>
            <a:pPr marL="0" indent="0">
              <a:buNone/>
            </a:pPr>
            <a:r>
              <a:rPr lang="en-US" sz="1100" dirty="0" smtClean="0"/>
              <a:t>[Move to next slide or refer to hard copy document]</a:t>
            </a:r>
            <a:endParaRPr lang="en-US" sz="1100" dirty="0"/>
          </a:p>
          <a:p>
            <a:pPr marL="0" indent="0">
              <a:buNone/>
            </a:pPr>
            <a:r>
              <a:rPr lang="en-US" sz="1100" b="1" i="1" dirty="0" smtClean="0"/>
              <a:t> </a:t>
            </a:r>
            <a:endParaRPr lang="en-US" sz="1100" dirty="0"/>
          </a:p>
          <a:p>
            <a:endParaRPr lang="en-US" sz="1100" baseline="0" dirty="0" smtClean="0"/>
          </a:p>
          <a:p>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44</a:t>
            </a:fld>
            <a:endParaRPr lang="en-US" dirty="0"/>
          </a:p>
        </p:txBody>
      </p:sp>
    </p:spTree>
    <p:extLst>
      <p:ext uri="{BB962C8B-B14F-4D97-AF65-F5344CB8AC3E}">
        <p14:creationId xmlns:p14="http://schemas.microsoft.com/office/powerpoint/2010/main" val="9590175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a:p>
          <a:p>
            <a:pPr marL="0" indent="0">
              <a:buNone/>
            </a:pPr>
            <a:r>
              <a:rPr lang="en-US" sz="1100" b="1" dirty="0"/>
              <a:t>Talking Points:</a:t>
            </a:r>
          </a:p>
          <a:p>
            <a:r>
              <a:rPr lang="en-US" sz="1100" dirty="0" smtClean="0"/>
              <a:t>For grades 1, 3, and 5, review standards 7 through 9 (7 and 8 only for grades 1 and 3) to find the answers </a:t>
            </a:r>
            <a:r>
              <a:rPr lang="en-US" sz="1100" dirty="0"/>
              <a:t>to </a:t>
            </a:r>
            <a:r>
              <a:rPr lang="en-US" sz="1100" dirty="0" smtClean="0"/>
              <a:t>the question: </a:t>
            </a:r>
            <a:r>
              <a:rPr lang="en-US" sz="1100" b="1" i="1" dirty="0" smtClean="0"/>
              <a:t>How </a:t>
            </a:r>
            <a:r>
              <a:rPr lang="en-US" sz="1100" b="1" i="1" dirty="0"/>
              <a:t>do the standards increase in complexity as students move through the grades</a:t>
            </a:r>
            <a:r>
              <a:rPr lang="en-US" sz="1100" b="1" i="1" dirty="0" smtClean="0"/>
              <a:t>?</a:t>
            </a:r>
          </a:p>
          <a:p>
            <a:r>
              <a:rPr lang="en-US" sz="1100" dirty="0" smtClean="0"/>
              <a:t>Discuss with a partner the key details about how the standards increase in complexity in the elementary grades.</a:t>
            </a:r>
          </a:p>
          <a:p>
            <a:pPr marL="284163" indent="-284163">
              <a:buNone/>
            </a:pPr>
            <a:r>
              <a:rPr lang="en-US" sz="1100" b="1" dirty="0" smtClean="0"/>
              <a:t>Facilitator Notes:</a:t>
            </a:r>
          </a:p>
          <a:p>
            <a:r>
              <a:rPr lang="en-US" sz="1100" dirty="0" smtClean="0"/>
              <a:t>If desired, have participants look at Kindergarten and grades 2 and 4 in the </a:t>
            </a:r>
            <a:r>
              <a:rPr lang="en-US" sz="1100" i="1" dirty="0" smtClean="0"/>
              <a:t>CA CCSS for ELA/Literacy — Writing</a:t>
            </a:r>
            <a:r>
              <a:rPr lang="en-US" sz="1100" dirty="0" smtClean="0"/>
              <a:t> for comparison.</a:t>
            </a:r>
            <a:endParaRPr lang="en-US" sz="1100" dirty="0"/>
          </a:p>
          <a:p>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45</a:t>
            </a:fld>
            <a:endParaRPr lang="en-US" dirty="0"/>
          </a:p>
        </p:txBody>
      </p:sp>
    </p:spTree>
    <p:extLst>
      <p:ext uri="{BB962C8B-B14F-4D97-AF65-F5344CB8AC3E}">
        <p14:creationId xmlns:p14="http://schemas.microsoft.com/office/powerpoint/2010/main" val="20174627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a:p>
          <a:p>
            <a:pPr marL="0" indent="0">
              <a:buNone/>
            </a:pPr>
            <a:r>
              <a:rPr lang="en-US" sz="1100" b="1" dirty="0"/>
              <a:t>Talking Points:</a:t>
            </a:r>
          </a:p>
          <a:p>
            <a:r>
              <a:rPr lang="en-US" sz="1100" dirty="0"/>
              <a:t>For </a:t>
            </a:r>
            <a:r>
              <a:rPr lang="en-US" sz="1100" dirty="0" smtClean="0"/>
              <a:t>grade 7, </a:t>
            </a:r>
            <a:r>
              <a:rPr lang="en-US" sz="1100" dirty="0"/>
              <a:t>review standards 7 through 9 </a:t>
            </a:r>
            <a:r>
              <a:rPr lang="en-US" sz="1100" dirty="0" smtClean="0"/>
              <a:t>to </a:t>
            </a:r>
            <a:r>
              <a:rPr lang="en-US" sz="1100" dirty="0"/>
              <a:t>find the answers to the question: </a:t>
            </a:r>
            <a:r>
              <a:rPr lang="en-US" sz="1100" b="1" i="1" dirty="0"/>
              <a:t>How do the standards increase in complexity as students move through the grades?</a:t>
            </a:r>
          </a:p>
          <a:p>
            <a:r>
              <a:rPr lang="en-US" sz="1100" dirty="0" smtClean="0"/>
              <a:t>Discuss/compare </a:t>
            </a:r>
            <a:r>
              <a:rPr lang="en-US" sz="1100" dirty="0"/>
              <a:t>with a partner </a:t>
            </a:r>
            <a:r>
              <a:rPr lang="en-US" sz="1100" dirty="0" smtClean="0"/>
              <a:t>how </a:t>
            </a:r>
            <a:r>
              <a:rPr lang="en-US" sz="1100" dirty="0"/>
              <a:t>the standards </a:t>
            </a:r>
            <a:r>
              <a:rPr lang="en-US" sz="1100" dirty="0" smtClean="0"/>
              <a:t>have increased in </a:t>
            </a:r>
            <a:r>
              <a:rPr lang="en-US" sz="1100" dirty="0"/>
              <a:t>complexity </a:t>
            </a:r>
            <a:r>
              <a:rPr lang="en-US" sz="1100" dirty="0" smtClean="0"/>
              <a:t>from the </a:t>
            </a:r>
            <a:r>
              <a:rPr lang="en-US" sz="1100" dirty="0"/>
              <a:t>elementary grades.</a:t>
            </a:r>
          </a:p>
          <a:p>
            <a:pPr marL="284163" indent="-284163">
              <a:buNone/>
            </a:pPr>
            <a:r>
              <a:rPr lang="en-US" sz="1100" b="1" dirty="0"/>
              <a:t>Facilitator Notes:</a:t>
            </a:r>
          </a:p>
          <a:p>
            <a:r>
              <a:rPr lang="en-US" sz="1100" dirty="0"/>
              <a:t>If desired, have participants looks at </a:t>
            </a:r>
            <a:r>
              <a:rPr lang="en-US" sz="1100" dirty="0" smtClean="0"/>
              <a:t>grade 6 </a:t>
            </a:r>
            <a:r>
              <a:rPr lang="en-US" sz="1100" dirty="0"/>
              <a:t>in the </a:t>
            </a:r>
            <a:r>
              <a:rPr lang="en-US" sz="1100" i="1" dirty="0"/>
              <a:t>CA CCSS for ELA/Literacy — </a:t>
            </a:r>
            <a:r>
              <a:rPr lang="en-US" sz="1100" i="1" dirty="0" smtClean="0"/>
              <a:t>Writing  </a:t>
            </a:r>
            <a:r>
              <a:rPr lang="en-US" sz="1100" dirty="0"/>
              <a:t>for comparison.</a:t>
            </a:r>
          </a:p>
          <a:p>
            <a:pPr marL="0" indent="0">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46</a:t>
            </a:fld>
            <a:endParaRPr lang="en-US" dirty="0"/>
          </a:p>
        </p:txBody>
      </p:sp>
    </p:spTree>
    <p:extLst>
      <p:ext uri="{BB962C8B-B14F-4D97-AF65-F5344CB8AC3E}">
        <p14:creationId xmlns:p14="http://schemas.microsoft.com/office/powerpoint/2010/main" val="23891724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a:p>
          <a:p>
            <a:pPr marL="0" indent="0">
              <a:buNone/>
            </a:pPr>
            <a:r>
              <a:rPr lang="en-US" sz="1100" b="1" dirty="0"/>
              <a:t>Talking Points:</a:t>
            </a:r>
          </a:p>
          <a:p>
            <a:r>
              <a:rPr lang="en-US" sz="1100" dirty="0"/>
              <a:t>For </a:t>
            </a:r>
            <a:r>
              <a:rPr lang="en-US" sz="1100" dirty="0" smtClean="0"/>
              <a:t>grades 9 and 10, </a:t>
            </a:r>
            <a:r>
              <a:rPr lang="en-US" sz="1100" dirty="0"/>
              <a:t>review standards 7 through 9 to find the answers to the question: </a:t>
            </a:r>
            <a:r>
              <a:rPr lang="en-US" sz="1100" b="1" i="1" dirty="0"/>
              <a:t>How do the standards increase in complexity as students move through the grades?</a:t>
            </a:r>
          </a:p>
          <a:p>
            <a:r>
              <a:rPr lang="en-US" sz="1100" dirty="0"/>
              <a:t>Discuss/compare with a partner how the standards have increased in complexity from the </a:t>
            </a:r>
            <a:r>
              <a:rPr lang="en-US" sz="1100" dirty="0" smtClean="0"/>
              <a:t>middle </a:t>
            </a:r>
            <a:r>
              <a:rPr lang="en-US" sz="1100" dirty="0"/>
              <a:t>grades.</a:t>
            </a:r>
          </a:p>
          <a:p>
            <a:pPr marL="284163" indent="-284163">
              <a:buNone/>
            </a:pPr>
            <a:r>
              <a:rPr lang="en-US" sz="1100" b="1" dirty="0"/>
              <a:t>Facilitator Notes:</a:t>
            </a:r>
          </a:p>
          <a:p>
            <a:r>
              <a:rPr lang="en-US" sz="1100" dirty="0"/>
              <a:t>If desired, have participants looks at grade </a:t>
            </a:r>
            <a:r>
              <a:rPr lang="en-US" sz="1100" dirty="0" smtClean="0"/>
              <a:t>8 </a:t>
            </a:r>
            <a:r>
              <a:rPr lang="en-US" sz="1100" dirty="0"/>
              <a:t>in the </a:t>
            </a:r>
            <a:r>
              <a:rPr lang="en-US" sz="1100" i="1" dirty="0"/>
              <a:t>CA CCSS for ELA/Literacy — Writing </a:t>
            </a:r>
            <a:r>
              <a:rPr lang="en-US" sz="1100" dirty="0"/>
              <a:t>for comparison.</a:t>
            </a:r>
          </a:p>
          <a:p>
            <a:pPr marL="0" indent="0">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47</a:t>
            </a:fld>
            <a:endParaRPr lang="en-US" dirty="0"/>
          </a:p>
        </p:txBody>
      </p:sp>
    </p:spTree>
    <p:extLst>
      <p:ext uri="{BB962C8B-B14F-4D97-AF65-F5344CB8AC3E}">
        <p14:creationId xmlns:p14="http://schemas.microsoft.com/office/powerpoint/2010/main" val="31070917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a:p>
          <a:p>
            <a:pPr marL="0" indent="0">
              <a:buNone/>
            </a:pPr>
            <a:r>
              <a:rPr lang="en-US" sz="1100" b="1" dirty="0"/>
              <a:t>Talking Points:</a:t>
            </a:r>
          </a:p>
          <a:p>
            <a:r>
              <a:rPr lang="en-US" sz="1100" dirty="0"/>
              <a:t>For </a:t>
            </a:r>
            <a:r>
              <a:rPr lang="en-US" sz="1100" dirty="0" smtClean="0"/>
              <a:t>grades 11 and 12, </a:t>
            </a:r>
            <a:r>
              <a:rPr lang="en-US" sz="1100" dirty="0"/>
              <a:t>review standards 7 through 9 to find the answers to the question: </a:t>
            </a:r>
            <a:r>
              <a:rPr lang="en-US" sz="1100" b="1" i="1" dirty="0"/>
              <a:t>How do the standards increase in complexity as students move through the grades?</a:t>
            </a:r>
          </a:p>
          <a:p>
            <a:r>
              <a:rPr lang="en-US" sz="1100" dirty="0"/>
              <a:t>Discuss/compare with a partner how the standards have increased in complexity </a:t>
            </a:r>
            <a:r>
              <a:rPr lang="en-US" sz="1100" dirty="0" smtClean="0"/>
              <a:t>from grades 9 and 10.</a:t>
            </a:r>
          </a:p>
          <a:p>
            <a:r>
              <a:rPr lang="en-US" sz="1100" dirty="0" smtClean="0"/>
              <a:t>Discuss how the elementary and middle grades prepare students for the challenges of college and career readiness.</a:t>
            </a:r>
            <a:endParaRPr lang="en-US" sz="1100" dirty="0"/>
          </a:p>
          <a:p>
            <a:pPr marL="284163" indent="-284163">
              <a:buNone/>
            </a:pPr>
            <a:r>
              <a:rPr lang="en-US" sz="1100" b="1" dirty="0"/>
              <a:t>Facilitator Notes:</a:t>
            </a:r>
          </a:p>
          <a:p>
            <a:r>
              <a:rPr lang="en-US" sz="1100" dirty="0"/>
              <a:t>If desired, have participants </a:t>
            </a:r>
            <a:r>
              <a:rPr lang="en-US" sz="1100" dirty="0" smtClean="0"/>
              <a:t>look across all grades in </a:t>
            </a:r>
            <a:r>
              <a:rPr lang="en-US" sz="1100" dirty="0"/>
              <a:t>the </a:t>
            </a:r>
            <a:r>
              <a:rPr lang="en-US" sz="1100" i="1" dirty="0"/>
              <a:t>CA CCSS for ELA/Literacy — Writing </a:t>
            </a:r>
            <a:r>
              <a:rPr lang="en-US" sz="1100" dirty="0"/>
              <a:t>for comparison</a:t>
            </a:r>
            <a:r>
              <a:rPr lang="en-US" sz="1100" dirty="0" smtClean="0"/>
              <a:t>.</a:t>
            </a:r>
          </a:p>
          <a:p>
            <a:pPr marL="284163" indent="-284163">
              <a:buNone/>
            </a:pPr>
            <a:endParaRPr lang="en-US" sz="1100" dirty="0"/>
          </a:p>
          <a:p>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48</a:t>
            </a:fld>
            <a:endParaRPr lang="en-US" dirty="0"/>
          </a:p>
        </p:txBody>
      </p:sp>
    </p:spTree>
    <p:extLst>
      <p:ext uri="{BB962C8B-B14F-4D97-AF65-F5344CB8AC3E}">
        <p14:creationId xmlns:p14="http://schemas.microsoft.com/office/powerpoint/2010/main" val="41663325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smtClean="0"/>
          </a:p>
          <a:p>
            <a:pPr marL="0" indent="0">
              <a:buNone/>
            </a:pPr>
            <a:r>
              <a:rPr lang="en-US" sz="1100" b="1" dirty="0" smtClean="0"/>
              <a:t>Talking</a:t>
            </a:r>
            <a:r>
              <a:rPr lang="en-US" sz="1100" b="1" baseline="0" dirty="0" smtClean="0"/>
              <a:t> Points:</a:t>
            </a:r>
            <a:endParaRPr lang="en-US" sz="1100" b="1" dirty="0"/>
          </a:p>
          <a:p>
            <a:r>
              <a:rPr lang="en-US" sz="1100" dirty="0" smtClean="0"/>
              <a:t>Independently, r</a:t>
            </a:r>
            <a:r>
              <a:rPr lang="en-US" sz="1100" baseline="0" dirty="0" smtClean="0"/>
              <a:t>efer to and r</a:t>
            </a:r>
            <a:r>
              <a:rPr lang="en-US" sz="1100" dirty="0" smtClean="0"/>
              <a:t>eview your own grade level standards in the category of “</a:t>
            </a:r>
            <a:r>
              <a:rPr lang="en-US" sz="1100" i="1" dirty="0" smtClean="0"/>
              <a:t>Research to Build and Present Knowledge” </a:t>
            </a:r>
            <a:r>
              <a:rPr lang="en-US" sz="1100" dirty="0" smtClean="0"/>
              <a:t>and compare them to the standards for the grades immediately preceding and following your current grade level.</a:t>
            </a:r>
          </a:p>
          <a:p>
            <a:pPr marL="0" indent="0">
              <a:buNone/>
            </a:pPr>
            <a:r>
              <a:rPr lang="en-US" sz="1100" baseline="0" dirty="0" smtClean="0"/>
              <a:t>[In pairs or as a whole group, discuss and chart participants’ thinking and reflections]</a:t>
            </a:r>
          </a:p>
          <a:p>
            <a:pPr marL="0" indent="0">
              <a:buNone/>
            </a:pPr>
            <a:endParaRPr lang="en-US" sz="1100" dirty="0"/>
          </a:p>
          <a:p>
            <a:pPr marL="0" indent="0">
              <a:buNone/>
            </a:pPr>
            <a:r>
              <a:rPr lang="en-US" sz="1100" b="1" dirty="0" smtClean="0"/>
              <a:t>Facilitator Notes:</a:t>
            </a:r>
          </a:p>
          <a:p>
            <a:r>
              <a:rPr lang="en-US" sz="1100" dirty="0" smtClean="0"/>
              <a:t>Participants will need to refer to the </a:t>
            </a:r>
            <a:r>
              <a:rPr lang="en-US" sz="1100" i="1" dirty="0" smtClean="0"/>
              <a:t>CA CCSS  for ELA/Literacy — Writing </a:t>
            </a:r>
            <a:r>
              <a:rPr lang="en-US" sz="1100" dirty="0" smtClean="0"/>
              <a:t>for their grade level.</a:t>
            </a:r>
          </a:p>
          <a:p>
            <a:pPr marL="0" indent="0">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49</a:t>
            </a:fld>
            <a:endParaRPr lang="en-US" dirty="0"/>
          </a:p>
        </p:txBody>
      </p:sp>
    </p:spTree>
    <p:extLst>
      <p:ext uri="{BB962C8B-B14F-4D97-AF65-F5344CB8AC3E}">
        <p14:creationId xmlns:p14="http://schemas.microsoft.com/office/powerpoint/2010/main" val="3212329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pPr marL="0" indent="0" defTabSz="462229">
              <a:spcAft>
                <a:spcPts val="607"/>
              </a:spcAft>
              <a:buNone/>
              <a:tabLst>
                <a:tab pos="6013795" algn="r"/>
              </a:tabLst>
              <a:defRPr/>
            </a:pPr>
            <a:endParaRPr lang="en-US" sz="1100" b="1" dirty="0" smtClean="0">
              <a:latin typeface="Arial Narrow" pitchFamily="34" charset="0"/>
              <a:ea typeface="ＭＳ Ｐゴシック" charset="-128"/>
              <a:cs typeface="Arial" pitchFamily="34" charset="0"/>
            </a:endParaRPr>
          </a:p>
          <a:p>
            <a:pPr marL="0" indent="0" defTabSz="462229">
              <a:spcAft>
                <a:spcPts val="607"/>
              </a:spcAft>
              <a:buNone/>
              <a:tabLst>
                <a:tab pos="6013795" algn="r"/>
              </a:tabLst>
              <a:defRPr/>
            </a:pPr>
            <a:r>
              <a:rPr lang="en-US" sz="1100" b="1" dirty="0" smtClean="0">
                <a:latin typeface="Arial Narrow" pitchFamily="34" charset="0"/>
                <a:ea typeface="ＭＳ Ｐゴシック" charset="-128"/>
                <a:cs typeface="Arial" pitchFamily="34" charset="0"/>
              </a:rPr>
              <a:t>Talking </a:t>
            </a:r>
            <a:r>
              <a:rPr lang="en-US" sz="1100" b="1" dirty="0">
                <a:latin typeface="Arial Narrow" pitchFamily="34" charset="0"/>
                <a:ea typeface="ＭＳ Ｐゴシック" charset="-128"/>
                <a:cs typeface="Arial" pitchFamily="34" charset="0"/>
              </a:rPr>
              <a:t>Points: </a:t>
            </a:r>
            <a:endParaRPr lang="en-US" sz="1100" b="1" dirty="0" smtClean="0">
              <a:latin typeface="Arial Narrow" pitchFamily="34" charset="0"/>
              <a:ea typeface="ＭＳ Ｐゴシック" charset="-128"/>
              <a:cs typeface="Arial" pitchFamily="34" charset="0"/>
            </a:endParaRPr>
          </a:p>
          <a:p>
            <a:pPr marL="0" indent="0" defTabSz="462229">
              <a:spcAft>
                <a:spcPts val="607"/>
              </a:spcAft>
              <a:buNone/>
              <a:tabLst>
                <a:tab pos="6013795" algn="r"/>
              </a:tabLst>
              <a:defRPr/>
            </a:pPr>
            <a:r>
              <a:rPr lang="en-US" sz="1100" b="0" dirty="0" smtClean="0">
                <a:latin typeface="Arial Narrow" pitchFamily="34" charset="0"/>
                <a:ea typeface="ＭＳ Ｐゴシック" charset="-128"/>
                <a:cs typeface="Arial" pitchFamily="34" charset="0"/>
              </a:rPr>
              <a:t>[Review</a:t>
            </a:r>
            <a:r>
              <a:rPr lang="en-US" sz="1100" b="0" baseline="0" dirty="0" smtClean="0">
                <a:latin typeface="Arial Narrow" pitchFamily="34" charset="0"/>
                <a:ea typeface="ＭＳ Ｐゴシック" charset="-128"/>
                <a:cs typeface="Arial" pitchFamily="34" charset="0"/>
              </a:rPr>
              <a:t> content on slide]</a:t>
            </a:r>
          </a:p>
          <a:p>
            <a:pPr marL="0" indent="0" defTabSz="462229">
              <a:spcAft>
                <a:spcPts val="607"/>
              </a:spcAft>
              <a:buNone/>
              <a:tabLst>
                <a:tab pos="6013795" algn="r"/>
              </a:tabLst>
              <a:defRPr/>
            </a:pPr>
            <a:endParaRPr lang="en-US" sz="1100" b="1" baseline="0" dirty="0" smtClean="0">
              <a:latin typeface="Arial Narrow" pitchFamily="34" charset="0"/>
              <a:ea typeface="ＭＳ Ｐゴシック" charset="-128"/>
              <a:cs typeface="Arial" pitchFamily="34" charset="0"/>
            </a:endParaRPr>
          </a:p>
          <a:p>
            <a:pPr marL="0" indent="0" defTabSz="462229">
              <a:spcAft>
                <a:spcPts val="607"/>
              </a:spcAft>
              <a:buNone/>
              <a:tabLst>
                <a:tab pos="6013795" algn="r"/>
              </a:tabLst>
              <a:defRPr/>
            </a:pPr>
            <a:r>
              <a:rPr lang="en-US" sz="1100" b="1" baseline="0" dirty="0" smtClean="0">
                <a:latin typeface="Arial Narrow" pitchFamily="34" charset="0"/>
                <a:ea typeface="ＭＳ Ｐゴシック" charset="-128"/>
                <a:cs typeface="Arial" pitchFamily="34" charset="0"/>
              </a:rPr>
              <a:t>Facilitator Note:</a:t>
            </a:r>
          </a:p>
          <a:p>
            <a:pPr defTabSz="462229">
              <a:spcAft>
                <a:spcPts val="607"/>
              </a:spcAft>
              <a:tabLst>
                <a:tab pos="6013795" algn="r"/>
              </a:tabLst>
              <a:defRPr/>
            </a:pPr>
            <a:r>
              <a:rPr lang="en-US" sz="1100" b="0" baseline="0" dirty="0" smtClean="0">
                <a:latin typeface="Arial Narrow" pitchFamily="34" charset="0"/>
                <a:ea typeface="ＭＳ Ｐゴシック" charset="-128"/>
                <a:cs typeface="Arial" pitchFamily="34" charset="0"/>
              </a:rPr>
              <a:t>For additional background on why it is important for educators to begin with a close look at the College and Career Readiness Anchor Standards, link to: </a:t>
            </a:r>
          </a:p>
          <a:p>
            <a:pPr marL="228600" lvl="1" indent="0" defTabSz="462229">
              <a:spcAft>
                <a:spcPts val="607"/>
              </a:spcAft>
              <a:buNone/>
              <a:tabLst>
                <a:tab pos="6013795" algn="r"/>
              </a:tabLst>
              <a:defRPr/>
            </a:pPr>
            <a:r>
              <a:rPr lang="en-US" sz="1100" u="sng" dirty="0" smtClean="0">
                <a:latin typeface="Arial Narrow" pitchFamily="34" charset="0"/>
                <a:ea typeface="ＭＳ Ｐゴシック" charset="-128"/>
                <a:cs typeface="Arial" pitchFamily="34" charset="0"/>
              </a:rPr>
              <a:t>http</a:t>
            </a:r>
            <a:r>
              <a:rPr lang="en-US" sz="1100" u="sng" dirty="0">
                <a:latin typeface="Arial Narrow" pitchFamily="34" charset="0"/>
                <a:ea typeface="ＭＳ Ｐゴシック" charset="-128"/>
                <a:cs typeface="Arial" pitchFamily="34" charset="0"/>
              </a:rPr>
              <a:t>://grantwiggins.files.wordpress.com/2012/09/mctighe_wiggins_final_common_core_standards.pdf </a:t>
            </a:r>
            <a:endParaRPr lang="en-US" sz="1100" u="sng" dirty="0" smtClean="0">
              <a:latin typeface="Arial Narrow" pitchFamily="34" charset="0"/>
              <a:ea typeface="ＭＳ Ｐゴシック" charset="-128"/>
              <a:cs typeface="Arial" pitchFamily="34" charset="0"/>
            </a:endParaRPr>
          </a:p>
          <a:p>
            <a:pPr defTabSz="462229">
              <a:spcAft>
                <a:spcPts val="607"/>
              </a:spcAft>
              <a:tabLst>
                <a:tab pos="6013795" algn="r"/>
              </a:tabLst>
              <a:defRPr/>
            </a:pPr>
            <a:r>
              <a:rPr lang="en-US" sz="1100" b="0" i="0" baseline="0" dirty="0" smtClean="0">
                <a:latin typeface="Arial Narrow" pitchFamily="34" charset="0"/>
                <a:ea typeface="ＭＳ Ｐゴシック" charset="-128"/>
                <a:cs typeface="Arial" pitchFamily="34" charset="0"/>
              </a:rPr>
              <a:t>Permission is granted for reproduction should you want teachers to read and discuss the document</a:t>
            </a:r>
            <a:r>
              <a:rPr lang="en-US" sz="1100" b="0" i="1" baseline="0" dirty="0" smtClean="0">
                <a:latin typeface="Arial Narrow" pitchFamily="34" charset="0"/>
                <a:ea typeface="ＭＳ Ｐゴシック" charset="-128"/>
                <a:cs typeface="Arial" pitchFamily="34" charset="0"/>
              </a:rPr>
              <a:t>, From Common Core to Curriculum: Five Big Ideas.</a:t>
            </a:r>
          </a:p>
        </p:txBody>
      </p:sp>
      <p:sp>
        <p:nvSpPr>
          <p:cNvPr id="4" name="Slide Number Placeholder 3"/>
          <p:cNvSpPr>
            <a:spLocks noGrp="1"/>
          </p:cNvSpPr>
          <p:nvPr>
            <p:ph type="sldNum" sz="quarter" idx="10"/>
          </p:nvPr>
        </p:nvSpPr>
        <p:spPr/>
        <p:txBody>
          <a:bodyPr/>
          <a:lstStyle/>
          <a:p>
            <a:fld id="{AB1F5374-48F0-4346-B569-F9B87CEEA239}" type="slidenum">
              <a:rPr lang="en-US" smtClean="0"/>
              <a:pPr/>
              <a:t>5</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8893" y="4174796"/>
            <a:ext cx="6148219" cy="4689187"/>
          </a:xfrm>
        </p:spPr>
        <p:txBody>
          <a:bodyPr>
            <a:normAutofit/>
          </a:bodyPr>
          <a:lstStyle/>
          <a:p>
            <a:pPr marL="0" indent="0">
              <a:buNone/>
            </a:pPr>
            <a:endParaRPr lang="en-US" sz="1100" dirty="0" smtClean="0"/>
          </a:p>
          <a:p>
            <a:pPr marL="0" indent="0">
              <a:buNone/>
            </a:pPr>
            <a:r>
              <a:rPr lang="en-US" sz="1100" b="1" dirty="0" smtClean="0"/>
              <a:t>Talking Points:</a:t>
            </a:r>
          </a:p>
          <a:p>
            <a:r>
              <a:rPr lang="en-US" sz="1200" dirty="0"/>
              <a:t>Before moving to Unit 2, take some time to reflect on and write your responses to </a:t>
            </a:r>
            <a:r>
              <a:rPr lang="en-US" sz="1200" dirty="0" smtClean="0"/>
              <a:t>the questions on the slide.</a:t>
            </a:r>
          </a:p>
          <a:p>
            <a:r>
              <a:rPr lang="en-US" sz="1200" dirty="0" smtClean="0"/>
              <a:t>Your </a:t>
            </a:r>
            <a:r>
              <a:rPr lang="en-US" sz="1200" dirty="0"/>
              <a:t>thinking will set the stage for the focus of Unit 2 — developing and adapting writing lessons that teach your students to write to inform, argue, and analyze</a:t>
            </a:r>
            <a:r>
              <a:rPr lang="en-US" sz="1200" dirty="0" smtClean="0"/>
              <a:t>.</a:t>
            </a:r>
            <a:endParaRPr lang="en-US" sz="1100" b="1" dirty="0" smtClean="0"/>
          </a:p>
          <a:p>
            <a:pPr marL="0" indent="0">
              <a:buNone/>
            </a:pPr>
            <a:r>
              <a:rPr lang="en-US" sz="1100" b="1" dirty="0" smtClean="0"/>
              <a:t>Facilitator Notes:</a:t>
            </a:r>
          </a:p>
          <a:p>
            <a:r>
              <a:rPr lang="en-US" sz="1100" dirty="0" smtClean="0"/>
              <a:t>Give</a:t>
            </a:r>
            <a:r>
              <a:rPr lang="en-US" sz="1100" baseline="0" dirty="0" smtClean="0"/>
              <a:t> participants time to write and discuss as needed.  Ask them to save their notes, so they can return to them in Units 2 and 3.</a:t>
            </a:r>
          </a:p>
          <a:p>
            <a:r>
              <a:rPr lang="en-US" sz="1100" baseline="0" dirty="0" smtClean="0"/>
              <a:t>Consider charting trends, questions, grade level concerns, etc. Many of them will be addressed in Unit 2, but teaching colleagues should take every opportunity to be professional support for each other as well.</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50</a:t>
            </a:fld>
            <a:endParaRPr lang="en-US" dirty="0"/>
          </a:p>
        </p:txBody>
      </p:sp>
    </p:spTree>
    <p:extLst>
      <p:ext uri="{BB962C8B-B14F-4D97-AF65-F5344CB8AC3E}">
        <p14:creationId xmlns:p14="http://schemas.microsoft.com/office/powerpoint/2010/main" val="2315931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pPr marL="0" indent="0">
              <a:buNone/>
            </a:pPr>
            <a:endParaRPr lang="en-US" sz="1100" b="1" dirty="0" smtClean="0">
              <a:latin typeface="Arial Narrow" pitchFamily="34" charset="0"/>
              <a:cs typeface="Arial" pitchFamily="34" charset="0"/>
            </a:endParaRPr>
          </a:p>
          <a:p>
            <a:pPr marL="0" indent="0">
              <a:buNone/>
            </a:pPr>
            <a:r>
              <a:rPr lang="en-US" sz="1100" b="1" dirty="0" smtClean="0">
                <a:latin typeface="Arial Narrow" pitchFamily="34" charset="0"/>
                <a:cs typeface="Arial" pitchFamily="34" charset="0"/>
              </a:rPr>
              <a:t>Talking Points:</a:t>
            </a:r>
          </a:p>
          <a:p>
            <a:r>
              <a:rPr lang="en-US" sz="1100" b="0" dirty="0" smtClean="0">
                <a:latin typeface="Arial Narrow" pitchFamily="34" charset="0"/>
                <a:cs typeface="Arial" pitchFamily="34" charset="0"/>
              </a:rPr>
              <a:t>Answering this question will be the focus of</a:t>
            </a:r>
            <a:r>
              <a:rPr lang="en-US" sz="1100" b="0" baseline="0" dirty="0" smtClean="0">
                <a:latin typeface="Arial Narrow" pitchFamily="34" charset="0"/>
                <a:cs typeface="Arial" pitchFamily="34" charset="0"/>
              </a:rPr>
              <a:t> four different looks at the CCR Anchor Standards in Writing.</a:t>
            </a:r>
          </a:p>
          <a:p>
            <a:r>
              <a:rPr lang="en-US" sz="1100" b="0" baseline="0" dirty="0" smtClean="0">
                <a:latin typeface="Arial Narrow" pitchFamily="34" charset="0"/>
                <a:cs typeface="Arial" pitchFamily="34" charset="0"/>
              </a:rPr>
              <a:t>Slides 7–11 provide the first look: an introduction to the CCR Anchor Standards for Writing,</a:t>
            </a:r>
            <a:r>
              <a:rPr lang="en-US" sz="1100" b="0" dirty="0" smtClean="0">
                <a:latin typeface="Arial Narrow" pitchFamily="34" charset="0"/>
                <a:cs typeface="Arial" pitchFamily="34" charset="0"/>
              </a:rPr>
              <a:t> </a:t>
            </a:r>
            <a:r>
              <a:rPr lang="en-US" sz="1100" b="0" baseline="0" dirty="0" smtClean="0">
                <a:latin typeface="Arial Narrow" pitchFamily="34" charset="0"/>
                <a:cs typeface="Arial" pitchFamily="34" charset="0"/>
              </a:rPr>
              <a:t>a rationale for their interrelatedness, and their role in preparing for college and career.</a:t>
            </a:r>
          </a:p>
        </p:txBody>
      </p:sp>
      <p:sp>
        <p:nvSpPr>
          <p:cNvPr id="4" name="Slide Number Placeholder 3"/>
          <p:cNvSpPr>
            <a:spLocks noGrp="1"/>
          </p:cNvSpPr>
          <p:nvPr>
            <p:ph type="sldNum" sz="quarter" idx="10"/>
          </p:nvPr>
        </p:nvSpPr>
        <p:spPr/>
        <p:txBody>
          <a:bodyPr/>
          <a:lstStyle/>
          <a:p>
            <a:fld id="{AB1F5374-48F0-4346-B569-F9B87CEEA239}" type="slidenum">
              <a:rPr lang="en-US" smtClean="0"/>
              <a:pPr/>
              <a:t>6</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pPr marL="0" indent="0" defTabSz="462229">
              <a:spcAft>
                <a:spcPts val="607"/>
              </a:spcAft>
              <a:buNone/>
              <a:tabLst>
                <a:tab pos="6013795" algn="r"/>
              </a:tabLst>
              <a:defRPr/>
            </a:pPr>
            <a:endParaRPr lang="en-US" sz="1100" b="1" dirty="0" smtClean="0">
              <a:latin typeface="Arial Narrow" pitchFamily="34" charset="0"/>
              <a:ea typeface="Cambria" pitchFamily="-1" charset="0"/>
              <a:cs typeface="Cambria" pitchFamily="-1" charset="0"/>
            </a:endParaRPr>
          </a:p>
          <a:p>
            <a:pPr marL="0" indent="0" defTabSz="462229">
              <a:spcAft>
                <a:spcPts val="607"/>
              </a:spcAft>
              <a:buNone/>
              <a:tabLst>
                <a:tab pos="6013795" algn="r"/>
              </a:tabLst>
              <a:defRPr/>
            </a:pPr>
            <a:r>
              <a:rPr lang="en-US" sz="1100" b="1" dirty="0" smtClean="0">
                <a:latin typeface="Arial Narrow" pitchFamily="34" charset="0"/>
                <a:ea typeface="Cambria" pitchFamily="-1" charset="0"/>
                <a:cs typeface="Cambria" pitchFamily="-1" charset="0"/>
              </a:rPr>
              <a:t>Facilitator </a:t>
            </a:r>
            <a:r>
              <a:rPr lang="en-US" sz="1100" b="1" dirty="0">
                <a:latin typeface="Arial Narrow" pitchFamily="34" charset="0"/>
                <a:ea typeface="Cambria" pitchFamily="-1" charset="0"/>
                <a:cs typeface="Cambria" pitchFamily="-1" charset="0"/>
              </a:rPr>
              <a:t>Notes</a:t>
            </a:r>
            <a:r>
              <a:rPr lang="en-US" sz="1100" b="1" dirty="0" smtClean="0">
                <a:latin typeface="Arial Narrow" pitchFamily="34" charset="0"/>
                <a:ea typeface="Cambria" pitchFamily="-1" charset="0"/>
                <a:cs typeface="Cambria" pitchFamily="-1" charset="0"/>
              </a:rPr>
              <a:t>:</a:t>
            </a:r>
          </a:p>
          <a:p>
            <a:pPr defTabSz="462229">
              <a:spcAft>
                <a:spcPts val="607"/>
              </a:spcAft>
              <a:tabLst>
                <a:tab pos="6013795" algn="r"/>
              </a:tabLst>
              <a:defRPr/>
            </a:pPr>
            <a:r>
              <a:rPr lang="en-US" sz="1100" b="0" dirty="0" smtClean="0">
                <a:latin typeface="Arial Narrow" pitchFamily="34" charset="0"/>
                <a:ea typeface="Cambria" pitchFamily="-1" charset="0"/>
                <a:cs typeface="Cambria" pitchFamily="-1" charset="0"/>
              </a:rPr>
              <a:t>Distribute two</a:t>
            </a:r>
            <a:r>
              <a:rPr lang="en-US" sz="1100" b="0" baseline="0" dirty="0" smtClean="0">
                <a:latin typeface="Arial Narrow" pitchFamily="34" charset="0"/>
                <a:ea typeface="Cambria" pitchFamily="-1" charset="0"/>
                <a:cs typeface="Cambria" pitchFamily="-1" charset="0"/>
              </a:rPr>
              <a:t> copies of</a:t>
            </a:r>
            <a:r>
              <a:rPr lang="en-US" sz="1100" b="0" dirty="0" smtClean="0">
                <a:latin typeface="Arial Narrow" pitchFamily="34" charset="0"/>
                <a:ea typeface="Cambria" pitchFamily="-1" charset="0"/>
                <a:cs typeface="Cambria" pitchFamily="-1" charset="0"/>
              </a:rPr>
              <a:t> </a:t>
            </a:r>
            <a:r>
              <a:rPr lang="en-US" sz="1100" b="0" i="1" dirty="0" smtClean="0">
                <a:latin typeface="Arial Narrow" pitchFamily="34" charset="0"/>
                <a:ea typeface="Cambria" pitchFamily="-1" charset="0"/>
                <a:cs typeface="Cambria" pitchFamily="-1" charset="0"/>
              </a:rPr>
              <a:t>Handout</a:t>
            </a:r>
            <a:r>
              <a:rPr lang="en-US" sz="1100" b="0" i="1" baseline="0" dirty="0" smtClean="0">
                <a:latin typeface="Arial Narrow" pitchFamily="34" charset="0"/>
                <a:ea typeface="Cambria" pitchFamily="-1" charset="0"/>
                <a:cs typeface="Cambria" pitchFamily="-1" charset="0"/>
              </a:rPr>
              <a:t> 1.1</a:t>
            </a:r>
            <a:r>
              <a:rPr lang="en-US" sz="1100" b="0" i="1" dirty="0" smtClean="0">
                <a:latin typeface="Arial Narrow" pitchFamily="34" charset="0"/>
                <a:ea typeface="Cambria" pitchFamily="-1" charset="0"/>
                <a:cs typeface="Cambria" pitchFamily="-1" charset="0"/>
              </a:rPr>
              <a:t> College</a:t>
            </a:r>
            <a:r>
              <a:rPr lang="en-US" sz="1100" b="0" i="1" baseline="0" dirty="0" smtClean="0">
                <a:latin typeface="Arial Narrow" pitchFamily="34" charset="0"/>
                <a:ea typeface="Cambria" pitchFamily="-1" charset="0"/>
                <a:cs typeface="Cambria" pitchFamily="-1" charset="0"/>
              </a:rPr>
              <a:t> and Career Readiness Anchor Standards for Writing</a:t>
            </a:r>
            <a:r>
              <a:rPr lang="en-US" sz="1100" b="0" baseline="0" dirty="0" smtClean="0">
                <a:latin typeface="Arial Narrow" pitchFamily="34" charset="0"/>
                <a:ea typeface="Cambria" pitchFamily="-1" charset="0"/>
                <a:cs typeface="Cambria" pitchFamily="-1" charset="0"/>
              </a:rPr>
              <a:t>.  Participants should work in pairs, marking the “do” phrases on one copy and the “know and understand” phrases on another.</a:t>
            </a:r>
          </a:p>
          <a:p>
            <a:pPr marL="0" indent="0" defTabSz="462229">
              <a:spcAft>
                <a:spcPts val="607"/>
              </a:spcAft>
              <a:buNone/>
              <a:tabLst>
                <a:tab pos="6013795" algn="r"/>
              </a:tabLst>
              <a:defRPr/>
            </a:pPr>
            <a:endParaRPr lang="en-US" sz="1100" b="0" baseline="0" dirty="0" smtClean="0">
              <a:latin typeface="Arial Narrow" pitchFamily="34" charset="0"/>
              <a:ea typeface="Cambria" pitchFamily="-1" charset="0"/>
              <a:cs typeface="Cambria" pitchFamily="-1" charset="0"/>
            </a:endParaRPr>
          </a:p>
          <a:p>
            <a:pPr marL="0" indent="0" defTabSz="462229">
              <a:spcAft>
                <a:spcPts val="607"/>
              </a:spcAft>
              <a:buNone/>
              <a:tabLst>
                <a:tab pos="6013795" algn="r"/>
              </a:tabLst>
              <a:defRPr/>
            </a:pPr>
            <a:r>
              <a:rPr lang="en-US" sz="1100" b="1" baseline="0" dirty="0" smtClean="0">
                <a:latin typeface="Arial Narrow" pitchFamily="34" charset="0"/>
                <a:ea typeface="Cambria" pitchFamily="-1" charset="0"/>
                <a:cs typeface="Cambria" pitchFamily="-1" charset="0"/>
              </a:rPr>
              <a:t>Talking Points:</a:t>
            </a:r>
          </a:p>
          <a:p>
            <a:pPr marL="0" indent="0" defTabSz="462229">
              <a:spcAft>
                <a:spcPts val="607"/>
              </a:spcAft>
              <a:buNone/>
              <a:tabLst>
                <a:tab pos="6013795" algn="r"/>
              </a:tabLst>
              <a:defRPr/>
            </a:pPr>
            <a:r>
              <a:rPr lang="en-US" sz="1100" b="0" baseline="0" dirty="0" smtClean="0">
                <a:latin typeface="Arial Narrow" pitchFamily="34" charset="0"/>
                <a:ea typeface="Cambria" pitchFamily="-1" charset="0"/>
                <a:cs typeface="Cambria" pitchFamily="-1" charset="0"/>
              </a:rPr>
              <a:t>[Refer</a:t>
            </a:r>
            <a:r>
              <a:rPr lang="en-US" sz="1100" b="0" dirty="0" smtClean="0">
                <a:latin typeface="Arial Narrow" pitchFamily="34" charset="0"/>
                <a:ea typeface="Cambria" pitchFamily="-1" charset="0"/>
                <a:cs typeface="Cambria" pitchFamily="-1" charset="0"/>
              </a:rPr>
              <a:t> to slide and </a:t>
            </a:r>
            <a:r>
              <a:rPr lang="en-US" sz="1100" b="0" baseline="0" dirty="0" smtClean="0">
                <a:latin typeface="Arial Narrow" pitchFamily="34" charset="0"/>
                <a:ea typeface="Cambria" pitchFamily="-1" charset="0"/>
                <a:cs typeface="Cambria" pitchFamily="-1" charset="0"/>
              </a:rPr>
              <a:t>clarify the task if needed]</a:t>
            </a:r>
          </a:p>
          <a:p>
            <a:pPr marL="0" indent="0" defTabSz="462229">
              <a:spcAft>
                <a:spcPts val="607"/>
              </a:spcAft>
              <a:buNone/>
              <a:tabLst>
                <a:tab pos="6013795" algn="r"/>
              </a:tabLst>
              <a:defRPr/>
            </a:pPr>
            <a:endParaRPr lang="en-US" sz="1100" b="0" baseline="0" dirty="0" smtClean="0">
              <a:latin typeface="Arial Narrow" pitchFamily="34" charset="0"/>
              <a:ea typeface="Cambria" pitchFamily="-1" charset="0"/>
              <a:cs typeface="Cambria" pitchFamily="-1" charset="0"/>
            </a:endParaRPr>
          </a:p>
          <a:p>
            <a:pPr marL="0" indent="0" defTabSz="462229">
              <a:spcAft>
                <a:spcPts val="607"/>
              </a:spcAft>
              <a:buNone/>
              <a:tabLst>
                <a:tab pos="6013795" algn="r"/>
              </a:tabLst>
              <a:defRPr/>
            </a:pPr>
            <a:endParaRPr lang="en-US" sz="1100" b="0" baseline="0" dirty="0" smtClean="0">
              <a:latin typeface="Arial Narrow" pitchFamily="34" charset="0"/>
              <a:ea typeface="Cambria" pitchFamily="-1" charset="0"/>
              <a:cs typeface="Cambria" pitchFamily="-1" charset="0"/>
            </a:endParaRPr>
          </a:p>
          <a:p>
            <a:pPr marL="0" indent="0" defTabSz="462229">
              <a:spcAft>
                <a:spcPts val="607"/>
              </a:spcAft>
              <a:buNone/>
              <a:tabLst>
                <a:tab pos="6013795" algn="r"/>
              </a:tabLst>
              <a:defRPr/>
            </a:pPr>
            <a:endParaRPr lang="en-US" sz="1100" b="0" dirty="0" smtClean="0">
              <a:latin typeface="Arial Narrow" pitchFamily="34" charset="0"/>
              <a:ea typeface="Cambria" pitchFamily="-1" charset="0"/>
              <a:cs typeface="Cambria" pitchFamily="-1"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7</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52118"/>
            <a:ext cx="6148219" cy="4689187"/>
          </a:xfrm>
        </p:spPr>
        <p:txBody>
          <a:bodyPr>
            <a:noAutofit/>
          </a:bodyPr>
          <a:lstStyle/>
          <a:p>
            <a:pPr marL="0" indent="0">
              <a:buNone/>
            </a:pPr>
            <a:endParaRPr lang="en-US" sz="1050" b="1" dirty="0" smtClean="0">
              <a:latin typeface="Arial Narrow" pitchFamily="34" charset="0"/>
              <a:cs typeface="Arial" pitchFamily="34" charset="0"/>
            </a:endParaRPr>
          </a:p>
          <a:p>
            <a:pPr marL="0" indent="0">
              <a:buNone/>
            </a:pPr>
            <a:r>
              <a:rPr lang="en-US" sz="1050" b="1" dirty="0" smtClean="0">
                <a:latin typeface="Arial Narrow" pitchFamily="34" charset="0"/>
                <a:cs typeface="Arial" pitchFamily="34" charset="0"/>
              </a:rPr>
              <a:t>Facilitator Notes:</a:t>
            </a:r>
          </a:p>
          <a:p>
            <a:r>
              <a:rPr lang="en-US" sz="1050" b="0" dirty="0" smtClean="0">
                <a:latin typeface="Arial Narrow" pitchFamily="34" charset="0"/>
                <a:cs typeface="Arial" pitchFamily="34" charset="0"/>
              </a:rPr>
              <a:t>Handouts Needed:</a:t>
            </a:r>
            <a:r>
              <a:rPr lang="en-US" sz="1050" b="0" baseline="0" dirty="0" smtClean="0">
                <a:latin typeface="Arial Narrow" pitchFamily="34" charset="0"/>
                <a:cs typeface="Arial" pitchFamily="34" charset="0"/>
              </a:rPr>
              <a:t> </a:t>
            </a:r>
            <a:r>
              <a:rPr lang="en-US" sz="1050" b="0" i="1" baseline="0" dirty="0" smtClean="0">
                <a:latin typeface="Arial Narrow" pitchFamily="34" charset="0"/>
                <a:cs typeface="Arial" pitchFamily="34" charset="0"/>
              </a:rPr>
              <a:t>1.1.1a</a:t>
            </a:r>
            <a:r>
              <a:rPr lang="en-US" sz="1050" b="0" i="1" dirty="0" smtClean="0">
                <a:latin typeface="Arial Narrow" pitchFamily="34" charset="0"/>
                <a:cs typeface="Arial" pitchFamily="34" charset="0"/>
              </a:rPr>
              <a:t>  and 1.1.1b: </a:t>
            </a:r>
            <a:r>
              <a:rPr lang="en-US" sz="1050" b="0" i="1" baseline="0" dirty="0" smtClean="0">
                <a:latin typeface="Arial Narrow" pitchFamily="34" charset="0"/>
                <a:cs typeface="Arial" pitchFamily="34" charset="0"/>
              </a:rPr>
              <a:t>CCR </a:t>
            </a:r>
            <a:r>
              <a:rPr lang="en-US" sz="1050" b="0" i="1" baseline="0" dirty="0" smtClean="0">
                <a:latin typeface="Arial Narrow" pitchFamily="34" charset="0"/>
                <a:cs typeface="Arial" pitchFamily="34" charset="0"/>
              </a:rPr>
              <a:t>Do and CCR Know and Understand</a:t>
            </a:r>
          </a:p>
          <a:p>
            <a:r>
              <a:rPr lang="en-US" sz="1050" b="0" baseline="0" dirty="0" smtClean="0">
                <a:latin typeface="Arial Narrow" pitchFamily="34" charset="0"/>
                <a:cs typeface="Arial" pitchFamily="34" charset="0"/>
              </a:rPr>
              <a:t>Either copy and distribute these handouts or display them on a document camera</a:t>
            </a:r>
            <a:r>
              <a:rPr lang="en-US" sz="1050" b="1" baseline="0" dirty="0" smtClean="0">
                <a:latin typeface="Arial Narrow" pitchFamily="34" charset="0"/>
                <a:cs typeface="Arial" pitchFamily="34" charset="0"/>
              </a:rPr>
              <a:t>.</a:t>
            </a:r>
            <a:endParaRPr lang="en-US" sz="1050" b="1" dirty="0" smtClean="0">
              <a:latin typeface="Arial Narrow" pitchFamily="34" charset="0"/>
              <a:cs typeface="Arial" pitchFamily="34" charset="0"/>
            </a:endParaRPr>
          </a:p>
          <a:p>
            <a:pPr marL="0" indent="0">
              <a:buNone/>
            </a:pPr>
            <a:endParaRPr lang="en-US" sz="1050" b="1" dirty="0" smtClean="0">
              <a:latin typeface="Arial Narrow" pitchFamily="34" charset="0"/>
              <a:cs typeface="Arial" pitchFamily="34" charset="0"/>
            </a:endParaRPr>
          </a:p>
          <a:p>
            <a:pPr marL="0" indent="0">
              <a:buNone/>
            </a:pPr>
            <a:r>
              <a:rPr lang="en-US" sz="1050" b="1" dirty="0" smtClean="0">
                <a:latin typeface="Arial Narrow" pitchFamily="34" charset="0"/>
                <a:cs typeface="Arial" pitchFamily="34" charset="0"/>
              </a:rPr>
              <a:t>Talking Points:</a:t>
            </a:r>
          </a:p>
          <a:p>
            <a:r>
              <a:rPr lang="en-US" sz="1050" dirty="0" smtClean="0"/>
              <a:t>As you</a:t>
            </a:r>
            <a:r>
              <a:rPr lang="en-US" sz="1050" baseline="0" dirty="0" smtClean="0"/>
              <a:t> </a:t>
            </a:r>
            <a:r>
              <a:rPr lang="en-US" sz="1050" dirty="0" smtClean="0"/>
              <a:t>read through the anchor standards the first time, you might have found that you</a:t>
            </a:r>
            <a:r>
              <a:rPr lang="en-US" sz="1050" baseline="0" dirty="0" smtClean="0"/>
              <a:t> </a:t>
            </a:r>
            <a:r>
              <a:rPr lang="en-US" sz="1050" dirty="0" smtClean="0"/>
              <a:t>highlighted or underlined almost everything. Most statements spell out expectations for what students will do in their writing — write, support claims, research, gather, produce, draw evidence, revise, reflect, assess, and write routinely. </a:t>
            </a:r>
          </a:p>
          <a:p>
            <a:r>
              <a:rPr lang="en-US" sz="1050" dirty="0" smtClean="0"/>
              <a:t>During the second reading, you may have noted phrases such as: sufficient evidence, valid reasoning, well-structured event sequences, understanding of subject, etc.</a:t>
            </a:r>
          </a:p>
          <a:p>
            <a:r>
              <a:rPr lang="en-US" sz="1050" dirty="0" smtClean="0"/>
              <a:t>To conclude this activity, take a few minutes to compare your observations to the key terms and phrases highlighted in bold in the two handouts (1.1.1): CCR “DO”</a:t>
            </a:r>
            <a:r>
              <a:rPr lang="en-US" sz="1050" baseline="0" dirty="0" smtClean="0"/>
              <a:t> and </a:t>
            </a:r>
            <a:r>
              <a:rPr lang="en-US" sz="1050" dirty="0" smtClean="0"/>
              <a:t>CCR “KNOW”.</a:t>
            </a:r>
          </a:p>
          <a:p>
            <a:pPr marL="0" indent="0">
              <a:buNone/>
            </a:pPr>
            <a:r>
              <a:rPr lang="en-US" sz="1050" baseline="0" dirty="0" smtClean="0">
                <a:latin typeface="Arial Narrow" pitchFamily="34" charset="0"/>
                <a:cs typeface="Arial" pitchFamily="34" charset="0"/>
              </a:rPr>
              <a:t>[Discuss any questions or implications. It might be helpful at this point to begin a “parking lot”</a:t>
            </a:r>
            <a:r>
              <a:rPr lang="en-US" sz="1050" dirty="0" smtClean="0">
                <a:latin typeface="Arial Narrow" pitchFamily="34" charset="0"/>
                <a:cs typeface="Arial" pitchFamily="34" charset="0"/>
              </a:rPr>
              <a:t> </a:t>
            </a:r>
            <a:r>
              <a:rPr lang="en-US" sz="1050" baseline="0" dirty="0" smtClean="0">
                <a:latin typeface="Arial Narrow" pitchFamily="34" charset="0"/>
                <a:cs typeface="Arial" pitchFamily="34" charset="0"/>
              </a:rPr>
              <a:t>list of questions that you will not have time to discuss but are important for the group to address during the course of the module.]</a:t>
            </a:r>
          </a:p>
        </p:txBody>
      </p:sp>
      <p:sp>
        <p:nvSpPr>
          <p:cNvPr id="4" name="Slide Number Placeholder 3"/>
          <p:cNvSpPr>
            <a:spLocks noGrp="1"/>
          </p:cNvSpPr>
          <p:nvPr>
            <p:ph type="sldNum" sz="quarter" idx="10"/>
          </p:nvPr>
        </p:nvSpPr>
        <p:spPr/>
        <p:txBody>
          <a:bodyPr/>
          <a:lstStyle/>
          <a:p>
            <a:fld id="{AB1F5374-48F0-4346-B569-F9B87CEEA239}" type="slidenum">
              <a:rPr lang="en-US" smtClean="0"/>
              <a:pPr/>
              <a:t>8</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52118"/>
            <a:ext cx="6148219" cy="4689187"/>
          </a:xfrm>
        </p:spPr>
        <p:txBody>
          <a:bodyPr>
            <a:noAutofit/>
          </a:bodyPr>
          <a:lstStyle/>
          <a:p>
            <a:pPr marL="0" indent="0" defTabSz="462229">
              <a:spcAft>
                <a:spcPts val="607"/>
              </a:spcAft>
              <a:buNone/>
              <a:tabLst>
                <a:tab pos="6013795" algn="r"/>
              </a:tabLst>
              <a:defRPr/>
            </a:pPr>
            <a:endParaRPr lang="en-US" sz="1100" b="1" dirty="0" smtClean="0">
              <a:latin typeface="Arial Narrow" pitchFamily="34" charset="0"/>
              <a:ea typeface="ＭＳ Ｐゴシック" pitchFamily="-1" charset="-128"/>
              <a:cs typeface="Arial" pitchFamily="34" charset="0"/>
            </a:endParaRPr>
          </a:p>
          <a:p>
            <a:pPr marL="0" indent="0" defTabSz="462229">
              <a:spcAft>
                <a:spcPts val="607"/>
              </a:spcAft>
              <a:buNone/>
              <a:tabLst>
                <a:tab pos="6013795" algn="r"/>
              </a:tabLst>
              <a:defRPr/>
            </a:pPr>
            <a:r>
              <a:rPr lang="en-US" sz="1100" b="1" dirty="0" smtClean="0">
                <a:latin typeface="Arial Narrow" pitchFamily="34" charset="0"/>
                <a:ea typeface="ＭＳ Ｐゴシック" pitchFamily="-1" charset="-128"/>
                <a:cs typeface="Arial" pitchFamily="34" charset="0"/>
              </a:rPr>
              <a:t>Talking </a:t>
            </a:r>
            <a:r>
              <a:rPr lang="en-US" sz="1100" b="1" dirty="0">
                <a:latin typeface="Arial Narrow" pitchFamily="34" charset="0"/>
                <a:ea typeface="ＭＳ Ｐゴシック" pitchFamily="-1" charset="-128"/>
                <a:cs typeface="Arial" pitchFamily="34" charset="0"/>
              </a:rPr>
              <a:t>Points</a:t>
            </a:r>
            <a:r>
              <a:rPr lang="en-US" sz="1100" b="1" dirty="0" smtClean="0">
                <a:latin typeface="Arial Narrow" pitchFamily="34" charset="0"/>
                <a:ea typeface="ＭＳ Ｐゴシック" pitchFamily="-1" charset="-128"/>
                <a:cs typeface="Arial" pitchFamily="34" charset="0"/>
              </a:rPr>
              <a:t>:</a:t>
            </a:r>
          </a:p>
          <a:p>
            <a:pPr marL="0" indent="0" defTabSz="462229">
              <a:spcAft>
                <a:spcPts val="607"/>
              </a:spcAft>
              <a:buNone/>
              <a:tabLst>
                <a:tab pos="6013795" algn="r"/>
              </a:tabLst>
              <a:defRPr/>
            </a:pPr>
            <a:r>
              <a:rPr lang="en-US" sz="1100" b="0" dirty="0" smtClean="0">
                <a:latin typeface="Arial Narrow" pitchFamily="34" charset="0"/>
                <a:ea typeface="ＭＳ Ｐゴシック" pitchFamily="-1" charset="-128"/>
                <a:cs typeface="Arial" pitchFamily="34" charset="0"/>
              </a:rPr>
              <a:t>[Read</a:t>
            </a:r>
            <a:r>
              <a:rPr lang="en-US" sz="1100" b="0" baseline="0" dirty="0" smtClean="0">
                <a:latin typeface="Arial Narrow" pitchFamily="34" charset="0"/>
                <a:ea typeface="ＭＳ Ｐゴシック" pitchFamily="-1" charset="-128"/>
                <a:cs typeface="Arial" pitchFamily="34" charset="0"/>
              </a:rPr>
              <a:t> and review content of slide.  Discuss any questions or implications.]</a:t>
            </a:r>
            <a:endParaRPr lang="en-US" sz="1100" b="0" dirty="0">
              <a:latin typeface="Arial Narrow" pitchFamily="34" charset="0"/>
              <a:ea typeface="ＭＳ Ｐゴシック" pitchFamily="-1" charset="-128"/>
              <a:cs typeface="Arial" pitchFamily="34" charset="0"/>
            </a:endParaRPr>
          </a:p>
          <a:p>
            <a:pPr marL="0" indent="0">
              <a:buNone/>
            </a:pP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9</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grpSp>
        <p:nvGrpSpPr>
          <p:cNvPr id="2" name="Group 12"/>
          <p:cNvGrpSpPr>
            <a:grpSpLocks/>
          </p:cNvGrpSpPr>
          <p:nvPr userDrawn="1"/>
        </p:nvGrpSpPr>
        <p:grpSpPr bwMode="auto">
          <a:xfrm>
            <a:off x="0" y="0"/>
            <a:ext cx="9144000" cy="6858000"/>
            <a:chOff x="0" y="0"/>
            <a:chExt cx="5760" cy="4320"/>
          </a:xfrm>
        </p:grpSpPr>
        <p:sp>
          <p:nvSpPr>
            <p:cNvPr id="4" name="Rectangle 13"/>
            <p:cNvSpPr>
              <a:spLocks noChangeArrowheads="1"/>
            </p:cNvSpPr>
            <p:nvPr/>
          </p:nvSpPr>
          <p:spPr bwMode="auto">
            <a:xfrm>
              <a:off x="0" y="0"/>
              <a:ext cx="5760" cy="4320"/>
            </a:xfrm>
            <a:prstGeom prst="rect">
              <a:avLst/>
            </a:prstGeom>
            <a:solidFill>
              <a:srgbClr val="FEED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dirty="0">
                <a:solidFill>
                  <a:schemeClr val="tx1"/>
                </a:solidFill>
                <a:latin typeface="Arial Narrow"/>
              </a:endParaRPr>
            </a:p>
          </p:txBody>
        </p:sp>
        <p:sp>
          <p:nvSpPr>
            <p:cNvPr id="5" name="Rectangle 14"/>
            <p:cNvSpPr>
              <a:spLocks noChangeArrowheads="1"/>
            </p:cNvSpPr>
            <p:nvPr/>
          </p:nvSpPr>
          <p:spPr bwMode="auto">
            <a:xfrm>
              <a:off x="1248" y="1392"/>
              <a:ext cx="4512" cy="96"/>
            </a:xfrm>
            <a:prstGeom prst="rect">
              <a:avLst/>
            </a:prstGeom>
            <a:gradFill rotWithShape="0">
              <a:gsLst>
                <a:gs pos="0">
                  <a:srgbClr val="F17157"/>
                </a:gs>
                <a:gs pos="100000">
                  <a:srgbClr val="FAD0C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6" name="Rectangle 15"/>
            <p:cNvSpPr>
              <a:spLocks noChangeArrowheads="1"/>
            </p:cNvSpPr>
            <p:nvPr/>
          </p:nvSpPr>
          <p:spPr bwMode="auto">
            <a:xfrm>
              <a:off x="0" y="0"/>
              <a:ext cx="1056" cy="4320"/>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pic>
          <p:nvPicPr>
            <p:cNvPr id="7" name="Picture 16" descr="Color-ppt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 y="288"/>
              <a:ext cx="864"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Rectangle 17"/>
          <p:cNvSpPr>
            <a:spLocks noChangeArrowheads="1"/>
          </p:cNvSpPr>
          <p:nvPr userDrawn="1"/>
        </p:nvSpPr>
        <p:spPr bwMode="auto">
          <a:xfrm>
            <a:off x="1905000" y="6096000"/>
            <a:ext cx="7162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ts val="800"/>
              </a:spcBef>
            </a:pPr>
            <a:r>
              <a:rPr lang="en-US" sz="1100" b="1" dirty="0">
                <a:solidFill>
                  <a:srgbClr val="070C51"/>
                </a:solidFill>
                <a:latin typeface="Arial Narrow"/>
              </a:rPr>
              <a:t>CALIFORNIA DEPARTMENT OF EDUCATION</a:t>
            </a:r>
            <a:br>
              <a:rPr lang="en-US" sz="1100" b="1" dirty="0">
                <a:solidFill>
                  <a:srgbClr val="070C51"/>
                </a:solidFill>
                <a:latin typeface="Arial Narrow"/>
              </a:rPr>
            </a:br>
            <a:r>
              <a:rPr lang="en-US" sz="1100" dirty="0">
                <a:solidFill>
                  <a:srgbClr val="070C51"/>
                </a:solidFill>
                <a:latin typeface="Arial Narrow"/>
              </a:rPr>
              <a:t>Tom Torlakson, State Superintendent of Public Instruction</a:t>
            </a:r>
            <a:endParaRPr lang="en-US" sz="1200" b="1" dirty="0">
              <a:solidFill>
                <a:schemeClr val="tx2"/>
              </a:solidFill>
              <a:latin typeface="Arial Narrow"/>
            </a:endParaRPr>
          </a:p>
        </p:txBody>
      </p:sp>
      <p:sp>
        <p:nvSpPr>
          <p:cNvPr id="25607" name="Rectangle 7"/>
          <p:cNvSpPr>
            <a:spLocks noGrp="1" noChangeArrowheads="1"/>
          </p:cNvSpPr>
          <p:nvPr>
            <p:ph type="ctrTitle"/>
          </p:nvPr>
        </p:nvSpPr>
        <p:spPr>
          <a:xfrm>
            <a:off x="1981200" y="2760663"/>
            <a:ext cx="6781800" cy="2420937"/>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353720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6"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04297"/>
            <a:ext cx="7772400" cy="1286793"/>
          </a:xfrm>
        </p:spPr>
        <p:txBody>
          <a:bodyPr>
            <a:normAutofit/>
          </a:bodyPr>
          <a:lstStyle>
            <a:lvl1pPr>
              <a:defRPr sz="3600"/>
            </a:lvl1pPr>
          </a:lstStyle>
          <a:p>
            <a:r>
              <a:rPr lang="en-US" dirty="0" smtClean="0"/>
              <a:t>Click to edit Master title style</a:t>
            </a:r>
            <a:endParaRPr lang="en-US" dirty="0"/>
          </a:p>
        </p:txBody>
      </p:sp>
      <p:sp>
        <p:nvSpPr>
          <p:cNvPr id="7"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8"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15"/>
          <p:cNvSpPr>
            <a:spLocks noChangeArrowheads="1"/>
          </p:cNvSpPr>
          <p:nvPr userDrawn="1"/>
        </p:nvSpPr>
        <p:spPr bwMode="auto">
          <a:xfrm>
            <a:off x="0" y="0"/>
            <a:ext cx="9144000" cy="1392157"/>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57200" y="71113"/>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82351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2" r:id="rId4"/>
  </p:sldLayoutIdLst>
  <p:hf hdr="0" dt="0"/>
  <p:txStyles>
    <p:titleStyle>
      <a:lvl1pPr algn="l" defTabSz="457200" rtl="0" eaLnBrk="1" latinLnBrk="0" hangingPunct="1">
        <a:spcBef>
          <a:spcPct val="0"/>
        </a:spcBef>
        <a:buNone/>
        <a:defRPr sz="4400" b="1" kern="1200">
          <a:solidFill>
            <a:schemeClr val="tx1"/>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Narrow"/>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Narrow"/>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Narrow"/>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15"/>
          <p:cNvSpPr>
            <a:spLocks noChangeArrowheads="1"/>
          </p:cNvSpPr>
          <p:nvPr userDrawn="1"/>
        </p:nvSpPr>
        <p:spPr bwMode="auto">
          <a:xfrm>
            <a:off x="0" y="4695942"/>
            <a:ext cx="9144000" cy="1311859"/>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73917" y="4695942"/>
            <a:ext cx="8229600" cy="131185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457200" rtl="0" eaLnBrk="1" latinLnBrk="0" hangingPunct="1">
        <a:spcBef>
          <a:spcPct val="0"/>
        </a:spcBef>
        <a:buNone/>
        <a:defRPr sz="3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myboe.org/"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myboe.org/portal/default/Group/Viewer/GroupView?action=2&amp;gid=2996"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www.youtube.com/watch?v=Jt_2jI010WU"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hyperlink" Target="http://vimeo.com/27076961" TargetMode="External"/><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09500" y="409903"/>
            <a:ext cx="6743700" cy="1166650"/>
          </a:xfrm>
        </p:spPr>
        <p:txBody>
          <a:bodyPr>
            <a:normAutofit fontScale="90000"/>
          </a:bodyPr>
          <a:lstStyle/>
          <a:p>
            <a:pPr algn="ctr"/>
            <a:r>
              <a:rPr lang="en-US" sz="3600" dirty="0" smtClean="0"/>
              <a:t/>
            </a:r>
            <a:br>
              <a:rPr lang="en-US" sz="3600" dirty="0" smtClean="0"/>
            </a:br>
            <a:r>
              <a:rPr lang="en-US" sz="3600" dirty="0" smtClean="0"/>
              <a:t>Common </a:t>
            </a:r>
            <a:r>
              <a:rPr lang="en-US" sz="3600" dirty="0"/>
              <a:t>Core State Standards Professional Learning Module Series</a:t>
            </a:r>
            <a:r>
              <a:rPr lang="en-US" sz="2400" dirty="0" smtClean="0">
                <a:solidFill>
                  <a:schemeClr val="tx1"/>
                </a:solidFill>
              </a:rPr>
              <a:t/>
            </a:r>
            <a:br>
              <a:rPr lang="en-US" sz="2400" dirty="0" smtClean="0">
                <a:solidFill>
                  <a:schemeClr val="tx1"/>
                </a:solidFill>
              </a:rPr>
            </a:br>
            <a:endParaRPr lang="en-US" sz="6000" dirty="0" smtClean="0">
              <a:solidFill>
                <a:srgbClr val="0000FF"/>
              </a:solidFill>
            </a:endParaRPr>
          </a:p>
        </p:txBody>
      </p:sp>
      <p:sp>
        <p:nvSpPr>
          <p:cNvPr id="3075" name="Text Box 4"/>
          <p:cNvSpPr txBox="1">
            <a:spLocks noChangeArrowheads="1"/>
          </p:cNvSpPr>
          <p:nvPr/>
        </p:nvSpPr>
        <p:spPr bwMode="auto">
          <a:xfrm>
            <a:off x="1981200" y="2819400"/>
            <a:ext cx="6705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endParaRPr lang="en-US" sz="3200" dirty="0">
              <a:solidFill>
                <a:schemeClr val="tx1"/>
              </a:solidFill>
              <a:latin typeface="Arial Narrow"/>
            </a:endParaRPr>
          </a:p>
          <a:p>
            <a:pPr algn="ctr">
              <a:spcBef>
                <a:spcPct val="50000"/>
              </a:spcBef>
            </a:pPr>
            <a:endParaRPr lang="en-US" sz="3200" dirty="0">
              <a:solidFill>
                <a:schemeClr val="tx1"/>
              </a:solidFill>
              <a:latin typeface="Arial Narrow"/>
            </a:endParaRPr>
          </a:p>
        </p:txBody>
      </p:sp>
      <p:sp>
        <p:nvSpPr>
          <p:cNvPr id="3076" name="Text Box 6"/>
          <p:cNvSpPr txBox="1">
            <a:spLocks noChangeArrowheads="1"/>
          </p:cNvSpPr>
          <p:nvPr/>
        </p:nvSpPr>
        <p:spPr bwMode="auto">
          <a:xfrm>
            <a:off x="1739169" y="2538248"/>
            <a:ext cx="736249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r>
              <a:rPr lang="en-US" sz="3600" b="1" dirty="0" smtClean="0">
                <a:solidFill>
                  <a:schemeClr val="tx1"/>
                </a:solidFill>
                <a:latin typeface="Arial Narrow" pitchFamily="34" charset="0"/>
                <a:ea typeface="ＭＳ Ｐゴシック" charset="-128"/>
                <a:cs typeface="Arial" pitchFamily="34" charset="0"/>
              </a:rPr>
              <a:t>English </a:t>
            </a:r>
            <a:r>
              <a:rPr lang="en-US" sz="3600" b="1" dirty="0">
                <a:solidFill>
                  <a:schemeClr val="tx1"/>
                </a:solidFill>
                <a:latin typeface="Arial Narrow" pitchFamily="34" charset="0"/>
                <a:ea typeface="ＭＳ Ｐゴシック" charset="-128"/>
                <a:cs typeface="Arial" pitchFamily="34" charset="0"/>
              </a:rPr>
              <a:t>Language Arts: </a:t>
            </a:r>
          </a:p>
          <a:p>
            <a:pPr algn="ctr"/>
            <a:r>
              <a:rPr lang="en-US" sz="3600" b="1" dirty="0">
                <a:solidFill>
                  <a:schemeClr val="tx1"/>
                </a:solidFill>
                <a:latin typeface="Arial Narrow" pitchFamily="34" charset="0"/>
                <a:ea typeface="ＭＳ Ｐゴシック" charset="-128"/>
                <a:cs typeface="Arial" pitchFamily="34" charset="0"/>
              </a:rPr>
              <a:t>Writing to Inform, Argue</a:t>
            </a:r>
            <a:r>
              <a:rPr lang="en-US" sz="3600" b="1" dirty="0" smtClean="0">
                <a:solidFill>
                  <a:schemeClr val="tx1"/>
                </a:solidFill>
                <a:latin typeface="Arial Narrow" pitchFamily="34" charset="0"/>
                <a:ea typeface="ＭＳ Ｐゴシック" charset="-128"/>
                <a:cs typeface="Arial" pitchFamily="34" charset="0"/>
              </a:rPr>
              <a:t>, and Analyze</a:t>
            </a:r>
          </a:p>
          <a:p>
            <a:pPr algn="ctr"/>
            <a:endParaRPr lang="en-US" sz="3600" b="1" dirty="0" smtClean="0">
              <a:solidFill>
                <a:schemeClr val="tx1"/>
              </a:solidFill>
              <a:latin typeface="Arial Narrow" pitchFamily="34" charset="0"/>
              <a:ea typeface="ＭＳ Ｐゴシック" charset="-128"/>
              <a:cs typeface="Arial" pitchFamily="34" charset="0"/>
            </a:endParaRPr>
          </a:p>
          <a:p>
            <a:pPr algn="ctr"/>
            <a:r>
              <a:rPr lang="en-US" sz="3600" b="1" dirty="0" smtClean="0">
                <a:solidFill>
                  <a:schemeClr val="tx1"/>
                </a:solidFill>
                <a:latin typeface="Arial Narrow" pitchFamily="34" charset="0"/>
                <a:ea typeface="ＭＳ Ｐゴシック" charset="-128"/>
                <a:cs typeface="Arial" pitchFamily="34" charset="0"/>
              </a:rPr>
              <a:t>Pre-Assessment and Unit 1</a:t>
            </a:r>
            <a:endParaRPr lang="en-US" sz="3600" b="1" dirty="0">
              <a:solidFill>
                <a:schemeClr val="tx1"/>
              </a:solidFill>
              <a:latin typeface="Arial Narrow" pitchFamily="34" charset="0"/>
              <a:ea typeface="ＭＳ Ｐゴシック" charset="-128"/>
              <a:cs typeface="Arial" pitchFamily="34" charset="0"/>
            </a:endParaRPr>
          </a:p>
        </p:txBody>
      </p:sp>
    </p:spTree>
    <p:extLst>
      <p:ext uri="{BB962C8B-B14F-4D97-AF65-F5344CB8AC3E}">
        <p14:creationId xmlns:p14="http://schemas.microsoft.com/office/powerpoint/2010/main" val="42317441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946"/>
            <a:ext cx="9144000" cy="1143000"/>
          </a:xfrm>
        </p:spPr>
        <p:txBody>
          <a:bodyPr>
            <a:normAutofit fontScale="90000"/>
          </a:bodyPr>
          <a:lstStyle/>
          <a:p>
            <a:pPr algn="ctr"/>
            <a:r>
              <a:rPr lang="en-US" dirty="0" smtClean="0"/>
              <a:t>CCR: Note on </a:t>
            </a:r>
            <a:r>
              <a:rPr lang="en-US" dirty="0"/>
              <a:t>Range </a:t>
            </a:r>
            <a:r>
              <a:rPr lang="en-US" dirty="0" smtClean="0"/>
              <a:t>and </a:t>
            </a:r>
            <a:br>
              <a:rPr lang="en-US" dirty="0" smtClean="0"/>
            </a:br>
            <a:r>
              <a:rPr lang="en-US" dirty="0" smtClean="0"/>
              <a:t>Content </a:t>
            </a:r>
            <a:r>
              <a:rPr lang="en-US" dirty="0"/>
              <a:t>in Student Writing</a:t>
            </a:r>
          </a:p>
        </p:txBody>
      </p:sp>
      <p:sp>
        <p:nvSpPr>
          <p:cNvPr id="3" name="Content Placeholder 2"/>
          <p:cNvSpPr>
            <a:spLocks noGrp="1"/>
          </p:cNvSpPr>
          <p:nvPr>
            <p:ph idx="1"/>
          </p:nvPr>
        </p:nvSpPr>
        <p:spPr>
          <a:xfrm>
            <a:off x="457200" y="1552574"/>
            <a:ext cx="8229600" cy="4810125"/>
          </a:xfrm>
        </p:spPr>
        <p:txBody>
          <a:bodyPr>
            <a:noAutofit/>
          </a:bodyPr>
          <a:lstStyle/>
          <a:p>
            <a:pPr marL="0" indent="0">
              <a:spcAft>
                <a:spcPts val="600"/>
              </a:spcAft>
              <a:buNone/>
            </a:pPr>
            <a:r>
              <a:rPr lang="en-US" sz="3000" b="1" dirty="0" smtClean="0"/>
              <a:t>Note </a:t>
            </a:r>
            <a:r>
              <a:rPr lang="en-US" sz="3000" b="1" dirty="0"/>
              <a:t>on </a:t>
            </a:r>
            <a:r>
              <a:rPr lang="en-US" sz="3000" b="1" dirty="0" smtClean="0"/>
              <a:t>range </a:t>
            </a:r>
            <a:r>
              <a:rPr lang="en-US" sz="3000" b="1" dirty="0"/>
              <a:t>and </a:t>
            </a:r>
            <a:r>
              <a:rPr lang="en-US" sz="3000" b="1" dirty="0" smtClean="0"/>
              <a:t>content </a:t>
            </a:r>
            <a:r>
              <a:rPr lang="en-US" sz="3000" b="1" dirty="0"/>
              <a:t>in </a:t>
            </a:r>
            <a:r>
              <a:rPr lang="en-US" sz="3000" b="1" dirty="0" smtClean="0"/>
              <a:t>student writing:</a:t>
            </a:r>
            <a:endParaRPr lang="en-US" sz="2800" b="1" dirty="0"/>
          </a:p>
          <a:p>
            <a:pPr marL="296863" indent="0">
              <a:buNone/>
            </a:pPr>
            <a:r>
              <a:rPr lang="en-US" sz="2000" dirty="0"/>
              <a:t>“To build a foundation for college and career readiness, students need to learn to use writing as a way of offering and supporting opinions, demonstrating understanding of the subjects they are studying, and conveying real and imagined experiences and events. They learn to appreciate that a key purpose of writing is to communicate clearly to an external, sometimes unfamiliar audience, and they begin to adapt the form and content of their writing to accomplish a particular task and purpose. They develop the capacity to build knowledge on a subject through research projects and to respond analytically to literary and informational sources. To meet these goals, students must devote significant time and effort to writing, producing numerous pieces over short and extended time frames throughout the year.”</a:t>
            </a:r>
          </a:p>
          <a:p>
            <a:pPr marL="0" indent="0" algn="r">
              <a:spcBef>
                <a:spcPts val="600"/>
              </a:spcBef>
              <a:buNone/>
            </a:pPr>
            <a:r>
              <a:rPr lang="en-US" sz="1600" dirty="0"/>
              <a:t>CCSS Initiative, 2010</a:t>
            </a:r>
          </a:p>
          <a:p>
            <a:pPr marL="0" indent="0">
              <a:buNone/>
            </a:pPr>
            <a:endParaRPr lang="en-US" sz="2000" dirty="0" smtClean="0"/>
          </a:p>
          <a:p>
            <a:pPr marL="0" indent="0">
              <a:buNone/>
            </a:pPr>
            <a:endParaRPr lang="en-US" sz="2000" dirty="0"/>
          </a:p>
          <a:p>
            <a:pPr marL="0" indent="0">
              <a:buNone/>
            </a:pPr>
            <a:endParaRPr lang="en-US" sz="20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10</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23433962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CCR: Note on Range and</a:t>
            </a:r>
            <a:br>
              <a:rPr lang="en-US" dirty="0" smtClean="0"/>
            </a:br>
            <a:r>
              <a:rPr lang="en-US" dirty="0" smtClean="0"/>
              <a:t>Content </a:t>
            </a:r>
            <a:r>
              <a:rPr lang="en-US" dirty="0"/>
              <a:t>in Student Writing</a:t>
            </a:r>
          </a:p>
        </p:txBody>
      </p:sp>
      <p:sp>
        <p:nvSpPr>
          <p:cNvPr id="3" name="Content Placeholder 2"/>
          <p:cNvSpPr>
            <a:spLocks noGrp="1"/>
          </p:cNvSpPr>
          <p:nvPr>
            <p:ph idx="1"/>
          </p:nvPr>
        </p:nvSpPr>
        <p:spPr>
          <a:xfrm>
            <a:off x="457199" y="1621364"/>
            <a:ext cx="8517467" cy="5020736"/>
          </a:xfrm>
        </p:spPr>
        <p:txBody>
          <a:bodyPr>
            <a:normAutofit/>
          </a:bodyPr>
          <a:lstStyle/>
          <a:p>
            <a:pPr marL="296863" indent="0">
              <a:buNone/>
            </a:pPr>
            <a:endParaRPr lang="en-US" sz="2400" b="1" i="1" dirty="0" smtClean="0"/>
          </a:p>
          <a:p>
            <a:pPr marL="754063" indent="-457200">
              <a:buFont typeface="Wingdings" pitchFamily="2" charset="2"/>
              <a:buChar char="Ø"/>
            </a:pPr>
            <a:r>
              <a:rPr lang="en-US" sz="2800" i="1" dirty="0" smtClean="0"/>
              <a:t>How is this statement a rationale for what students are being asked to learn in writing?</a:t>
            </a:r>
          </a:p>
          <a:p>
            <a:pPr marL="754063" indent="-457200">
              <a:buFont typeface="Wingdings" pitchFamily="2" charset="2"/>
              <a:buChar char="Ø"/>
            </a:pPr>
            <a:endParaRPr lang="en-US" sz="2800" i="1" dirty="0"/>
          </a:p>
          <a:p>
            <a:pPr marL="754063" indent="-457200">
              <a:buFont typeface="Wingdings" pitchFamily="2" charset="2"/>
              <a:buChar char="Ø"/>
            </a:pPr>
            <a:r>
              <a:rPr lang="en-US" sz="2800" i="1" dirty="0" smtClean="0"/>
              <a:t>How have the </a:t>
            </a:r>
            <a:r>
              <a:rPr lang="en-US" sz="2800" i="1" dirty="0"/>
              <a:t>writers of the rationale have combined the CCR Anchor Standards for Writing to emphasize the interrelatedness of the </a:t>
            </a:r>
            <a:r>
              <a:rPr lang="en-US" sz="2800" i="1" dirty="0" smtClean="0"/>
              <a:t>standards?</a:t>
            </a:r>
            <a:endParaRPr lang="en-US" sz="2800" i="1" dirty="0"/>
          </a:p>
          <a:p>
            <a:pPr marL="296863" indent="0">
              <a:buNone/>
            </a:pPr>
            <a:endParaRPr lang="en-US" sz="2400"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113"/>
            <a:ext cx="8686800" cy="1143000"/>
          </a:xfrm>
        </p:spPr>
        <p:txBody>
          <a:bodyPr>
            <a:normAutofit fontScale="90000"/>
          </a:bodyPr>
          <a:lstStyle/>
          <a:p>
            <a:pPr algn="ctr"/>
            <a:r>
              <a:rPr lang="en-US" dirty="0" smtClean="0"/>
              <a:t>Relationship </a:t>
            </a:r>
            <a:r>
              <a:rPr lang="en-US" dirty="0"/>
              <a:t>Between </a:t>
            </a:r>
            <a:r>
              <a:rPr lang="en-US" dirty="0" smtClean="0"/>
              <a:t>and </a:t>
            </a:r>
            <a:r>
              <a:rPr lang="en-US" dirty="0"/>
              <a:t>Among the </a:t>
            </a:r>
            <a:r>
              <a:rPr lang="en-US" dirty="0" smtClean="0"/>
              <a:t/>
            </a:r>
            <a:br>
              <a:rPr lang="en-US" dirty="0" smtClean="0"/>
            </a:br>
            <a:r>
              <a:rPr lang="en-US" dirty="0" smtClean="0"/>
              <a:t>CCR </a:t>
            </a:r>
            <a:r>
              <a:rPr lang="en-US" dirty="0"/>
              <a:t>Anchor Standards for Writing</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12</a:t>
            </a:fld>
            <a:endParaRPr lang="en-US" dirty="0"/>
          </a:p>
        </p:txBody>
      </p:sp>
      <p:pic>
        <p:nvPicPr>
          <p:cNvPr id="7" name="Picture 6"/>
          <p:cNvPicPr>
            <a:picLocks noChangeAspect="1"/>
          </p:cNvPicPr>
          <p:nvPr/>
        </p:nvPicPr>
        <p:blipFill>
          <a:blip r:embed="rId3"/>
          <a:stretch>
            <a:fillRect/>
          </a:stretch>
        </p:blipFill>
        <p:spPr>
          <a:xfrm>
            <a:off x="254461" y="1464747"/>
            <a:ext cx="8720202" cy="5266096"/>
          </a:xfrm>
          <a:prstGeom prst="rect">
            <a:avLst/>
          </a:prstGeom>
        </p:spPr>
      </p:pic>
    </p:spTree>
    <p:extLst>
      <p:ext uri="{BB962C8B-B14F-4D97-AF65-F5344CB8AC3E}">
        <p14:creationId xmlns:p14="http://schemas.microsoft.com/office/powerpoint/2010/main" val="41146784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A Classroom of Production</a:t>
            </a:r>
            <a:endParaRPr lang="en-US" dirty="0"/>
          </a:p>
        </p:txBody>
      </p:sp>
      <p:sp>
        <p:nvSpPr>
          <p:cNvPr id="3" name="Content Placeholder 2"/>
          <p:cNvSpPr>
            <a:spLocks noGrp="1"/>
          </p:cNvSpPr>
          <p:nvPr>
            <p:ph idx="1"/>
          </p:nvPr>
        </p:nvSpPr>
        <p:spPr>
          <a:xfrm>
            <a:off x="257176" y="1485900"/>
            <a:ext cx="8667750" cy="4848226"/>
          </a:xfrm>
        </p:spPr>
        <p:txBody>
          <a:bodyPr>
            <a:normAutofit/>
          </a:bodyPr>
          <a:lstStyle/>
          <a:p>
            <a:pPr marL="0" indent="0">
              <a:lnSpc>
                <a:spcPct val="80000"/>
              </a:lnSpc>
              <a:spcAft>
                <a:spcPts val="600"/>
              </a:spcAft>
              <a:buNone/>
            </a:pPr>
            <a:r>
              <a:rPr lang="en-US" b="1" dirty="0"/>
              <a:t>A “classroom of production” approach:</a:t>
            </a:r>
          </a:p>
          <a:p>
            <a:pPr marL="0" indent="0">
              <a:spcAft>
                <a:spcPts val="600"/>
              </a:spcAft>
              <a:buNone/>
            </a:pPr>
            <a:r>
              <a:rPr lang="en-US" sz="2600" dirty="0" smtClean="0"/>
              <a:t>Wilhelm (2012) describes a </a:t>
            </a:r>
            <a:r>
              <a:rPr lang="en-US" sz="2600" dirty="0"/>
              <a:t>classroom that supports students in doing the work and learning of CCSS writing </a:t>
            </a:r>
            <a:r>
              <a:rPr lang="en-US" sz="2600" dirty="0" smtClean="0"/>
              <a:t>as </a:t>
            </a:r>
            <a:r>
              <a:rPr lang="en-US" sz="2600" dirty="0"/>
              <a:t>a “place of </a:t>
            </a:r>
            <a:r>
              <a:rPr lang="en-US" sz="2600" dirty="0" smtClean="0"/>
              <a:t>production.” </a:t>
            </a:r>
            <a:endParaRPr lang="en-US" sz="2600" dirty="0"/>
          </a:p>
          <a:p>
            <a:pPr marL="0" indent="0">
              <a:spcAft>
                <a:spcPts val="600"/>
              </a:spcAft>
              <a:buNone/>
            </a:pPr>
            <a:r>
              <a:rPr lang="en-US" sz="2400" dirty="0" smtClean="0"/>
              <a:t>The </a:t>
            </a:r>
            <a:r>
              <a:rPr lang="en-US" sz="2400" dirty="0"/>
              <a:t>foundation for a classroom of production is one that provides extensive opportunities for students to write for varied tasks, purposes, and audiences. Such a classroom — be it a first grade class where students are learning to create a shared story, a fifth grade writing workshop class, a middle school class working on cross-disciplinary inquiry projects, or a transition to college class for English Learners — builds students’ capacity for learning and applying higher order thinking skills on a foundation of production</a:t>
            </a:r>
            <a:r>
              <a:rPr lang="en-US" sz="2400" dirty="0" smtClean="0"/>
              <a:t>.</a:t>
            </a:r>
            <a:endParaRPr lang="en-US" sz="2400" dirty="0">
              <a:effectLst/>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13</a:t>
            </a:fld>
            <a:endParaRPr lang="en-US" dirty="0"/>
          </a:p>
        </p:txBody>
      </p:sp>
    </p:spTree>
    <p:extLst>
      <p:ext uri="{BB962C8B-B14F-4D97-AF65-F5344CB8AC3E}">
        <p14:creationId xmlns:p14="http://schemas.microsoft.com/office/powerpoint/2010/main" val="2665559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Learning </a:t>
            </a:r>
            <a:r>
              <a:rPr lang="en-US" dirty="0"/>
              <a:t>the Skills of Production</a:t>
            </a:r>
          </a:p>
        </p:txBody>
      </p:sp>
      <p:sp>
        <p:nvSpPr>
          <p:cNvPr id="3" name="Content Placeholder 2"/>
          <p:cNvSpPr>
            <a:spLocks noGrp="1"/>
          </p:cNvSpPr>
          <p:nvPr>
            <p:ph idx="1"/>
          </p:nvPr>
        </p:nvSpPr>
        <p:spPr>
          <a:xfrm>
            <a:off x="180975" y="1457325"/>
            <a:ext cx="8772525" cy="5029367"/>
          </a:xfrm>
        </p:spPr>
        <p:txBody>
          <a:bodyPr>
            <a:normAutofit fontScale="77500" lnSpcReduction="20000"/>
          </a:bodyPr>
          <a:lstStyle/>
          <a:p>
            <a:pPr marL="0" indent="0">
              <a:spcAft>
                <a:spcPts val="600"/>
              </a:spcAft>
              <a:buNone/>
            </a:pPr>
            <a:r>
              <a:rPr lang="en-US" sz="4100" b="1" dirty="0"/>
              <a:t>An "if-then" approach</a:t>
            </a:r>
            <a:r>
              <a:rPr lang="en-US" sz="4100" b="1" dirty="0" smtClean="0"/>
              <a:t>:</a:t>
            </a:r>
            <a:endParaRPr lang="en-US" sz="4100" b="1" dirty="0"/>
          </a:p>
          <a:p>
            <a:pPr>
              <a:spcBef>
                <a:spcPts val="1200"/>
              </a:spcBef>
            </a:pPr>
            <a:r>
              <a:rPr lang="en-US" sz="2600" b="1" dirty="0" smtClean="0"/>
              <a:t>If</a:t>
            </a:r>
            <a:r>
              <a:rPr lang="en-US" sz="2600" dirty="0" smtClean="0"/>
              <a:t> </a:t>
            </a:r>
            <a:r>
              <a:rPr lang="en-US" sz="2600" dirty="0"/>
              <a:t>students are deeply involved in generating ideas and gathering credible information from print and digital texts, </a:t>
            </a:r>
            <a:r>
              <a:rPr lang="en-US" sz="2600" b="1" dirty="0"/>
              <a:t>then </a:t>
            </a:r>
            <a:r>
              <a:rPr lang="en-US" sz="2600" dirty="0" smtClean="0"/>
              <a:t>they </a:t>
            </a:r>
            <a:r>
              <a:rPr lang="en-US" sz="2600" dirty="0"/>
              <a:t>must learn to use writing process strategies and technological tools to produce, refine, and present written products that address a range of writing tasks, purposes, and audiences.</a:t>
            </a:r>
          </a:p>
          <a:p>
            <a:pPr>
              <a:spcBef>
                <a:spcPts val="1200"/>
              </a:spcBef>
            </a:pPr>
            <a:r>
              <a:rPr lang="en-US" sz="2600" b="1" dirty="0"/>
              <a:t>If</a:t>
            </a:r>
            <a:r>
              <a:rPr lang="en-US" sz="2600" dirty="0"/>
              <a:t> students are learning to address a wide range of writing tasks and audiences, </a:t>
            </a:r>
            <a:r>
              <a:rPr lang="en-US" sz="2600" b="1" dirty="0"/>
              <a:t>then </a:t>
            </a:r>
            <a:r>
              <a:rPr lang="en-US" sz="2600" dirty="0" smtClean="0"/>
              <a:t>they </a:t>
            </a:r>
            <a:r>
              <a:rPr lang="en-US" sz="2600" dirty="0"/>
              <a:t>must learn the skills of narrative, informative/explanatory, and opinion/argument writing, as well as the purposes of writing to inform, argue, and analyze.</a:t>
            </a:r>
          </a:p>
          <a:p>
            <a:pPr>
              <a:spcBef>
                <a:spcPts val="1200"/>
              </a:spcBef>
            </a:pPr>
            <a:r>
              <a:rPr lang="en-US" sz="2600" b="1" dirty="0"/>
              <a:t>If</a:t>
            </a:r>
            <a:r>
              <a:rPr lang="en-US" sz="2600" dirty="0"/>
              <a:t> students receive instruction in and extensive practice across all ten interconnected anchor standards and are writing to inform, argue, and persuade, </a:t>
            </a:r>
            <a:r>
              <a:rPr lang="en-US" sz="2600" b="1" dirty="0" smtClean="0"/>
              <a:t>then</a:t>
            </a:r>
            <a:r>
              <a:rPr lang="en-US" sz="2600" dirty="0" smtClean="0"/>
              <a:t> they </a:t>
            </a:r>
            <a:r>
              <a:rPr lang="en-US" sz="2600" dirty="0"/>
              <a:t>are building the foundation for the writing of college and career</a:t>
            </a:r>
            <a:r>
              <a:rPr lang="en-US" sz="2600" dirty="0" smtClean="0"/>
              <a:t>.</a:t>
            </a:r>
            <a:endParaRPr lang="en-US" sz="2200" dirty="0"/>
          </a:p>
          <a:p>
            <a:pPr marL="0" indent="0">
              <a:buNone/>
            </a:pPr>
            <a:endParaRPr lang="en-US" sz="2600" dirty="0" smtClean="0"/>
          </a:p>
          <a:p>
            <a:pPr marL="0" indent="0">
              <a:buNone/>
            </a:pPr>
            <a:r>
              <a:rPr lang="en-US" sz="2600" dirty="0" smtClean="0"/>
              <a:t>In </a:t>
            </a:r>
            <a:r>
              <a:rPr lang="en-US" sz="2600" dirty="0"/>
              <a:t>a classroom that provides the conditions for students to become producers of writing, the teacher’s role is to help them learn the </a:t>
            </a:r>
            <a:r>
              <a:rPr lang="en-US" sz="2600" b="1" dirty="0"/>
              <a:t>skills of production — research, investigation, building knowledge, composing </a:t>
            </a:r>
            <a:r>
              <a:rPr lang="en-US" sz="2600" dirty="0"/>
              <a:t>— along with the higher order thinking skills of writing to inform, argue, and analyze.</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14</a:t>
            </a:fld>
            <a:endParaRPr lang="en-US" dirty="0"/>
          </a:p>
        </p:txBody>
      </p:sp>
    </p:spTree>
    <p:extLst>
      <p:ext uri="{BB962C8B-B14F-4D97-AF65-F5344CB8AC3E}">
        <p14:creationId xmlns:p14="http://schemas.microsoft.com/office/powerpoint/2010/main" val="3459031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a:t>D</a:t>
            </a:r>
            <a:r>
              <a:rPr lang="en-US" dirty="0" smtClean="0"/>
              <a:t>oing </a:t>
            </a:r>
            <a:r>
              <a:rPr lang="en-US" dirty="0"/>
              <a:t>the Work of </a:t>
            </a:r>
            <a:r>
              <a:rPr lang="en-US" dirty="0" smtClean="0"/>
              <a:t>Writing</a:t>
            </a:r>
            <a:endParaRPr lang="en-US" dirty="0"/>
          </a:p>
        </p:txBody>
      </p:sp>
      <p:sp>
        <p:nvSpPr>
          <p:cNvPr id="3" name="Content Placeholder 2"/>
          <p:cNvSpPr>
            <a:spLocks noGrp="1"/>
          </p:cNvSpPr>
          <p:nvPr>
            <p:ph idx="1"/>
          </p:nvPr>
        </p:nvSpPr>
        <p:spPr>
          <a:xfrm>
            <a:off x="257175" y="1447800"/>
            <a:ext cx="8620125" cy="5038894"/>
          </a:xfrm>
        </p:spPr>
        <p:txBody>
          <a:bodyPr>
            <a:normAutofit/>
          </a:bodyPr>
          <a:lstStyle/>
          <a:p>
            <a:pPr marL="0" indent="0">
              <a:lnSpc>
                <a:spcPct val="80000"/>
              </a:lnSpc>
              <a:spcAft>
                <a:spcPts val="600"/>
              </a:spcAft>
              <a:buNone/>
            </a:pPr>
            <a:r>
              <a:rPr lang="en-US" b="1" dirty="0"/>
              <a:t>“Doing the work” approach: </a:t>
            </a:r>
            <a:endParaRPr lang="en-US" sz="2400" b="1" dirty="0" smtClean="0"/>
          </a:p>
          <a:p>
            <a:pPr marL="0" indent="0">
              <a:buNone/>
            </a:pPr>
            <a:r>
              <a:rPr lang="en-US" sz="2600" dirty="0"/>
              <a:t>W</a:t>
            </a:r>
            <a:r>
              <a:rPr lang="en-US" sz="2600" dirty="0" smtClean="0"/>
              <a:t>riting </a:t>
            </a:r>
            <a:r>
              <a:rPr lang="en-US" sz="2600" dirty="0"/>
              <a:t>Standards 4 through 10 </a:t>
            </a:r>
            <a:r>
              <a:rPr lang="en-US" sz="2600" i="1" dirty="0"/>
              <a:t>"illuminate how students should go about doing the work of the first three </a:t>
            </a:r>
            <a:r>
              <a:rPr lang="en-US" sz="2600" i="1" dirty="0" smtClean="0"/>
              <a:t>standards." </a:t>
            </a:r>
            <a:endParaRPr lang="en-US" sz="2600" dirty="0"/>
          </a:p>
          <a:p>
            <a:pPr marL="0" indent="0" algn="r">
              <a:buNone/>
            </a:pPr>
            <a:r>
              <a:rPr lang="en-US" sz="1800" i="1" dirty="0" smtClean="0"/>
              <a:t>Source: </a:t>
            </a:r>
            <a:r>
              <a:rPr lang="en-US" sz="1800" dirty="0" smtClean="0"/>
              <a:t>Calkins</a:t>
            </a:r>
            <a:r>
              <a:rPr lang="en-US" sz="1800" dirty="0"/>
              <a:t>, </a:t>
            </a:r>
            <a:r>
              <a:rPr lang="en-US" sz="1800" dirty="0" smtClean="0"/>
              <a:t>2012</a:t>
            </a:r>
          </a:p>
          <a:p>
            <a:pPr marL="0" indent="0">
              <a:buNone/>
            </a:pPr>
            <a:endParaRPr lang="en-US" sz="2400" dirty="0"/>
          </a:p>
          <a:p>
            <a:pPr>
              <a:spcBef>
                <a:spcPts val="1200"/>
              </a:spcBef>
              <a:buFont typeface="Wingdings" pitchFamily="2" charset="2"/>
              <a:buChar char="Ø"/>
            </a:pPr>
            <a:r>
              <a:rPr lang="en-US" sz="2600" i="1" dirty="0" smtClean="0"/>
              <a:t>How does this approach support the writing classroom as a place of production?</a:t>
            </a:r>
          </a:p>
          <a:p>
            <a:pPr>
              <a:spcBef>
                <a:spcPts val="1200"/>
              </a:spcBef>
              <a:buFont typeface="Wingdings" pitchFamily="2" charset="2"/>
              <a:buChar char="Ø"/>
            </a:pPr>
            <a:r>
              <a:rPr lang="en-US" sz="2600" i="1" dirty="0" smtClean="0"/>
              <a:t>How does it describe the interrelatedness of the CCR Anchor Standards in Writing?</a:t>
            </a:r>
          </a:p>
          <a:p>
            <a:pPr marL="0" indent="0">
              <a:spcBef>
                <a:spcPts val="1200"/>
              </a:spcBef>
              <a:buNone/>
            </a:pPr>
            <a:endParaRPr lang="en-US" sz="2600" i="1"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15</a:t>
            </a:fld>
            <a:endParaRPr lang="en-US" dirty="0"/>
          </a:p>
        </p:txBody>
      </p:sp>
    </p:spTree>
    <p:extLst>
      <p:ext uri="{BB962C8B-B14F-4D97-AF65-F5344CB8AC3E}">
        <p14:creationId xmlns:p14="http://schemas.microsoft.com/office/powerpoint/2010/main" val="27836463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Reflect, Write, and Share</a:t>
            </a:r>
            <a:endParaRPr lang="en-US" dirty="0"/>
          </a:p>
        </p:txBody>
      </p:sp>
      <p:sp>
        <p:nvSpPr>
          <p:cNvPr id="3" name="Content Placeholder 2"/>
          <p:cNvSpPr>
            <a:spLocks noGrp="1"/>
          </p:cNvSpPr>
          <p:nvPr>
            <p:ph idx="1"/>
          </p:nvPr>
        </p:nvSpPr>
        <p:spPr>
          <a:xfrm>
            <a:off x="457200" y="1658617"/>
            <a:ext cx="8686800" cy="4602483"/>
          </a:xfrm>
        </p:spPr>
        <p:txBody>
          <a:bodyPr>
            <a:normAutofit/>
          </a:bodyPr>
          <a:lstStyle/>
          <a:p>
            <a:r>
              <a:rPr lang="en-US" sz="2400" b="1" dirty="0"/>
              <a:t>Consider anchor standards 1–3: </a:t>
            </a:r>
            <a:endParaRPr lang="en-US" sz="2400" b="1" dirty="0" smtClean="0"/>
          </a:p>
          <a:p>
            <a:pPr marL="685800">
              <a:buFont typeface="Wingdings" pitchFamily="2" charset="2"/>
              <a:buChar char="Ø"/>
            </a:pPr>
            <a:r>
              <a:rPr lang="en-US" sz="2200" i="1" dirty="0"/>
              <a:t>How will the increased emphasis on argument and informative/explanatory writing impact your current teaching? </a:t>
            </a:r>
          </a:p>
          <a:p>
            <a:r>
              <a:rPr lang="en-US" sz="2400" b="1" dirty="0"/>
              <a:t>Consider anchor standards 4–6</a:t>
            </a:r>
            <a:r>
              <a:rPr lang="en-US" sz="2400" b="1" dirty="0" smtClean="0"/>
              <a:t>:</a:t>
            </a:r>
          </a:p>
          <a:p>
            <a:pPr marL="685800">
              <a:buFont typeface="Wingdings" pitchFamily="2" charset="2"/>
              <a:buChar char="Ø"/>
            </a:pPr>
            <a:r>
              <a:rPr lang="en-US" sz="2200" i="1" dirty="0"/>
              <a:t>Which standard(s) would bring the most significant changes to your teaching of writing at your current grade level? Why? </a:t>
            </a:r>
          </a:p>
          <a:p>
            <a:r>
              <a:rPr lang="en-US" sz="2400" b="1" dirty="0"/>
              <a:t>Consider anchor standards 7–9: </a:t>
            </a:r>
            <a:endParaRPr lang="en-US" sz="2400" b="1" dirty="0" smtClean="0"/>
          </a:p>
          <a:p>
            <a:pPr marL="685800">
              <a:buFont typeface="Wingdings" pitchFamily="2" charset="2"/>
              <a:buChar char="Ø"/>
            </a:pPr>
            <a:r>
              <a:rPr lang="en-US" sz="2200" i="1" dirty="0" smtClean="0"/>
              <a:t>Which </a:t>
            </a:r>
            <a:r>
              <a:rPr lang="en-US" sz="2200" i="1" dirty="0"/>
              <a:t>standard(s) might present the greatest challenges for your students?</a:t>
            </a:r>
          </a:p>
          <a:p>
            <a:r>
              <a:rPr lang="en-US" sz="2400" b="1" dirty="0"/>
              <a:t>Consider anchor standard 10</a:t>
            </a:r>
            <a:r>
              <a:rPr lang="en-US" sz="2400" b="1" dirty="0" smtClean="0"/>
              <a:t>:</a:t>
            </a:r>
          </a:p>
          <a:p>
            <a:pPr marL="685800">
              <a:buFont typeface="Wingdings" pitchFamily="2" charset="2"/>
              <a:buChar char="Ø"/>
            </a:pPr>
            <a:r>
              <a:rPr lang="en-US" sz="2200" i="1" dirty="0" smtClean="0"/>
              <a:t>How </a:t>
            </a:r>
            <a:r>
              <a:rPr lang="en-US" sz="2200" i="1" dirty="0"/>
              <a:t>might you collaborate with your colleagues to ensure that all students are exposed to the range required by this standard?</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16</a:t>
            </a:fld>
            <a:endParaRPr lang="en-US" dirty="0"/>
          </a:p>
        </p:txBody>
      </p:sp>
    </p:spTree>
    <p:extLst>
      <p:ext uri="{BB962C8B-B14F-4D97-AF65-F5344CB8AC3E}">
        <p14:creationId xmlns:p14="http://schemas.microsoft.com/office/powerpoint/2010/main" val="17499927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Relationship of the CCR Anchor Standards for Writing: Conclusion</a:t>
            </a:r>
            <a:endParaRPr lang="en-US" dirty="0"/>
          </a:p>
        </p:txBody>
      </p:sp>
      <p:sp>
        <p:nvSpPr>
          <p:cNvPr id="3" name="Content Placeholder 2"/>
          <p:cNvSpPr>
            <a:spLocks noGrp="1"/>
          </p:cNvSpPr>
          <p:nvPr>
            <p:ph idx="1"/>
          </p:nvPr>
        </p:nvSpPr>
        <p:spPr/>
        <p:txBody>
          <a:bodyPr/>
          <a:lstStyle/>
          <a:p>
            <a:pPr marL="0" indent="0">
              <a:buNone/>
            </a:pPr>
            <a:endParaRPr lang="en-US" b="1" dirty="0" smtClean="0"/>
          </a:p>
          <a:p>
            <a:pPr marL="0" indent="0">
              <a:buNone/>
            </a:pPr>
            <a:r>
              <a:rPr lang="en-US" b="1" dirty="0" smtClean="0"/>
              <a:t>Important Take Away: </a:t>
            </a:r>
            <a:r>
              <a:rPr lang="en-US" dirty="0" smtClean="0"/>
              <a:t>The </a:t>
            </a:r>
            <a:r>
              <a:rPr lang="en-US" dirty="0"/>
              <a:t>ten anchor standards in writing do not just complement each other. They need to be addressed instructionally as interconnected, interrelated, and interdependent. Lessons developed for both short and extended time frames will cluster and address most of the writing standards simultaneously.</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17</a:t>
            </a:fld>
            <a:endParaRPr lang="en-US" dirty="0"/>
          </a:p>
        </p:txBody>
      </p:sp>
    </p:spTree>
    <p:extLst>
      <p:ext uri="{BB962C8B-B14F-4D97-AF65-F5344CB8AC3E}">
        <p14:creationId xmlns:p14="http://schemas.microsoft.com/office/powerpoint/2010/main" val="4912926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a:t> </a:t>
            </a:r>
            <a:r>
              <a:rPr lang="en-US" dirty="0" smtClean="0"/>
              <a:t>Text </a:t>
            </a:r>
            <a:r>
              <a:rPr lang="en-US" dirty="0"/>
              <a:t>Types, Purposes, </a:t>
            </a:r>
            <a:r>
              <a:rPr lang="en-US" dirty="0" smtClean="0"/>
              <a:t>and </a:t>
            </a:r>
            <a:r>
              <a:rPr lang="en-US" dirty="0"/>
              <a:t>Genres</a:t>
            </a:r>
          </a:p>
        </p:txBody>
      </p:sp>
      <p:sp>
        <p:nvSpPr>
          <p:cNvPr id="3" name="Content Placeholder 2"/>
          <p:cNvSpPr>
            <a:spLocks noGrp="1"/>
          </p:cNvSpPr>
          <p:nvPr>
            <p:ph idx="1"/>
          </p:nvPr>
        </p:nvSpPr>
        <p:spPr>
          <a:xfrm>
            <a:off x="457200" y="1447800"/>
            <a:ext cx="8229600" cy="4988617"/>
          </a:xfrm>
        </p:spPr>
        <p:txBody>
          <a:bodyPr>
            <a:normAutofit/>
          </a:bodyPr>
          <a:lstStyle/>
          <a:p>
            <a:pPr marL="0" indent="0">
              <a:spcAft>
                <a:spcPts val="600"/>
              </a:spcAft>
              <a:buNone/>
            </a:pPr>
            <a:r>
              <a:rPr lang="en-US" b="1" dirty="0"/>
              <a:t>Texts </a:t>
            </a:r>
            <a:r>
              <a:rPr lang="en-US" b="1" dirty="0" smtClean="0"/>
              <a:t>Types and Purposes (Standards 1–3):</a:t>
            </a:r>
            <a:endParaRPr lang="en-US" dirty="0"/>
          </a:p>
          <a:p>
            <a:pPr marL="401638" indent="0">
              <a:spcBef>
                <a:spcPts val="1200"/>
              </a:spcBef>
              <a:buNone/>
            </a:pPr>
            <a:r>
              <a:rPr lang="en-US" sz="2600" dirty="0" smtClean="0"/>
              <a:t>"</a:t>
            </a:r>
            <a:r>
              <a:rPr lang="en-US" sz="2600" dirty="0"/>
              <a:t>These broad types of writing include many subgenres. See </a:t>
            </a:r>
            <a:r>
              <a:rPr lang="en-US" sz="2600" dirty="0" smtClean="0"/>
              <a:t>Appendix A </a:t>
            </a:r>
            <a:r>
              <a:rPr lang="en-US" sz="2600" dirty="0"/>
              <a:t>[pages </a:t>
            </a:r>
            <a:r>
              <a:rPr lang="en-US" sz="2600" dirty="0" smtClean="0"/>
              <a:t>23–25</a:t>
            </a:r>
            <a:r>
              <a:rPr lang="en-US" sz="2600" dirty="0"/>
              <a:t>] for definitions of key writing types."</a:t>
            </a:r>
          </a:p>
          <a:p>
            <a:pPr marL="0" indent="0" algn="r">
              <a:buNone/>
            </a:pPr>
            <a:endParaRPr lang="en-US" sz="1600" dirty="0" smtClean="0"/>
          </a:p>
          <a:p>
            <a:pPr marL="0" indent="0" algn="r">
              <a:buNone/>
            </a:pPr>
            <a:r>
              <a:rPr lang="en-US" sz="1600" dirty="0" smtClean="0"/>
              <a:t>Source: Common Core State Standards Initiative, 2010</a:t>
            </a:r>
            <a:endParaRPr lang="en-US" sz="1600" dirty="0"/>
          </a:p>
          <a:p>
            <a:pPr marL="0" indent="0" algn="r">
              <a:buNone/>
            </a:pPr>
            <a:endParaRPr lang="en-US" sz="2800" dirty="0" smtClean="0"/>
          </a:p>
          <a:p>
            <a:pPr marL="0" indent="0">
              <a:spcBef>
                <a:spcPts val="0"/>
              </a:spcBef>
              <a:buNone/>
            </a:pPr>
            <a:r>
              <a:rPr lang="en-US" sz="2800" dirty="0" smtClean="0"/>
              <a:t>Consider </a:t>
            </a:r>
            <a:r>
              <a:rPr lang="en-US" sz="2800" dirty="0"/>
              <a:t>the following questions:</a:t>
            </a:r>
          </a:p>
          <a:p>
            <a:pPr>
              <a:spcBef>
                <a:spcPts val="1200"/>
              </a:spcBef>
              <a:buFont typeface="Wingdings" pitchFamily="2" charset="2"/>
              <a:buChar char="Ø"/>
            </a:pPr>
            <a:r>
              <a:rPr lang="en-US" sz="2400" i="1" dirty="0"/>
              <a:t>What does “broad types” of writing mean?</a:t>
            </a:r>
          </a:p>
          <a:p>
            <a:pPr>
              <a:spcBef>
                <a:spcPts val="1200"/>
              </a:spcBef>
              <a:buFont typeface="Wingdings" pitchFamily="2" charset="2"/>
              <a:buChar char="Ø"/>
            </a:pPr>
            <a:r>
              <a:rPr lang="en-US" sz="2400" i="1" dirty="0"/>
              <a:t>What are the connections between and among text types, genres, and </a:t>
            </a:r>
            <a:r>
              <a:rPr lang="en-US" sz="2400" i="1" dirty="0" smtClean="0"/>
              <a:t>subgenres</a:t>
            </a:r>
            <a:r>
              <a:rPr lang="en-US" sz="2400" i="1" dirty="0"/>
              <a:t>? What are the differences?</a:t>
            </a:r>
          </a:p>
          <a:p>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18</a:t>
            </a:fld>
            <a:endParaRPr lang="en-US" dirty="0"/>
          </a:p>
        </p:txBody>
      </p:sp>
    </p:spTree>
    <p:extLst>
      <p:ext uri="{BB962C8B-B14F-4D97-AF65-F5344CB8AC3E}">
        <p14:creationId xmlns:p14="http://schemas.microsoft.com/office/powerpoint/2010/main" val="19565072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Text </a:t>
            </a:r>
            <a:r>
              <a:rPr lang="en-US" dirty="0"/>
              <a:t>Types, Purposes, </a:t>
            </a:r>
            <a:r>
              <a:rPr lang="en-US" dirty="0" smtClean="0"/>
              <a:t>and </a:t>
            </a:r>
            <a:r>
              <a:rPr lang="en-US" dirty="0"/>
              <a:t>Genres</a:t>
            </a:r>
          </a:p>
        </p:txBody>
      </p:sp>
      <p:sp>
        <p:nvSpPr>
          <p:cNvPr id="3" name="Content Placeholder 2"/>
          <p:cNvSpPr>
            <a:spLocks noGrp="1"/>
          </p:cNvSpPr>
          <p:nvPr>
            <p:ph idx="1"/>
          </p:nvPr>
        </p:nvSpPr>
        <p:spPr>
          <a:xfrm>
            <a:off x="228600" y="1466850"/>
            <a:ext cx="8826500" cy="5045767"/>
          </a:xfrm>
        </p:spPr>
        <p:txBody>
          <a:bodyPr>
            <a:normAutofit fontScale="62500" lnSpcReduction="20000"/>
          </a:bodyPr>
          <a:lstStyle/>
          <a:p>
            <a:pPr marL="0" indent="0">
              <a:buNone/>
            </a:pPr>
            <a:r>
              <a:rPr lang="en-US" sz="4600" b="1" i="1" dirty="0" smtClean="0"/>
              <a:t>What is Genre?</a:t>
            </a:r>
          </a:p>
          <a:p>
            <a:pPr marL="0" indent="0">
              <a:spcBef>
                <a:spcPts val="1200"/>
              </a:spcBef>
              <a:buNone/>
            </a:pPr>
            <a:r>
              <a:rPr lang="en-US" sz="4000" b="1" dirty="0" smtClean="0"/>
              <a:t>Traditional Definition: </a:t>
            </a:r>
            <a:r>
              <a:rPr lang="en-US" sz="4000" dirty="0" smtClean="0"/>
              <a:t>Distinguished </a:t>
            </a:r>
            <a:r>
              <a:rPr lang="en-US" sz="4000" dirty="0"/>
              <a:t>between drama, fiction, and </a:t>
            </a:r>
            <a:r>
              <a:rPr lang="en-US" sz="4000" dirty="0" smtClean="0"/>
              <a:t>poetry </a:t>
            </a:r>
          </a:p>
          <a:p>
            <a:pPr marL="0" indent="0">
              <a:spcBef>
                <a:spcPts val="1200"/>
              </a:spcBef>
              <a:buNone/>
            </a:pPr>
            <a:r>
              <a:rPr lang="en-US" sz="4000" b="1" dirty="0"/>
              <a:t>1980’s: </a:t>
            </a:r>
            <a:r>
              <a:rPr lang="en-US" sz="4000" dirty="0" smtClean="0"/>
              <a:t>Began </a:t>
            </a:r>
            <a:r>
              <a:rPr lang="en-US" sz="4000" dirty="0"/>
              <a:t>to refer to a </a:t>
            </a:r>
            <a:r>
              <a:rPr lang="en-US" sz="4000" dirty="0" smtClean="0"/>
              <a:t>broader </a:t>
            </a:r>
            <a:r>
              <a:rPr lang="en-US" sz="4000" dirty="0"/>
              <a:t>set of text types (letters, memos, essays, proposals</a:t>
            </a:r>
            <a:r>
              <a:rPr lang="en-US" sz="4000" dirty="0" smtClean="0"/>
              <a:t>); also </a:t>
            </a:r>
            <a:r>
              <a:rPr lang="en-US" sz="4000" dirty="0"/>
              <a:t>began to inform the teaching of </a:t>
            </a:r>
            <a:r>
              <a:rPr lang="en-US" sz="4000" dirty="0" smtClean="0"/>
              <a:t>writing</a:t>
            </a:r>
          </a:p>
          <a:p>
            <a:pPr marL="0" indent="0">
              <a:spcBef>
                <a:spcPts val="1200"/>
              </a:spcBef>
              <a:buNone/>
            </a:pPr>
            <a:r>
              <a:rPr lang="en-US" sz="3800" dirty="0" smtClean="0"/>
              <a:t>The above </a:t>
            </a:r>
            <a:r>
              <a:rPr lang="en-US" sz="3800" dirty="0"/>
              <a:t>uses of the term only </a:t>
            </a:r>
            <a:r>
              <a:rPr lang="en-US" sz="3800" dirty="0" smtClean="0"/>
              <a:t>identified </a:t>
            </a:r>
            <a:r>
              <a:rPr lang="en-US" sz="3800" dirty="0"/>
              <a:t>text types and made generalizations about their usual forms</a:t>
            </a:r>
            <a:r>
              <a:rPr lang="en-US" sz="3800" dirty="0" smtClean="0"/>
              <a:t>. Teaching </a:t>
            </a:r>
            <a:r>
              <a:rPr lang="en-US" sz="3800" dirty="0"/>
              <a:t>focused on patterns and organizations — or on what and how to write a letter or a proposal but not why we write these genres.   </a:t>
            </a:r>
            <a:r>
              <a:rPr lang="en-US" dirty="0"/>
              <a:t>    </a:t>
            </a:r>
            <a:endParaRPr lang="en-US" b="1" dirty="0" smtClean="0"/>
          </a:p>
          <a:p>
            <a:pPr marL="0" indent="0">
              <a:spcBef>
                <a:spcPts val="1200"/>
              </a:spcBef>
              <a:buNone/>
            </a:pPr>
            <a:r>
              <a:rPr lang="en-US" sz="4000" b="1" dirty="0" smtClean="0"/>
              <a:t>Current </a:t>
            </a:r>
            <a:r>
              <a:rPr lang="en-US" sz="4000" b="1" dirty="0"/>
              <a:t>uses of the </a:t>
            </a:r>
            <a:r>
              <a:rPr lang="en-US" sz="4000" b="1" dirty="0" smtClean="0"/>
              <a:t>term: </a:t>
            </a:r>
            <a:r>
              <a:rPr lang="en-US" sz="4000" dirty="0" smtClean="0"/>
              <a:t>Every </a:t>
            </a:r>
            <a:r>
              <a:rPr lang="en-US" sz="4000" dirty="0"/>
              <a:t>genre of writing “occurs in a </a:t>
            </a:r>
            <a:r>
              <a:rPr lang="en-US" sz="4000" dirty="0" smtClean="0"/>
              <a:t>situation.” </a:t>
            </a:r>
          </a:p>
          <a:p>
            <a:pPr>
              <a:spcBef>
                <a:spcPts val="1200"/>
              </a:spcBef>
            </a:pPr>
            <a:r>
              <a:rPr lang="en-US" sz="3800" dirty="0" smtClean="0"/>
              <a:t>That </a:t>
            </a:r>
            <a:r>
              <a:rPr lang="en-US" sz="3800" dirty="0"/>
              <a:t>situation has an audience, a purpose, a context or setting, a set of expected and appropriate responses, and a reason for the writer to write.</a:t>
            </a:r>
          </a:p>
          <a:p>
            <a:pPr marL="0" indent="0" algn="r">
              <a:spcBef>
                <a:spcPts val="1200"/>
              </a:spcBef>
              <a:buNone/>
            </a:pPr>
            <a:r>
              <a:rPr lang="en-US" sz="2600" dirty="0" smtClean="0"/>
              <a:t>Source: Fox</a:t>
            </a:r>
            <a:r>
              <a:rPr lang="en-US" sz="2600" dirty="0"/>
              <a:t>, 2004</a:t>
            </a:r>
          </a:p>
          <a:p>
            <a:pPr marL="0" indent="0">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19</a:t>
            </a:fld>
            <a:endParaRPr lang="en-US" dirty="0"/>
          </a:p>
        </p:txBody>
      </p:sp>
    </p:spTree>
    <p:extLst>
      <p:ext uri="{BB962C8B-B14F-4D97-AF65-F5344CB8AC3E}">
        <p14:creationId xmlns:p14="http://schemas.microsoft.com/office/powerpoint/2010/main" val="24563346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Welcome to the Series</a:t>
            </a:r>
            <a:endParaRPr lang="en-US" dirty="0"/>
          </a:p>
        </p:txBody>
      </p:sp>
      <p:sp>
        <p:nvSpPr>
          <p:cNvPr id="3" name="Content Placeholder 2"/>
          <p:cNvSpPr>
            <a:spLocks noGrp="1"/>
          </p:cNvSpPr>
          <p:nvPr>
            <p:ph idx="1"/>
          </p:nvPr>
        </p:nvSpPr>
        <p:spPr/>
        <p:txBody>
          <a:bodyPr>
            <a:normAutofit fontScale="55000" lnSpcReduction="20000"/>
          </a:bodyPr>
          <a:lstStyle/>
          <a:p>
            <a:pPr algn="ctr">
              <a:buNone/>
            </a:pPr>
            <a:r>
              <a:rPr lang="en-US" sz="6500" dirty="0" smtClean="0"/>
              <a:t>	Common Core State Standards (CCSS)  </a:t>
            </a:r>
          </a:p>
          <a:p>
            <a:pPr algn="ctr">
              <a:buNone/>
            </a:pPr>
            <a:r>
              <a:rPr lang="en-US" sz="6500" dirty="0" smtClean="0"/>
              <a:t>Professional Learning Modules</a:t>
            </a:r>
          </a:p>
          <a:p>
            <a:pPr algn="ctr">
              <a:buNone/>
            </a:pPr>
            <a:endParaRPr lang="en-US" sz="4600" dirty="0" smtClean="0"/>
          </a:p>
          <a:p>
            <a:pPr algn="ctr">
              <a:buNone/>
            </a:pPr>
            <a:r>
              <a:rPr lang="en-US" sz="4600" dirty="0" smtClean="0"/>
              <a:t>Available on the Brokers of Expertise Web Site at</a:t>
            </a:r>
            <a:r>
              <a:rPr lang="en-US" sz="4600" dirty="0"/>
              <a:t> </a:t>
            </a:r>
            <a:r>
              <a:rPr lang="en-US" sz="4600" dirty="0" smtClean="0">
                <a:hlinkClick r:id="rId3"/>
              </a:rPr>
              <a:t>www.myboe.org</a:t>
            </a:r>
            <a:endParaRPr lang="en-US" sz="4600" dirty="0" smtClean="0"/>
          </a:p>
          <a:p>
            <a:pPr algn="ctr">
              <a:buNone/>
            </a:pPr>
            <a:endParaRPr lang="en-US" dirty="0"/>
          </a:p>
          <a:p>
            <a:pPr algn="ctr">
              <a:buNone/>
            </a:pPr>
            <a:r>
              <a:rPr lang="en-US" sz="5800" dirty="0" smtClean="0"/>
              <a:t>Welcome Message</a:t>
            </a:r>
          </a:p>
          <a:p>
            <a:pPr algn="ctr">
              <a:buNone/>
            </a:pPr>
            <a:r>
              <a:rPr lang="en-US" sz="5100" dirty="0" smtClean="0"/>
              <a:t>Lupita Alcala , Deputy Superintendent</a:t>
            </a:r>
            <a:r>
              <a:rPr lang="en-US" sz="5100" dirty="0"/>
              <a:t> </a:t>
            </a:r>
            <a:endParaRPr lang="en-US" sz="5100" dirty="0" smtClean="0"/>
          </a:p>
          <a:p>
            <a:pPr algn="ctr">
              <a:buNone/>
            </a:pPr>
            <a:r>
              <a:rPr lang="en-US" sz="4000" dirty="0" smtClean="0"/>
              <a:t>Instruction and Learning Support Branch</a:t>
            </a:r>
          </a:p>
          <a:p>
            <a:pPr algn="ctr">
              <a:buNone/>
            </a:pPr>
            <a:r>
              <a:rPr lang="en-US" sz="4000" dirty="0" smtClean="0"/>
              <a:t>California Department of Education (CDE)</a:t>
            </a:r>
          </a:p>
          <a:p>
            <a:pPr algn="ctr">
              <a:buNone/>
            </a:pPr>
            <a:endParaRPr lang="en-US" dirty="0"/>
          </a:p>
          <a:p>
            <a:pPr algn="ctr">
              <a:buNone/>
            </a:pPr>
            <a:r>
              <a:rPr lang="en-US" dirty="0">
                <a:solidFill>
                  <a:srgbClr val="FF0000"/>
                </a:solidFill>
                <a:hlinkClick r:id="rId4"/>
              </a:rPr>
              <a:t>http://</a:t>
            </a:r>
            <a:r>
              <a:rPr lang="en-US" dirty="0" smtClean="0">
                <a:solidFill>
                  <a:srgbClr val="FF0000"/>
                </a:solidFill>
                <a:hlinkClick r:id="rId4"/>
              </a:rPr>
              <a:t>myboe.org/portal/default/Group/Viewer/GroupView?action=2&amp;gid=2996</a:t>
            </a:r>
            <a:endParaRPr lang="en-US" dirty="0" smtClean="0">
              <a:solidFill>
                <a:srgbClr val="FF0000"/>
              </a:solidFill>
            </a:endParaRPr>
          </a:p>
          <a:p>
            <a:pPr>
              <a:buNone/>
            </a:pPr>
            <a:endParaRPr lang="en-US" dirty="0" smtClean="0">
              <a:solidFill>
                <a:srgbClr val="FF0000"/>
              </a:solidFill>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a:t>
            </a:fld>
            <a:endParaRPr lang="en-US" dirty="0"/>
          </a:p>
        </p:txBody>
      </p:sp>
    </p:spTree>
    <p:extLst>
      <p:ext uri="{BB962C8B-B14F-4D97-AF65-F5344CB8AC3E}">
        <p14:creationId xmlns:p14="http://schemas.microsoft.com/office/powerpoint/2010/main" val="21446486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 </a:t>
            </a:r>
            <a:r>
              <a:rPr lang="en-US" dirty="0"/>
              <a:t>Text Types, Purposes, </a:t>
            </a:r>
            <a:r>
              <a:rPr lang="en-US" dirty="0" smtClean="0"/>
              <a:t>and </a:t>
            </a:r>
            <a:r>
              <a:rPr lang="en-US" dirty="0"/>
              <a:t>Genres</a:t>
            </a:r>
          </a:p>
        </p:txBody>
      </p:sp>
      <p:sp>
        <p:nvSpPr>
          <p:cNvPr id="3" name="Content Placeholder 2"/>
          <p:cNvSpPr>
            <a:spLocks noGrp="1"/>
          </p:cNvSpPr>
          <p:nvPr>
            <p:ph idx="1"/>
          </p:nvPr>
        </p:nvSpPr>
        <p:spPr>
          <a:xfrm>
            <a:off x="457200" y="1466850"/>
            <a:ext cx="8229600" cy="4956867"/>
          </a:xfrm>
        </p:spPr>
        <p:txBody>
          <a:bodyPr>
            <a:normAutofit fontScale="62500" lnSpcReduction="20000"/>
          </a:bodyPr>
          <a:lstStyle/>
          <a:p>
            <a:pPr marL="0" indent="0">
              <a:buNone/>
            </a:pPr>
            <a:r>
              <a:rPr lang="en-US" sz="3800" b="1" dirty="0" smtClean="0"/>
              <a:t>Situational Example</a:t>
            </a:r>
          </a:p>
          <a:p>
            <a:pPr marL="0" indent="0">
              <a:buNone/>
            </a:pPr>
            <a:r>
              <a:rPr lang="en-US" dirty="0"/>
              <a:t>To make this concept less abstract, author Deborah Dean offers a concrete example: </a:t>
            </a:r>
            <a:r>
              <a:rPr lang="en-US" dirty="0" smtClean="0"/>
              <a:t>Sending a greeting card for a special occasion. The card you select depends on the occasion </a:t>
            </a:r>
            <a:r>
              <a:rPr lang="en-US" dirty="0"/>
              <a:t>or situation.</a:t>
            </a:r>
          </a:p>
          <a:p>
            <a:pPr>
              <a:spcBef>
                <a:spcPts val="1128"/>
              </a:spcBef>
              <a:buFont typeface="Arial" pitchFamily="34" charset="0"/>
              <a:buChar char="•"/>
            </a:pPr>
            <a:r>
              <a:rPr lang="en-US" b="1" dirty="0"/>
              <a:t>Context and Setting:</a:t>
            </a:r>
            <a:r>
              <a:rPr lang="en-US" dirty="0"/>
              <a:t> Is the card for a birthday, graduation, retirement, or Mother’s Day</a:t>
            </a:r>
            <a:r>
              <a:rPr lang="en-US" dirty="0" smtClean="0"/>
              <a:t>?</a:t>
            </a:r>
          </a:p>
          <a:p>
            <a:pPr>
              <a:spcBef>
                <a:spcPts val="1128"/>
              </a:spcBef>
              <a:buFont typeface="Arial" pitchFamily="34" charset="0"/>
              <a:buChar char="•"/>
            </a:pPr>
            <a:r>
              <a:rPr lang="en-US" b="1" dirty="0" smtClean="0"/>
              <a:t>Audience</a:t>
            </a:r>
            <a:r>
              <a:rPr lang="en-US" b="1" dirty="0"/>
              <a:t>:</a:t>
            </a:r>
            <a:r>
              <a:rPr lang="en-US" dirty="0"/>
              <a:t> Is the card for someone who is turning eight or eighty; for a single parent working and attending school after hours; for a high school graduate; or for a mother, mother-in-law, or a grandmother</a:t>
            </a:r>
            <a:r>
              <a:rPr lang="en-US" dirty="0" smtClean="0"/>
              <a:t>?</a:t>
            </a:r>
          </a:p>
          <a:p>
            <a:pPr>
              <a:spcBef>
                <a:spcPts val="1128"/>
              </a:spcBef>
              <a:buFont typeface="Arial" pitchFamily="34" charset="0"/>
              <a:buChar char="•"/>
            </a:pPr>
            <a:r>
              <a:rPr lang="en-US" b="1" dirty="0" smtClean="0"/>
              <a:t>Purpose</a:t>
            </a:r>
            <a:r>
              <a:rPr lang="en-US" b="1" dirty="0"/>
              <a:t>:</a:t>
            </a:r>
            <a:r>
              <a:rPr lang="en-US" dirty="0"/>
              <a:t> Should the card amuse, inspire, touch the heart? Should it be funny, sweet, inspirational, or sentimental</a:t>
            </a:r>
            <a:r>
              <a:rPr lang="en-US" dirty="0" smtClean="0"/>
              <a:t>?</a:t>
            </a:r>
          </a:p>
          <a:p>
            <a:pPr>
              <a:spcBef>
                <a:spcPts val="1128"/>
              </a:spcBef>
              <a:buFont typeface="Arial" pitchFamily="34" charset="0"/>
              <a:buChar char="•"/>
            </a:pPr>
            <a:r>
              <a:rPr lang="en-US" b="1" dirty="0" smtClean="0"/>
              <a:t>Presentation</a:t>
            </a:r>
            <a:r>
              <a:rPr lang="en-US" b="1" dirty="0"/>
              <a:t>/Format:</a:t>
            </a:r>
            <a:r>
              <a:rPr lang="en-US" dirty="0"/>
              <a:t> Should the card be paper or electronic?  Mailed or e-mailed? Musical</a:t>
            </a:r>
            <a:r>
              <a:rPr lang="en-US" dirty="0" smtClean="0"/>
              <a:t>?</a:t>
            </a:r>
          </a:p>
          <a:p>
            <a:pPr marL="0" indent="0">
              <a:spcBef>
                <a:spcPts val="1128"/>
              </a:spcBef>
              <a:buNone/>
            </a:pPr>
            <a:r>
              <a:rPr lang="en-US" dirty="0" smtClean="0"/>
              <a:t>If </a:t>
            </a:r>
            <a:r>
              <a:rPr lang="en-US" dirty="0"/>
              <a:t>you consider carefully the situation, context, audience, purpose, and presentation, you are more likely to choose an appropriate card for the occasion and the </a:t>
            </a:r>
            <a:r>
              <a:rPr lang="en-US" dirty="0" smtClean="0"/>
              <a:t>recipient. </a:t>
            </a:r>
          </a:p>
          <a:p>
            <a:pPr marL="0" indent="0" algn="r">
              <a:spcBef>
                <a:spcPts val="1128"/>
              </a:spcBef>
              <a:buNone/>
            </a:pPr>
            <a:r>
              <a:rPr lang="en-US" sz="2900" dirty="0" smtClean="0"/>
              <a:t>Source: Dean</a:t>
            </a:r>
            <a:r>
              <a:rPr lang="en-US" sz="2900" dirty="0"/>
              <a:t>, </a:t>
            </a:r>
            <a:r>
              <a:rPr lang="en-US" sz="2900" dirty="0" smtClean="0"/>
              <a:t>2008</a:t>
            </a:r>
            <a:endParaRPr lang="en-US" sz="29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20</a:t>
            </a:fld>
            <a:endParaRPr lang="en-US" dirty="0"/>
          </a:p>
        </p:txBody>
      </p:sp>
    </p:spTree>
    <p:extLst>
      <p:ext uri="{BB962C8B-B14F-4D97-AF65-F5344CB8AC3E}">
        <p14:creationId xmlns:p14="http://schemas.microsoft.com/office/powerpoint/2010/main" val="31151276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Text Types and Purposes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Anchor </a:t>
            </a:r>
            <a:r>
              <a:rPr lang="en-US" dirty="0"/>
              <a:t>Standards 1 through </a:t>
            </a:r>
            <a:r>
              <a:rPr lang="en-US" dirty="0" smtClean="0"/>
              <a:t>3 — Writing Text Types and </a:t>
            </a:r>
            <a:r>
              <a:rPr lang="en-US" dirty="0"/>
              <a:t>Purposes — ask students to master three basic forms of writing: </a:t>
            </a:r>
            <a:endParaRPr lang="en-US" dirty="0" smtClean="0"/>
          </a:p>
          <a:p>
            <a:r>
              <a:rPr lang="en-US" dirty="0" smtClean="0"/>
              <a:t>writing arguments</a:t>
            </a:r>
          </a:p>
          <a:p>
            <a:r>
              <a:rPr lang="en-US" dirty="0" smtClean="0"/>
              <a:t>writing </a:t>
            </a:r>
            <a:r>
              <a:rPr lang="en-US" dirty="0"/>
              <a:t>to inform and </a:t>
            </a:r>
            <a:r>
              <a:rPr lang="en-US" dirty="0" smtClean="0"/>
              <a:t>explain</a:t>
            </a:r>
            <a:endParaRPr lang="en-US" dirty="0"/>
          </a:p>
          <a:p>
            <a:r>
              <a:rPr lang="en-US" dirty="0" smtClean="0"/>
              <a:t>writing narratives </a:t>
            </a:r>
            <a:endParaRPr lang="en-US" b="1"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21</a:t>
            </a:fld>
            <a:endParaRPr lang="en-US" dirty="0"/>
          </a:p>
        </p:txBody>
      </p:sp>
    </p:spTree>
    <p:extLst>
      <p:ext uri="{BB962C8B-B14F-4D97-AF65-F5344CB8AC3E}">
        <p14:creationId xmlns:p14="http://schemas.microsoft.com/office/powerpoint/2010/main" val="18135974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700" y="1422400"/>
            <a:ext cx="8686800" cy="4911725"/>
          </a:xfrm>
        </p:spPr>
        <p:txBody>
          <a:bodyPr>
            <a:noAutofit/>
          </a:bodyPr>
          <a:lstStyle/>
          <a:p>
            <a:pPr marL="0" indent="0">
              <a:buNone/>
            </a:pPr>
            <a:r>
              <a:rPr lang="en-US" sz="1800" b="1" dirty="0" smtClean="0"/>
              <a:t>Arguments </a:t>
            </a:r>
            <a:r>
              <a:rPr lang="en-US" sz="1800" b="1" dirty="0"/>
              <a:t>are used for many purposes - to change the reader's point of view, to bring about some action on the reader's part, or to ask the reader to accept the writer's explanation or evaluation of a concept, issue, or problem. An argument is a reasoned, logical way of demonstrating that the writer's position, belief, or conclusion is valid. </a:t>
            </a:r>
          </a:p>
          <a:p>
            <a:pPr marL="0" indent="0">
              <a:buNone/>
            </a:pPr>
            <a:endParaRPr lang="en-US" sz="800" dirty="0" smtClean="0"/>
          </a:p>
          <a:p>
            <a:pPr marL="0" indent="0">
              <a:buNone/>
            </a:pPr>
            <a:r>
              <a:rPr lang="en-US" sz="1800" dirty="0" smtClean="0"/>
              <a:t>In </a:t>
            </a:r>
            <a:r>
              <a:rPr lang="en-US" sz="1800" dirty="0"/>
              <a:t>English language arts, students make claims about the worth or meaning of a literary work or works. They defend their interpretations or judgments with evidence from the text(s) they are writing about. In history/social studies, students analyze evidence from multiple primary and secondary sources to advance a claim that is best supported by the evidence, and they argue for a historically or empirically situated interpretation. In science, students make claims in the form of statements or conclusions that answer questions or address problems. Using data in a scientifically acceptable form, students marshal evidence and draw on their understanding of scientific concepts to argue in support of their claims. Although young children are not able to produce fully developed logical arguments, they develop a variety of methods to extend and elaborate their work by providing examples, offering reasons for their assertions, and explaining cause and effect. These kinds of expository structures are steps on the road to argument. In grades K-5, the term "opinion" is used to refer to this developing form of argument.</a:t>
            </a:r>
          </a:p>
          <a:p>
            <a:pPr marL="0" indent="0" algn="r">
              <a:buNone/>
            </a:pPr>
            <a:r>
              <a:rPr lang="en-US" sz="1600" dirty="0" smtClean="0"/>
              <a:t>Source: CCSS </a:t>
            </a:r>
            <a:r>
              <a:rPr lang="en-US" sz="1600" dirty="0"/>
              <a:t>for ELA Appendix A</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22</a:t>
            </a:fld>
            <a:endParaRPr lang="en-US" dirty="0"/>
          </a:p>
        </p:txBody>
      </p:sp>
      <p:sp>
        <p:nvSpPr>
          <p:cNvPr id="6" name="Title 5"/>
          <p:cNvSpPr>
            <a:spLocks noGrp="1"/>
          </p:cNvSpPr>
          <p:nvPr>
            <p:ph type="title"/>
          </p:nvPr>
        </p:nvSpPr>
        <p:spPr>
          <a:xfrm>
            <a:off x="0" y="71113"/>
            <a:ext cx="9144000" cy="1143000"/>
          </a:xfrm>
        </p:spPr>
        <p:txBody>
          <a:bodyPr/>
          <a:lstStyle/>
          <a:p>
            <a:pPr algn="ctr"/>
            <a:r>
              <a:rPr lang="en-US" dirty="0"/>
              <a:t>Text Types </a:t>
            </a:r>
            <a:r>
              <a:rPr lang="en-US" dirty="0" smtClean="0"/>
              <a:t>and Purposes: Argument</a:t>
            </a:r>
            <a:endParaRPr lang="en-US" dirty="0"/>
          </a:p>
        </p:txBody>
      </p:sp>
    </p:spTree>
    <p:extLst>
      <p:ext uri="{BB962C8B-B14F-4D97-AF65-F5344CB8AC3E}">
        <p14:creationId xmlns:p14="http://schemas.microsoft.com/office/powerpoint/2010/main" val="11488134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
            </a:r>
            <a:br>
              <a:rPr lang="en-US" dirty="0" smtClean="0"/>
            </a:br>
            <a:r>
              <a:rPr lang="en-US" dirty="0" smtClean="0"/>
              <a:t>Text Types and Purposes: </a:t>
            </a:r>
            <a:r>
              <a:rPr lang="en-US" spc="-70" dirty="0"/>
              <a:t>Informational/Explanatory </a:t>
            </a:r>
            <a:r>
              <a:rPr lang="en-US" u="sng" spc="-70" dirty="0"/>
              <a:t/>
            </a:r>
            <a:br>
              <a:rPr lang="en-US" u="sng" spc="-70" dirty="0"/>
            </a:br>
            <a:endParaRPr lang="en-US" dirty="0"/>
          </a:p>
        </p:txBody>
      </p:sp>
      <p:sp>
        <p:nvSpPr>
          <p:cNvPr id="3" name="Content Placeholder 2"/>
          <p:cNvSpPr>
            <a:spLocks noGrp="1"/>
          </p:cNvSpPr>
          <p:nvPr>
            <p:ph idx="1"/>
          </p:nvPr>
        </p:nvSpPr>
        <p:spPr>
          <a:xfrm>
            <a:off x="419100" y="1397000"/>
            <a:ext cx="8686800" cy="4975225"/>
          </a:xfrm>
        </p:spPr>
        <p:txBody>
          <a:bodyPr>
            <a:noAutofit/>
          </a:bodyPr>
          <a:lstStyle/>
          <a:p>
            <a:pPr marL="0" indent="0">
              <a:buNone/>
            </a:pPr>
            <a:r>
              <a:rPr lang="en-US" sz="1800" b="1" spc="-70" dirty="0" smtClean="0"/>
              <a:t>Informational/explanatory </a:t>
            </a:r>
            <a:r>
              <a:rPr lang="en-US" sz="1800" b="1" spc="-70" dirty="0"/>
              <a:t>writing conveys information accurately. This kind of writing serves one or more closely related purposes: to increase reader's knowledge of a subject, to help readers better understand a procedure or process, or to provide readers with an enhanced comprehension of a concept. </a:t>
            </a:r>
          </a:p>
          <a:p>
            <a:pPr marL="0" indent="0">
              <a:buNone/>
            </a:pPr>
            <a:endParaRPr lang="en-US" sz="800" spc="-80" dirty="0" smtClean="0"/>
          </a:p>
          <a:p>
            <a:pPr marL="0" indent="0">
              <a:buNone/>
            </a:pPr>
            <a:r>
              <a:rPr lang="en-US" sz="1800" spc="-80" dirty="0" smtClean="0"/>
              <a:t>Informational</a:t>
            </a:r>
            <a:r>
              <a:rPr lang="en-US" sz="1800" spc="-80" dirty="0"/>
              <a:t>/explanatory writing addresses matters such as types (What are the different types of poetry?) and components (What are the parts of a motor?); size, function, or behavior (How big is the United States? What is an X-ray used for? How do penguins find food?); how things work (How does the legislative branch of government function?); and why things happen (Why do some authors blend genres?). To produce this kind of writing, students draw from what they already know and from primary and secondary sources. With practice, students become better able to develop a controlling idea and a coherent focus on a topic and more skilled at selecting and incorporating relevant examples, facts, and details into their writing. They are also able to use a variety of techniques to convey information, such as naming, defining, describing, or differentiating different types or parts; comparing or contrasting ideas or concepts; and citing an anecdote or a scenario to illustrate a point. Informational/explanatory writing includes a wide array of genres, including academic genres such as literary analyses, scientific and historical reports, summaries, and precise writing as well as forms of workplace and functional writing such as instructions, manuals, memos, reports, applications, and resumes. As students advance through the grades, they expand their repertoire of informational/explanatory genres and use them effectively in a variety of disciplines and domains.</a:t>
            </a:r>
          </a:p>
          <a:p>
            <a:pPr marL="0" indent="0" algn="r">
              <a:buNone/>
            </a:pPr>
            <a:r>
              <a:rPr lang="en-US" sz="1600" spc="-80" dirty="0" smtClean="0"/>
              <a:t>Source: CCSS </a:t>
            </a:r>
            <a:r>
              <a:rPr lang="en-US" sz="1600" spc="-80" dirty="0"/>
              <a:t>for ELA Appendix A</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23</a:t>
            </a:fld>
            <a:endParaRPr lang="en-US" dirty="0"/>
          </a:p>
        </p:txBody>
      </p:sp>
    </p:spTree>
    <p:extLst>
      <p:ext uri="{BB962C8B-B14F-4D97-AF65-F5344CB8AC3E}">
        <p14:creationId xmlns:p14="http://schemas.microsoft.com/office/powerpoint/2010/main" val="8485818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Text Types and Purposes: Narrative</a:t>
            </a:r>
            <a:endParaRPr lang="en-US" dirty="0"/>
          </a:p>
        </p:txBody>
      </p:sp>
      <p:sp>
        <p:nvSpPr>
          <p:cNvPr id="3" name="Content Placeholder 2"/>
          <p:cNvSpPr>
            <a:spLocks noGrp="1"/>
          </p:cNvSpPr>
          <p:nvPr>
            <p:ph idx="1"/>
          </p:nvPr>
        </p:nvSpPr>
        <p:spPr>
          <a:xfrm>
            <a:off x="457200" y="1422400"/>
            <a:ext cx="8686800" cy="4823517"/>
          </a:xfrm>
        </p:spPr>
        <p:txBody>
          <a:bodyPr>
            <a:noAutofit/>
          </a:bodyPr>
          <a:lstStyle/>
          <a:p>
            <a:pPr marL="0" indent="0">
              <a:buNone/>
            </a:pPr>
            <a:r>
              <a:rPr lang="en-US" sz="1800" b="1" dirty="0" smtClean="0"/>
              <a:t>Narrative </a:t>
            </a:r>
            <a:r>
              <a:rPr lang="en-US" sz="1800" b="1" dirty="0"/>
              <a:t>writing conveys experience, either real or imaginary, and uses time as its deep structure. It can be used for many purposes, such as to inform, instruct, persuade, or entertain. </a:t>
            </a:r>
          </a:p>
          <a:p>
            <a:pPr marL="0" indent="0">
              <a:buNone/>
            </a:pPr>
            <a:endParaRPr lang="en-US" sz="1800" dirty="0" smtClean="0"/>
          </a:p>
          <a:p>
            <a:pPr marL="0" indent="0">
              <a:buNone/>
            </a:pPr>
            <a:r>
              <a:rPr lang="en-US" sz="1800" dirty="0" smtClean="0"/>
              <a:t>In </a:t>
            </a:r>
            <a:r>
              <a:rPr lang="en-US" sz="1800" dirty="0"/>
              <a:t>English language arts, students produce narratives that take the form of creative fictional stories, memoirs, anecdotes, and autobiographies. Over time, they learn to provide visual details of scenes, objects, or people; to depict specific actions (for example, movements, gestures, postures, and expressions); to use dialogue and interior monologue that provide insight into the narrator's and characters' personalities and motives; and to manipulate pace to highlight the significance of events and create tension and suspense. In history/social studies, students write narrative accounts about individuals. They also construct event models of what happened, selecting from their sources only the most relevant information. In science, students write narrative descriptions of the step-by-step procedures they follow in their investigations so that others can replicate their procedures and (perhaps) reach the same results. With practice, students expand their repertoire and control of different narrative </a:t>
            </a:r>
            <a:r>
              <a:rPr lang="en-US" sz="1800" dirty="0" smtClean="0"/>
              <a:t>strategies.</a:t>
            </a:r>
          </a:p>
          <a:p>
            <a:pPr marL="0" indent="0">
              <a:buNone/>
            </a:pPr>
            <a:r>
              <a:rPr lang="en-US" sz="1800" dirty="0"/>
              <a:t>	</a:t>
            </a:r>
            <a:r>
              <a:rPr lang="en-US" sz="1800" dirty="0" smtClean="0"/>
              <a:t>											</a:t>
            </a:r>
            <a:r>
              <a:rPr lang="en-US" sz="1600" dirty="0" smtClean="0"/>
              <a:t>Source: CCSS </a:t>
            </a:r>
            <a:r>
              <a:rPr lang="en-US" sz="1600" dirty="0"/>
              <a:t>for ELA Appendix A</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24</a:t>
            </a:fld>
            <a:endParaRPr lang="en-US" dirty="0"/>
          </a:p>
        </p:txBody>
      </p:sp>
    </p:spTree>
    <p:extLst>
      <p:ext uri="{BB962C8B-B14F-4D97-AF65-F5344CB8AC3E}">
        <p14:creationId xmlns:p14="http://schemas.microsoft.com/office/powerpoint/2010/main" val="15341231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Text Types and Purposes Across K–12</a:t>
            </a:r>
            <a:endParaRPr lang="en-US" dirty="0"/>
          </a:p>
        </p:txBody>
      </p:sp>
      <p:sp>
        <p:nvSpPr>
          <p:cNvPr id="3" name="Content Placeholder 2"/>
          <p:cNvSpPr>
            <a:spLocks noGrp="1"/>
          </p:cNvSpPr>
          <p:nvPr>
            <p:ph idx="1"/>
          </p:nvPr>
        </p:nvSpPr>
        <p:spPr>
          <a:xfrm>
            <a:off x="457200" y="1600200"/>
            <a:ext cx="8229600" cy="4823517"/>
          </a:xfrm>
        </p:spPr>
        <p:txBody>
          <a:bodyPr>
            <a:normAutofit/>
          </a:bodyPr>
          <a:lstStyle/>
          <a:p>
            <a:pPr marL="0" indent="0">
              <a:buNone/>
            </a:pPr>
            <a:r>
              <a:rPr lang="en-US" dirty="0" smtClean="0"/>
              <a:t>As students advance through the grades, the </a:t>
            </a:r>
            <a:r>
              <a:rPr lang="en-US" dirty="0"/>
              <a:t>CCSS place </a:t>
            </a:r>
            <a:r>
              <a:rPr lang="en-US" b="1" dirty="0"/>
              <a:t>increasing emphasis </a:t>
            </a:r>
            <a:r>
              <a:rPr lang="en-US" dirty="0"/>
              <a:t>on analytical writing (argument, informing, and explaining) and </a:t>
            </a:r>
            <a:r>
              <a:rPr lang="en-US" b="1" dirty="0"/>
              <a:t>decreasing emphasis </a:t>
            </a:r>
            <a:r>
              <a:rPr lang="en-US" dirty="0"/>
              <a:t>on narrative </a:t>
            </a:r>
            <a:r>
              <a:rPr lang="en-US" dirty="0" smtClean="0"/>
              <a:t>writing. </a:t>
            </a:r>
            <a:endParaRPr lang="en-US" dirty="0"/>
          </a:p>
          <a:p>
            <a:pPr marL="0" indent="0">
              <a:buNone/>
            </a:pPr>
            <a:endParaRPr lang="en-US" sz="2800" dirty="0" smtClean="0"/>
          </a:p>
          <a:p>
            <a:pPr marL="0" indent="0" algn="ctr">
              <a:buNone/>
            </a:pPr>
            <a:r>
              <a:rPr lang="en-US" sz="2800" dirty="0" smtClean="0"/>
              <a:t>Video “</a:t>
            </a:r>
            <a:r>
              <a:rPr lang="en-US" sz="2800" i="1" dirty="0" smtClean="0"/>
              <a:t>Writing to Inform and Make Arguments</a:t>
            </a:r>
            <a:r>
              <a:rPr lang="en-US" sz="2800" dirty="0" smtClean="0"/>
              <a:t>” features authors of </a:t>
            </a:r>
            <a:r>
              <a:rPr lang="en-US" sz="2800" dirty="0"/>
              <a:t>the </a:t>
            </a:r>
            <a:r>
              <a:rPr lang="en-US" sz="2800" dirty="0" smtClean="0"/>
              <a:t>CCSS</a:t>
            </a:r>
            <a:r>
              <a:rPr lang="en-US" sz="2800" dirty="0"/>
              <a:t> </a:t>
            </a:r>
            <a:r>
              <a:rPr lang="en-US" sz="2800" dirty="0" smtClean="0"/>
              <a:t>discussing this topic: </a:t>
            </a:r>
            <a:r>
              <a:rPr lang="en-US" sz="2800" dirty="0">
                <a:hlinkClick r:id="rId3"/>
              </a:rPr>
              <a:t>http://www.youtube.com/watch?v=Jt_2jI010WU</a:t>
            </a:r>
            <a:endParaRPr lang="en-US" sz="2800" dirty="0" smtClean="0"/>
          </a:p>
          <a:p>
            <a:pPr marL="0" indent="0">
              <a:buNone/>
            </a:pPr>
            <a:endParaRPr lang="en-US" sz="2400" i="1" dirty="0"/>
          </a:p>
          <a:p>
            <a:pPr marL="0" indent="0">
              <a:buNone/>
            </a:pPr>
            <a:endParaRPr lang="en-US" sz="2400" dirty="0"/>
          </a:p>
          <a:p>
            <a:pPr marL="0" indent="0">
              <a:buNone/>
            </a:pPr>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25</a:t>
            </a:fld>
            <a:endParaRPr lang="en-US" dirty="0"/>
          </a:p>
        </p:txBody>
      </p:sp>
    </p:spTree>
    <p:extLst>
      <p:ext uri="{BB962C8B-B14F-4D97-AF65-F5344CB8AC3E}">
        <p14:creationId xmlns:p14="http://schemas.microsoft.com/office/powerpoint/2010/main" val="9580542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Text Types, </a:t>
            </a:r>
            <a:r>
              <a:rPr lang="en-US" dirty="0"/>
              <a:t>Genres, </a:t>
            </a:r>
            <a:r>
              <a:rPr lang="en-US" dirty="0" smtClean="0"/>
              <a:t/>
            </a:r>
            <a:br>
              <a:rPr lang="en-US" dirty="0" smtClean="0"/>
            </a:br>
            <a:r>
              <a:rPr lang="en-US" dirty="0" smtClean="0"/>
              <a:t>and Subgenres </a:t>
            </a:r>
            <a:r>
              <a:rPr lang="en-US" dirty="0"/>
              <a:t>in Context </a:t>
            </a:r>
          </a:p>
        </p:txBody>
      </p:sp>
      <p:sp>
        <p:nvSpPr>
          <p:cNvPr id="3" name="Content Placeholder 2"/>
          <p:cNvSpPr>
            <a:spLocks noGrp="1"/>
          </p:cNvSpPr>
          <p:nvPr>
            <p:ph idx="1"/>
          </p:nvPr>
        </p:nvSpPr>
        <p:spPr>
          <a:xfrm>
            <a:off x="457200" y="1485900"/>
            <a:ext cx="8534400" cy="4963217"/>
          </a:xfrm>
        </p:spPr>
        <p:txBody>
          <a:bodyPr>
            <a:noAutofit/>
          </a:bodyPr>
          <a:lstStyle/>
          <a:p>
            <a:pPr marL="0" indent="0">
              <a:buNone/>
            </a:pPr>
            <a:r>
              <a:rPr lang="en-US" sz="2600" b="1" dirty="0" smtClean="0"/>
              <a:t>California’s ELD Standards:</a:t>
            </a:r>
          </a:p>
          <a:p>
            <a:r>
              <a:rPr lang="en-US" sz="2200" dirty="0" smtClean="0"/>
              <a:t>Developed </a:t>
            </a:r>
            <a:r>
              <a:rPr lang="en-US" sz="2200" dirty="0"/>
              <a:t>for English learner </a:t>
            </a:r>
            <a:r>
              <a:rPr lang="en-US" sz="2200" dirty="0" smtClean="0"/>
              <a:t>students; fully </a:t>
            </a:r>
            <a:r>
              <a:rPr lang="en-US" sz="2200" dirty="0"/>
              <a:t>aligned with the </a:t>
            </a:r>
            <a:r>
              <a:rPr lang="en-US" sz="2200" dirty="0" smtClean="0"/>
              <a:t>CCSS </a:t>
            </a:r>
          </a:p>
          <a:p>
            <a:r>
              <a:rPr lang="en-US" sz="2200" dirty="0" smtClean="0"/>
              <a:t>Provide </a:t>
            </a:r>
            <a:r>
              <a:rPr lang="en-US" sz="2200" dirty="0"/>
              <a:t>a clarifying extension to the foundational CCR Anchor Standards by expanding on details regarding purpose, text type, and </a:t>
            </a:r>
            <a:r>
              <a:rPr lang="en-US" sz="2200" dirty="0" smtClean="0"/>
              <a:t>audience</a:t>
            </a:r>
          </a:p>
          <a:p>
            <a:pPr marL="0" indent="0">
              <a:buNone/>
            </a:pPr>
            <a:endParaRPr lang="en-US" sz="2200" b="1" dirty="0"/>
          </a:p>
          <a:p>
            <a:pPr marL="0" indent="0">
              <a:buNone/>
            </a:pPr>
            <a:r>
              <a:rPr lang="en-US" sz="2200" b="1" dirty="0" smtClean="0"/>
              <a:t>In the set of standards you have for this activity:</a:t>
            </a:r>
            <a:endParaRPr lang="en-US" sz="2200" b="1" dirty="0"/>
          </a:p>
          <a:p>
            <a:pPr>
              <a:buFont typeface="+mj-lt"/>
              <a:buAutoNum type="arabicPeriod"/>
            </a:pPr>
            <a:r>
              <a:rPr lang="en-US" sz="2100" dirty="0"/>
              <a:t>Find the page that begins Section 2: </a:t>
            </a:r>
            <a:r>
              <a:rPr lang="en-US" sz="2100" i="1" dirty="0"/>
              <a:t>Elaboration on Critical Principles for Developing Language and Cognition in Academic Contexts</a:t>
            </a:r>
            <a:r>
              <a:rPr lang="en-US" sz="2100" dirty="0"/>
              <a:t> (usually </a:t>
            </a:r>
            <a:r>
              <a:rPr lang="en-US" sz="2100" dirty="0" smtClean="0"/>
              <a:t>on pages 3,4).</a:t>
            </a:r>
          </a:p>
          <a:p>
            <a:pPr>
              <a:buFont typeface="+mj-lt"/>
              <a:buAutoNum type="arabicPeriod"/>
            </a:pPr>
            <a:r>
              <a:rPr lang="en-US" sz="2200" dirty="0" smtClean="0"/>
              <a:t>Read </a:t>
            </a:r>
            <a:r>
              <a:rPr lang="en-US" sz="2200" dirty="0"/>
              <a:t>the contents of the sidebar section that appears on all of the pages of Section 2 and note the terms that appear </a:t>
            </a:r>
            <a:r>
              <a:rPr lang="en-US" sz="2200" dirty="0" smtClean="0"/>
              <a:t>under Purposes, Text Types, and Audiences</a:t>
            </a:r>
            <a:endParaRPr lang="en-US" sz="2200" dirty="0"/>
          </a:p>
          <a:p>
            <a:pPr>
              <a:buFont typeface="+mj-lt"/>
              <a:buAutoNum type="arabicPeriod"/>
            </a:pPr>
            <a:r>
              <a:rPr lang="en-US" sz="2200" dirty="0" smtClean="0"/>
              <a:t>With a partner, discuss what information in the sidebar adds to your understanding of text types, purposes, audiences, and genres.</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26</a:t>
            </a:fld>
            <a:endParaRPr lang="en-US" dirty="0"/>
          </a:p>
        </p:txBody>
      </p:sp>
    </p:spTree>
    <p:extLst>
      <p:ext uri="{BB962C8B-B14F-4D97-AF65-F5344CB8AC3E}">
        <p14:creationId xmlns:p14="http://schemas.microsoft.com/office/powerpoint/2010/main" val="7549129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Text Types, </a:t>
            </a:r>
            <a:r>
              <a:rPr lang="en-US" dirty="0"/>
              <a:t>Genres, </a:t>
            </a:r>
            <a:r>
              <a:rPr lang="en-US" dirty="0" smtClean="0"/>
              <a:t/>
            </a:r>
            <a:br>
              <a:rPr lang="en-US" dirty="0" smtClean="0"/>
            </a:br>
            <a:r>
              <a:rPr lang="en-US" dirty="0" smtClean="0"/>
              <a:t>and Subgenres </a:t>
            </a:r>
            <a:r>
              <a:rPr lang="en-US" dirty="0"/>
              <a:t>in Context </a:t>
            </a:r>
          </a:p>
        </p:txBody>
      </p:sp>
      <p:sp>
        <p:nvSpPr>
          <p:cNvPr id="3" name="Content Placeholder 2"/>
          <p:cNvSpPr>
            <a:spLocks noGrp="1"/>
          </p:cNvSpPr>
          <p:nvPr>
            <p:ph idx="1"/>
          </p:nvPr>
        </p:nvSpPr>
        <p:spPr>
          <a:xfrm>
            <a:off x="457200" y="1600200"/>
            <a:ext cx="8496300" cy="4823517"/>
          </a:xfrm>
        </p:spPr>
        <p:txBody>
          <a:bodyPr>
            <a:noAutofit/>
          </a:bodyPr>
          <a:lstStyle/>
          <a:p>
            <a:pPr marL="0" indent="0">
              <a:buNone/>
            </a:pPr>
            <a:r>
              <a:rPr lang="en-US" sz="2400" b="1" dirty="0" smtClean="0"/>
              <a:t>Informational </a:t>
            </a:r>
            <a:r>
              <a:rPr lang="en-US" sz="2400" b="1" dirty="0"/>
              <a:t>Text Types: Kindergarten through Grade Five (</a:t>
            </a:r>
            <a:r>
              <a:rPr lang="en-US" sz="2400" b="1" dirty="0" smtClean="0"/>
              <a:t>K–5)</a:t>
            </a:r>
            <a:endParaRPr lang="en-US" sz="2400" dirty="0" smtClean="0"/>
          </a:p>
          <a:p>
            <a:r>
              <a:rPr lang="en-US" sz="2400" dirty="0" smtClean="0"/>
              <a:t>Include: Description </a:t>
            </a:r>
            <a:r>
              <a:rPr lang="en-US" sz="2400" dirty="0"/>
              <a:t>(e.g., science log entry); procedure (e.g., how to solve a mathematics problem); recount (e.g., autobiography, science experiment results); information report (e.g., science or history report); explanation (e.g., how or why something happened); exposition (e.g., opinion); response (e.g., literary analysis); etc</a:t>
            </a:r>
            <a:r>
              <a:rPr lang="en-US" sz="2400" dirty="0" smtClean="0"/>
              <a:t>.</a:t>
            </a:r>
          </a:p>
          <a:p>
            <a:pPr marL="0" indent="0">
              <a:buNone/>
            </a:pPr>
            <a:r>
              <a:rPr lang="en-US" sz="2400" b="1" dirty="0"/>
              <a:t>Informational Text Types: Grades Six through Twelve (</a:t>
            </a:r>
            <a:r>
              <a:rPr lang="en-US" sz="2400" b="1" dirty="0" smtClean="0"/>
              <a:t>6</a:t>
            </a:r>
            <a:r>
              <a:rPr lang="en-US" sz="2400" b="1" dirty="0"/>
              <a:t>–</a:t>
            </a:r>
            <a:r>
              <a:rPr lang="en-US" sz="2400" b="1" dirty="0" smtClean="0"/>
              <a:t>12</a:t>
            </a:r>
            <a:r>
              <a:rPr lang="en-US" sz="2400" b="1" dirty="0"/>
              <a:t>)</a:t>
            </a:r>
            <a:endParaRPr lang="en-US" sz="2400" dirty="0"/>
          </a:p>
          <a:p>
            <a:r>
              <a:rPr lang="en-US" sz="2400" dirty="0" smtClean="0"/>
              <a:t>Include: Descriptions </a:t>
            </a:r>
            <a:r>
              <a:rPr lang="en-US" sz="2400" dirty="0"/>
              <a:t>or accounts (e.g., scientific, historical, economic, technical); recounts (e.g., biography, memoir); information reports, explanations (e.g., causal, factorial); expositions (e.g., speeches, opinion pieces, argument, debate); responses (e.g., literary analysis); etc. </a:t>
            </a:r>
          </a:p>
          <a:p>
            <a:pPr marL="0" indent="0">
              <a:buNone/>
            </a:pPr>
            <a:r>
              <a:rPr lang="en-US" sz="2400" dirty="0" smtClean="0"/>
              <a:t> </a:t>
            </a:r>
            <a:endParaRPr lang="en-US" sz="2400" dirty="0"/>
          </a:p>
          <a:p>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27</a:t>
            </a:fld>
            <a:endParaRPr lang="en-US" dirty="0"/>
          </a:p>
        </p:txBody>
      </p:sp>
    </p:spTree>
    <p:extLst>
      <p:ext uri="{BB962C8B-B14F-4D97-AF65-F5344CB8AC3E}">
        <p14:creationId xmlns:p14="http://schemas.microsoft.com/office/powerpoint/2010/main" val="23842371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Text Types, </a:t>
            </a:r>
            <a:r>
              <a:rPr lang="en-US" dirty="0"/>
              <a:t>Genres, </a:t>
            </a:r>
            <a:r>
              <a:rPr lang="en-US" dirty="0" smtClean="0"/>
              <a:t/>
            </a:r>
            <a:br>
              <a:rPr lang="en-US" dirty="0" smtClean="0"/>
            </a:br>
            <a:r>
              <a:rPr lang="en-US" dirty="0" smtClean="0"/>
              <a:t>and </a:t>
            </a:r>
            <a:r>
              <a:rPr lang="en-US" dirty="0"/>
              <a:t>Subgenres in Context </a:t>
            </a:r>
          </a:p>
        </p:txBody>
      </p:sp>
      <p:sp>
        <p:nvSpPr>
          <p:cNvPr id="3" name="Content Placeholder 2"/>
          <p:cNvSpPr>
            <a:spLocks noGrp="1"/>
          </p:cNvSpPr>
          <p:nvPr>
            <p:ph idx="1"/>
          </p:nvPr>
        </p:nvSpPr>
        <p:spPr/>
        <p:txBody>
          <a:bodyPr>
            <a:noAutofit/>
          </a:bodyPr>
          <a:lstStyle/>
          <a:p>
            <a:pPr marL="0" indent="0">
              <a:buNone/>
            </a:pPr>
            <a:r>
              <a:rPr lang="en-US" sz="3600" b="1" dirty="0" smtClean="0"/>
              <a:t>Purposes</a:t>
            </a:r>
            <a:endParaRPr lang="en-US" sz="3600" dirty="0" smtClean="0"/>
          </a:p>
          <a:p>
            <a:r>
              <a:rPr lang="en-US" sz="3000" dirty="0" smtClean="0"/>
              <a:t>Include: Describing</a:t>
            </a:r>
            <a:r>
              <a:rPr lang="en-US" sz="3000" dirty="0"/>
              <a:t>, entertaining, informing, interpreting, analyzing, recounting, explaining, persuading, negotiating, justifying, evaluating, etc. </a:t>
            </a:r>
            <a:endParaRPr lang="en-US" sz="3000" dirty="0" smtClean="0"/>
          </a:p>
          <a:p>
            <a:pPr marL="0" indent="0">
              <a:buNone/>
            </a:pPr>
            <a:r>
              <a:rPr lang="en-US" sz="3600" b="1" dirty="0" smtClean="0"/>
              <a:t>Audiences </a:t>
            </a:r>
            <a:endParaRPr lang="en-US" sz="3600" b="1" dirty="0"/>
          </a:p>
          <a:p>
            <a:r>
              <a:rPr lang="en-US" sz="3000" dirty="0"/>
              <a:t>Include: Peers (one-to-one); small group (one-to-group); whole group (one-to-many). </a:t>
            </a:r>
          </a:p>
          <a:p>
            <a:pPr marL="0" indent="0">
              <a:buNone/>
            </a:pPr>
            <a:endParaRPr lang="en-US" dirty="0" smtClean="0"/>
          </a:p>
          <a:p>
            <a:pPr marL="0" indent="0">
              <a:buNone/>
            </a:pPr>
            <a:endParaRPr lang="en-US" sz="2400" b="1"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28</a:t>
            </a:fld>
            <a:endParaRPr lang="en-US" dirty="0"/>
          </a:p>
        </p:txBody>
      </p:sp>
    </p:spTree>
    <p:extLst>
      <p:ext uri="{BB962C8B-B14F-4D97-AF65-F5344CB8AC3E}">
        <p14:creationId xmlns:p14="http://schemas.microsoft.com/office/powerpoint/2010/main" val="32986126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Reflect, Write, and Discuss</a:t>
            </a:r>
            <a:endParaRPr lang="en-US" dirty="0"/>
          </a:p>
        </p:txBody>
      </p:sp>
      <p:sp>
        <p:nvSpPr>
          <p:cNvPr id="3" name="Content Placeholder 2"/>
          <p:cNvSpPr>
            <a:spLocks noGrp="1"/>
          </p:cNvSpPr>
          <p:nvPr>
            <p:ph idx="1"/>
          </p:nvPr>
        </p:nvSpPr>
        <p:spPr>
          <a:xfrm>
            <a:off x="457200" y="1625600"/>
            <a:ext cx="8229600" cy="4823517"/>
          </a:xfrm>
        </p:spPr>
        <p:txBody>
          <a:bodyPr>
            <a:noAutofit/>
          </a:bodyPr>
          <a:lstStyle/>
          <a:p>
            <a:pPr>
              <a:buFont typeface="Wingdings" pitchFamily="2" charset="2"/>
              <a:buChar char="Ø"/>
            </a:pPr>
            <a:r>
              <a:rPr lang="en-US" sz="2600" i="1" dirty="0"/>
              <a:t>When comparing to the CCR Anchor Standards, what important additions to and information about “text types” do you find in the sidebar section of California’s ELD Standards?</a:t>
            </a:r>
          </a:p>
          <a:p>
            <a:pPr>
              <a:buFont typeface="Wingdings" pitchFamily="2" charset="2"/>
              <a:buChar char="Ø"/>
            </a:pPr>
            <a:endParaRPr lang="en-US" sz="2600" i="1" dirty="0" smtClean="0"/>
          </a:p>
          <a:p>
            <a:pPr>
              <a:buFont typeface="Wingdings" pitchFamily="2" charset="2"/>
              <a:buChar char="Ø"/>
            </a:pPr>
            <a:r>
              <a:rPr lang="en-US" sz="2600" i="1" dirty="0" smtClean="0"/>
              <a:t>How </a:t>
            </a:r>
            <a:r>
              <a:rPr lang="en-US" sz="2600" i="1" dirty="0"/>
              <a:t>does this information help you describe the differences between broad text types and a variety of subgenres?</a:t>
            </a:r>
          </a:p>
          <a:p>
            <a:pPr>
              <a:buFont typeface="Wingdings" pitchFamily="2" charset="2"/>
              <a:buChar char="Ø"/>
            </a:pPr>
            <a:endParaRPr lang="en-US" sz="2600" i="1" dirty="0" smtClean="0"/>
          </a:p>
          <a:p>
            <a:pPr>
              <a:buFont typeface="Wingdings" pitchFamily="2" charset="2"/>
              <a:buChar char="Ø"/>
            </a:pPr>
            <a:r>
              <a:rPr lang="en-US" sz="2600" i="1" dirty="0" smtClean="0"/>
              <a:t>How </a:t>
            </a:r>
            <a:r>
              <a:rPr lang="en-US" sz="2600" i="1" dirty="0"/>
              <a:t>does this information help you name and describe writing tasks for varied audiences and purposes? </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29</a:t>
            </a:fld>
            <a:endParaRPr lang="en-US" dirty="0"/>
          </a:p>
        </p:txBody>
      </p:sp>
    </p:spTree>
    <p:extLst>
      <p:ext uri="{BB962C8B-B14F-4D97-AF65-F5344CB8AC3E}">
        <p14:creationId xmlns:p14="http://schemas.microsoft.com/office/powerpoint/2010/main" val="1531896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Pre-Assessment</a:t>
            </a:r>
            <a:endParaRPr lang="en-US" dirty="0"/>
          </a:p>
        </p:txBody>
      </p:sp>
      <p:sp>
        <p:nvSpPr>
          <p:cNvPr id="3" name="Content Placeholder 2"/>
          <p:cNvSpPr>
            <a:spLocks noGrp="1"/>
          </p:cNvSpPr>
          <p:nvPr>
            <p:ph idx="1"/>
          </p:nvPr>
        </p:nvSpPr>
        <p:spPr/>
        <p:txBody>
          <a:bodyPr/>
          <a:lstStyle/>
          <a:p>
            <a:pPr marL="0" indent="0">
              <a:buNone/>
            </a:pPr>
            <a:r>
              <a:rPr lang="en-US" dirty="0" smtClean="0"/>
              <a:t>Assess </a:t>
            </a:r>
            <a:r>
              <a:rPr lang="en-US" dirty="0"/>
              <a:t>your knowledge of the CCSS Writing Standards prior to beginning the </a:t>
            </a:r>
            <a:r>
              <a:rPr lang="en-US" dirty="0" smtClean="0"/>
              <a:t>module:</a:t>
            </a:r>
          </a:p>
          <a:p>
            <a:pPr marL="0" indent="0">
              <a:buNone/>
            </a:pPr>
            <a:endParaRPr lang="en-US" dirty="0" smtClean="0"/>
          </a:p>
          <a:p>
            <a:r>
              <a:rPr lang="en-US" dirty="0"/>
              <a:t>Complete the “Pre-Assessment</a:t>
            </a:r>
            <a:r>
              <a:rPr lang="en-US" dirty="0" smtClean="0"/>
              <a:t>”</a:t>
            </a:r>
          </a:p>
          <a:p>
            <a:pPr marL="0" indent="0">
              <a:buNone/>
            </a:pPr>
            <a:endParaRPr lang="en-US" dirty="0"/>
          </a:p>
          <a:p>
            <a:r>
              <a:rPr lang="en-US" dirty="0"/>
              <a:t>Work independently, without discussion or assistance from others</a:t>
            </a:r>
          </a:p>
          <a:p>
            <a:pPr marL="0" indent="0">
              <a:buNone/>
            </a:pPr>
            <a:endParaRPr lang="en-US" dirty="0"/>
          </a:p>
          <a:p>
            <a:pPr marL="0" indent="0">
              <a:buNone/>
            </a:pPr>
            <a:endParaRPr lang="en-US" dirty="0" smtClean="0">
              <a:latin typeface="Arial Narrow" pitchFamily="34" charset="0"/>
              <a:cs typeface="Arial" pitchFamily="34" charset="0"/>
            </a:endParaRPr>
          </a:p>
          <a:p>
            <a:pPr marL="0" indent="0">
              <a:buNone/>
            </a:pPr>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a:t>
            </a:fld>
            <a:endParaRPr lang="en-US" dirty="0"/>
          </a:p>
        </p:txBody>
      </p:sp>
    </p:spTree>
    <p:extLst>
      <p:ext uri="{BB962C8B-B14F-4D97-AF65-F5344CB8AC3E}">
        <p14:creationId xmlns:p14="http://schemas.microsoft.com/office/powerpoint/2010/main" val="26989630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Text Types, </a:t>
            </a:r>
            <a:r>
              <a:rPr lang="en-US" dirty="0"/>
              <a:t>Genres, </a:t>
            </a:r>
            <a:r>
              <a:rPr lang="en-US" dirty="0" smtClean="0"/>
              <a:t/>
            </a:r>
            <a:br>
              <a:rPr lang="en-US" dirty="0" smtClean="0"/>
            </a:br>
            <a:r>
              <a:rPr lang="en-US" dirty="0" smtClean="0"/>
              <a:t>and </a:t>
            </a:r>
            <a:r>
              <a:rPr lang="en-US" dirty="0"/>
              <a:t>Subgenres in Context </a:t>
            </a:r>
          </a:p>
        </p:txBody>
      </p:sp>
      <p:sp>
        <p:nvSpPr>
          <p:cNvPr id="3" name="Content Placeholder 2"/>
          <p:cNvSpPr>
            <a:spLocks noGrp="1"/>
          </p:cNvSpPr>
          <p:nvPr>
            <p:ph idx="1"/>
          </p:nvPr>
        </p:nvSpPr>
        <p:spPr/>
        <p:txBody>
          <a:bodyPr>
            <a:noAutofit/>
          </a:bodyPr>
          <a:lstStyle/>
          <a:p>
            <a:pPr marL="0" indent="0">
              <a:buNone/>
            </a:pPr>
            <a:endParaRPr lang="en-US" b="1" dirty="0" smtClean="0"/>
          </a:p>
          <a:p>
            <a:pPr marL="0" indent="0">
              <a:buNone/>
            </a:pPr>
            <a:r>
              <a:rPr lang="en-US" b="1" dirty="0" smtClean="0"/>
              <a:t>Important </a:t>
            </a:r>
            <a:r>
              <a:rPr lang="en-US" b="1" dirty="0"/>
              <a:t>Takeaway:</a:t>
            </a:r>
            <a:r>
              <a:rPr lang="en-US" dirty="0"/>
              <a:t> </a:t>
            </a:r>
            <a:r>
              <a:rPr lang="en-US" sz="2800" dirty="0"/>
              <a:t>The broad categories of Common Core writing text types define writing skills that students are expected to learn and teachers are expected to teach. Teachers, grade-level groups, departments, and school and district committees must turn those skills into writing situations and genres and develop the lessons and lesson sequences that will build an all-important writing foundation for college and career </a:t>
            </a:r>
            <a:r>
              <a:rPr lang="en-US" sz="2800" dirty="0" smtClean="0"/>
              <a:t>readiness.</a:t>
            </a:r>
          </a:p>
          <a:p>
            <a:pPr marL="0" indent="0">
              <a:buNone/>
            </a:pPr>
            <a:endParaRPr lang="en-US" sz="2400" dirty="0"/>
          </a:p>
          <a:p>
            <a:pPr marL="0" indent="0">
              <a:buNone/>
            </a:pPr>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30</a:t>
            </a:fld>
            <a:endParaRPr lang="en-US" dirty="0"/>
          </a:p>
        </p:txBody>
      </p:sp>
    </p:spTree>
    <p:extLst>
      <p:ext uri="{BB962C8B-B14F-4D97-AF65-F5344CB8AC3E}">
        <p14:creationId xmlns:p14="http://schemas.microsoft.com/office/powerpoint/2010/main" val="35007611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Blending and </a:t>
            </a:r>
            <a:r>
              <a:rPr lang="en-US" dirty="0"/>
              <a:t>Combining </a:t>
            </a:r>
            <a:r>
              <a:rPr lang="en-US" dirty="0" smtClean="0"/>
              <a:t/>
            </a:r>
            <a:br>
              <a:rPr lang="en-US" dirty="0" smtClean="0"/>
            </a:br>
            <a:r>
              <a:rPr lang="en-US" dirty="0" smtClean="0"/>
              <a:t>Different </a:t>
            </a:r>
            <a:r>
              <a:rPr lang="en-US" dirty="0"/>
              <a:t>Text Types</a:t>
            </a:r>
          </a:p>
        </p:txBody>
      </p:sp>
      <p:sp>
        <p:nvSpPr>
          <p:cNvPr id="3" name="Content Placeholder 2"/>
          <p:cNvSpPr>
            <a:spLocks noGrp="1"/>
          </p:cNvSpPr>
          <p:nvPr>
            <p:ph idx="1"/>
          </p:nvPr>
        </p:nvSpPr>
        <p:spPr>
          <a:xfrm>
            <a:off x="209551" y="1428750"/>
            <a:ext cx="8734424" cy="4994967"/>
          </a:xfrm>
        </p:spPr>
        <p:txBody>
          <a:bodyPr>
            <a:noAutofit/>
          </a:bodyPr>
          <a:lstStyle/>
          <a:p>
            <a:pPr marL="0" indent="0">
              <a:spcAft>
                <a:spcPts val="600"/>
              </a:spcAft>
              <a:buNone/>
            </a:pPr>
            <a:r>
              <a:rPr lang="en-US" sz="2800" dirty="0"/>
              <a:t>Most genres </a:t>
            </a:r>
            <a:r>
              <a:rPr lang="en-US" sz="2800" dirty="0" smtClean="0"/>
              <a:t>draw on the CCSS text types to blend </a:t>
            </a:r>
            <a:r>
              <a:rPr lang="en-US" sz="2800" dirty="0"/>
              <a:t>elements of different kinds of </a:t>
            </a:r>
            <a:r>
              <a:rPr lang="en-US" sz="2800" dirty="0" smtClean="0"/>
              <a:t>writing. </a:t>
            </a:r>
          </a:p>
          <a:p>
            <a:r>
              <a:rPr lang="en-US" sz="2200" b="1" dirty="0"/>
              <a:t>Refer </a:t>
            </a:r>
            <a:r>
              <a:rPr lang="en-US" sz="2200" b="1" dirty="0" smtClean="0"/>
              <a:t>to the </a:t>
            </a:r>
            <a:r>
              <a:rPr lang="en-US" sz="2200" b="1" dirty="0"/>
              <a:t>CA CCSS for ELA/Literacy </a:t>
            </a:r>
            <a:r>
              <a:rPr lang="en-US" sz="2200" b="1" dirty="0" smtClean="0"/>
              <a:t>Writing Standards by grade level as you read and annotate three </a:t>
            </a:r>
            <a:r>
              <a:rPr lang="en-US" sz="2200" b="1" dirty="0"/>
              <a:t>student </a:t>
            </a:r>
            <a:r>
              <a:rPr lang="en-US" sz="2200" b="1" dirty="0" smtClean="0"/>
              <a:t>essays (Handouts 1.3.3a–c):</a:t>
            </a:r>
            <a:endParaRPr lang="en-US" sz="2200" b="1" dirty="0" smtClean="0"/>
          </a:p>
          <a:p>
            <a:pPr lvl="1"/>
            <a:r>
              <a:rPr lang="en-US" sz="2200" dirty="0" smtClean="0"/>
              <a:t>“The Life of Carmen Alfaro”</a:t>
            </a:r>
            <a:r>
              <a:rPr lang="en-US" sz="2200" dirty="0"/>
              <a:t> </a:t>
            </a:r>
            <a:r>
              <a:rPr lang="en-US" sz="2200" dirty="0" smtClean="0"/>
              <a:t>— 4</a:t>
            </a:r>
            <a:r>
              <a:rPr lang="en-US" sz="2200" baseline="30000" dirty="0" smtClean="0"/>
              <a:t>th</a:t>
            </a:r>
            <a:r>
              <a:rPr lang="en-US" sz="2200" dirty="0"/>
              <a:t> </a:t>
            </a:r>
            <a:r>
              <a:rPr lang="en-US" sz="2200" dirty="0" smtClean="0"/>
              <a:t>grader’s biographical </a:t>
            </a:r>
            <a:r>
              <a:rPr lang="en-US" sz="2200" dirty="0"/>
              <a:t>sketch </a:t>
            </a:r>
            <a:r>
              <a:rPr lang="en-US" sz="2200" dirty="0" smtClean="0"/>
              <a:t>(interview).</a:t>
            </a:r>
            <a:endParaRPr lang="en-US" sz="2200" dirty="0"/>
          </a:p>
          <a:p>
            <a:pPr lvl="1"/>
            <a:r>
              <a:rPr lang="en-US" sz="2200" dirty="0" smtClean="0"/>
              <a:t>“Miss Sadie” </a:t>
            </a:r>
            <a:r>
              <a:rPr lang="en-US" sz="2200" dirty="0"/>
              <a:t>— </a:t>
            </a:r>
            <a:r>
              <a:rPr lang="en-US" sz="2200" dirty="0" smtClean="0"/>
              <a:t>8</a:t>
            </a:r>
            <a:r>
              <a:rPr lang="en-US" sz="2200" baseline="30000" dirty="0" smtClean="0"/>
              <a:t>th</a:t>
            </a:r>
            <a:r>
              <a:rPr lang="en-US" sz="2200" dirty="0"/>
              <a:t> </a:t>
            </a:r>
            <a:r>
              <a:rPr lang="en-US" sz="2200" dirty="0" smtClean="0"/>
              <a:t>grader’s firsthand </a:t>
            </a:r>
            <a:r>
              <a:rPr lang="en-US" sz="2200" dirty="0"/>
              <a:t>biography </a:t>
            </a:r>
            <a:r>
              <a:rPr lang="en-US" sz="2200" dirty="0" smtClean="0"/>
              <a:t>(timed </a:t>
            </a:r>
            <a:r>
              <a:rPr lang="en-US" sz="2200" dirty="0"/>
              <a:t>writing </a:t>
            </a:r>
            <a:r>
              <a:rPr lang="en-US" sz="2200" dirty="0" smtClean="0"/>
              <a:t>assessment).</a:t>
            </a:r>
            <a:endParaRPr lang="en-US" sz="2200" dirty="0"/>
          </a:p>
          <a:p>
            <a:pPr lvl="1"/>
            <a:r>
              <a:rPr lang="en-US" sz="2200" dirty="0" smtClean="0"/>
              <a:t>“Stanley </a:t>
            </a:r>
            <a:r>
              <a:rPr lang="en-US" sz="2200" dirty="0" err="1" smtClean="0"/>
              <a:t>Hom</a:t>
            </a:r>
            <a:r>
              <a:rPr lang="en-US" sz="2200" dirty="0" smtClean="0"/>
              <a:t> Lau: Paper Son” — </a:t>
            </a:r>
            <a:r>
              <a:rPr lang="en-US" sz="2200" dirty="0"/>
              <a:t>university </a:t>
            </a:r>
            <a:r>
              <a:rPr lang="en-US" sz="2200" dirty="0" smtClean="0"/>
              <a:t>freshman’s biographical analysis of a </a:t>
            </a:r>
            <a:r>
              <a:rPr lang="en-US" sz="2200" dirty="0"/>
              <a:t>period of California’s immigration </a:t>
            </a:r>
            <a:r>
              <a:rPr lang="en-US" sz="2200" dirty="0" smtClean="0"/>
              <a:t>history (research paper).</a:t>
            </a:r>
            <a:endParaRPr lang="en-US" sz="2200" b="1" dirty="0"/>
          </a:p>
          <a:p>
            <a:r>
              <a:rPr lang="en-US" sz="2200" b="1" dirty="0"/>
              <a:t>Compare your notes to the annotated versions of the </a:t>
            </a:r>
            <a:r>
              <a:rPr lang="en-US" sz="2200" b="1" dirty="0" smtClean="0"/>
              <a:t>essays </a:t>
            </a:r>
            <a:r>
              <a:rPr lang="en-US" sz="2200" b="1" dirty="0" smtClean="0"/>
              <a:t>(</a:t>
            </a:r>
            <a:r>
              <a:rPr lang="en-US" sz="2200" b="1" dirty="0"/>
              <a:t>Handouts 1.3.3d–f</a:t>
            </a:r>
            <a:r>
              <a:rPr lang="en-US" sz="2200" b="1" dirty="0"/>
              <a:t>)</a:t>
            </a:r>
            <a:endParaRPr lang="en-US" sz="2200" b="1" dirty="0"/>
          </a:p>
          <a:p>
            <a:pPr lvl="1">
              <a:buFont typeface="Wingdings" pitchFamily="2" charset="2"/>
              <a:buChar char="Ø"/>
            </a:pPr>
            <a:r>
              <a:rPr lang="en-US" sz="2000" i="1" dirty="0" smtClean="0"/>
              <a:t>How </a:t>
            </a:r>
            <a:r>
              <a:rPr lang="en-US" sz="2000" i="1" dirty="0"/>
              <a:t>and where do the writers of each essay blend elements of narrative, informational, and/or argument writing?</a:t>
            </a:r>
            <a:endParaRPr lang="en-US" sz="2000" dirty="0"/>
          </a:p>
          <a:p>
            <a:pPr marL="0" indent="0">
              <a:buNone/>
            </a:pPr>
            <a:endParaRPr lang="en-US" sz="2400"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31</a:t>
            </a:fld>
            <a:endParaRPr lang="en-US" dirty="0"/>
          </a:p>
        </p:txBody>
      </p:sp>
    </p:spTree>
    <p:extLst>
      <p:ext uri="{BB962C8B-B14F-4D97-AF65-F5344CB8AC3E}">
        <p14:creationId xmlns:p14="http://schemas.microsoft.com/office/powerpoint/2010/main" val="18131983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Blending and Combining </a:t>
            </a:r>
            <a:br>
              <a:rPr lang="en-US" dirty="0"/>
            </a:br>
            <a:r>
              <a:rPr lang="en-US" dirty="0"/>
              <a:t>Different Text Types</a:t>
            </a:r>
          </a:p>
        </p:txBody>
      </p:sp>
      <p:sp>
        <p:nvSpPr>
          <p:cNvPr id="3" name="Content Placeholder 2"/>
          <p:cNvSpPr>
            <a:spLocks noGrp="1"/>
          </p:cNvSpPr>
          <p:nvPr>
            <p:ph idx="1"/>
          </p:nvPr>
        </p:nvSpPr>
        <p:spPr>
          <a:xfrm>
            <a:off x="247650" y="1680631"/>
            <a:ext cx="8648700" cy="4823517"/>
          </a:xfrm>
        </p:spPr>
        <p:txBody>
          <a:bodyPr>
            <a:noAutofit/>
          </a:bodyPr>
          <a:lstStyle/>
          <a:p>
            <a:pPr marL="0" indent="0">
              <a:spcAft>
                <a:spcPts val="600"/>
              </a:spcAft>
              <a:buNone/>
            </a:pPr>
            <a:r>
              <a:rPr lang="en-US" sz="2500" b="1" dirty="0"/>
              <a:t>Extension Activity: </a:t>
            </a:r>
            <a:r>
              <a:rPr lang="en-US" sz="2500" dirty="0" smtClean="0"/>
              <a:t>Search </a:t>
            </a:r>
            <a:r>
              <a:rPr lang="en-US" sz="2500" dirty="0"/>
              <a:t>through some of the following text resources to see if and how professional and college writers combine text types for rhetorical effect, </a:t>
            </a:r>
            <a:r>
              <a:rPr lang="en-US" sz="2500" dirty="0" smtClean="0"/>
              <a:t>thereby </a:t>
            </a:r>
            <a:r>
              <a:rPr lang="en-US" sz="2500" dirty="0"/>
              <a:t>creating blended or hybrid writing genres</a:t>
            </a:r>
            <a:r>
              <a:rPr lang="en-US" sz="2500" dirty="0" smtClean="0"/>
              <a:t>:</a:t>
            </a:r>
          </a:p>
          <a:p>
            <a:pPr>
              <a:spcAft>
                <a:spcPts val="600"/>
              </a:spcAft>
            </a:pPr>
            <a:r>
              <a:rPr lang="en-US" sz="2200" b="1" dirty="0"/>
              <a:t>A text you use in class </a:t>
            </a:r>
            <a:r>
              <a:rPr lang="en-US" sz="2200" dirty="0"/>
              <a:t>— picture book, chapter, anthology, essay reader, etc.</a:t>
            </a:r>
          </a:p>
          <a:p>
            <a:pPr>
              <a:spcAft>
                <a:spcPts val="600"/>
              </a:spcAft>
            </a:pPr>
            <a:r>
              <a:rPr lang="en-US" sz="2200" b="1" dirty="0"/>
              <a:t>Digital texts</a:t>
            </a:r>
            <a:r>
              <a:rPr lang="en-US" sz="2200" dirty="0"/>
              <a:t>: </a:t>
            </a:r>
            <a:r>
              <a:rPr lang="en-US" sz="2200" i="1" dirty="0" smtClean="0"/>
              <a:t>Time for Kids, Ranger Rick — National Wildlife Federation, </a:t>
            </a:r>
            <a:r>
              <a:rPr lang="en-US" sz="2200" dirty="0" smtClean="0"/>
              <a:t>or</a:t>
            </a:r>
            <a:r>
              <a:rPr lang="en-US" sz="2200" i="1" dirty="0" smtClean="0"/>
              <a:t> National Geographic Kids.</a:t>
            </a:r>
            <a:endParaRPr lang="en-US" sz="2200" i="1" dirty="0"/>
          </a:p>
          <a:p>
            <a:pPr>
              <a:spcAft>
                <a:spcPts val="600"/>
              </a:spcAft>
            </a:pPr>
            <a:r>
              <a:rPr lang="en-US" sz="2200" b="1" dirty="0" smtClean="0"/>
              <a:t>University student examples</a:t>
            </a:r>
            <a:r>
              <a:rPr lang="en-US" sz="2200" dirty="0" smtClean="0"/>
              <a:t>: </a:t>
            </a:r>
            <a:r>
              <a:rPr lang="en-US" sz="2200" i="1" dirty="0" smtClean="0"/>
              <a:t>Prized Writing </a:t>
            </a:r>
            <a:r>
              <a:rPr lang="en-US" sz="2200" dirty="0" smtClean="0"/>
              <a:t>(online </a:t>
            </a:r>
            <a:r>
              <a:rPr lang="en-US" sz="2200" dirty="0"/>
              <a:t>anthologies of writing across disciplines by University of California Davis undergraduate students</a:t>
            </a:r>
            <a:r>
              <a:rPr lang="en-US" sz="2200" dirty="0" smtClean="0"/>
              <a:t>).</a:t>
            </a:r>
          </a:p>
          <a:p>
            <a:pPr marL="0" indent="0">
              <a:spcAft>
                <a:spcPts val="600"/>
              </a:spcAft>
              <a:buNone/>
            </a:pPr>
            <a:r>
              <a:rPr lang="de-DE" sz="2400" dirty="0"/>
              <a:t>Record your findings on Handout </a:t>
            </a:r>
            <a:r>
              <a:rPr lang="de-DE" sz="2400" dirty="0" smtClean="0"/>
              <a:t>1.3.4: </a:t>
            </a:r>
            <a:r>
              <a:rPr lang="en-US" sz="2400" i="1" dirty="0" smtClean="0"/>
              <a:t>Analyzing </a:t>
            </a:r>
            <a:r>
              <a:rPr lang="en-US" sz="2400" i="1" dirty="0"/>
              <a:t>Text Type Blending and </a:t>
            </a:r>
            <a:r>
              <a:rPr lang="en-US" sz="2400" i="1" dirty="0" smtClean="0"/>
              <a:t>Significance.</a:t>
            </a:r>
            <a:endParaRPr lang="en-US" sz="2400" i="1" dirty="0"/>
          </a:p>
          <a:p>
            <a:pPr marL="0" indent="0">
              <a:buNone/>
            </a:pPr>
            <a:endParaRPr lang="en-US" sz="2000" dirty="0" smtClean="0"/>
          </a:p>
        </p:txBody>
      </p:sp>
      <p:sp>
        <p:nvSpPr>
          <p:cNvPr id="4" name="Footer Placeholder 3"/>
          <p:cNvSpPr>
            <a:spLocks noGrp="1"/>
          </p:cNvSpPr>
          <p:nvPr>
            <p:ph type="ftr" sz="quarter" idx="3"/>
          </p:nvPr>
        </p:nvSpPr>
        <p:spPr>
          <a:xfrm>
            <a:off x="587739" y="6162675"/>
            <a:ext cx="3673342" cy="542925"/>
          </a:xfrm>
        </p:spPr>
        <p:txBody>
          <a:bodyPr/>
          <a:lstStyle/>
          <a:p>
            <a:r>
              <a:rPr lang="en-US" sz="2500" dirty="0" smtClean="0">
                <a:solidFill>
                  <a:schemeClr val="tx1"/>
                </a:solidFill>
                <a:cs typeface="+mn-cs"/>
              </a:rPr>
              <a:t> </a:t>
            </a:r>
            <a:r>
              <a:rPr lang="en-US" dirty="0"/>
              <a:t>California Department </a:t>
            </a:r>
            <a:r>
              <a:rPr lang="en-US" dirty="0" smtClean="0"/>
              <a:t>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32</a:t>
            </a:fld>
            <a:endParaRPr lang="en-US" dirty="0"/>
          </a:p>
        </p:txBody>
      </p:sp>
    </p:spTree>
    <p:extLst>
      <p:ext uri="{BB962C8B-B14F-4D97-AF65-F5344CB8AC3E}">
        <p14:creationId xmlns:p14="http://schemas.microsoft.com/office/powerpoint/2010/main" val="16981617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Blending and Combining </a:t>
            </a:r>
            <a:br>
              <a:rPr lang="en-US" dirty="0"/>
            </a:br>
            <a:r>
              <a:rPr lang="en-US" dirty="0"/>
              <a:t>Different Text Types</a:t>
            </a:r>
          </a:p>
        </p:txBody>
      </p:sp>
      <p:sp>
        <p:nvSpPr>
          <p:cNvPr id="3" name="Content Placeholder 2"/>
          <p:cNvSpPr>
            <a:spLocks noGrp="1"/>
          </p:cNvSpPr>
          <p:nvPr>
            <p:ph idx="1"/>
          </p:nvPr>
        </p:nvSpPr>
        <p:spPr>
          <a:xfrm>
            <a:off x="457200" y="1642531"/>
            <a:ext cx="8559800" cy="4823517"/>
          </a:xfrm>
        </p:spPr>
        <p:txBody>
          <a:bodyPr>
            <a:noAutofit/>
          </a:bodyPr>
          <a:lstStyle/>
          <a:p>
            <a:pPr marL="0" indent="0">
              <a:buNone/>
            </a:pPr>
            <a:r>
              <a:rPr lang="en-US" sz="2600" b="1" dirty="0" smtClean="0"/>
              <a:t>Important </a:t>
            </a:r>
            <a:r>
              <a:rPr lang="en-US" sz="2600" b="1" dirty="0"/>
              <a:t>Takeaway:</a:t>
            </a:r>
            <a:r>
              <a:rPr lang="en-US" sz="2600" dirty="0"/>
              <a:t> As noted earlier, the blending and combining elements of the different writing types for rhetorical effect is an essential skill for success in college writing. All Common Core writing standards build toward the analytical writing of argument, which often blends two or three text types, as well as the purposes of writing to inform, argue, and analyze. As illustrated by the three student essays, students can and should learn this skill early and practice it across the grade levels. Seeing such blending in student and professional writing is again a reminder that the CCSS text types are broad categories of writing, not genres</a:t>
            </a:r>
            <a:r>
              <a:rPr lang="en-US" sz="2600" dirty="0" smtClean="0"/>
              <a:t>.</a:t>
            </a:r>
            <a:endParaRPr lang="en-US" sz="2600" dirty="0">
              <a:effectLst/>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33</a:t>
            </a:fld>
            <a:endParaRPr lang="en-US" dirty="0"/>
          </a:p>
        </p:txBody>
      </p:sp>
    </p:spTree>
    <p:extLst>
      <p:ext uri="{BB962C8B-B14F-4D97-AF65-F5344CB8AC3E}">
        <p14:creationId xmlns:p14="http://schemas.microsoft.com/office/powerpoint/2010/main" val="34557118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Applying </a:t>
            </a:r>
            <a:r>
              <a:rPr lang="en-US" dirty="0"/>
              <a:t>Significance </a:t>
            </a:r>
            <a:r>
              <a:rPr lang="en-US" dirty="0" smtClean="0"/>
              <a:t>to</a:t>
            </a:r>
            <a:br>
              <a:rPr lang="en-US" dirty="0" smtClean="0"/>
            </a:br>
            <a:r>
              <a:rPr lang="en-US" dirty="0" smtClean="0"/>
              <a:t>Text </a:t>
            </a:r>
            <a:r>
              <a:rPr lang="en-US" dirty="0"/>
              <a:t>Types </a:t>
            </a:r>
            <a:r>
              <a:rPr lang="en-US" dirty="0" smtClean="0"/>
              <a:t>and </a:t>
            </a:r>
            <a:r>
              <a:rPr lang="en-US" dirty="0"/>
              <a:t>Genres</a:t>
            </a:r>
          </a:p>
        </p:txBody>
      </p:sp>
      <p:sp>
        <p:nvSpPr>
          <p:cNvPr id="3" name="Content Placeholder 2"/>
          <p:cNvSpPr>
            <a:spLocks noGrp="1"/>
          </p:cNvSpPr>
          <p:nvPr>
            <p:ph idx="1"/>
          </p:nvPr>
        </p:nvSpPr>
        <p:spPr>
          <a:xfrm>
            <a:off x="457200" y="1571625"/>
            <a:ext cx="8229600" cy="4894423"/>
          </a:xfrm>
        </p:spPr>
        <p:txBody>
          <a:bodyPr>
            <a:noAutofit/>
          </a:bodyPr>
          <a:lstStyle/>
          <a:p>
            <a:pPr marL="0" indent="0">
              <a:buNone/>
            </a:pPr>
            <a:r>
              <a:rPr lang="en-US" sz="2800" b="1" dirty="0" smtClean="0"/>
              <a:t>The </a:t>
            </a:r>
            <a:r>
              <a:rPr lang="en-US" sz="2800" b="1" dirty="0"/>
              <a:t>importance of </a:t>
            </a:r>
            <a:r>
              <a:rPr lang="en-US" sz="2800" b="1" dirty="0" smtClean="0"/>
              <a:t>significance:</a:t>
            </a:r>
          </a:p>
          <a:p>
            <a:pPr marL="0" indent="0">
              <a:buNone/>
            </a:pPr>
            <a:endParaRPr lang="en-US" sz="2800" b="1" dirty="0"/>
          </a:p>
          <a:p>
            <a:pPr marL="401638" indent="0">
              <a:buNone/>
            </a:pPr>
            <a:r>
              <a:rPr lang="en-US" sz="2200" dirty="0" smtClean="0"/>
              <a:t>“Students </a:t>
            </a:r>
            <a:r>
              <a:rPr lang="en-US" sz="2200" dirty="0"/>
              <a:t>may learn the formats of description, narration, exposition, and persuasion, but they may not gain a sense of how to use these formats as strategies to create significance for the reader. They may not use them to think — and then are not helped to write — analytically</a:t>
            </a:r>
            <a:r>
              <a:rPr lang="en-US" sz="2200" dirty="0" smtClean="0"/>
              <a:t>.”</a:t>
            </a:r>
          </a:p>
          <a:p>
            <a:pPr marL="401638" indent="0">
              <a:buNone/>
            </a:pPr>
            <a:endParaRPr lang="en-US" sz="2200" dirty="0" smtClean="0"/>
          </a:p>
          <a:p>
            <a:pPr marL="401638" indent="0">
              <a:buNone/>
            </a:pPr>
            <a:r>
              <a:rPr lang="en-US" sz="2200" dirty="0" smtClean="0"/>
              <a:t>"</a:t>
            </a:r>
            <a:r>
              <a:rPr lang="en-US" sz="2200" dirty="0"/>
              <a:t>Analytical writing requires that each writer create and define significance for the reader, and that the writer cite and explain evidence in a way that will make the reader understand and, if possible, accept the significance defined</a:t>
            </a:r>
            <a:r>
              <a:rPr lang="en-US" sz="2200" dirty="0" smtClean="0"/>
              <a:t>.“</a:t>
            </a:r>
          </a:p>
          <a:p>
            <a:pPr marL="401638" indent="0" algn="r">
              <a:buNone/>
            </a:pPr>
            <a:r>
              <a:rPr lang="en-US" sz="1400" dirty="0" smtClean="0"/>
              <a:t>Source: George </a:t>
            </a:r>
            <a:r>
              <a:rPr lang="en-US" sz="1400" dirty="0" err="1"/>
              <a:t>Gadda</a:t>
            </a:r>
            <a:r>
              <a:rPr lang="en-US" sz="1400" dirty="0"/>
              <a:t>, Chief Reader of the University of California </a:t>
            </a:r>
            <a:r>
              <a:rPr lang="en-US" sz="1400" dirty="0" smtClean="0"/>
              <a:t>Analytical </a:t>
            </a:r>
            <a:r>
              <a:rPr lang="en-US" sz="1400" dirty="0"/>
              <a:t>Writing </a:t>
            </a:r>
            <a:endParaRPr lang="en-US" sz="1400" dirty="0" smtClean="0"/>
          </a:p>
          <a:p>
            <a:pPr marL="401638" indent="0" algn="r">
              <a:buNone/>
            </a:pPr>
            <a:r>
              <a:rPr lang="en-US" sz="1400" dirty="0" smtClean="0"/>
              <a:t>Placement </a:t>
            </a:r>
            <a:r>
              <a:rPr lang="en-US" sz="1400" dirty="0"/>
              <a:t>Examination </a:t>
            </a:r>
            <a:r>
              <a:rPr lang="en-US" sz="1400" dirty="0" smtClean="0"/>
              <a:t>and </a:t>
            </a:r>
            <a:r>
              <a:rPr lang="en-US" sz="1400" dirty="0"/>
              <a:t>Associate Director of the UCLA Writing </a:t>
            </a:r>
            <a:r>
              <a:rPr lang="en-US" sz="1400" dirty="0" smtClean="0"/>
              <a:t>Program</a:t>
            </a:r>
            <a:endParaRPr lang="en-US" sz="1400" dirty="0">
              <a:effectLst/>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34</a:t>
            </a:fld>
            <a:endParaRPr lang="en-US" dirty="0"/>
          </a:p>
        </p:txBody>
      </p:sp>
    </p:spTree>
    <p:extLst>
      <p:ext uri="{BB962C8B-B14F-4D97-AF65-F5344CB8AC3E}">
        <p14:creationId xmlns:p14="http://schemas.microsoft.com/office/powerpoint/2010/main" val="18319239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Applying </a:t>
            </a:r>
            <a:r>
              <a:rPr lang="en-US" dirty="0"/>
              <a:t>Significance </a:t>
            </a:r>
            <a:r>
              <a:rPr lang="en-US" dirty="0" smtClean="0"/>
              <a:t>to</a:t>
            </a:r>
            <a:br>
              <a:rPr lang="en-US" dirty="0" smtClean="0"/>
            </a:br>
            <a:r>
              <a:rPr lang="en-US" dirty="0" smtClean="0"/>
              <a:t>Text </a:t>
            </a:r>
            <a:r>
              <a:rPr lang="en-US" dirty="0"/>
              <a:t>Types </a:t>
            </a:r>
            <a:r>
              <a:rPr lang="en-US" dirty="0" smtClean="0"/>
              <a:t>and </a:t>
            </a:r>
            <a:r>
              <a:rPr lang="en-US" dirty="0"/>
              <a:t>Genres</a:t>
            </a:r>
          </a:p>
        </p:txBody>
      </p:sp>
      <p:sp>
        <p:nvSpPr>
          <p:cNvPr id="3" name="Content Placeholder 2"/>
          <p:cNvSpPr>
            <a:spLocks noGrp="1"/>
          </p:cNvSpPr>
          <p:nvPr>
            <p:ph idx="1"/>
          </p:nvPr>
        </p:nvSpPr>
        <p:spPr>
          <a:xfrm>
            <a:off x="457200" y="1419225"/>
            <a:ext cx="8229600" cy="5046824"/>
          </a:xfrm>
        </p:spPr>
        <p:txBody>
          <a:bodyPr>
            <a:noAutofit/>
          </a:bodyPr>
          <a:lstStyle/>
          <a:p>
            <a:pPr marL="0" indent="0">
              <a:buNone/>
            </a:pPr>
            <a:r>
              <a:rPr lang="en-US" sz="3000" dirty="0"/>
              <a:t>Recall </a:t>
            </a:r>
            <a:r>
              <a:rPr lang="en-US" sz="3000" dirty="0" smtClean="0"/>
              <a:t>the </a:t>
            </a:r>
            <a:r>
              <a:rPr lang="en-US" sz="3000" dirty="0"/>
              <a:t>three student </a:t>
            </a:r>
            <a:r>
              <a:rPr lang="en-US" sz="3000" dirty="0" smtClean="0"/>
              <a:t>essays and </a:t>
            </a:r>
            <a:r>
              <a:rPr lang="en-US" sz="3000" dirty="0"/>
              <a:t>consider the following questions</a:t>
            </a:r>
            <a:r>
              <a:rPr lang="en-US" sz="3000" dirty="0" smtClean="0"/>
              <a:t>:</a:t>
            </a:r>
            <a:endParaRPr lang="en-US" sz="3000" dirty="0"/>
          </a:p>
          <a:p>
            <a:pPr marL="0" indent="0">
              <a:buNone/>
            </a:pPr>
            <a:endParaRPr lang="en-US" sz="2000" dirty="0" smtClean="0"/>
          </a:p>
          <a:p>
            <a:pPr>
              <a:spcBef>
                <a:spcPts val="0"/>
              </a:spcBef>
              <a:buFont typeface="Wingdings" pitchFamily="2" charset="2"/>
              <a:buChar char="Ø"/>
            </a:pPr>
            <a:r>
              <a:rPr lang="en-US" sz="2800" i="1" dirty="0" smtClean="0"/>
              <a:t>How </a:t>
            </a:r>
            <a:r>
              <a:rPr lang="en-US" sz="2800" i="1" dirty="0"/>
              <a:t>are the writers explaining the significance of the experience or information they conveyed in their essays?</a:t>
            </a:r>
          </a:p>
          <a:p>
            <a:pPr>
              <a:spcBef>
                <a:spcPts val="0"/>
              </a:spcBef>
              <a:buFont typeface="Wingdings" pitchFamily="2" charset="2"/>
              <a:buChar char="Ø"/>
            </a:pPr>
            <a:endParaRPr lang="en-US" sz="2800" i="1" dirty="0" smtClean="0"/>
          </a:p>
          <a:p>
            <a:pPr>
              <a:spcBef>
                <a:spcPts val="0"/>
              </a:spcBef>
              <a:buFont typeface="Wingdings" pitchFamily="2" charset="2"/>
              <a:buChar char="Ø"/>
            </a:pPr>
            <a:r>
              <a:rPr lang="en-US" sz="2800" i="1" dirty="0" smtClean="0"/>
              <a:t>What </a:t>
            </a:r>
            <a:r>
              <a:rPr lang="en-US" sz="2800" i="1" dirty="0"/>
              <a:t>significance are they proposing that you as the reader accept?</a:t>
            </a:r>
          </a:p>
          <a:p>
            <a:pPr marL="0" indent="0">
              <a:buNone/>
            </a:pPr>
            <a:endParaRPr lang="en-US" sz="2000" dirty="0"/>
          </a:p>
          <a:p>
            <a:pPr marL="0" indent="0">
              <a:buNone/>
            </a:pPr>
            <a:r>
              <a:rPr lang="en-US" sz="3000" dirty="0"/>
              <a:t>With a partner, write a sentence or two that sums up the significance each writer is proposing.</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35</a:t>
            </a:fld>
            <a:endParaRPr lang="en-US" dirty="0"/>
          </a:p>
        </p:txBody>
      </p:sp>
    </p:spTree>
    <p:extLst>
      <p:ext uri="{BB962C8B-B14F-4D97-AF65-F5344CB8AC3E}">
        <p14:creationId xmlns:p14="http://schemas.microsoft.com/office/powerpoint/2010/main" val="19667499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Applying </a:t>
            </a:r>
            <a:r>
              <a:rPr lang="en-US" dirty="0"/>
              <a:t>Significance </a:t>
            </a:r>
            <a:r>
              <a:rPr lang="en-US" dirty="0" smtClean="0"/>
              <a:t>to</a:t>
            </a:r>
            <a:br>
              <a:rPr lang="en-US" dirty="0" smtClean="0"/>
            </a:br>
            <a:r>
              <a:rPr lang="en-US" dirty="0" smtClean="0"/>
              <a:t>Text </a:t>
            </a:r>
            <a:r>
              <a:rPr lang="en-US" dirty="0"/>
              <a:t>Types </a:t>
            </a:r>
            <a:r>
              <a:rPr lang="en-US" dirty="0" smtClean="0"/>
              <a:t>and </a:t>
            </a:r>
            <a:r>
              <a:rPr lang="en-US" dirty="0"/>
              <a:t>Genres</a:t>
            </a:r>
          </a:p>
        </p:txBody>
      </p:sp>
      <p:sp>
        <p:nvSpPr>
          <p:cNvPr id="3" name="Content Placeholder 2"/>
          <p:cNvSpPr>
            <a:spLocks noGrp="1"/>
          </p:cNvSpPr>
          <p:nvPr>
            <p:ph idx="1"/>
          </p:nvPr>
        </p:nvSpPr>
        <p:spPr>
          <a:xfrm>
            <a:off x="457200" y="1642531"/>
            <a:ext cx="8229600" cy="4823517"/>
          </a:xfrm>
        </p:spPr>
        <p:txBody>
          <a:bodyPr>
            <a:noAutofit/>
          </a:bodyPr>
          <a:lstStyle/>
          <a:p>
            <a:pPr marL="0" indent="0">
              <a:buNone/>
            </a:pPr>
            <a:r>
              <a:rPr lang="en-US" sz="2600" dirty="0" smtClean="0"/>
              <a:t>Refer to </a:t>
            </a:r>
            <a:r>
              <a:rPr lang="en-US" sz="2600" dirty="0"/>
              <a:t>the </a:t>
            </a:r>
            <a:r>
              <a:rPr lang="en-US" sz="2800" i="1" dirty="0"/>
              <a:t>CA CCSS for ELA/Literacy </a:t>
            </a:r>
            <a:r>
              <a:rPr lang="en-US" sz="2800" i="1" dirty="0" smtClean="0"/>
              <a:t>— </a:t>
            </a:r>
            <a:r>
              <a:rPr lang="en-US" sz="2800" dirty="0" smtClean="0"/>
              <a:t>Writing </a:t>
            </a:r>
            <a:r>
              <a:rPr lang="en-US" sz="2800" i="1" dirty="0" smtClean="0"/>
              <a:t>“Text </a:t>
            </a:r>
            <a:r>
              <a:rPr lang="en-US" sz="2600" i="1" dirty="0" smtClean="0"/>
              <a:t>Type </a:t>
            </a:r>
            <a:r>
              <a:rPr lang="en-US" sz="2600" i="1" dirty="0"/>
              <a:t>and </a:t>
            </a:r>
            <a:r>
              <a:rPr lang="en-US" sz="2600" i="1" dirty="0" smtClean="0"/>
              <a:t>Purpose</a:t>
            </a:r>
            <a:r>
              <a:rPr lang="en-US" sz="2600" dirty="0" smtClean="0"/>
              <a:t>” (standards 1–3) for </a:t>
            </a:r>
            <a:r>
              <a:rPr lang="en-US" sz="2600" dirty="0"/>
              <a:t>your grade </a:t>
            </a:r>
            <a:r>
              <a:rPr lang="en-US" sz="2600" dirty="0" smtClean="0"/>
              <a:t>level and note your answers to the following questions:</a:t>
            </a:r>
            <a:endParaRPr lang="en-US" sz="2600" dirty="0">
              <a:effectLst/>
            </a:endParaRPr>
          </a:p>
          <a:p>
            <a:pPr marL="0" indent="0">
              <a:buNone/>
            </a:pPr>
            <a:endParaRPr lang="en-US" sz="2600" b="1" dirty="0" smtClean="0"/>
          </a:p>
          <a:p>
            <a:pPr>
              <a:buFont typeface="Wingdings" pitchFamily="2" charset="2"/>
              <a:buChar char="Ø"/>
            </a:pPr>
            <a:r>
              <a:rPr lang="en-US" sz="2800" i="1" dirty="0" smtClean="0"/>
              <a:t>Which </a:t>
            </a:r>
            <a:r>
              <a:rPr lang="en-US" sz="2800" i="1" dirty="0"/>
              <a:t>elements of the standards for each text type are about significance</a:t>
            </a:r>
            <a:r>
              <a:rPr lang="en-US" sz="2800" i="1" dirty="0" smtClean="0"/>
              <a:t>?</a:t>
            </a:r>
          </a:p>
          <a:p>
            <a:pPr>
              <a:buFont typeface="Wingdings" pitchFamily="2" charset="2"/>
              <a:buChar char="Ø"/>
            </a:pPr>
            <a:endParaRPr lang="en-US" sz="2800" i="1" dirty="0"/>
          </a:p>
          <a:p>
            <a:pPr>
              <a:buFont typeface="Wingdings" pitchFamily="2" charset="2"/>
              <a:buChar char="Ø"/>
            </a:pPr>
            <a:r>
              <a:rPr lang="en-US" sz="2800" i="1" dirty="0"/>
              <a:t>How can you teach your students to make the writing of each text type significant?</a:t>
            </a:r>
          </a:p>
          <a:p>
            <a:pPr marL="0" indent="0">
              <a:buNone/>
            </a:pPr>
            <a:endParaRPr lang="en-US" sz="2400" dirty="0">
              <a:effectLst/>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36</a:t>
            </a:fld>
            <a:endParaRPr lang="en-US" dirty="0"/>
          </a:p>
        </p:txBody>
      </p:sp>
    </p:spTree>
    <p:extLst>
      <p:ext uri="{BB962C8B-B14F-4D97-AF65-F5344CB8AC3E}">
        <p14:creationId xmlns:p14="http://schemas.microsoft.com/office/powerpoint/2010/main" val="20279271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Applying Significance to</a:t>
            </a:r>
            <a:br>
              <a:rPr lang="en-US" dirty="0" smtClean="0"/>
            </a:br>
            <a:r>
              <a:rPr lang="en-US" dirty="0" smtClean="0"/>
              <a:t>Text Types and Genres</a:t>
            </a:r>
            <a:endParaRPr lang="en-US" dirty="0"/>
          </a:p>
        </p:txBody>
      </p:sp>
      <p:sp>
        <p:nvSpPr>
          <p:cNvPr id="3" name="Content Placeholder 2"/>
          <p:cNvSpPr>
            <a:spLocks noGrp="1"/>
          </p:cNvSpPr>
          <p:nvPr>
            <p:ph idx="1"/>
          </p:nvPr>
        </p:nvSpPr>
        <p:spPr>
          <a:xfrm>
            <a:off x="457200" y="1476375"/>
            <a:ext cx="8229600" cy="4989673"/>
          </a:xfrm>
        </p:spPr>
        <p:txBody>
          <a:bodyPr>
            <a:noAutofit/>
          </a:bodyPr>
          <a:lstStyle/>
          <a:p>
            <a:pPr marL="0" indent="0">
              <a:buNone/>
            </a:pPr>
            <a:r>
              <a:rPr lang="en-US" sz="2600" b="1" dirty="0" smtClean="0"/>
              <a:t>Extension Activity: </a:t>
            </a:r>
            <a:r>
              <a:rPr lang="en-US" sz="2600" dirty="0" smtClean="0"/>
              <a:t>Return </a:t>
            </a:r>
            <a:r>
              <a:rPr lang="en-US" sz="2600" dirty="0"/>
              <a:t>to </a:t>
            </a:r>
            <a:r>
              <a:rPr lang="en-US" sz="2600" dirty="0" smtClean="0"/>
              <a:t>chart and notes on </a:t>
            </a:r>
            <a:r>
              <a:rPr lang="en-US" sz="2600" i="1" dirty="0" smtClean="0"/>
              <a:t>Analyzing </a:t>
            </a:r>
            <a:r>
              <a:rPr lang="en-US" sz="2600" i="1" dirty="0"/>
              <a:t>Texts for Text Type Blending and </a:t>
            </a:r>
            <a:r>
              <a:rPr lang="en-US" sz="2600" i="1" dirty="0" smtClean="0"/>
              <a:t>Significance </a:t>
            </a:r>
            <a:r>
              <a:rPr lang="en-US" sz="2600" dirty="0" smtClean="0"/>
              <a:t>(Handout 1.3.4)</a:t>
            </a:r>
            <a:r>
              <a:rPr lang="en-US" sz="2600" dirty="0"/>
              <a:t>.</a:t>
            </a:r>
            <a:endParaRPr lang="en-US" sz="2400" dirty="0"/>
          </a:p>
          <a:p>
            <a:r>
              <a:rPr lang="en-US" sz="2400" dirty="0" smtClean="0"/>
              <a:t>Read </a:t>
            </a:r>
            <a:r>
              <a:rPr lang="en-US" sz="2400" dirty="0"/>
              <a:t>the same texts </a:t>
            </a:r>
            <a:r>
              <a:rPr lang="en-US" sz="2400" dirty="0" smtClean="0"/>
              <a:t>you </a:t>
            </a:r>
            <a:r>
              <a:rPr lang="en-US" sz="2400" dirty="0"/>
              <a:t>analyzed before, but this time look for and chart significance </a:t>
            </a:r>
            <a:r>
              <a:rPr lang="en-US" sz="2400" dirty="0" smtClean="0"/>
              <a:t>using:</a:t>
            </a:r>
          </a:p>
          <a:p>
            <a:pPr marL="809625">
              <a:spcAft>
                <a:spcPts val="600"/>
              </a:spcAft>
              <a:buFont typeface="Wingdings" pitchFamily="2" charset="2"/>
              <a:buChar char="Ø"/>
            </a:pPr>
            <a:r>
              <a:rPr lang="en-US" sz="2400" b="1" dirty="0" smtClean="0"/>
              <a:t>A </a:t>
            </a:r>
            <a:r>
              <a:rPr lang="en-US" sz="2400" b="1" dirty="0"/>
              <a:t>text you use in class </a:t>
            </a:r>
            <a:r>
              <a:rPr lang="en-US" sz="2400" dirty="0"/>
              <a:t>— picture book, chapter, anthology, essay reader, </a:t>
            </a:r>
            <a:r>
              <a:rPr lang="en-US" sz="2400" dirty="0" smtClean="0"/>
              <a:t>etc.</a:t>
            </a:r>
          </a:p>
          <a:p>
            <a:pPr marL="809625">
              <a:spcAft>
                <a:spcPts val="600"/>
              </a:spcAft>
              <a:buFont typeface="Wingdings" pitchFamily="2" charset="2"/>
              <a:buChar char="Ø"/>
            </a:pPr>
            <a:r>
              <a:rPr lang="en-US" sz="2400" b="1" dirty="0" smtClean="0"/>
              <a:t>Digital </a:t>
            </a:r>
            <a:r>
              <a:rPr lang="en-US" sz="2400" b="1" dirty="0"/>
              <a:t>texts: </a:t>
            </a:r>
            <a:r>
              <a:rPr lang="en-US" sz="2400" dirty="0"/>
              <a:t>Time for Kids, Ranger Rick — National Wildlife Federation, or National Geographic Kids</a:t>
            </a:r>
            <a:r>
              <a:rPr lang="en-US" sz="2400" dirty="0" smtClean="0"/>
              <a:t>.</a:t>
            </a:r>
          </a:p>
          <a:p>
            <a:pPr marL="809625">
              <a:spcAft>
                <a:spcPts val="600"/>
              </a:spcAft>
              <a:buFont typeface="Wingdings" pitchFamily="2" charset="2"/>
              <a:buChar char="Ø"/>
            </a:pPr>
            <a:r>
              <a:rPr lang="en-US" sz="2400" b="1" dirty="0"/>
              <a:t>University student examples</a:t>
            </a:r>
            <a:r>
              <a:rPr lang="en-US" sz="2400" dirty="0"/>
              <a:t>: Prized Writing (twenty-one years of online anthologies of writing across disciplines by University of California Davis undergraduate students).</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37</a:t>
            </a:fld>
            <a:endParaRPr lang="en-US" dirty="0"/>
          </a:p>
        </p:txBody>
      </p:sp>
    </p:spTree>
    <p:extLst>
      <p:ext uri="{BB962C8B-B14F-4D97-AF65-F5344CB8AC3E}">
        <p14:creationId xmlns:p14="http://schemas.microsoft.com/office/powerpoint/2010/main" val="167558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Applying Significance to</a:t>
            </a:r>
            <a:br>
              <a:rPr lang="en-US" dirty="0" smtClean="0"/>
            </a:br>
            <a:r>
              <a:rPr lang="en-US" dirty="0" smtClean="0"/>
              <a:t>Text Types and Genres</a:t>
            </a:r>
            <a:endParaRPr lang="en-US" dirty="0"/>
          </a:p>
        </p:txBody>
      </p:sp>
      <p:sp>
        <p:nvSpPr>
          <p:cNvPr id="3" name="Content Placeholder 2"/>
          <p:cNvSpPr>
            <a:spLocks noGrp="1"/>
          </p:cNvSpPr>
          <p:nvPr>
            <p:ph idx="1"/>
          </p:nvPr>
        </p:nvSpPr>
        <p:spPr>
          <a:xfrm>
            <a:off x="587739" y="1655231"/>
            <a:ext cx="8022862" cy="4823517"/>
          </a:xfrm>
        </p:spPr>
        <p:txBody>
          <a:bodyPr>
            <a:noAutofit/>
          </a:bodyPr>
          <a:lstStyle/>
          <a:p>
            <a:pPr marL="0" indent="0">
              <a:buNone/>
            </a:pPr>
            <a:endParaRPr lang="en-US" sz="2800" b="1" dirty="0" smtClean="0"/>
          </a:p>
          <a:p>
            <a:pPr marL="0" indent="0">
              <a:buNone/>
            </a:pPr>
            <a:r>
              <a:rPr lang="en-US" sz="2600" b="1" dirty="0" smtClean="0"/>
              <a:t>Important </a:t>
            </a:r>
            <a:r>
              <a:rPr lang="en-US" sz="2600" b="1" dirty="0"/>
              <a:t>Takeaway:</a:t>
            </a:r>
            <a:r>
              <a:rPr lang="en-US" sz="2600" dirty="0"/>
              <a:t> The ultimate purpose of writing is to convince readers of the significance of what is being written about. All students, beginning in the early grades, can learn to write genres about experiences and </a:t>
            </a:r>
            <a:r>
              <a:rPr lang="en-US" sz="2600" dirty="0" smtClean="0"/>
              <a:t>observations; </a:t>
            </a:r>
            <a:r>
              <a:rPr lang="en-US" sz="2600" dirty="0"/>
              <a:t>write genres that link experience, observation, and </a:t>
            </a:r>
            <a:r>
              <a:rPr lang="en-US" sz="2600" dirty="0" smtClean="0"/>
              <a:t>reading; </a:t>
            </a:r>
            <a:r>
              <a:rPr lang="en-US" sz="2600" dirty="0"/>
              <a:t>and write genres exclusively about texts in ways that justify the significance of the writing to a reader.</a:t>
            </a:r>
            <a:endParaRPr lang="en-US" sz="2600" b="1"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38</a:t>
            </a:fld>
            <a:endParaRPr lang="en-US" dirty="0"/>
          </a:p>
        </p:txBody>
      </p:sp>
    </p:spTree>
    <p:extLst>
      <p:ext uri="{BB962C8B-B14F-4D97-AF65-F5344CB8AC3E}">
        <p14:creationId xmlns:p14="http://schemas.microsoft.com/office/powerpoint/2010/main" val="16239255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CCSS </a:t>
            </a:r>
            <a:r>
              <a:rPr lang="en-US" dirty="0"/>
              <a:t>Impact on Writing </a:t>
            </a:r>
            <a:r>
              <a:rPr lang="en-US" dirty="0" smtClean="0"/>
              <a:t>Instruction</a:t>
            </a:r>
            <a:endParaRPr lang="en-US" dirty="0"/>
          </a:p>
        </p:txBody>
      </p:sp>
      <p:sp>
        <p:nvSpPr>
          <p:cNvPr id="3" name="Content Placeholder 2"/>
          <p:cNvSpPr>
            <a:spLocks noGrp="1"/>
          </p:cNvSpPr>
          <p:nvPr>
            <p:ph idx="1"/>
          </p:nvPr>
        </p:nvSpPr>
        <p:spPr>
          <a:xfrm>
            <a:off x="457200" y="1642531"/>
            <a:ext cx="8229600" cy="4720169"/>
          </a:xfrm>
        </p:spPr>
        <p:txBody>
          <a:bodyPr>
            <a:noAutofit/>
          </a:bodyPr>
          <a:lstStyle/>
          <a:p>
            <a:pPr>
              <a:buFont typeface="Wingdings" pitchFamily="2" charset="2"/>
              <a:buChar char="Ø"/>
            </a:pPr>
            <a:r>
              <a:rPr lang="en-US" sz="2800" i="1" dirty="0" smtClean="0"/>
              <a:t>What </a:t>
            </a:r>
            <a:r>
              <a:rPr lang="en-US" sz="2800" i="1" dirty="0"/>
              <a:t>are the key changes that the CCSS brings to ELA/Literacy, and how does that affect writing instruction</a:t>
            </a:r>
            <a:r>
              <a:rPr lang="en-US" sz="2800" i="1" dirty="0" smtClean="0"/>
              <a:t>?</a:t>
            </a:r>
          </a:p>
          <a:p>
            <a:pPr>
              <a:buFont typeface="Wingdings" pitchFamily="2" charset="2"/>
              <a:buChar char="Ø"/>
            </a:pPr>
            <a:endParaRPr lang="en-US" sz="2800" i="1" dirty="0" smtClean="0"/>
          </a:p>
          <a:p>
            <a:pPr>
              <a:buFont typeface="Wingdings" pitchFamily="2" charset="2"/>
              <a:buChar char="Ø"/>
            </a:pPr>
            <a:r>
              <a:rPr lang="en-US" sz="2800" i="1" dirty="0" smtClean="0"/>
              <a:t>Why </a:t>
            </a:r>
            <a:r>
              <a:rPr lang="en-US" sz="2800" i="1" dirty="0"/>
              <a:t>are the three text types applied to every grade level</a:t>
            </a:r>
            <a:r>
              <a:rPr lang="en-US" sz="2800" i="1" dirty="0" smtClean="0"/>
              <a:t>?</a:t>
            </a:r>
          </a:p>
          <a:p>
            <a:pPr>
              <a:buFont typeface="Wingdings" pitchFamily="2" charset="2"/>
              <a:buChar char="Ø"/>
            </a:pPr>
            <a:endParaRPr lang="en-US" sz="2800" i="1" dirty="0" smtClean="0"/>
          </a:p>
          <a:p>
            <a:pPr>
              <a:buFont typeface="Wingdings" pitchFamily="2" charset="2"/>
              <a:buChar char="Ø"/>
            </a:pPr>
            <a:r>
              <a:rPr lang="en-US" sz="2800" i="1" dirty="0" smtClean="0"/>
              <a:t>Why </a:t>
            </a:r>
            <a:r>
              <a:rPr lang="en-US" sz="2800" i="1" dirty="0"/>
              <a:t>doesn’t the CCSS list specific writing applications in the way the 1997 California ELA Content Standards did — friendly, personal, or formal letters, summaries, fictional narratives, persuasive compositions, historical investigation reports, etc.?</a:t>
            </a:r>
            <a:endParaRPr lang="en-US" sz="2800" i="1"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39</a:t>
            </a:fld>
            <a:endParaRPr lang="en-US" dirty="0"/>
          </a:p>
        </p:txBody>
      </p:sp>
    </p:spTree>
    <p:extLst>
      <p:ext uri="{BB962C8B-B14F-4D97-AF65-F5344CB8AC3E}">
        <p14:creationId xmlns:p14="http://schemas.microsoft.com/office/powerpoint/2010/main" val="2278622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Welcome to Unit 1:</a:t>
            </a:r>
            <a:endParaRPr lang="en-US" dirty="0"/>
          </a:p>
        </p:txBody>
      </p:sp>
      <p:sp>
        <p:nvSpPr>
          <p:cNvPr id="3" name="Content Placeholder 2"/>
          <p:cNvSpPr>
            <a:spLocks noGrp="1"/>
          </p:cNvSpPr>
          <p:nvPr>
            <p:ph idx="1"/>
          </p:nvPr>
        </p:nvSpPr>
        <p:spPr/>
        <p:txBody>
          <a:bodyPr>
            <a:normAutofit/>
          </a:bodyPr>
          <a:lstStyle/>
          <a:p>
            <a:pPr algn="ctr">
              <a:buNone/>
            </a:pPr>
            <a:r>
              <a:rPr lang="en-US" sz="4000" b="1" i="1" dirty="0" smtClean="0"/>
              <a:t>Unit </a:t>
            </a:r>
            <a:r>
              <a:rPr lang="en-US" sz="4000" b="1" i="1" dirty="0"/>
              <a:t>1: Understanding and Teaching the Common Core Writing </a:t>
            </a:r>
            <a:r>
              <a:rPr lang="en-US" sz="4000" b="1" i="1" dirty="0" smtClean="0"/>
              <a:t>Standards</a:t>
            </a:r>
          </a:p>
          <a:p>
            <a:r>
              <a:rPr lang="en-US" sz="2800" i="1" dirty="0" smtClean="0"/>
              <a:t>College and Career Readiness (CCR) </a:t>
            </a:r>
            <a:r>
              <a:rPr lang="en-US" sz="2800" i="1" dirty="0"/>
              <a:t>Anchor Standards for </a:t>
            </a:r>
            <a:r>
              <a:rPr lang="en-US" sz="2800" i="1" dirty="0" smtClean="0"/>
              <a:t>Writing</a:t>
            </a:r>
          </a:p>
          <a:p>
            <a:r>
              <a:rPr lang="en-US" sz="2800" i="1" dirty="0" smtClean="0"/>
              <a:t>California </a:t>
            </a:r>
            <a:r>
              <a:rPr lang="en-US" sz="2800" i="1" dirty="0"/>
              <a:t>English Language Development (ELD) Standards </a:t>
            </a:r>
            <a:endParaRPr lang="en-US" sz="2800" i="1" dirty="0" smtClean="0"/>
          </a:p>
          <a:p>
            <a:r>
              <a:rPr lang="en-US" sz="2800" i="1" dirty="0" smtClean="0"/>
              <a:t>California’s Common Core State Standards for English Language Arts &amp; </a:t>
            </a:r>
            <a:r>
              <a:rPr lang="en-US" sz="2800" i="1" dirty="0"/>
              <a:t>Literacy </a:t>
            </a:r>
            <a:r>
              <a:rPr lang="en-US" sz="2800" i="1" dirty="0" smtClean="0"/>
              <a:t>for History/Social </a:t>
            </a:r>
            <a:r>
              <a:rPr lang="en-US" sz="2800" i="1" dirty="0"/>
              <a:t>Studies, Science, and Technical </a:t>
            </a:r>
            <a:r>
              <a:rPr lang="en-US" sz="2800" i="1" dirty="0" smtClean="0"/>
              <a:t>Subjects (CA </a:t>
            </a:r>
            <a:r>
              <a:rPr lang="en-US" sz="2800" i="1" dirty="0"/>
              <a:t>CCSS for ELA/Literacy</a:t>
            </a:r>
            <a:r>
              <a:rPr lang="en-US" sz="2800" i="1" dirty="0" smtClean="0"/>
              <a:t>)</a:t>
            </a:r>
            <a:endParaRPr lang="en-US" sz="2800" b="1" i="1" dirty="0" smtClean="0"/>
          </a:p>
          <a:p>
            <a:pPr algn="ctr">
              <a:buNone/>
            </a:pPr>
            <a:endParaRPr lang="en-US" sz="4600" b="1" dirty="0" smtClean="0"/>
          </a:p>
          <a:p>
            <a:pPr algn="ctr">
              <a:buNone/>
            </a:pPr>
            <a:endParaRPr lang="en-US" b="1" dirty="0"/>
          </a:p>
          <a:p>
            <a:pPr>
              <a:buNone/>
            </a:pPr>
            <a:endParaRPr lang="en-US" b="1" dirty="0" smtClean="0">
              <a:solidFill>
                <a:srgbClr val="FF0000"/>
              </a:solidFill>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a:t>
            </a:fld>
            <a:endParaRPr lang="en-US" dirty="0"/>
          </a:p>
        </p:txBody>
      </p:sp>
    </p:spTree>
    <p:extLst>
      <p:ext uri="{BB962C8B-B14F-4D97-AF65-F5344CB8AC3E}">
        <p14:creationId xmlns:p14="http://schemas.microsoft.com/office/powerpoint/2010/main" val="160141932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CCSS </a:t>
            </a:r>
            <a:r>
              <a:rPr lang="en-US" dirty="0"/>
              <a:t>Impact on Writing </a:t>
            </a:r>
            <a:r>
              <a:rPr lang="en-US" dirty="0" smtClean="0"/>
              <a:t>Instruction</a:t>
            </a:r>
            <a:endParaRPr lang="en-US" dirty="0"/>
          </a:p>
        </p:txBody>
      </p:sp>
      <p:sp>
        <p:nvSpPr>
          <p:cNvPr id="3" name="Content Placeholder 2"/>
          <p:cNvSpPr>
            <a:spLocks noGrp="1"/>
          </p:cNvSpPr>
          <p:nvPr>
            <p:ph idx="1"/>
          </p:nvPr>
        </p:nvSpPr>
        <p:spPr>
          <a:xfrm>
            <a:off x="339129" y="1452031"/>
            <a:ext cx="8500071" cy="4823517"/>
          </a:xfrm>
        </p:spPr>
        <p:txBody>
          <a:bodyPr>
            <a:noAutofit/>
          </a:bodyPr>
          <a:lstStyle/>
          <a:p>
            <a:pPr marL="0" indent="0">
              <a:spcAft>
                <a:spcPts val="600"/>
              </a:spcAft>
              <a:buNone/>
            </a:pPr>
            <a:r>
              <a:rPr lang="en-US" sz="2600" b="1" dirty="0" smtClean="0"/>
              <a:t>The </a:t>
            </a:r>
            <a:r>
              <a:rPr lang="en-US" sz="2600" b="1" dirty="0"/>
              <a:t>CCSS calls for an increased emphasis on analytical </a:t>
            </a:r>
            <a:r>
              <a:rPr lang="en-US" sz="2600" b="1" dirty="0" smtClean="0"/>
              <a:t>writing: </a:t>
            </a:r>
          </a:p>
          <a:p>
            <a:pPr>
              <a:spcAft>
                <a:spcPts val="600"/>
              </a:spcAft>
            </a:pPr>
            <a:r>
              <a:rPr lang="en-US" sz="2200" dirty="0" smtClean="0"/>
              <a:t>Every </a:t>
            </a:r>
            <a:r>
              <a:rPr lang="en-US" sz="2200" dirty="0"/>
              <a:t>student, from Kindergarten through grade twelve, is expected to learn, refine, and produce written genres that exemplify the three text types: </a:t>
            </a:r>
            <a:r>
              <a:rPr lang="en-US" sz="2200" b="1" dirty="0"/>
              <a:t>argument, informative/explanatory, and narrative</a:t>
            </a:r>
            <a:r>
              <a:rPr lang="en-US" sz="2200" dirty="0"/>
              <a:t>. </a:t>
            </a:r>
            <a:endParaRPr lang="en-US" sz="2200" dirty="0" smtClean="0"/>
          </a:p>
          <a:p>
            <a:pPr>
              <a:spcAft>
                <a:spcPts val="600"/>
              </a:spcAft>
            </a:pPr>
            <a:r>
              <a:rPr lang="en-US" sz="2200" dirty="0" smtClean="0"/>
              <a:t>Focus is on </a:t>
            </a:r>
            <a:r>
              <a:rPr lang="en-US" sz="2200" dirty="0"/>
              <a:t>developing writing skills and knowledge for a wide range of tasks, purposes, and </a:t>
            </a:r>
            <a:r>
              <a:rPr lang="en-US" sz="2200" dirty="0" smtClean="0"/>
              <a:t>audiences.</a:t>
            </a:r>
            <a:endParaRPr lang="en-US" sz="2200" dirty="0"/>
          </a:p>
          <a:p>
            <a:pPr marL="465138" indent="0">
              <a:buNone/>
            </a:pPr>
            <a:r>
              <a:rPr lang="en-US" sz="2200" i="1" dirty="0" smtClean="0"/>
              <a:t>“To </a:t>
            </a:r>
            <a:r>
              <a:rPr lang="en-US" sz="2200" i="1" dirty="0"/>
              <a:t>be college- and career-ready writers, students must take task, purpose, and audience into careful consideration, choosing words, information, structures, and formats deliberately. They need to know how to combine elements of different kinds of writing — for example, to use narrative strategies within argument and explanation within narrative — to produce complex and nuanced writing</a:t>
            </a:r>
            <a:r>
              <a:rPr lang="en-US" sz="2200" i="1" dirty="0" smtClean="0"/>
              <a:t>.”</a:t>
            </a:r>
          </a:p>
          <a:p>
            <a:pPr marL="465138" indent="0" algn="r">
              <a:buNone/>
            </a:pPr>
            <a:r>
              <a:rPr lang="en-US" sz="1800" dirty="0"/>
              <a:t>CCSS Initiative, 2010</a:t>
            </a:r>
            <a:endParaRPr lang="en-US" sz="1800" dirty="0" smtClean="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40</a:t>
            </a:fld>
            <a:endParaRPr lang="en-US" dirty="0"/>
          </a:p>
        </p:txBody>
      </p:sp>
    </p:spTree>
    <p:extLst>
      <p:ext uri="{BB962C8B-B14F-4D97-AF65-F5344CB8AC3E}">
        <p14:creationId xmlns:p14="http://schemas.microsoft.com/office/powerpoint/2010/main" val="1343989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Key Changes for ELA/Literacy</a:t>
            </a:r>
            <a:endParaRPr lang="en-US" dirty="0"/>
          </a:p>
        </p:txBody>
      </p:sp>
      <p:sp>
        <p:nvSpPr>
          <p:cNvPr id="3" name="Content Placeholder 2"/>
          <p:cNvSpPr>
            <a:spLocks noGrp="1"/>
          </p:cNvSpPr>
          <p:nvPr>
            <p:ph idx="1"/>
          </p:nvPr>
        </p:nvSpPr>
        <p:spPr>
          <a:xfrm>
            <a:off x="457200" y="1452031"/>
            <a:ext cx="8229600" cy="4939244"/>
          </a:xfrm>
        </p:spPr>
        <p:txBody>
          <a:bodyPr>
            <a:noAutofit/>
          </a:bodyPr>
          <a:lstStyle/>
          <a:p>
            <a:pPr marL="0" indent="0">
              <a:buNone/>
            </a:pPr>
            <a:r>
              <a:rPr lang="en-US" b="1" dirty="0" smtClean="0"/>
              <a:t>Three </a:t>
            </a:r>
            <a:r>
              <a:rPr lang="en-US" b="1" dirty="0"/>
              <a:t>key shifts to the </a:t>
            </a:r>
            <a:r>
              <a:rPr lang="en-US" b="1" dirty="0" smtClean="0"/>
              <a:t>CCSS for ELA/Literacy </a:t>
            </a:r>
            <a:endParaRPr lang="en-US" dirty="0" smtClean="0"/>
          </a:p>
          <a:p>
            <a:r>
              <a:rPr lang="en-US" sz="2400" dirty="0" smtClean="0"/>
              <a:t>Shift 2 (writing from sources) </a:t>
            </a:r>
            <a:r>
              <a:rPr lang="en-US" sz="2400" dirty="0"/>
              <a:t>indicates a key change for </a:t>
            </a:r>
            <a:r>
              <a:rPr lang="en-US" sz="2400" dirty="0" smtClean="0"/>
              <a:t>writing:</a:t>
            </a:r>
            <a:endParaRPr lang="en-US" sz="2000" dirty="0" smtClean="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p:txBody>
      </p:sp>
      <p:sp>
        <p:nvSpPr>
          <p:cNvPr id="4" name="Footer Placeholder 3"/>
          <p:cNvSpPr>
            <a:spLocks noGrp="1"/>
          </p:cNvSpPr>
          <p:nvPr>
            <p:ph type="ftr" sz="quarter" idx="3"/>
          </p:nvPr>
        </p:nvSpPr>
        <p:spPr/>
        <p:txBody>
          <a:bodyPr/>
          <a:lstStyle/>
          <a:p>
            <a:r>
              <a:rPr lang="en-US" dirty="0"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41</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640671106"/>
              </p:ext>
            </p:extLst>
          </p:nvPr>
        </p:nvGraphicFramePr>
        <p:xfrm>
          <a:off x="587739" y="2524119"/>
          <a:ext cx="7718062" cy="3200400"/>
        </p:xfrm>
        <a:graphic>
          <a:graphicData uri="http://schemas.openxmlformats.org/drawingml/2006/table">
            <a:tbl>
              <a:tblPr firstRow="1" bandRow="1">
                <a:tableStyleId>{616DA210-FB5B-4158-B5E0-FEB733F419BA}</a:tableStyleId>
              </a:tblPr>
              <a:tblGrid>
                <a:gridCol w="3191705"/>
                <a:gridCol w="4526357"/>
              </a:tblGrid>
              <a:tr h="733427">
                <a:tc>
                  <a:txBody>
                    <a:bodyPr/>
                    <a:lstStyle/>
                    <a:p>
                      <a:r>
                        <a:rPr lang="en-US" sz="1600" b="1" dirty="0" smtClean="0">
                          <a:effectLst/>
                        </a:rPr>
                        <a:t>Shift 1:</a:t>
                      </a:r>
                      <a:br>
                        <a:rPr lang="en-US" sz="1600" b="1" dirty="0" smtClean="0">
                          <a:effectLst/>
                        </a:rPr>
                      </a:br>
                      <a:r>
                        <a:rPr lang="en-US" sz="1600" b="1" dirty="0" smtClean="0">
                          <a:effectLst/>
                        </a:rPr>
                        <a:t>Building knowledge through content-rich nonfiction</a:t>
                      </a:r>
                      <a:endParaRPr lang="en-US" sz="1600" dirty="0"/>
                    </a:p>
                  </a:txBody>
                  <a:tcPr/>
                </a:tc>
                <a:tc>
                  <a:txBody>
                    <a:bodyPr/>
                    <a:lstStyle/>
                    <a:p>
                      <a:r>
                        <a:rPr lang="en-US" sz="1600" dirty="0" smtClean="0">
                          <a:effectLst/>
                        </a:rPr>
                        <a:t>Students read a balance of informational and literary texts, moving from a 50/50 balance in K-5 to increasing emphasis on literary nonfiction (across content areas) in grades 6-12.</a:t>
                      </a:r>
                      <a:endParaRPr lang="en-US" sz="1600" dirty="0"/>
                    </a:p>
                  </a:txBody>
                  <a:tcPr/>
                </a:tc>
              </a:tr>
              <a:tr h="733427">
                <a:tc>
                  <a:txBody>
                    <a:bodyPr/>
                    <a:lstStyle/>
                    <a:p>
                      <a:r>
                        <a:rPr lang="en-US" sz="1600" b="1" dirty="0" smtClean="0">
                          <a:effectLst/>
                        </a:rPr>
                        <a:t>Shift 2:</a:t>
                      </a:r>
                      <a:br>
                        <a:rPr lang="en-US" sz="1600" b="1" dirty="0" smtClean="0">
                          <a:effectLst/>
                        </a:rPr>
                      </a:br>
                      <a:r>
                        <a:rPr lang="en-US" sz="1600" b="1" dirty="0" smtClean="0">
                          <a:effectLst/>
                        </a:rPr>
                        <a:t>Reading, writing and speaking grounded in evidence from text - both literary and informational</a:t>
                      </a:r>
                      <a:endParaRPr lang="en-US" sz="1600" dirty="0"/>
                    </a:p>
                  </a:txBody>
                  <a:tcPr/>
                </a:tc>
                <a:tc>
                  <a:txBody>
                    <a:bodyPr/>
                    <a:lstStyle/>
                    <a:p>
                      <a:r>
                        <a:rPr lang="en-US" sz="1600" dirty="0" smtClean="0">
                          <a:effectLst/>
                        </a:rPr>
                        <a:t>Writing from sources rather than relying solely on prior knowledge and experience. For example, using evidence from texts to present careful analyses, well-defended claims, and clear information.</a:t>
                      </a:r>
                      <a:endParaRPr lang="en-US" sz="1600" dirty="0"/>
                    </a:p>
                  </a:txBody>
                  <a:tcPr/>
                </a:tc>
              </a:tr>
              <a:tr h="733427">
                <a:tc>
                  <a:txBody>
                    <a:bodyPr/>
                    <a:lstStyle/>
                    <a:p>
                      <a:r>
                        <a:rPr lang="en-US" sz="1600" b="1" dirty="0" smtClean="0">
                          <a:effectLst/>
                        </a:rPr>
                        <a:t>Shift 3:</a:t>
                      </a:r>
                      <a:br>
                        <a:rPr lang="en-US" sz="1600" b="1" dirty="0" smtClean="0">
                          <a:effectLst/>
                        </a:rPr>
                      </a:br>
                      <a:r>
                        <a:rPr lang="en-US" sz="1600" b="1" dirty="0" smtClean="0">
                          <a:effectLst/>
                        </a:rPr>
                        <a:t>Regular practice with complex text and academic language</a:t>
                      </a:r>
                      <a:endParaRPr lang="en-US" sz="1600" dirty="0"/>
                    </a:p>
                  </a:txBody>
                  <a:tcPr/>
                </a:tc>
                <a:tc>
                  <a:txBody>
                    <a:bodyPr/>
                    <a:lstStyle/>
                    <a:p>
                      <a:r>
                        <a:rPr lang="en-US" sz="1600" dirty="0" smtClean="0">
                          <a:effectLst/>
                        </a:rPr>
                        <a:t>Building upon a "staircase of text complexity" to prepare students for the demands of college- and career-level reading; focus on academic vocabulary across content areas.</a:t>
                      </a:r>
                      <a:endParaRPr lang="en-US" sz="1600" dirty="0"/>
                    </a:p>
                  </a:txBody>
                  <a:tcPr/>
                </a:tc>
              </a:tr>
            </a:tbl>
          </a:graphicData>
        </a:graphic>
      </p:graphicFrame>
      <p:sp>
        <p:nvSpPr>
          <p:cNvPr id="7" name="Rectangle 6"/>
          <p:cNvSpPr/>
          <p:nvPr/>
        </p:nvSpPr>
        <p:spPr>
          <a:xfrm>
            <a:off x="5803001" y="5882759"/>
            <a:ext cx="2502800" cy="338554"/>
          </a:xfrm>
          <a:prstGeom prst="rect">
            <a:avLst/>
          </a:prstGeom>
        </p:spPr>
        <p:txBody>
          <a:bodyPr wrap="none">
            <a:spAutoFit/>
          </a:bodyPr>
          <a:lstStyle/>
          <a:p>
            <a:pPr algn="r"/>
            <a:r>
              <a:rPr lang="en-US" sz="1600" dirty="0"/>
              <a:t>Source: </a:t>
            </a:r>
            <a:r>
              <a:rPr lang="en-US" sz="1600" u="sng" dirty="0"/>
              <a:t>AchievetheCore.org</a:t>
            </a:r>
          </a:p>
        </p:txBody>
      </p:sp>
    </p:spTree>
    <p:extLst>
      <p:ext uri="{BB962C8B-B14F-4D97-AF65-F5344CB8AC3E}">
        <p14:creationId xmlns:p14="http://schemas.microsoft.com/office/powerpoint/2010/main" val="13393521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 </a:t>
            </a:r>
            <a:r>
              <a:rPr lang="en-US" dirty="0"/>
              <a:t>Key </a:t>
            </a:r>
            <a:r>
              <a:rPr lang="en-US" dirty="0" smtClean="0"/>
              <a:t>Change: Sources and Evidence</a:t>
            </a:r>
            <a:endParaRPr lang="en-US" dirty="0"/>
          </a:p>
        </p:txBody>
      </p:sp>
      <p:sp>
        <p:nvSpPr>
          <p:cNvPr id="3" name="Content Placeholder 2"/>
          <p:cNvSpPr>
            <a:spLocks noGrp="1"/>
          </p:cNvSpPr>
          <p:nvPr>
            <p:ph idx="1"/>
          </p:nvPr>
        </p:nvSpPr>
        <p:spPr>
          <a:xfrm>
            <a:off x="339129" y="1495425"/>
            <a:ext cx="8471495" cy="4970623"/>
          </a:xfrm>
        </p:spPr>
        <p:txBody>
          <a:bodyPr>
            <a:noAutofit/>
          </a:bodyPr>
          <a:lstStyle/>
          <a:p>
            <a:pPr marL="0" indent="0">
              <a:buNone/>
            </a:pPr>
            <a:r>
              <a:rPr lang="en-US" sz="3000" b="1" i="1" dirty="0" smtClean="0"/>
              <a:t>Why the increased focus on citing evidence from text?</a:t>
            </a:r>
            <a:endParaRPr lang="en-US" sz="3000" dirty="0" smtClean="0"/>
          </a:p>
          <a:p>
            <a:pPr>
              <a:spcAft>
                <a:spcPts val="600"/>
              </a:spcAft>
            </a:pPr>
            <a:r>
              <a:rPr lang="en-US" sz="2800" dirty="0" smtClean="0"/>
              <a:t>Most college and career writing requires students to take a position or inform others by citing evidence rather than sharing personal opinion. </a:t>
            </a:r>
          </a:p>
          <a:p>
            <a:pPr>
              <a:spcAft>
                <a:spcPts val="600"/>
              </a:spcAft>
            </a:pPr>
            <a:r>
              <a:rPr lang="en-US" sz="2800" dirty="0"/>
              <a:t>Across the grades, students need to develop the skill of gathering evidence from text to support their claims</a:t>
            </a:r>
            <a:r>
              <a:rPr lang="en-US" sz="2800" dirty="0" smtClean="0"/>
              <a:t>.</a:t>
            </a:r>
          </a:p>
          <a:p>
            <a:pPr marL="0" indent="0">
              <a:spcAft>
                <a:spcPts val="600"/>
              </a:spcAft>
              <a:buNone/>
            </a:pPr>
            <a:endParaRPr lang="en-US" sz="2600" dirty="0" smtClean="0"/>
          </a:p>
          <a:p>
            <a:pPr marL="0" indent="0" algn="ctr">
              <a:spcAft>
                <a:spcPts val="600"/>
              </a:spcAft>
              <a:buNone/>
            </a:pPr>
            <a:r>
              <a:rPr lang="en-US" sz="2600" dirty="0" smtClean="0"/>
              <a:t>Video </a:t>
            </a:r>
            <a:r>
              <a:rPr lang="en-US" sz="2600" dirty="0"/>
              <a:t>“</a:t>
            </a:r>
            <a:r>
              <a:rPr lang="en-US" sz="2600" i="1" dirty="0"/>
              <a:t>Shift 5: Writing from Sources</a:t>
            </a:r>
            <a:r>
              <a:rPr lang="en-US" sz="2600" dirty="0" smtClean="0"/>
              <a:t>” addresses this key shift        and its implications: </a:t>
            </a:r>
            <a:r>
              <a:rPr lang="pt-BR" sz="2600" dirty="0" smtClean="0">
                <a:hlinkClick r:id="rId3"/>
              </a:rPr>
              <a:t>http</a:t>
            </a:r>
            <a:r>
              <a:rPr lang="pt-BR" sz="2600" dirty="0">
                <a:hlinkClick r:id="rId3"/>
              </a:rPr>
              <a:t>://</a:t>
            </a:r>
            <a:r>
              <a:rPr lang="pt-BR" sz="2600" dirty="0" smtClean="0">
                <a:hlinkClick r:id="rId3"/>
              </a:rPr>
              <a:t>vimeo.com/27076961</a:t>
            </a:r>
            <a:endParaRPr lang="en-US" sz="2600" dirty="0"/>
          </a:p>
          <a:p>
            <a:pPr marL="0" indent="0">
              <a:spcAft>
                <a:spcPts val="600"/>
              </a:spcAft>
              <a:buNone/>
            </a:pPr>
            <a:endParaRPr lang="en-US" sz="24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42</a:t>
            </a:fld>
            <a:endParaRPr lang="en-US" dirty="0"/>
          </a:p>
        </p:txBody>
      </p:sp>
    </p:spTree>
    <p:extLst>
      <p:ext uri="{BB962C8B-B14F-4D97-AF65-F5344CB8AC3E}">
        <p14:creationId xmlns:p14="http://schemas.microsoft.com/office/powerpoint/2010/main" val="16733796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 Key Change: Sources and Evidence</a:t>
            </a:r>
            <a:endParaRPr lang="en-US" dirty="0"/>
          </a:p>
        </p:txBody>
      </p:sp>
      <p:sp>
        <p:nvSpPr>
          <p:cNvPr id="3" name="Content Placeholder 2"/>
          <p:cNvSpPr>
            <a:spLocks noGrp="1"/>
          </p:cNvSpPr>
          <p:nvPr>
            <p:ph idx="1"/>
          </p:nvPr>
        </p:nvSpPr>
        <p:spPr>
          <a:xfrm>
            <a:off x="457200" y="1642531"/>
            <a:ext cx="8229600" cy="4823517"/>
          </a:xfrm>
        </p:spPr>
        <p:txBody>
          <a:bodyPr>
            <a:noAutofit/>
          </a:bodyPr>
          <a:lstStyle/>
          <a:p>
            <a:pPr marL="0" indent="0">
              <a:buNone/>
            </a:pPr>
            <a:r>
              <a:rPr lang="en-US" b="1" dirty="0" smtClean="0"/>
              <a:t>Discuss with a partner:</a:t>
            </a:r>
          </a:p>
          <a:p>
            <a:pPr marL="0" indent="0">
              <a:buNone/>
            </a:pPr>
            <a:endParaRPr lang="en-US" sz="2000" dirty="0" smtClean="0"/>
          </a:p>
          <a:p>
            <a:pPr>
              <a:buFont typeface="Wingdings" pitchFamily="2" charset="2"/>
              <a:buChar char="Ø"/>
            </a:pPr>
            <a:r>
              <a:rPr lang="en-US" sz="2800" i="1" dirty="0" smtClean="0"/>
              <a:t>How </a:t>
            </a:r>
            <a:r>
              <a:rPr lang="en-US" sz="2800" i="1" dirty="0"/>
              <a:t>will the increased emphasis on writing from sources affect my current instructional practices?</a:t>
            </a:r>
          </a:p>
          <a:p>
            <a:pPr>
              <a:buFont typeface="Wingdings" pitchFamily="2" charset="2"/>
              <a:buChar char="Ø"/>
            </a:pPr>
            <a:endParaRPr lang="en-US" sz="2800" i="1" dirty="0" smtClean="0"/>
          </a:p>
          <a:p>
            <a:pPr>
              <a:buFont typeface="Wingdings" pitchFamily="2" charset="2"/>
              <a:buChar char="Ø"/>
            </a:pPr>
            <a:r>
              <a:rPr lang="en-US" sz="2800" i="1" dirty="0" smtClean="0"/>
              <a:t>What </a:t>
            </a:r>
            <a:r>
              <a:rPr lang="en-US" sz="2800" i="1" dirty="0"/>
              <a:t>challenges will I face as I make this shift?</a:t>
            </a:r>
          </a:p>
          <a:p>
            <a:pPr marL="0" indent="0">
              <a:buNone/>
            </a:pPr>
            <a:endParaRPr lang="en-US" sz="2000" dirty="0">
              <a:effectLst/>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43</a:t>
            </a:fld>
            <a:endParaRPr lang="en-US" dirty="0"/>
          </a:p>
        </p:txBody>
      </p:sp>
    </p:spTree>
    <p:extLst>
      <p:ext uri="{BB962C8B-B14F-4D97-AF65-F5344CB8AC3E}">
        <p14:creationId xmlns:p14="http://schemas.microsoft.com/office/powerpoint/2010/main" val="7082697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spc="-50" dirty="0" smtClean="0"/>
              <a:t>Key Change:</a:t>
            </a:r>
            <a:br>
              <a:rPr lang="en-US" spc="-50" dirty="0" smtClean="0"/>
            </a:br>
            <a:r>
              <a:rPr lang="en-US" spc="-50" dirty="0" smtClean="0"/>
              <a:t>Building </a:t>
            </a:r>
            <a:r>
              <a:rPr lang="en-US" spc="-50" dirty="0"/>
              <a:t>Knowledge </a:t>
            </a:r>
            <a:r>
              <a:rPr lang="en-US" spc="-50" dirty="0" smtClean="0"/>
              <a:t>through Research</a:t>
            </a:r>
            <a:endParaRPr lang="en-US" spc="-50" dirty="0"/>
          </a:p>
        </p:txBody>
      </p:sp>
      <p:sp>
        <p:nvSpPr>
          <p:cNvPr id="3" name="Content Placeholder 2"/>
          <p:cNvSpPr>
            <a:spLocks noGrp="1"/>
          </p:cNvSpPr>
          <p:nvPr>
            <p:ph idx="1"/>
          </p:nvPr>
        </p:nvSpPr>
        <p:spPr>
          <a:xfrm>
            <a:off x="457200" y="1752600"/>
            <a:ext cx="8229600" cy="4713448"/>
          </a:xfrm>
        </p:spPr>
        <p:txBody>
          <a:bodyPr>
            <a:noAutofit/>
          </a:bodyPr>
          <a:lstStyle/>
          <a:p>
            <a:pPr>
              <a:buFont typeface="Wingdings" pitchFamily="2" charset="2"/>
              <a:buChar char="Ø"/>
            </a:pPr>
            <a:r>
              <a:rPr lang="en-US" sz="2800" i="1" dirty="0" smtClean="0"/>
              <a:t>How </a:t>
            </a:r>
            <a:r>
              <a:rPr lang="en-US" sz="2800" i="1" dirty="0"/>
              <a:t>does the emphasis on using research to build knowledge play out by grade </a:t>
            </a:r>
            <a:r>
              <a:rPr lang="en-US" sz="2800" i="1" dirty="0" smtClean="0"/>
              <a:t>levels? </a:t>
            </a:r>
          </a:p>
          <a:p>
            <a:pPr marL="0" indent="0">
              <a:buNone/>
            </a:pPr>
            <a:endParaRPr lang="en-US" sz="2800" i="1" dirty="0" smtClean="0"/>
          </a:p>
          <a:p>
            <a:pPr>
              <a:buFont typeface="Wingdings" pitchFamily="2" charset="2"/>
              <a:buChar char="Ø"/>
            </a:pPr>
            <a:r>
              <a:rPr lang="en-US" sz="2800" i="1" dirty="0" smtClean="0"/>
              <a:t>How </a:t>
            </a:r>
            <a:r>
              <a:rPr lang="en-US" sz="2800" i="1" dirty="0"/>
              <a:t>do the standards increase in complexity as students move through the grades?</a:t>
            </a:r>
          </a:p>
          <a:p>
            <a:pPr marL="0" indent="0">
              <a:buNone/>
            </a:pPr>
            <a:r>
              <a:rPr lang="en-US" sz="2400" b="1" i="1" dirty="0" smtClean="0"/>
              <a:t> </a:t>
            </a:r>
            <a:endParaRPr lang="en-US" sz="2400" dirty="0" smtClean="0">
              <a:effectLst/>
            </a:endParaRPr>
          </a:p>
          <a:p>
            <a:pPr marL="0" indent="0">
              <a:buNone/>
            </a:pPr>
            <a:r>
              <a:rPr lang="en-US" sz="2800" dirty="0" smtClean="0"/>
              <a:t>To answer these questions, refer to California's Common Core writing </a:t>
            </a:r>
            <a:r>
              <a:rPr lang="en-US" sz="2800" dirty="0"/>
              <a:t>standards 7–9 (7 and 8 </a:t>
            </a:r>
            <a:r>
              <a:rPr lang="en-US" sz="2800" dirty="0" smtClean="0"/>
              <a:t>in K–3</a:t>
            </a:r>
            <a:r>
              <a:rPr lang="en-US" sz="2800" dirty="0"/>
              <a:t>) that appear in the category, "</a:t>
            </a:r>
            <a:r>
              <a:rPr lang="en-US" sz="2800" i="1" dirty="0"/>
              <a:t>Research to Build and Present Knowledge</a:t>
            </a:r>
            <a:r>
              <a:rPr lang="en-US" sz="2800" dirty="0" smtClean="0"/>
              <a:t>.” </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44</a:t>
            </a:fld>
            <a:endParaRPr lang="en-US" dirty="0"/>
          </a:p>
        </p:txBody>
      </p:sp>
    </p:spTree>
    <p:extLst>
      <p:ext uri="{BB962C8B-B14F-4D97-AF65-F5344CB8AC3E}">
        <p14:creationId xmlns:p14="http://schemas.microsoft.com/office/powerpoint/2010/main" val="42148313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spc="-50" dirty="0" smtClean="0"/>
              <a:t>Key Change:</a:t>
            </a:r>
            <a:br>
              <a:rPr lang="en-US" spc="-50" dirty="0" smtClean="0"/>
            </a:br>
            <a:r>
              <a:rPr lang="en-US" spc="-50" dirty="0" smtClean="0"/>
              <a:t>Building </a:t>
            </a:r>
            <a:r>
              <a:rPr lang="en-US" spc="-50" dirty="0"/>
              <a:t>Knowledge </a:t>
            </a:r>
            <a:r>
              <a:rPr lang="en-US" spc="-50" dirty="0" smtClean="0"/>
              <a:t>through Research</a:t>
            </a:r>
            <a:endParaRPr lang="en-US" spc="-50" dirty="0"/>
          </a:p>
        </p:txBody>
      </p:sp>
      <p:sp>
        <p:nvSpPr>
          <p:cNvPr id="3" name="Content Placeholder 2"/>
          <p:cNvSpPr>
            <a:spLocks noGrp="1"/>
          </p:cNvSpPr>
          <p:nvPr>
            <p:ph idx="1"/>
          </p:nvPr>
        </p:nvSpPr>
        <p:spPr>
          <a:xfrm>
            <a:off x="180975" y="1381125"/>
            <a:ext cx="8705850" cy="5029200"/>
          </a:xfrm>
        </p:spPr>
        <p:txBody>
          <a:bodyPr>
            <a:noAutofit/>
          </a:bodyPr>
          <a:lstStyle/>
          <a:p>
            <a:pPr marL="0" indent="0">
              <a:buNone/>
            </a:pPr>
            <a:r>
              <a:rPr lang="en-US" sz="2000" b="1" dirty="0" smtClean="0"/>
              <a:t>Grade </a:t>
            </a:r>
            <a:r>
              <a:rPr lang="en-US" sz="2000" b="1" dirty="0"/>
              <a:t>1: </a:t>
            </a:r>
          </a:p>
          <a:p>
            <a:pPr marL="457200" indent="-457200">
              <a:buAutoNum type="arabicPeriod" startAt="7"/>
            </a:pPr>
            <a:r>
              <a:rPr lang="en-US" sz="1800" dirty="0" smtClean="0"/>
              <a:t>Participate </a:t>
            </a:r>
            <a:r>
              <a:rPr lang="en-US" sz="1800" dirty="0"/>
              <a:t>in shared research and writing projects (e.g., explore a number of "how-to" books on a given topic and use them to write a sequence of instructions). </a:t>
            </a:r>
            <a:endParaRPr lang="en-US" sz="1800" dirty="0" smtClean="0"/>
          </a:p>
          <a:p>
            <a:pPr marL="457200" indent="-457200">
              <a:buAutoNum type="arabicPeriod" startAt="7"/>
            </a:pPr>
            <a:r>
              <a:rPr lang="en-US" sz="1800" dirty="0" smtClean="0"/>
              <a:t>With </a:t>
            </a:r>
            <a:r>
              <a:rPr lang="en-US" sz="1800" dirty="0"/>
              <a:t>guidance and support from adults, recall information from experiences or gather information from provided sources to answer a question. </a:t>
            </a:r>
          </a:p>
          <a:p>
            <a:pPr marL="0" indent="0">
              <a:buNone/>
            </a:pPr>
            <a:r>
              <a:rPr lang="en-US" sz="2000" b="1" dirty="0"/>
              <a:t>Grade 3: </a:t>
            </a:r>
          </a:p>
          <a:p>
            <a:pPr marL="457200" indent="-457200">
              <a:buFont typeface="Arial"/>
              <a:buAutoNum type="arabicPeriod" startAt="7"/>
            </a:pPr>
            <a:r>
              <a:rPr lang="en-US" sz="1800" dirty="0"/>
              <a:t>Conduct short research projects that build knowledge about a topic.</a:t>
            </a:r>
          </a:p>
          <a:p>
            <a:pPr marL="457200" indent="-457200">
              <a:buFont typeface="Arial"/>
              <a:buAutoNum type="arabicPeriod" startAt="7"/>
            </a:pPr>
            <a:r>
              <a:rPr lang="en-US" sz="1800" dirty="0"/>
              <a:t>Recall information from experiences or gather information from print and digital sources; take brief notes on sources and sort evidence into provided categories. </a:t>
            </a:r>
          </a:p>
          <a:p>
            <a:pPr marL="0" indent="0">
              <a:buNone/>
            </a:pPr>
            <a:r>
              <a:rPr lang="en-US" sz="2000" b="1" dirty="0"/>
              <a:t>Grade 5: </a:t>
            </a:r>
          </a:p>
          <a:p>
            <a:pPr marL="457200" indent="-457200">
              <a:buFont typeface="Arial"/>
              <a:buAutoNum type="arabicPeriod" startAt="7"/>
            </a:pPr>
            <a:r>
              <a:rPr lang="en-US" sz="1800" dirty="0"/>
              <a:t>Conduct short research projects that use several sources to build knowledge through investigation of different aspects of a topic.</a:t>
            </a:r>
          </a:p>
          <a:p>
            <a:pPr marL="457200" indent="-457200">
              <a:buFont typeface="Arial"/>
              <a:buAutoNum type="arabicPeriod" startAt="7"/>
            </a:pPr>
            <a:r>
              <a:rPr lang="en-US" sz="1800" dirty="0"/>
              <a:t>Recall relevant information from experiences or gather relevant information from print and digital sources; summarize or paraphrase information in notes and finished work, and provide a list of sources. </a:t>
            </a:r>
          </a:p>
          <a:p>
            <a:pPr marL="457200" indent="-457200">
              <a:buFont typeface="Arial"/>
              <a:buAutoNum type="arabicPeriod" startAt="7"/>
            </a:pPr>
            <a:r>
              <a:rPr lang="en-US" sz="1800" dirty="0"/>
              <a:t>Draw evidence from literary or informational texts to support analysis, reflection, and research. </a:t>
            </a:r>
          </a:p>
          <a:p>
            <a:pPr marL="457200" indent="-457200">
              <a:buAutoNum type="arabicPeriod" startAt="7"/>
            </a:pPr>
            <a:endParaRPr lang="en-US" sz="2000" dirty="0"/>
          </a:p>
          <a:p>
            <a:pPr marL="0" indent="0">
              <a:buNone/>
            </a:pPr>
            <a:endParaRPr lang="en-US" sz="20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45</a:t>
            </a:fld>
            <a:endParaRPr lang="en-US" dirty="0"/>
          </a:p>
        </p:txBody>
      </p:sp>
    </p:spTree>
    <p:extLst>
      <p:ext uri="{BB962C8B-B14F-4D97-AF65-F5344CB8AC3E}">
        <p14:creationId xmlns:p14="http://schemas.microsoft.com/office/powerpoint/2010/main" val="215431778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spc="-50" dirty="0" smtClean="0"/>
              <a:t>Key Change:</a:t>
            </a:r>
            <a:br>
              <a:rPr lang="en-US" spc="-50" dirty="0" smtClean="0"/>
            </a:br>
            <a:r>
              <a:rPr lang="en-US" spc="-50" dirty="0" smtClean="0"/>
              <a:t>Building </a:t>
            </a:r>
            <a:r>
              <a:rPr lang="en-US" spc="-50" dirty="0"/>
              <a:t>Knowledge </a:t>
            </a:r>
            <a:r>
              <a:rPr lang="en-US" spc="-50" dirty="0" smtClean="0"/>
              <a:t>through Research</a:t>
            </a:r>
            <a:endParaRPr lang="en-US" spc="-50" dirty="0"/>
          </a:p>
        </p:txBody>
      </p:sp>
      <p:sp>
        <p:nvSpPr>
          <p:cNvPr id="3" name="Content Placeholder 2"/>
          <p:cNvSpPr>
            <a:spLocks noGrp="1"/>
          </p:cNvSpPr>
          <p:nvPr>
            <p:ph idx="1"/>
          </p:nvPr>
        </p:nvSpPr>
        <p:spPr>
          <a:xfrm>
            <a:off x="457200" y="1452031"/>
            <a:ext cx="8686800" cy="4823517"/>
          </a:xfrm>
        </p:spPr>
        <p:txBody>
          <a:bodyPr>
            <a:noAutofit/>
          </a:bodyPr>
          <a:lstStyle/>
          <a:p>
            <a:pPr marL="0" indent="0">
              <a:buNone/>
            </a:pPr>
            <a:r>
              <a:rPr lang="en-US" sz="2000" b="1" dirty="0" smtClean="0"/>
              <a:t>Grade 7: </a:t>
            </a:r>
            <a:endParaRPr lang="en-US" sz="1200" b="1" dirty="0"/>
          </a:p>
          <a:p>
            <a:pPr marL="457200" indent="-457200">
              <a:buAutoNum type="arabicPeriod" startAt="7"/>
            </a:pPr>
            <a:r>
              <a:rPr lang="en-US" sz="2000" dirty="0"/>
              <a:t>Conduct short research projects to answer a question, drawing on several sources and generating additional related, focused questions for further research and investigation. </a:t>
            </a:r>
            <a:endParaRPr lang="en-US" sz="1200" dirty="0"/>
          </a:p>
          <a:p>
            <a:pPr marL="457200" indent="-457200">
              <a:buAutoNum type="arabicPeriod" startAt="7"/>
            </a:pPr>
            <a:r>
              <a:rPr lang="en-US" sz="2000" dirty="0"/>
              <a:t>Gather relevant information from multiple print and digital sources, using search terms effectively; assess the credibility and accuracy of each source; and quote or paraphrase the data and conclusions of others while avoiding plagiarism and following a standard format for citation. </a:t>
            </a:r>
            <a:endParaRPr lang="en-US" sz="1200" dirty="0"/>
          </a:p>
          <a:p>
            <a:pPr marL="457200" indent="-457200">
              <a:buAutoNum type="arabicPeriod" startAt="7"/>
            </a:pPr>
            <a:r>
              <a:rPr lang="en-US" sz="2000" dirty="0"/>
              <a:t>Draw evidence from literary or informational texts to support analysis, reflection, and research</a:t>
            </a:r>
            <a:r>
              <a:rPr lang="en-US" sz="2000" dirty="0" smtClean="0"/>
              <a:t>.</a:t>
            </a:r>
          </a:p>
          <a:p>
            <a:pPr marL="741363" indent="-296863">
              <a:buFont typeface="+mj-lt"/>
              <a:buAutoNum type="alphaLcPeriod"/>
            </a:pPr>
            <a:r>
              <a:rPr lang="en-US" sz="2000" dirty="0" smtClean="0"/>
              <a:t>Apply </a:t>
            </a:r>
            <a:r>
              <a:rPr lang="en-US" sz="2000" dirty="0"/>
              <a:t>grade 7 Reading standards to literature (e.g., "Compare and contrast a fictional portrayal of a time, place, or character and a historical account of the same period as a means of understanding how authors of fiction use or alter history"). </a:t>
            </a:r>
            <a:endParaRPr lang="en-US" sz="2000" dirty="0" smtClean="0"/>
          </a:p>
          <a:p>
            <a:pPr marL="741363" indent="-296863">
              <a:buFont typeface="+mj-lt"/>
              <a:buAutoNum type="alphaLcPeriod"/>
            </a:pPr>
            <a:r>
              <a:rPr lang="en-US" sz="2000" dirty="0" smtClean="0"/>
              <a:t>Apply </a:t>
            </a:r>
            <a:r>
              <a:rPr lang="en-US" sz="2000" dirty="0"/>
              <a:t>grade 7 Reading standards to literary nonfiction (e.g. "Trace and evaluate the argument and specific claims in a text, assessing whether the reasoning is sound and the evidence is relevant and sufficient to support the claims"). </a:t>
            </a:r>
          </a:p>
          <a:p>
            <a:pPr marL="457200" indent="-457200">
              <a:buAutoNum type="arabicPeriod" startAt="7"/>
            </a:pPr>
            <a:endParaRPr lang="en-US" sz="2000"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46</a:t>
            </a:fld>
            <a:endParaRPr lang="en-US" dirty="0"/>
          </a:p>
        </p:txBody>
      </p:sp>
    </p:spTree>
    <p:extLst>
      <p:ext uri="{BB962C8B-B14F-4D97-AF65-F5344CB8AC3E}">
        <p14:creationId xmlns:p14="http://schemas.microsoft.com/office/powerpoint/2010/main" val="200472390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spc="-50" dirty="0" smtClean="0"/>
              <a:t>Key Change:</a:t>
            </a:r>
            <a:br>
              <a:rPr lang="en-US" spc="-50" dirty="0" smtClean="0"/>
            </a:br>
            <a:r>
              <a:rPr lang="en-US" spc="-50" dirty="0" smtClean="0"/>
              <a:t>Building </a:t>
            </a:r>
            <a:r>
              <a:rPr lang="en-US" spc="-50" dirty="0"/>
              <a:t>Knowledge </a:t>
            </a:r>
            <a:r>
              <a:rPr lang="en-US" spc="-50" dirty="0" smtClean="0"/>
              <a:t>through Research</a:t>
            </a:r>
            <a:endParaRPr lang="en-US" spc="-50" dirty="0"/>
          </a:p>
        </p:txBody>
      </p:sp>
      <p:sp>
        <p:nvSpPr>
          <p:cNvPr id="3" name="Content Placeholder 2"/>
          <p:cNvSpPr>
            <a:spLocks noGrp="1"/>
          </p:cNvSpPr>
          <p:nvPr>
            <p:ph idx="1"/>
          </p:nvPr>
        </p:nvSpPr>
        <p:spPr>
          <a:xfrm>
            <a:off x="457200" y="1452031"/>
            <a:ext cx="8686800" cy="4823517"/>
          </a:xfrm>
        </p:spPr>
        <p:txBody>
          <a:bodyPr>
            <a:noAutofit/>
          </a:bodyPr>
          <a:lstStyle/>
          <a:p>
            <a:pPr marL="0" indent="0">
              <a:buNone/>
            </a:pPr>
            <a:r>
              <a:rPr lang="en-US" sz="2000" b="1" dirty="0" smtClean="0"/>
              <a:t>Grade 9 and 10: </a:t>
            </a:r>
            <a:endParaRPr lang="en-US" sz="1200" b="1" dirty="0"/>
          </a:p>
          <a:p>
            <a:pPr marL="457200" indent="-457200">
              <a:buAutoNum type="arabicPeriod" startAt="7"/>
            </a:pPr>
            <a:r>
              <a:rPr lang="en-US" sz="1800" dirty="0"/>
              <a:t>Conduct short as well as more sustained research projects to answer a question (including a self-generated question) or solve a problem; narrow or broaden the inquiry when appropriate; synthesize multiple sources on the subject, demonstrating understanding of the subject under investigation</a:t>
            </a:r>
            <a:r>
              <a:rPr lang="en-US" sz="1800" dirty="0" smtClean="0"/>
              <a:t>.</a:t>
            </a:r>
          </a:p>
          <a:p>
            <a:pPr marL="457200" indent="-457200">
              <a:buAutoNum type="arabicPeriod" startAt="7"/>
            </a:pPr>
            <a:r>
              <a:rPr lang="en-US" sz="1800" dirty="0"/>
              <a:t>Gather relevant information from multiple authoritative print and digital sources, using advanced searches effectively; assess the usefulness of each source in answering the research question; integrate information into the text selectively to maintain the flow of ideas, avoiding plagiarism and following a standard format for citation </a:t>
            </a:r>
            <a:r>
              <a:rPr lang="en-US" sz="1800" b="1" dirty="0"/>
              <a:t>including footnotes and endnotes</a:t>
            </a:r>
            <a:r>
              <a:rPr lang="en-US" sz="1800" dirty="0"/>
              <a:t> [bold indicates California addition]</a:t>
            </a:r>
            <a:r>
              <a:rPr lang="en-US" sz="1800" dirty="0" smtClean="0"/>
              <a:t>.</a:t>
            </a:r>
          </a:p>
          <a:p>
            <a:pPr marL="457200" indent="-457200">
              <a:buAutoNum type="arabicPeriod" startAt="7"/>
            </a:pPr>
            <a:r>
              <a:rPr lang="en-US" sz="1800" dirty="0" smtClean="0"/>
              <a:t>Draw evidence from literary or informational texts to support analysis, reflection, and research.</a:t>
            </a:r>
          </a:p>
          <a:p>
            <a:pPr marL="741363" indent="-296863">
              <a:buFont typeface="+mj-lt"/>
              <a:buAutoNum type="alphaLcPeriod"/>
            </a:pPr>
            <a:r>
              <a:rPr lang="en-US" sz="1800" dirty="0"/>
              <a:t>Apply grades 9–10 Reading standards to literature (e.g., "Analyze how an author draws on and transforms source material in a specific work [e.g., how Shakespeare treats a theme or topic from Ovid or the Bible or how a later author draws on a play by Shakespeare]"). </a:t>
            </a:r>
            <a:endParaRPr lang="en-US" sz="1800" dirty="0" smtClean="0"/>
          </a:p>
          <a:p>
            <a:pPr marL="741363" indent="-296863">
              <a:buFont typeface="+mj-lt"/>
              <a:buAutoNum type="alphaLcPeriod"/>
            </a:pPr>
            <a:r>
              <a:rPr lang="en-US" sz="1800" dirty="0"/>
              <a:t>Apply grades 9–10 Reading standards to literary nonfiction (e.g., "Delineate and evaluate the argument and specific claims in a text, assessing whether the reasoning is valid and the evidence is relevant and sufficient; identify false statements and fallacious reasoning"). </a:t>
            </a:r>
          </a:p>
        </p:txBody>
      </p:sp>
      <p:sp>
        <p:nvSpPr>
          <p:cNvPr id="5" name="Slide Number Placeholder 4"/>
          <p:cNvSpPr>
            <a:spLocks noGrp="1"/>
          </p:cNvSpPr>
          <p:nvPr>
            <p:ph type="sldNum" sz="quarter" idx="4"/>
          </p:nvPr>
        </p:nvSpPr>
        <p:spPr/>
        <p:txBody>
          <a:bodyPr/>
          <a:lstStyle/>
          <a:p>
            <a:fld id="{13282393-FE81-4EAE-A294-F0392B34921A}" type="slidenum">
              <a:rPr lang="en-US" smtClean="0"/>
              <a:pPr/>
              <a:t>47</a:t>
            </a:fld>
            <a:endParaRPr lang="en-US" dirty="0"/>
          </a:p>
        </p:txBody>
      </p:sp>
    </p:spTree>
    <p:extLst>
      <p:ext uri="{BB962C8B-B14F-4D97-AF65-F5344CB8AC3E}">
        <p14:creationId xmlns:p14="http://schemas.microsoft.com/office/powerpoint/2010/main" val="3051114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spc="-50" dirty="0" smtClean="0"/>
              <a:t>Key Change:</a:t>
            </a:r>
            <a:br>
              <a:rPr lang="en-US" spc="-50" dirty="0" smtClean="0"/>
            </a:br>
            <a:r>
              <a:rPr lang="en-US" spc="-50" dirty="0" smtClean="0"/>
              <a:t>Building </a:t>
            </a:r>
            <a:r>
              <a:rPr lang="en-US" spc="-50" dirty="0"/>
              <a:t>Knowledge </a:t>
            </a:r>
            <a:r>
              <a:rPr lang="en-US" spc="-50" dirty="0" smtClean="0"/>
              <a:t>through Research</a:t>
            </a:r>
            <a:endParaRPr lang="en-US" spc="-50" dirty="0"/>
          </a:p>
        </p:txBody>
      </p:sp>
      <p:sp>
        <p:nvSpPr>
          <p:cNvPr id="3" name="Content Placeholder 2"/>
          <p:cNvSpPr>
            <a:spLocks noGrp="1"/>
          </p:cNvSpPr>
          <p:nvPr>
            <p:ph idx="1"/>
          </p:nvPr>
        </p:nvSpPr>
        <p:spPr>
          <a:xfrm>
            <a:off x="457200" y="1452031"/>
            <a:ext cx="8686800" cy="4823517"/>
          </a:xfrm>
        </p:spPr>
        <p:txBody>
          <a:bodyPr>
            <a:noAutofit/>
          </a:bodyPr>
          <a:lstStyle/>
          <a:p>
            <a:pPr marL="0" indent="0">
              <a:buNone/>
            </a:pPr>
            <a:r>
              <a:rPr lang="en-US" sz="2000" b="1" dirty="0" smtClean="0"/>
              <a:t>Grade 11 and 12: </a:t>
            </a:r>
            <a:endParaRPr lang="en-US" sz="1200" b="1" dirty="0"/>
          </a:p>
          <a:p>
            <a:pPr marL="457200" indent="-457200">
              <a:buAutoNum type="arabicPeriod" startAt="7"/>
            </a:pPr>
            <a:r>
              <a:rPr lang="en-US" sz="1730" dirty="0"/>
              <a:t>Conduct short as well as more sustained research projects to answer a question (including a self-generated question) or solve a problem; narrow or broaden the inquiry when appropriate; synthesize multiple sources on the subject, demonstrating understanding of the subject under investigation. </a:t>
            </a:r>
            <a:endParaRPr lang="en-US" sz="1730" dirty="0" smtClean="0"/>
          </a:p>
          <a:p>
            <a:pPr marL="457200" indent="-457200">
              <a:buAutoNum type="arabicPeriod" startAt="7"/>
            </a:pPr>
            <a:r>
              <a:rPr lang="en-US" sz="1730" dirty="0"/>
              <a:t>Gather relevant information from multiple authoritative print and digital sources, using advanced searches effectively; assess the strengths and limitations of each source in terms of the task, purpose, and audience; integrate information into the text selectively to maintain the flow of ideas, avoiding plagiarism and overreliance on any one source and following a standard format for citation including footnotes and endnotes [bold indicates California addition]</a:t>
            </a:r>
            <a:r>
              <a:rPr lang="en-US" sz="1730" dirty="0" smtClean="0"/>
              <a:t>.</a:t>
            </a:r>
          </a:p>
          <a:p>
            <a:pPr marL="457200" indent="-457200">
              <a:buAutoNum type="arabicPeriod" startAt="7"/>
            </a:pPr>
            <a:r>
              <a:rPr lang="en-US" sz="1730" dirty="0"/>
              <a:t>Draw evidence from literary or informational texts to support analysis, reflection, and research</a:t>
            </a:r>
            <a:r>
              <a:rPr lang="en-US" sz="1730" dirty="0" smtClean="0"/>
              <a:t>.</a:t>
            </a:r>
          </a:p>
          <a:p>
            <a:pPr marL="741363" indent="-296863">
              <a:buFont typeface="+mj-lt"/>
              <a:buAutoNum type="alphaLcPeriod"/>
            </a:pPr>
            <a:r>
              <a:rPr lang="en-US" sz="1730" dirty="0"/>
              <a:t>Apply grades 11–12 Reading standards to literature (e.g., "Demonstrate knowledge of eighteenth-, nineteenth- and early-twentieth-century foundational works of American literature, including how two or more texts from the same period treat similar themes or topics")</a:t>
            </a:r>
            <a:r>
              <a:rPr lang="en-US" sz="1730" dirty="0" smtClean="0"/>
              <a:t>. </a:t>
            </a:r>
          </a:p>
          <a:p>
            <a:pPr marL="741363" indent="-296863">
              <a:buFont typeface="+mj-lt"/>
              <a:buAutoNum type="alphaLcPeriod"/>
            </a:pPr>
            <a:r>
              <a:rPr lang="en-US" sz="1730" dirty="0"/>
              <a:t>Apply grades 9–10 Reading standards to literary nonfiction (e.g., "Delineate and evaluate the reasoning in seminal U.S. texts, including the application of constitutional principles and use of legal reasoning [e.g., in U.S. Supreme Court Case majority opinions and dissents] and the premises, purposes, and arguments in works of public advocacy (e.g., The Federalist, presidential addresses]"). </a:t>
            </a:r>
          </a:p>
        </p:txBody>
      </p:sp>
      <p:sp>
        <p:nvSpPr>
          <p:cNvPr id="5" name="Slide Number Placeholder 4"/>
          <p:cNvSpPr>
            <a:spLocks noGrp="1"/>
          </p:cNvSpPr>
          <p:nvPr>
            <p:ph type="sldNum" sz="quarter" idx="4"/>
          </p:nvPr>
        </p:nvSpPr>
        <p:spPr/>
        <p:txBody>
          <a:bodyPr/>
          <a:lstStyle/>
          <a:p>
            <a:fld id="{13282393-FE81-4EAE-A294-F0392B34921A}" type="slidenum">
              <a:rPr lang="en-US" smtClean="0"/>
              <a:pPr/>
              <a:t>48</a:t>
            </a:fld>
            <a:endParaRPr lang="en-US" dirty="0"/>
          </a:p>
        </p:txBody>
      </p:sp>
    </p:spTree>
    <p:extLst>
      <p:ext uri="{BB962C8B-B14F-4D97-AF65-F5344CB8AC3E}">
        <p14:creationId xmlns:p14="http://schemas.microsoft.com/office/powerpoint/2010/main" val="25808241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spc="-50" dirty="0" smtClean="0"/>
              <a:t>Key Change:</a:t>
            </a:r>
            <a:br>
              <a:rPr lang="en-US" spc="-50" dirty="0" smtClean="0"/>
            </a:br>
            <a:r>
              <a:rPr lang="en-US" spc="-50" dirty="0" smtClean="0"/>
              <a:t>Building </a:t>
            </a:r>
            <a:r>
              <a:rPr lang="en-US" spc="-50" dirty="0"/>
              <a:t>Knowledge </a:t>
            </a:r>
            <a:r>
              <a:rPr lang="en-US" spc="-50" dirty="0" smtClean="0"/>
              <a:t>through Research</a:t>
            </a:r>
            <a:endParaRPr lang="en-US" spc="-50" dirty="0"/>
          </a:p>
        </p:txBody>
      </p:sp>
      <p:sp>
        <p:nvSpPr>
          <p:cNvPr id="3" name="Content Placeholder 2"/>
          <p:cNvSpPr>
            <a:spLocks noGrp="1"/>
          </p:cNvSpPr>
          <p:nvPr>
            <p:ph idx="1"/>
          </p:nvPr>
        </p:nvSpPr>
        <p:spPr>
          <a:xfrm>
            <a:off x="339129" y="1642531"/>
            <a:ext cx="8595321" cy="4823517"/>
          </a:xfrm>
        </p:spPr>
        <p:txBody>
          <a:bodyPr>
            <a:noAutofit/>
          </a:bodyPr>
          <a:lstStyle/>
          <a:p>
            <a:pPr marL="0" indent="0">
              <a:buNone/>
            </a:pPr>
            <a:r>
              <a:rPr lang="en-US" sz="2500" dirty="0" smtClean="0"/>
              <a:t>Review </a:t>
            </a:r>
            <a:r>
              <a:rPr lang="en-US" sz="2500" dirty="0"/>
              <a:t>your own grade level standards in the category of “</a:t>
            </a:r>
            <a:r>
              <a:rPr lang="en-US" sz="2500" i="1" dirty="0"/>
              <a:t>Research to Build and Present </a:t>
            </a:r>
            <a:r>
              <a:rPr lang="en-US" sz="2500" i="1" dirty="0" smtClean="0"/>
              <a:t>Knowledge</a:t>
            </a:r>
            <a:r>
              <a:rPr lang="en-US" sz="2500" dirty="0" smtClean="0"/>
              <a:t>” and compare </a:t>
            </a:r>
            <a:r>
              <a:rPr lang="en-US" sz="2500" dirty="0"/>
              <a:t>them to the standards for the grades immediately preceding and following your current grade </a:t>
            </a:r>
            <a:r>
              <a:rPr lang="en-US" sz="2500" dirty="0" smtClean="0"/>
              <a:t>level. </a:t>
            </a:r>
            <a:endParaRPr lang="en-US" sz="2600" dirty="0"/>
          </a:p>
          <a:p>
            <a:pPr marL="0" indent="0">
              <a:buNone/>
            </a:pPr>
            <a:endParaRPr lang="en-US" sz="2600" dirty="0" smtClean="0"/>
          </a:p>
          <a:p>
            <a:pPr marL="0" indent="0">
              <a:buNone/>
            </a:pPr>
            <a:r>
              <a:rPr lang="en-US" sz="2600" dirty="0" smtClean="0"/>
              <a:t>Discuss:</a:t>
            </a:r>
            <a:endParaRPr lang="en-US" sz="2600" dirty="0"/>
          </a:p>
          <a:p>
            <a:pPr>
              <a:buFont typeface="Wingdings" pitchFamily="2" charset="2"/>
              <a:buChar char="Ø"/>
            </a:pPr>
            <a:r>
              <a:rPr lang="en-US" sz="2400" i="1" dirty="0"/>
              <a:t>How will your teaching of the standards at your current grade level depend on how these standards were taught in prior grade levels? </a:t>
            </a:r>
          </a:p>
          <a:p>
            <a:pPr>
              <a:buFont typeface="Wingdings" pitchFamily="2" charset="2"/>
              <a:buChar char="Ø"/>
            </a:pPr>
            <a:endParaRPr lang="en-US" sz="2400" i="1" dirty="0" smtClean="0"/>
          </a:p>
          <a:p>
            <a:pPr>
              <a:buFont typeface="Wingdings" pitchFamily="2" charset="2"/>
              <a:buChar char="Ø"/>
            </a:pPr>
            <a:r>
              <a:rPr lang="en-US" sz="2400" i="1" dirty="0" smtClean="0"/>
              <a:t>How </a:t>
            </a:r>
            <a:r>
              <a:rPr lang="en-US" sz="2400" i="1" dirty="0"/>
              <a:t>will you prepare your students for the expectations of the grade level standards of the next grade(s</a:t>
            </a:r>
            <a:r>
              <a:rPr lang="en-US" sz="2400" i="1" dirty="0" smtClean="0"/>
              <a:t>)?</a:t>
            </a:r>
            <a:endParaRPr lang="en-US" sz="2400" i="1" dirty="0"/>
          </a:p>
          <a:p>
            <a:pPr marL="0" indent="0">
              <a:buNone/>
            </a:pPr>
            <a:endParaRPr lang="en-US" sz="2000" dirty="0" smtClean="0"/>
          </a:p>
        </p:txBody>
      </p:sp>
      <p:sp>
        <p:nvSpPr>
          <p:cNvPr id="5" name="Slide Number Placeholder 4"/>
          <p:cNvSpPr>
            <a:spLocks noGrp="1"/>
          </p:cNvSpPr>
          <p:nvPr>
            <p:ph type="sldNum" sz="quarter" idx="4"/>
          </p:nvPr>
        </p:nvSpPr>
        <p:spPr/>
        <p:txBody>
          <a:bodyPr/>
          <a:lstStyle/>
          <a:p>
            <a:fld id="{13282393-FE81-4EAE-A294-F0392B34921A}" type="slidenum">
              <a:rPr lang="en-US" smtClean="0"/>
              <a:pPr/>
              <a:t>49</a:t>
            </a:fld>
            <a:endParaRPr lang="en-US" dirty="0"/>
          </a:p>
        </p:txBody>
      </p:sp>
    </p:spTree>
    <p:extLst>
      <p:ext uri="{BB962C8B-B14F-4D97-AF65-F5344CB8AC3E}">
        <p14:creationId xmlns:p14="http://schemas.microsoft.com/office/powerpoint/2010/main" val="3919306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Unit </a:t>
            </a:r>
            <a:r>
              <a:rPr lang="en-US" dirty="0" smtClean="0"/>
              <a:t>1: </a:t>
            </a:r>
            <a:r>
              <a:rPr lang="en-US" dirty="0"/>
              <a:t>Learning Objectives</a:t>
            </a:r>
          </a:p>
        </p:txBody>
      </p:sp>
      <p:sp>
        <p:nvSpPr>
          <p:cNvPr id="3" name="Content Placeholder 2"/>
          <p:cNvSpPr>
            <a:spLocks noGrp="1"/>
          </p:cNvSpPr>
          <p:nvPr>
            <p:ph idx="1"/>
          </p:nvPr>
        </p:nvSpPr>
        <p:spPr>
          <a:xfrm>
            <a:off x="734668" y="1608667"/>
            <a:ext cx="7952131" cy="5068526"/>
          </a:xfrm>
        </p:spPr>
        <p:txBody>
          <a:bodyPr>
            <a:normAutofit/>
          </a:bodyPr>
          <a:lstStyle/>
          <a:p>
            <a:pPr marL="0" indent="0">
              <a:buNone/>
            </a:pPr>
            <a:r>
              <a:rPr lang="en-US" sz="3000" dirty="0">
                <a:latin typeface="Arial Narrow" pitchFamily="34" charset="0"/>
                <a:cs typeface="Arial" pitchFamily="34" charset="0"/>
              </a:rPr>
              <a:t>Throughout and upon completion of Unit 1, you will</a:t>
            </a:r>
            <a:r>
              <a:rPr lang="en-US" sz="3000" dirty="0" smtClean="0">
                <a:latin typeface="Arial Narrow" pitchFamily="34" charset="0"/>
                <a:cs typeface="Arial" pitchFamily="34" charset="0"/>
              </a:rPr>
              <a:t>:</a:t>
            </a:r>
          </a:p>
          <a:p>
            <a:pPr marL="0" indent="0">
              <a:buNone/>
            </a:pPr>
            <a:endParaRPr lang="en-US" sz="2800" dirty="0">
              <a:latin typeface="Arial Narrow" pitchFamily="34" charset="0"/>
              <a:cs typeface="Arial" pitchFamily="34" charset="0"/>
            </a:endParaRPr>
          </a:p>
          <a:p>
            <a:pPr>
              <a:spcAft>
                <a:spcPts val="600"/>
              </a:spcAft>
            </a:pPr>
            <a:r>
              <a:rPr lang="en-US" sz="2400" dirty="0">
                <a:latin typeface="Arial Narrow" pitchFamily="34" charset="0"/>
                <a:cs typeface="Arial" pitchFamily="34" charset="0"/>
              </a:rPr>
              <a:t>Examine how and why the </a:t>
            </a:r>
            <a:r>
              <a:rPr lang="en-US" sz="2400" dirty="0" smtClean="0">
                <a:latin typeface="Arial Narrow" pitchFamily="34" charset="0"/>
                <a:cs typeface="Arial" pitchFamily="34" charset="0"/>
              </a:rPr>
              <a:t>CCR </a:t>
            </a:r>
            <a:r>
              <a:rPr lang="en-US" sz="2400" dirty="0">
                <a:latin typeface="Arial Narrow" pitchFamily="34" charset="0"/>
                <a:cs typeface="Arial" pitchFamily="34" charset="0"/>
              </a:rPr>
              <a:t>Anchor Standards for Writing are interrelated and interconnected</a:t>
            </a:r>
          </a:p>
          <a:p>
            <a:pPr>
              <a:spcAft>
                <a:spcPts val="600"/>
              </a:spcAft>
            </a:pPr>
            <a:r>
              <a:rPr lang="en-US" sz="2400" dirty="0">
                <a:latin typeface="Arial Narrow" pitchFamily="34" charset="0"/>
                <a:cs typeface="Arial" pitchFamily="34" charset="0"/>
              </a:rPr>
              <a:t>Understand the relationships between and among writing text types, genres, and </a:t>
            </a:r>
            <a:r>
              <a:rPr lang="en-US" sz="2400" dirty="0" smtClean="0">
                <a:latin typeface="Arial Narrow" pitchFamily="34" charset="0"/>
                <a:cs typeface="Arial" pitchFamily="34" charset="0"/>
              </a:rPr>
              <a:t>subgenres</a:t>
            </a:r>
          </a:p>
          <a:p>
            <a:pPr>
              <a:spcAft>
                <a:spcPts val="600"/>
              </a:spcAft>
            </a:pPr>
            <a:r>
              <a:rPr lang="en-US" sz="2400" dirty="0"/>
              <a:t>Examine the impact of the CA CCSS for ELA/Literacy on </a:t>
            </a:r>
            <a:r>
              <a:rPr lang="en-US" sz="2400" dirty="0" smtClean="0"/>
              <a:t>writing</a:t>
            </a:r>
            <a:r>
              <a:rPr lang="en-US" sz="2400" dirty="0"/>
              <a:t/>
            </a:r>
            <a:br>
              <a:rPr lang="en-US" sz="2400" dirty="0"/>
            </a:br>
            <a:r>
              <a:rPr lang="en-US" sz="2400" dirty="0"/>
              <a:t>instruction across grade levels</a:t>
            </a:r>
            <a:endParaRPr lang="en-US" sz="2400" dirty="0">
              <a:latin typeface="Arial Narrow" pitchFamily="34" charset="0"/>
              <a:cs typeface="Arial" pitchFamily="34" charset="0"/>
            </a:endParaRPr>
          </a:p>
        </p:txBody>
      </p:sp>
      <p:sp>
        <p:nvSpPr>
          <p:cNvPr id="4" name="Slide Number Placeholder 3"/>
          <p:cNvSpPr>
            <a:spLocks noGrp="1"/>
          </p:cNvSpPr>
          <p:nvPr>
            <p:ph type="sldNum" sz="quarter" idx="4"/>
          </p:nvPr>
        </p:nvSpPr>
        <p:spPr/>
        <p:txBody>
          <a:bodyPr/>
          <a:lstStyle/>
          <a:p>
            <a:fld id="{13282393-FE81-4EAE-A294-F0392B34921A}" type="slidenum">
              <a:rPr lang="en-US" smtClean="0"/>
              <a:pPr/>
              <a:t>5</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 </a:t>
            </a:r>
            <a:r>
              <a:rPr lang="en-US" dirty="0"/>
              <a:t>Looking Forward</a:t>
            </a:r>
          </a:p>
        </p:txBody>
      </p:sp>
      <p:sp>
        <p:nvSpPr>
          <p:cNvPr id="3" name="Content Placeholder 2"/>
          <p:cNvSpPr>
            <a:spLocks noGrp="1"/>
          </p:cNvSpPr>
          <p:nvPr>
            <p:ph idx="1"/>
          </p:nvPr>
        </p:nvSpPr>
        <p:spPr>
          <a:xfrm>
            <a:off x="457200" y="1452031"/>
            <a:ext cx="8343900" cy="4823517"/>
          </a:xfrm>
        </p:spPr>
        <p:txBody>
          <a:bodyPr>
            <a:noAutofit/>
          </a:bodyPr>
          <a:lstStyle/>
          <a:p>
            <a:pPr marL="0" indent="0">
              <a:buNone/>
            </a:pPr>
            <a:r>
              <a:rPr lang="en-US" sz="3000" b="1" dirty="0" smtClean="0"/>
              <a:t>Write </a:t>
            </a:r>
            <a:r>
              <a:rPr lang="en-US" sz="3000" b="1" dirty="0"/>
              <a:t>your responses to the following </a:t>
            </a:r>
            <a:r>
              <a:rPr lang="en-US" sz="3000" b="1" dirty="0" smtClean="0"/>
              <a:t>questions:</a:t>
            </a:r>
          </a:p>
          <a:p>
            <a:pPr marL="0" indent="0">
              <a:buNone/>
            </a:pPr>
            <a:endParaRPr lang="en-US" sz="1050" dirty="0" smtClean="0"/>
          </a:p>
          <a:p>
            <a:pPr>
              <a:spcBef>
                <a:spcPts val="0"/>
              </a:spcBef>
              <a:spcAft>
                <a:spcPts val="1200"/>
              </a:spcAft>
              <a:buFont typeface="Wingdings" pitchFamily="2" charset="2"/>
              <a:buChar char="Ø"/>
            </a:pPr>
            <a:r>
              <a:rPr lang="en-US" sz="2600" i="1" dirty="0"/>
              <a:t>How are my students currently writing to inform, or argue, or analyze</a:t>
            </a:r>
            <a:r>
              <a:rPr lang="en-US" sz="2600" i="1" dirty="0" smtClean="0"/>
              <a:t>?</a:t>
            </a:r>
          </a:p>
          <a:p>
            <a:pPr>
              <a:spcBef>
                <a:spcPts val="0"/>
              </a:spcBef>
              <a:spcAft>
                <a:spcPts val="1200"/>
              </a:spcAft>
              <a:buFont typeface="Wingdings" pitchFamily="2" charset="2"/>
              <a:buChar char="Ø"/>
            </a:pPr>
            <a:r>
              <a:rPr lang="en-US" sz="2600" i="1" dirty="0" smtClean="0"/>
              <a:t>Am </a:t>
            </a:r>
            <a:r>
              <a:rPr lang="en-US" sz="2600" i="1" dirty="0"/>
              <a:t>I currently teaching them to write for varied tasks, purposes, and audiences? </a:t>
            </a:r>
            <a:endParaRPr lang="en-US" sz="2600" i="1" dirty="0" smtClean="0"/>
          </a:p>
          <a:p>
            <a:pPr>
              <a:spcBef>
                <a:spcPts val="0"/>
              </a:spcBef>
              <a:spcAft>
                <a:spcPts val="1200"/>
              </a:spcAft>
              <a:buFont typeface="Wingdings" pitchFamily="2" charset="2"/>
              <a:buChar char="Ø"/>
            </a:pPr>
            <a:r>
              <a:rPr lang="en-US" sz="2600" i="1" dirty="0" smtClean="0"/>
              <a:t>What </a:t>
            </a:r>
            <a:r>
              <a:rPr lang="en-US" sz="2600" i="1" dirty="0"/>
              <a:t>more do they need to do, know, and understand to effectively accomplish these tasks</a:t>
            </a:r>
            <a:r>
              <a:rPr lang="en-US" sz="2600" i="1" dirty="0" smtClean="0"/>
              <a:t>?</a:t>
            </a:r>
          </a:p>
          <a:p>
            <a:pPr>
              <a:spcBef>
                <a:spcPts val="0"/>
              </a:spcBef>
              <a:spcAft>
                <a:spcPts val="1200"/>
              </a:spcAft>
              <a:buFont typeface="Wingdings" pitchFamily="2" charset="2"/>
              <a:buChar char="Ø"/>
            </a:pPr>
            <a:r>
              <a:rPr lang="en-US" sz="2600" i="1" dirty="0" smtClean="0"/>
              <a:t>How </a:t>
            </a:r>
            <a:r>
              <a:rPr lang="en-US" sz="2600" i="1" dirty="0"/>
              <a:t>can I support my students to make the subject or topic for their writing significant?</a:t>
            </a:r>
          </a:p>
        </p:txBody>
      </p:sp>
      <p:sp>
        <p:nvSpPr>
          <p:cNvPr id="5" name="Slide Number Placeholder 4"/>
          <p:cNvSpPr>
            <a:spLocks noGrp="1"/>
          </p:cNvSpPr>
          <p:nvPr>
            <p:ph type="sldNum" sz="quarter" idx="4"/>
          </p:nvPr>
        </p:nvSpPr>
        <p:spPr/>
        <p:txBody>
          <a:bodyPr/>
          <a:lstStyle/>
          <a:p>
            <a:fld id="{13282393-FE81-4EAE-A294-F0392B34921A}" type="slidenum">
              <a:rPr lang="en-US" smtClean="0"/>
              <a:pPr/>
              <a:t>50</a:t>
            </a:fld>
            <a:endParaRPr lang="en-US" dirty="0"/>
          </a:p>
        </p:txBody>
      </p:sp>
    </p:spTree>
    <p:extLst>
      <p:ext uri="{BB962C8B-B14F-4D97-AF65-F5344CB8AC3E}">
        <p14:creationId xmlns:p14="http://schemas.microsoft.com/office/powerpoint/2010/main" val="1118196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CCR: What </a:t>
            </a:r>
            <a:r>
              <a:rPr lang="en-US" dirty="0"/>
              <a:t>Students Need to </a:t>
            </a:r>
            <a:r>
              <a:rPr lang="en-US" dirty="0" smtClean="0"/>
              <a:t/>
            </a:r>
            <a:br>
              <a:rPr lang="en-US" dirty="0" smtClean="0"/>
            </a:br>
            <a:r>
              <a:rPr lang="en-US" dirty="0" smtClean="0"/>
              <a:t>Do</a:t>
            </a:r>
            <a:r>
              <a:rPr lang="en-US" dirty="0"/>
              <a:t>, Know, </a:t>
            </a:r>
            <a:r>
              <a:rPr lang="en-US" dirty="0" smtClean="0"/>
              <a:t>and </a:t>
            </a:r>
            <a:r>
              <a:rPr lang="en-US" dirty="0"/>
              <a:t>Understand</a:t>
            </a:r>
          </a:p>
        </p:txBody>
      </p:sp>
      <p:sp>
        <p:nvSpPr>
          <p:cNvPr id="3" name="Content Placeholder 2"/>
          <p:cNvSpPr>
            <a:spLocks noGrp="1"/>
          </p:cNvSpPr>
          <p:nvPr>
            <p:ph idx="1"/>
          </p:nvPr>
        </p:nvSpPr>
        <p:spPr>
          <a:xfrm>
            <a:off x="457200" y="1600200"/>
            <a:ext cx="8517467" cy="4823517"/>
          </a:xfrm>
        </p:spPr>
        <p:txBody>
          <a:bodyPr>
            <a:normAutofit/>
          </a:bodyPr>
          <a:lstStyle/>
          <a:p>
            <a:pPr marL="0" indent="0" algn="ctr">
              <a:buNone/>
            </a:pPr>
            <a:endParaRPr lang="en-US" sz="2800" b="1" i="1" dirty="0" smtClean="0"/>
          </a:p>
          <a:p>
            <a:pPr marL="0" indent="0" algn="ctr">
              <a:buNone/>
            </a:pPr>
            <a:endParaRPr lang="en-US" sz="2800" b="1" i="1" dirty="0"/>
          </a:p>
          <a:p>
            <a:pPr marL="0" indent="0" algn="ctr">
              <a:buNone/>
            </a:pPr>
            <a:r>
              <a:rPr lang="en-US" sz="2800" b="1" i="1" dirty="0" smtClean="0"/>
              <a:t>How </a:t>
            </a:r>
            <a:r>
              <a:rPr lang="en-US" sz="2800" b="1" i="1" dirty="0"/>
              <a:t>do the CCR Anchor Standards for Writing set the expectations for what students write and how are the standards interrelated and interdependent</a:t>
            </a:r>
            <a:r>
              <a:rPr lang="en-US" sz="2800" b="1" i="1" dirty="0" smtClean="0"/>
              <a:t>?</a:t>
            </a:r>
            <a:endParaRPr lang="en-US" sz="2800" b="1" i="1"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6</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CCR: What </a:t>
            </a:r>
            <a:r>
              <a:rPr lang="en-US" dirty="0"/>
              <a:t>Students Need to </a:t>
            </a:r>
            <a:r>
              <a:rPr lang="en-US" dirty="0" smtClean="0"/>
              <a:t/>
            </a:r>
            <a:br>
              <a:rPr lang="en-US" dirty="0" smtClean="0"/>
            </a:br>
            <a:r>
              <a:rPr lang="en-US" dirty="0" smtClean="0"/>
              <a:t>Do</a:t>
            </a:r>
            <a:r>
              <a:rPr lang="en-US" dirty="0"/>
              <a:t>, Know, </a:t>
            </a:r>
            <a:r>
              <a:rPr lang="en-US" dirty="0" smtClean="0"/>
              <a:t>and </a:t>
            </a:r>
            <a:r>
              <a:rPr lang="en-US" dirty="0"/>
              <a:t>Understand</a:t>
            </a:r>
          </a:p>
        </p:txBody>
      </p:sp>
      <p:sp>
        <p:nvSpPr>
          <p:cNvPr id="3" name="Content Placeholder 2"/>
          <p:cNvSpPr>
            <a:spLocks noGrp="1"/>
          </p:cNvSpPr>
          <p:nvPr>
            <p:ph idx="1"/>
          </p:nvPr>
        </p:nvSpPr>
        <p:spPr>
          <a:xfrm>
            <a:off x="457200" y="1600200"/>
            <a:ext cx="8517467" cy="4823517"/>
          </a:xfrm>
        </p:spPr>
        <p:txBody>
          <a:bodyPr>
            <a:normAutofit/>
          </a:bodyPr>
          <a:lstStyle/>
          <a:p>
            <a:pPr marL="0" indent="0">
              <a:buNone/>
            </a:pPr>
            <a:r>
              <a:rPr lang="en-US" sz="2800" dirty="0" smtClean="0"/>
              <a:t>Using your copy of the </a:t>
            </a:r>
            <a:r>
              <a:rPr lang="en-US" sz="2800" i="1" dirty="0" smtClean="0"/>
              <a:t>College and Career Readiness Anchor Standards for Writing </a:t>
            </a:r>
            <a:r>
              <a:rPr lang="en-US" sz="2800" dirty="0" smtClean="0"/>
              <a:t>(Handout 1.1), review </a:t>
            </a:r>
            <a:r>
              <a:rPr lang="en-US" sz="2800" dirty="0"/>
              <a:t>the standards two times as follows</a:t>
            </a:r>
            <a:r>
              <a:rPr lang="en-US" sz="2800" dirty="0" smtClean="0"/>
              <a:t>:</a:t>
            </a:r>
          </a:p>
          <a:p>
            <a:pPr marL="0" indent="0">
              <a:buNone/>
            </a:pPr>
            <a:endParaRPr lang="en-US" sz="2400" dirty="0"/>
          </a:p>
          <a:p>
            <a:pPr marL="344488" lvl="1" indent="-233363">
              <a:buFont typeface="+mj-lt"/>
              <a:buAutoNum type="arabicPeriod"/>
            </a:pPr>
            <a:r>
              <a:rPr lang="en-US" sz="2600" dirty="0"/>
              <a:t>On the first reading</a:t>
            </a:r>
            <a:r>
              <a:rPr lang="en-US" sz="2600" dirty="0" smtClean="0"/>
              <a:t>, mark or </a:t>
            </a:r>
            <a:r>
              <a:rPr lang="en-US" sz="2600" dirty="0"/>
              <a:t>note phrases that describe what students need to </a:t>
            </a:r>
            <a:r>
              <a:rPr lang="en-US" sz="2600" b="1" i="1" dirty="0"/>
              <a:t>do</a:t>
            </a:r>
            <a:r>
              <a:rPr lang="en-US" sz="2600" dirty="0"/>
              <a:t> in their writing</a:t>
            </a:r>
            <a:r>
              <a:rPr lang="en-US" sz="2600" dirty="0" smtClean="0"/>
              <a:t>.</a:t>
            </a:r>
          </a:p>
          <a:p>
            <a:pPr marL="111125" lvl="1" indent="0">
              <a:buNone/>
            </a:pPr>
            <a:endParaRPr lang="en-US" sz="2600" dirty="0"/>
          </a:p>
          <a:p>
            <a:pPr marL="344488" lvl="1" indent="-233363">
              <a:buFont typeface="+mj-lt"/>
              <a:buAutoNum type="arabicPeriod"/>
            </a:pPr>
            <a:r>
              <a:rPr lang="en-US" sz="2600" dirty="0"/>
              <a:t>Read through each standard again </a:t>
            </a:r>
            <a:r>
              <a:rPr lang="en-US" sz="2600" dirty="0" smtClean="0"/>
              <a:t>and mark or </a:t>
            </a:r>
            <a:r>
              <a:rPr lang="en-US" sz="2600" dirty="0"/>
              <a:t>note what students need to </a:t>
            </a:r>
            <a:r>
              <a:rPr lang="en-US" sz="2600" b="1" i="1" dirty="0"/>
              <a:t>know and understand</a:t>
            </a:r>
            <a:r>
              <a:rPr lang="en-US" sz="2600" dirty="0"/>
              <a:t> to successfully meet the requirements of each standard.</a:t>
            </a:r>
          </a:p>
        </p:txBody>
      </p:sp>
      <p:sp>
        <p:nvSpPr>
          <p:cNvPr id="4" name="Slide Number Placeholder 3"/>
          <p:cNvSpPr>
            <a:spLocks noGrp="1"/>
          </p:cNvSpPr>
          <p:nvPr>
            <p:ph type="sldNum" sz="quarter" idx="4"/>
          </p:nvPr>
        </p:nvSpPr>
        <p:spPr/>
        <p:txBody>
          <a:bodyPr/>
          <a:lstStyle/>
          <a:p>
            <a:fld id="{13282393-FE81-4EAE-A294-F0392B34921A}" type="slidenum">
              <a:rPr lang="en-US" smtClean="0"/>
              <a:pPr/>
              <a:t>7</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945434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946"/>
            <a:ext cx="9144000" cy="1143000"/>
          </a:xfrm>
        </p:spPr>
        <p:txBody>
          <a:bodyPr>
            <a:normAutofit fontScale="90000"/>
          </a:bodyPr>
          <a:lstStyle/>
          <a:p>
            <a:pPr algn="ctr"/>
            <a:r>
              <a:rPr lang="en-US" dirty="0" smtClean="0"/>
              <a:t>CCR</a:t>
            </a:r>
            <a:r>
              <a:rPr lang="en-US" dirty="0"/>
              <a:t>: What Students Need to </a:t>
            </a:r>
            <a:r>
              <a:rPr lang="en-US" dirty="0" smtClean="0"/>
              <a:t/>
            </a:r>
            <a:br>
              <a:rPr lang="en-US" dirty="0" smtClean="0"/>
            </a:br>
            <a:r>
              <a:rPr lang="en-US" dirty="0" smtClean="0"/>
              <a:t>Do</a:t>
            </a:r>
            <a:r>
              <a:rPr lang="en-US" dirty="0"/>
              <a:t>, Know, </a:t>
            </a:r>
            <a:r>
              <a:rPr lang="en-US" dirty="0" smtClean="0"/>
              <a:t>and </a:t>
            </a:r>
            <a:r>
              <a:rPr lang="en-US" dirty="0"/>
              <a:t>Understand</a:t>
            </a:r>
          </a:p>
        </p:txBody>
      </p:sp>
      <p:sp>
        <p:nvSpPr>
          <p:cNvPr id="3" name="Content Placeholder 2"/>
          <p:cNvSpPr>
            <a:spLocks noGrp="1"/>
          </p:cNvSpPr>
          <p:nvPr>
            <p:ph idx="1"/>
          </p:nvPr>
        </p:nvSpPr>
        <p:spPr>
          <a:xfrm>
            <a:off x="457200" y="1620773"/>
            <a:ext cx="8229600" cy="4358434"/>
          </a:xfrm>
        </p:spPr>
        <p:txBody>
          <a:bodyPr>
            <a:noAutofit/>
          </a:bodyPr>
          <a:lstStyle/>
          <a:p>
            <a:pPr marL="0" indent="0">
              <a:spcAft>
                <a:spcPts val="600"/>
              </a:spcAft>
              <a:buNone/>
            </a:pPr>
            <a:r>
              <a:rPr lang="en-US" dirty="0" smtClean="0"/>
              <a:t>Share and discuss what you noticed and highlighted:</a:t>
            </a:r>
          </a:p>
          <a:p>
            <a:pPr marL="685800" indent="-457200">
              <a:spcAft>
                <a:spcPts val="600"/>
              </a:spcAft>
              <a:buFont typeface="Wingdings" pitchFamily="2" charset="2"/>
              <a:buChar char="Ø"/>
            </a:pPr>
            <a:r>
              <a:rPr lang="en-US" sz="3000" i="1" dirty="0" smtClean="0"/>
              <a:t>What did you highlight for what students need to </a:t>
            </a:r>
            <a:r>
              <a:rPr lang="en-US" sz="3000" b="1" i="1" dirty="0" smtClean="0"/>
              <a:t>DO</a:t>
            </a:r>
            <a:r>
              <a:rPr lang="en-US" sz="3000" i="1" dirty="0" smtClean="0"/>
              <a:t>?</a:t>
            </a:r>
            <a:endParaRPr lang="en-US" sz="3000" i="1" dirty="0"/>
          </a:p>
          <a:p>
            <a:pPr marL="685800" indent="-457200">
              <a:spcAft>
                <a:spcPts val="600"/>
              </a:spcAft>
              <a:buFont typeface="Wingdings" pitchFamily="2" charset="2"/>
              <a:buChar char="Ø"/>
            </a:pPr>
            <a:r>
              <a:rPr lang="en-US" sz="3000" i="1" dirty="0" smtClean="0"/>
              <a:t>What did you highlight for what students need to </a:t>
            </a:r>
            <a:r>
              <a:rPr lang="en-US" sz="3000" b="1" i="1" dirty="0" smtClean="0"/>
              <a:t>KNOW</a:t>
            </a:r>
            <a:r>
              <a:rPr lang="en-US" sz="3000" i="1" dirty="0" smtClean="0"/>
              <a:t> and </a:t>
            </a:r>
            <a:r>
              <a:rPr lang="en-US" sz="3000" b="1" i="1" dirty="0" smtClean="0"/>
              <a:t>UNDERSTAND</a:t>
            </a:r>
            <a:r>
              <a:rPr lang="en-US" sz="3000" i="1" dirty="0" smtClean="0"/>
              <a:t>?</a:t>
            </a:r>
          </a:p>
          <a:p>
            <a:pPr marL="228600" indent="0">
              <a:spcAft>
                <a:spcPts val="600"/>
              </a:spcAft>
              <a:buNone/>
            </a:pPr>
            <a:r>
              <a:rPr lang="en-US" dirty="0"/>
              <a:t>Compare your observations to the key terms and phrases highlighted in bold in </a:t>
            </a:r>
            <a:r>
              <a:rPr lang="en-US" dirty="0" smtClean="0"/>
              <a:t>Handouts 1.1.1a and 1.1.1b: </a:t>
            </a:r>
            <a:r>
              <a:rPr lang="en-US" i="1" dirty="0"/>
              <a:t>CCR “DO” and CCR “KNOW”.</a:t>
            </a:r>
          </a:p>
          <a:p>
            <a:pPr marL="571500"/>
            <a:endParaRPr lang="en-US" sz="2800" dirty="0" smtClean="0"/>
          </a:p>
          <a:p>
            <a:pPr marL="0" indent="0">
              <a:buNone/>
            </a:pPr>
            <a:endParaRPr lang="en-US" sz="2400" dirty="0" smtClean="0"/>
          </a:p>
          <a:p>
            <a:pPr marL="0" indent="0">
              <a:buNone/>
            </a:pPr>
            <a:endParaRPr lang="en-US" sz="24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8</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CCR: What Students Need to </a:t>
            </a:r>
            <a:r>
              <a:rPr lang="en-US" dirty="0" smtClean="0"/>
              <a:t/>
            </a:r>
            <a:br>
              <a:rPr lang="en-US" dirty="0" smtClean="0"/>
            </a:br>
            <a:r>
              <a:rPr lang="en-US" dirty="0" smtClean="0"/>
              <a:t>Do</a:t>
            </a:r>
            <a:r>
              <a:rPr lang="en-US" dirty="0"/>
              <a:t>, Know, </a:t>
            </a:r>
            <a:r>
              <a:rPr lang="en-US" dirty="0" smtClean="0"/>
              <a:t>and </a:t>
            </a:r>
            <a:r>
              <a:rPr lang="en-US" dirty="0"/>
              <a:t>Understand</a:t>
            </a:r>
          </a:p>
        </p:txBody>
      </p:sp>
      <p:sp>
        <p:nvSpPr>
          <p:cNvPr id="3" name="Content Placeholder 2"/>
          <p:cNvSpPr>
            <a:spLocks noGrp="1"/>
          </p:cNvSpPr>
          <p:nvPr>
            <p:ph idx="1"/>
          </p:nvPr>
        </p:nvSpPr>
        <p:spPr>
          <a:xfrm>
            <a:off x="339129" y="1600200"/>
            <a:ext cx="8426499" cy="4823517"/>
          </a:xfrm>
        </p:spPr>
        <p:txBody>
          <a:bodyPr>
            <a:normAutofit lnSpcReduction="10000"/>
          </a:bodyPr>
          <a:lstStyle/>
          <a:p>
            <a:pPr marL="0" indent="0">
              <a:buNone/>
            </a:pPr>
            <a:r>
              <a:rPr lang="en-US" dirty="0" smtClean="0"/>
              <a:t>Did you notice </a:t>
            </a:r>
            <a:r>
              <a:rPr lang="en-US" dirty="0"/>
              <a:t>that each of the CCR Anchor Standards begins with an action verb that tells what students are expected to </a:t>
            </a:r>
            <a:r>
              <a:rPr lang="en-US" b="1" i="1" dirty="0" smtClean="0"/>
              <a:t>do</a:t>
            </a:r>
            <a:r>
              <a:rPr lang="en-US" dirty="0"/>
              <a:t>?</a:t>
            </a:r>
            <a:r>
              <a:rPr lang="en-US" dirty="0" smtClean="0"/>
              <a:t> </a:t>
            </a:r>
          </a:p>
          <a:p>
            <a:pPr marL="0" indent="0">
              <a:buNone/>
            </a:pPr>
            <a:endParaRPr lang="en-US" sz="3000" dirty="0" smtClean="0"/>
          </a:p>
          <a:p>
            <a:r>
              <a:rPr lang="en-US" dirty="0" smtClean="0"/>
              <a:t>What </a:t>
            </a:r>
            <a:r>
              <a:rPr lang="en-US" dirty="0"/>
              <a:t>students need to </a:t>
            </a:r>
            <a:r>
              <a:rPr lang="en-US" b="1" i="1" dirty="0"/>
              <a:t>know and understand</a:t>
            </a:r>
            <a:r>
              <a:rPr lang="en-US" dirty="0"/>
              <a:t> to produce writing that meets and exceeds these expectations — convey complex ideas; assess credibility; strengthen writing — requires higher order thinking </a:t>
            </a:r>
            <a:r>
              <a:rPr lang="en-US" dirty="0" smtClean="0"/>
              <a:t>skills.</a:t>
            </a:r>
            <a:endParaRPr lang="en-US" sz="2800" dirty="0"/>
          </a:p>
          <a:p>
            <a:pPr marL="0" indent="0">
              <a:buNone/>
            </a:pPr>
            <a:r>
              <a:rPr lang="en-US" sz="2400" dirty="0" smtClean="0"/>
              <a:t>													 Wilhelm</a:t>
            </a:r>
            <a:r>
              <a:rPr lang="en-US" sz="2400" dirty="0"/>
              <a:t>, </a:t>
            </a:r>
            <a:r>
              <a:rPr lang="en-US" sz="2400" dirty="0" smtClean="0"/>
              <a:t>2012</a:t>
            </a:r>
            <a:endParaRPr lang="en-US" sz="2400"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9</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7015100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Custom 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23">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12415</TotalTime>
  <Words>11462</Words>
  <Application>Microsoft Office PowerPoint</Application>
  <PresentationFormat>On-screen Show (4:3)</PresentationFormat>
  <Paragraphs>864</Paragraphs>
  <Slides>50</Slides>
  <Notes>50</Notes>
  <HiddenSlides>0</HiddenSlides>
  <MMClips>0</MMClips>
  <ScaleCrop>false</ScaleCrop>
  <HeadingPairs>
    <vt:vector size="4" baseType="variant">
      <vt:variant>
        <vt:lpstr>Theme</vt:lpstr>
      </vt:variant>
      <vt:variant>
        <vt:i4>2</vt:i4>
      </vt:variant>
      <vt:variant>
        <vt:lpstr>Slide Titles</vt:lpstr>
      </vt:variant>
      <vt:variant>
        <vt:i4>50</vt:i4>
      </vt:variant>
    </vt:vector>
  </HeadingPairs>
  <TitlesOfParts>
    <vt:vector size="52" baseType="lpstr">
      <vt:lpstr>Office Theme</vt:lpstr>
      <vt:lpstr>Office Theme</vt:lpstr>
      <vt:lpstr> Common Core State Standards Professional Learning Module Series </vt:lpstr>
      <vt:lpstr>Welcome to the Series</vt:lpstr>
      <vt:lpstr>Pre-Assessment</vt:lpstr>
      <vt:lpstr>Welcome to Unit 1:</vt:lpstr>
      <vt:lpstr>Unit 1: Learning Objectives</vt:lpstr>
      <vt:lpstr>CCR: What Students Need to  Do, Know, and Understand</vt:lpstr>
      <vt:lpstr>CCR: What Students Need to  Do, Know, and Understand</vt:lpstr>
      <vt:lpstr>CCR: What Students Need to  Do, Know, and Understand</vt:lpstr>
      <vt:lpstr>CCR: What Students Need to  Do, Know, and Understand</vt:lpstr>
      <vt:lpstr>CCR: Note on Range and  Content in Student Writing</vt:lpstr>
      <vt:lpstr>CCR: Note on Range and Content in Student Writing</vt:lpstr>
      <vt:lpstr>Relationship Between and Among the  CCR Anchor Standards for Writing</vt:lpstr>
      <vt:lpstr>A Classroom of Production</vt:lpstr>
      <vt:lpstr>Learning the Skills of Production</vt:lpstr>
      <vt:lpstr>Doing the Work of Writing</vt:lpstr>
      <vt:lpstr>Reflect, Write, and Share</vt:lpstr>
      <vt:lpstr>Relationship of the CCR Anchor Standards for Writing: Conclusion</vt:lpstr>
      <vt:lpstr> Text Types, Purposes, and Genres</vt:lpstr>
      <vt:lpstr>Text Types, Purposes, and Genres</vt:lpstr>
      <vt:lpstr> Text Types, Purposes, and Genres</vt:lpstr>
      <vt:lpstr>Text Types and Purposes</vt:lpstr>
      <vt:lpstr>Text Types and Purposes: Argument</vt:lpstr>
      <vt:lpstr> Text Types and Purposes: Informational/Explanatory  </vt:lpstr>
      <vt:lpstr>Text Types and Purposes: Narrative</vt:lpstr>
      <vt:lpstr>Text Types and Purposes Across K–12</vt:lpstr>
      <vt:lpstr>Text Types, Genres,  and Subgenres in Context </vt:lpstr>
      <vt:lpstr>Text Types, Genres,  and Subgenres in Context </vt:lpstr>
      <vt:lpstr>Text Types, Genres,  and Subgenres in Context </vt:lpstr>
      <vt:lpstr>Reflect, Write, and Discuss</vt:lpstr>
      <vt:lpstr>Text Types, Genres,  and Subgenres in Context </vt:lpstr>
      <vt:lpstr>Blending and Combining  Different Text Types</vt:lpstr>
      <vt:lpstr>Blending and Combining  Different Text Types</vt:lpstr>
      <vt:lpstr>Blending and Combining  Different Text Types</vt:lpstr>
      <vt:lpstr>Applying Significance to Text Types and Genres</vt:lpstr>
      <vt:lpstr>Applying Significance to Text Types and Genres</vt:lpstr>
      <vt:lpstr>Applying Significance to Text Types and Genres</vt:lpstr>
      <vt:lpstr>Applying Significance to Text Types and Genres</vt:lpstr>
      <vt:lpstr>Applying Significance to Text Types and Genres</vt:lpstr>
      <vt:lpstr>CCSS Impact on Writing Instruction</vt:lpstr>
      <vt:lpstr>CCSS Impact on Writing Instruction</vt:lpstr>
      <vt:lpstr>Key Changes for ELA/Literacy</vt:lpstr>
      <vt:lpstr> Key Change: Sources and Evidence</vt:lpstr>
      <vt:lpstr> Key Change: Sources and Evidence</vt:lpstr>
      <vt:lpstr>Key Change: Building Knowledge through Research</vt:lpstr>
      <vt:lpstr>Key Change: Building Knowledge through Research</vt:lpstr>
      <vt:lpstr>Key Change: Building Knowledge through Research</vt:lpstr>
      <vt:lpstr>Key Change: Building Knowledge through Research</vt:lpstr>
      <vt:lpstr>Key Change: Building Knowledge through Research</vt:lpstr>
      <vt:lpstr>Key Change: Building Knowledge through Research</vt:lpstr>
      <vt:lpstr> Looking Forward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CCSS ELA Writing</dc:title>
  <dc:creator>J. Marlink</dc:creator>
  <cp:lastModifiedBy>CDE</cp:lastModifiedBy>
  <cp:revision>750</cp:revision>
  <cp:lastPrinted>2013-05-06T23:11:53Z</cp:lastPrinted>
  <dcterms:created xsi:type="dcterms:W3CDTF">2013-01-12T23:09:22Z</dcterms:created>
  <dcterms:modified xsi:type="dcterms:W3CDTF">2013-05-10T21:28:00Z</dcterms:modified>
</cp:coreProperties>
</file>