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39"/>
  </p:notesMasterIdLst>
  <p:handoutMasterIdLst>
    <p:handoutMasterId r:id="rId40"/>
  </p:handoutMasterIdLst>
  <p:sldIdLst>
    <p:sldId id="332" r:id="rId3"/>
    <p:sldId id="383" r:id="rId4"/>
    <p:sldId id="382" r:id="rId5"/>
    <p:sldId id="384" r:id="rId6"/>
    <p:sldId id="385" r:id="rId7"/>
    <p:sldId id="387" r:id="rId8"/>
    <p:sldId id="388" r:id="rId9"/>
    <p:sldId id="389" r:id="rId10"/>
    <p:sldId id="390" r:id="rId11"/>
    <p:sldId id="405" r:id="rId12"/>
    <p:sldId id="407" r:id="rId13"/>
    <p:sldId id="408" r:id="rId14"/>
    <p:sldId id="391" r:id="rId15"/>
    <p:sldId id="409" r:id="rId16"/>
    <p:sldId id="410" r:id="rId17"/>
    <p:sldId id="392" r:id="rId18"/>
    <p:sldId id="393" r:id="rId19"/>
    <p:sldId id="412" r:id="rId20"/>
    <p:sldId id="394" r:id="rId21"/>
    <p:sldId id="395" r:id="rId22"/>
    <p:sldId id="396" r:id="rId23"/>
    <p:sldId id="414" r:id="rId24"/>
    <p:sldId id="397" r:id="rId25"/>
    <p:sldId id="420" r:id="rId26"/>
    <p:sldId id="422" r:id="rId27"/>
    <p:sldId id="401" r:id="rId28"/>
    <p:sldId id="456" r:id="rId29"/>
    <p:sldId id="457" r:id="rId30"/>
    <p:sldId id="458" r:id="rId31"/>
    <p:sldId id="402" r:id="rId32"/>
    <p:sldId id="449" r:id="rId33"/>
    <p:sldId id="451" r:id="rId34"/>
    <p:sldId id="453" r:id="rId35"/>
    <p:sldId id="455" r:id="rId36"/>
    <p:sldId id="400" r:id="rId37"/>
    <p:sldId id="459"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98" autoAdjust="0"/>
    <p:restoredTop sz="80753" autoAdjust="0"/>
  </p:normalViewPr>
  <p:slideViewPr>
    <p:cSldViewPr snapToGrid="0" snapToObjects="1">
      <p:cViewPr>
        <p:scale>
          <a:sx n="100" d="100"/>
          <a:sy n="100" d="100"/>
        </p:scale>
        <p:origin x="-1224" y="72"/>
      </p:cViewPr>
      <p:guideLst>
        <p:guide orient="horz" pos="2160"/>
        <p:guide pos="2880"/>
      </p:guideLst>
    </p:cSldViewPr>
  </p:slideViewPr>
  <p:outlineViewPr>
    <p:cViewPr>
      <p:scale>
        <a:sx n="33" d="100"/>
        <a:sy n="33" d="100"/>
      </p:scale>
      <p:origin x="168" y="13112"/>
    </p:cViewPr>
  </p:outlineViewPr>
  <p:notesTextViewPr>
    <p:cViewPr>
      <p:scale>
        <a:sx n="150" d="100"/>
        <a:sy n="150" d="100"/>
      </p:scale>
      <p:origin x="0" y="0"/>
    </p:cViewPr>
  </p:notesTextViewPr>
  <p:sorterViewPr>
    <p:cViewPr>
      <p:scale>
        <a:sx n="75" d="100"/>
        <a:sy n="75" d="100"/>
      </p:scale>
      <p:origin x="0" y="0"/>
    </p:cViewPr>
  </p:sorterViewPr>
  <p:notesViewPr>
    <p:cSldViewPr snapToGrid="0" snapToObjects="1">
      <p:cViewPr varScale="1">
        <p:scale>
          <a:sx n="94" d="100"/>
          <a:sy n="94" d="100"/>
        </p:scale>
        <p:origin x="-264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479862"/>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67617" y="4072897"/>
            <a:ext cx="6126944" cy="4612315"/>
          </a:xfrm>
          <a:prstGeom prst="rect">
            <a:avLst/>
          </a:prstGeom>
        </p:spPr>
        <p:txBody>
          <a:bodyPr vert="horz" lIns="91440" tIns="45720" rIns="91440" bIns="45720"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24509" y="8570803"/>
            <a:ext cx="2971800" cy="457200"/>
          </a:xfrm>
          <a:prstGeom prst="rect">
            <a:avLst/>
          </a:prstGeom>
        </p:spPr>
        <p:txBody>
          <a:bodyPr vert="horz" lIns="91440" tIns="45720" rIns="91440" bIns="45720"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0942" y="8572390"/>
            <a:ext cx="2971800" cy="457200"/>
          </a:xfrm>
          <a:prstGeom prst="rect">
            <a:avLst/>
          </a:prstGeom>
        </p:spPr>
        <p:txBody>
          <a:bodyPr vert="horz" lIns="91440" tIns="45720" rIns="91440" bIns="45720" rtlCol="0" anchor="b"/>
          <a:lstStyle>
            <a:lvl1pPr algn="r">
              <a:defRPr sz="1200">
                <a:latin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7617" y="4335448"/>
            <a:ext cx="6126944"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heinemann.com/products/E00565.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0165" eaLnBrk="0" hangingPunct="0">
              <a:defRPr sz="1300">
                <a:solidFill>
                  <a:srgbClr val="000054"/>
                </a:solidFill>
                <a:latin typeface="Arial" charset="0"/>
                <a:ea typeface="ＭＳ Ｐゴシック" pitchFamily="-108" charset="-128"/>
              </a:defRPr>
            </a:lvl1pPr>
            <a:lvl2pPr marL="729057" indent="-280406" defTabSz="880165" eaLnBrk="0" hangingPunct="0">
              <a:defRPr sz="1300">
                <a:solidFill>
                  <a:srgbClr val="000054"/>
                </a:solidFill>
                <a:latin typeface="Arial" charset="0"/>
                <a:ea typeface="ＭＳ Ｐゴシック" pitchFamily="-108" charset="-128"/>
              </a:defRPr>
            </a:lvl2pPr>
            <a:lvl3pPr marL="1121626" indent="-224325" defTabSz="880165" eaLnBrk="0" hangingPunct="0">
              <a:defRPr sz="1300">
                <a:solidFill>
                  <a:srgbClr val="000054"/>
                </a:solidFill>
                <a:latin typeface="Arial" charset="0"/>
                <a:ea typeface="ＭＳ Ｐゴシック" pitchFamily="-108" charset="-128"/>
              </a:defRPr>
            </a:lvl3pPr>
            <a:lvl4pPr marL="1570276" indent="-224325" defTabSz="880165" eaLnBrk="0" hangingPunct="0">
              <a:defRPr sz="1300">
                <a:solidFill>
                  <a:srgbClr val="000054"/>
                </a:solidFill>
                <a:latin typeface="Arial" charset="0"/>
                <a:ea typeface="ＭＳ Ｐゴシック" pitchFamily="-108" charset="-128"/>
              </a:defRPr>
            </a:lvl4pPr>
            <a:lvl5pPr marL="2018927" indent="-224325" defTabSz="880165" eaLnBrk="0" hangingPunct="0">
              <a:defRPr sz="1300">
                <a:solidFill>
                  <a:srgbClr val="000054"/>
                </a:solidFill>
                <a:latin typeface="Arial" charset="0"/>
                <a:ea typeface="ＭＳ Ｐゴシック" pitchFamily="-108" charset="-128"/>
              </a:defRPr>
            </a:lvl5pPr>
            <a:lvl6pPr marL="246757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6pPr>
            <a:lvl7pPr marL="291622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7pPr>
            <a:lvl8pPr marL="336487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8pPr>
            <a:lvl9pPr marL="381352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mtClean="0"/>
              <a:pPr/>
              <a:t>1</a:t>
            </a:fld>
            <a:endParaRPr lang="en-US" dirty="0"/>
          </a:p>
        </p:txBody>
      </p:sp>
      <p:sp>
        <p:nvSpPr>
          <p:cNvPr id="48132" name="Rectangle 3"/>
          <p:cNvSpPr>
            <a:spLocks noGrp="1" noChangeArrowheads="1"/>
          </p:cNvSpPr>
          <p:nvPr>
            <p:ph type="body" idx="1"/>
          </p:nvPr>
        </p:nvSpPr>
        <p:spPr/>
        <p:txBody>
          <a:bodyPr>
            <a:noAutofit/>
          </a:bodyPr>
          <a:lstStyle/>
          <a:p>
            <a:pPr eaLnBrk="1" hangingPunct="1">
              <a:buFont typeface="Arial" pitchFamily="84" charset="0"/>
              <a:buNone/>
            </a:pPr>
            <a:endParaRPr lang="en-US" sz="1100" b="1" dirty="0" smtClean="0">
              <a:latin typeface="Arial Narrow" pitchFamily="84" charset="0"/>
            </a:endParaRPr>
          </a:p>
          <a:p>
            <a:pPr eaLnBrk="1" hangingPunct="1">
              <a:buFont typeface="Arial" pitchFamily="84" charset="0"/>
              <a:buNone/>
            </a:pPr>
            <a:r>
              <a:rPr lang="en-US" sz="1100" b="1" dirty="0" smtClean="0">
                <a:latin typeface="Arial Narrow" pitchFamily="84" charset="0"/>
              </a:rPr>
              <a:t>Talking</a:t>
            </a:r>
            <a:r>
              <a:rPr lang="en-US" sz="1100" b="1" baseline="0" dirty="0" smtClean="0">
                <a:latin typeface="Arial Narrow" pitchFamily="84" charset="0"/>
              </a:rPr>
              <a:t> Points:</a:t>
            </a:r>
          </a:p>
          <a:p>
            <a:pPr eaLnBrk="1" hangingPunct="1">
              <a:buFont typeface="Arial" pitchFamily="84" charset="0"/>
              <a:buNone/>
            </a:pPr>
            <a:r>
              <a:rPr lang="en-US" sz="1100" baseline="0" dirty="0" smtClean="0">
                <a:latin typeface="Arial Narrow" pitchFamily="84" charset="0"/>
              </a:rPr>
              <a:t>Welcome to Unit 5.</a:t>
            </a:r>
          </a:p>
          <a:p>
            <a:pPr>
              <a:buNone/>
            </a:pPr>
            <a:endParaRPr lang="en-US" sz="1100" dirty="0" smtClean="0"/>
          </a:p>
        </p:txBody>
      </p:sp>
      <p:sp>
        <p:nvSpPr>
          <p:cNvPr id="8" name="Slide Image Placeholder 7"/>
          <p:cNvSpPr>
            <a:spLocks noGrp="1" noRot="1" noChangeAspect="1"/>
          </p:cNvSpPr>
          <p:nvPr>
            <p:ph type="sldImg"/>
          </p:nvPr>
        </p:nvSpPr>
        <p:spPr>
          <a:xfrm>
            <a:off x="1143000" y="479425"/>
            <a:ext cx="4572000" cy="342900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The  </a:t>
            </a:r>
            <a:r>
              <a:rPr lang="en-US" sz="1200" b="1" dirty="0" smtClean="0"/>
              <a:t>structure</a:t>
            </a:r>
            <a:r>
              <a:rPr lang="en-US" sz="1200" dirty="0" smtClean="0"/>
              <a:t> of our number systems refers to the way they work.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This includes the </a:t>
            </a:r>
            <a:r>
              <a:rPr lang="en-US" sz="1200" b="1" dirty="0" smtClean="0"/>
              <a:t>place value</a:t>
            </a:r>
            <a:r>
              <a:rPr lang="en-US" sz="1200" dirty="0" smtClean="0"/>
              <a:t> system in which we denote numbers and how different places are related to each other.</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Equally important are the properties that our numbers satisfy. </a:t>
            </a:r>
          </a:p>
          <a:p>
            <a:pPr marL="0" marR="0" indent="0" algn="l" defTabSz="457200" rtl="0" eaLnBrk="1" fontAlgn="auto" latinLnBrk="0" hangingPunct="1">
              <a:lnSpc>
                <a:spcPct val="100000"/>
              </a:lnSpc>
              <a:spcBef>
                <a:spcPts val="0"/>
              </a:spcBef>
              <a:spcAft>
                <a:spcPts val="600"/>
              </a:spcAft>
              <a:buClrTx/>
              <a:buSzTx/>
              <a:buNone/>
              <a:tabLst>
                <a:tab pos="5948363" algn="r"/>
              </a:tabLst>
              <a:defRPr/>
            </a:pPr>
            <a:endParaRPr lang="en-US" sz="1200" dirty="0" smtClean="0"/>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1200" dirty="0" smtClean="0"/>
              <a:t>[review slide]</a:t>
            </a:r>
            <a:endParaRPr lang="en-US" b="1" dirty="0" smtClean="0"/>
          </a:p>
          <a:p>
            <a:pPr marL="0" indent="0">
              <a:buNone/>
            </a:pPr>
            <a:endParaRPr lang="en-US" b="1" dirty="0" smtClean="0"/>
          </a:p>
          <a:p>
            <a:pPr marL="0" indent="0">
              <a:buNone/>
            </a:pPr>
            <a:r>
              <a:rPr lang="en-US" b="1" dirty="0" smtClean="0"/>
              <a:t>Facilitator notes: </a:t>
            </a:r>
          </a:p>
          <a:p>
            <a:r>
              <a:rPr lang="en-US" dirty="0" smtClean="0"/>
              <a:t>Discuss the properties</a:t>
            </a:r>
            <a:r>
              <a:rPr lang="en-US" baseline="0" dirty="0" smtClean="0"/>
              <a:t> and</a:t>
            </a:r>
            <a:r>
              <a:rPr lang="en-US" dirty="0" smtClean="0"/>
              <a:t> have teachers give one or two examples</a:t>
            </a:r>
            <a:r>
              <a:rPr lang="en-US" baseline="0" dirty="0" smtClean="0"/>
              <a:t> of each.  </a:t>
            </a:r>
          </a:p>
          <a:p>
            <a:r>
              <a:rPr lang="en-US" baseline="0" dirty="0" smtClean="0"/>
              <a:t>Discuss </a:t>
            </a:r>
            <a:r>
              <a:rPr lang="en-US" b="1" baseline="0" dirty="0" smtClean="0"/>
              <a:t>why</a:t>
            </a:r>
            <a:r>
              <a:rPr lang="en-US" b="0" baseline="0" dirty="0" smtClean="0"/>
              <a:t> we need the additive inverse property to extend to the Integers, and </a:t>
            </a:r>
            <a:r>
              <a:rPr lang="en-US" b="1" baseline="0" dirty="0" smtClean="0"/>
              <a:t>why</a:t>
            </a:r>
            <a:r>
              <a:rPr lang="en-US" b="0" baseline="0" dirty="0" smtClean="0"/>
              <a:t> we need the multiplicative inverse property to extend to the Rational Numbers.  </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a:t>
            </a:r>
            <a:r>
              <a:rPr lang="en-US" b="1" baseline="0" dirty="0" smtClean="0"/>
              <a:t> </a:t>
            </a:r>
            <a:r>
              <a:rPr lang="en-US" b="1" baseline="0" dirty="0" smtClean="0"/>
              <a:t>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dirty="0" smtClean="0"/>
              <a:t>What do you think this quote means? [Discuss quote briefly</a:t>
            </a:r>
            <a:r>
              <a:rPr lang="en-US" sz="1200" baseline="0" dirty="0" smtClean="0"/>
              <a:t> as a whole group].</a:t>
            </a:r>
            <a:endParaRPr lang="en-US" sz="1200" b="1" dirty="0" smtClean="0"/>
          </a:p>
          <a:p>
            <a:pPr marL="0" indent="0">
              <a:buNone/>
            </a:pPr>
            <a:endParaRPr lang="en-US" b="1" dirty="0" smtClean="0"/>
          </a:p>
          <a:p>
            <a:pPr marL="0" indent="0">
              <a:buNone/>
            </a:pPr>
            <a:r>
              <a:rPr lang="en-US" b="1" dirty="0" smtClean="0"/>
              <a:t>Facilitator Note</a:t>
            </a:r>
            <a:r>
              <a:rPr lang="en-US" b="1" dirty="0" smtClean="0"/>
              <a:t>:</a:t>
            </a:r>
            <a:endParaRPr lang="en-US" dirty="0" smtClean="0"/>
          </a:p>
          <a:p>
            <a:r>
              <a:rPr lang="en-US" dirty="0" smtClean="0"/>
              <a:t>Review</a:t>
            </a:r>
            <a:r>
              <a:rPr lang="en-US" baseline="0" dirty="0" smtClean="0"/>
              <a:t> slide.</a:t>
            </a:r>
          </a:p>
          <a:p>
            <a:r>
              <a:rPr lang="en-US" dirty="0" smtClean="0"/>
              <a:t>Do</a:t>
            </a:r>
            <a:r>
              <a:rPr lang="en-US" baseline="0" dirty="0" smtClean="0"/>
              <a:t> a pair-share to discuss how generalization is used to derive laws of exponents such as in this example.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a:t>
            </a:r>
          </a:p>
          <a:p>
            <a:pPr marL="114300" indent="-114300"/>
            <a:r>
              <a:rPr lang="en-US" dirty="0" smtClean="0"/>
              <a:t>Review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12</a:t>
            </a:fld>
            <a:endParaRPr lang="en-US" dirty="0"/>
          </a:p>
        </p:txBody>
      </p:sp>
    </p:spTree>
    <p:extLst>
      <p:ext uri="{BB962C8B-B14F-4D97-AF65-F5344CB8AC3E}">
        <p14:creationId xmlns:p14="http://schemas.microsoft.com/office/powerpoint/2010/main" val="2184787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a:t>
            </a:r>
            <a:r>
              <a:rPr lang="en-US" b="1" dirty="0" smtClean="0"/>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Ask participants to react to the quote</a:t>
            </a:r>
            <a:r>
              <a:rPr lang="en-US" baseline="0" dirty="0" smtClean="0"/>
              <a:t> on the slide.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Consider a think-write-pair-share</a:t>
            </a:r>
            <a:r>
              <a:rPr lang="en-US" baseline="0" dirty="0" smtClean="0"/>
              <a:t> activity.</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a:buNone/>
            </a:pPr>
            <a:endParaRPr lang="en-US" sz="1150" b="1" dirty="0" smtClean="0">
              <a:effectLst/>
            </a:endParaRPr>
          </a:p>
          <a:p>
            <a:pPr>
              <a:buNone/>
            </a:pPr>
            <a:r>
              <a:rPr lang="en-US" sz="1150" b="1" dirty="0" smtClean="0">
                <a:effectLst/>
              </a:rPr>
              <a:t>Facilitator</a:t>
            </a:r>
            <a:r>
              <a:rPr lang="en-US" sz="1150" b="1" baseline="0" dirty="0" smtClean="0">
                <a:effectLst/>
              </a:rPr>
              <a:t> </a:t>
            </a:r>
            <a:r>
              <a:rPr lang="en-US" sz="1150" b="1" baseline="0" dirty="0" smtClean="0">
                <a:effectLst/>
              </a:rPr>
              <a:t>Notes:</a:t>
            </a:r>
          </a:p>
          <a:p>
            <a:pPr marL="114300" indent="-114300"/>
            <a:r>
              <a:rPr lang="en-US" dirty="0" smtClean="0"/>
              <a:t>Review slide.</a:t>
            </a:r>
          </a:p>
          <a:p>
            <a:pPr marL="114300" indent="-114300"/>
            <a:r>
              <a:rPr lang="en-US" dirty="0" smtClean="0"/>
              <a:t>Have </a:t>
            </a:r>
            <a:r>
              <a:rPr lang="en-US" dirty="0" smtClean="0"/>
              <a:t>participants think of another way generalization is used in the early grades or middle</a:t>
            </a:r>
            <a:r>
              <a:rPr lang="en-US" baseline="0" dirty="0" smtClean="0"/>
              <a:t> school.</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50" b="1" dirty="0" smtClean="0">
              <a:effectLst/>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b="1" dirty="0" smtClean="0">
                <a:effectLst/>
              </a:rPr>
              <a:t>Facilitator</a:t>
            </a:r>
            <a:r>
              <a:rPr lang="en-US" sz="1150" b="1" baseline="0" dirty="0" smtClean="0">
                <a:effectLst/>
              </a:rPr>
              <a:t> </a:t>
            </a:r>
            <a:r>
              <a:rPr lang="en-US" sz="1150" b="1" baseline="0" dirty="0" smtClean="0">
                <a:effectLst/>
              </a:rPr>
              <a:t>Notes:</a:t>
            </a:r>
          </a:p>
          <a:p>
            <a:r>
              <a:rPr lang="en-US" dirty="0" smtClean="0"/>
              <a:t>If time have a few comments read out.</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a:buNone/>
            </a:pPr>
            <a:endParaRPr lang="en-US" sz="1150" b="1" kern="1200" dirty="0" smtClean="0">
              <a:solidFill>
                <a:schemeClr val="tx1"/>
              </a:solidFill>
              <a:latin typeface="Arial Narrow"/>
              <a:ea typeface="+mn-ea"/>
              <a:cs typeface="Arial Narrow"/>
            </a:endParaRPr>
          </a:p>
          <a:p>
            <a:pPr>
              <a:buNone/>
            </a:pPr>
            <a:r>
              <a:rPr lang="en-US" sz="1150" b="1" kern="1200" dirty="0" smtClean="0">
                <a:solidFill>
                  <a:schemeClr val="tx1"/>
                </a:solidFill>
                <a:latin typeface="Arial Narrow"/>
                <a:ea typeface="+mn-ea"/>
                <a:cs typeface="Arial Narrow"/>
              </a:rPr>
              <a:t>Facilitator Notes:</a:t>
            </a:r>
            <a:r>
              <a:rPr lang="en-US" sz="1150" b="1" kern="1200" baseline="0" dirty="0" smtClean="0">
                <a:solidFill>
                  <a:schemeClr val="tx1"/>
                </a:solidFill>
                <a:latin typeface="Arial Narrow"/>
                <a:ea typeface="+mn-ea"/>
                <a:cs typeface="Arial Narrow"/>
              </a:rPr>
              <a:t> </a:t>
            </a:r>
            <a:r>
              <a:rPr lang="en-US" sz="1150" b="1" kern="1200" dirty="0" smtClean="0">
                <a:solidFill>
                  <a:schemeClr val="tx1"/>
                </a:solidFill>
                <a:latin typeface="Arial Narrow"/>
                <a:ea typeface="+mn-ea"/>
                <a:cs typeface="Arial Narrow"/>
              </a:rPr>
              <a:t>This activity is optional</a:t>
            </a:r>
            <a:r>
              <a:rPr lang="en-US" sz="1150" b="1" kern="1200" baseline="0" dirty="0" smtClean="0">
                <a:solidFill>
                  <a:schemeClr val="tx1"/>
                </a:solidFill>
                <a:latin typeface="Arial Narrow"/>
                <a:ea typeface="+mn-ea"/>
                <a:cs typeface="Arial Narrow"/>
              </a:rPr>
              <a:t> (if time and if you can obtain the video):</a:t>
            </a:r>
            <a:endParaRPr lang="en-US" sz="1150" kern="1200" baseline="0" dirty="0" smtClean="0">
              <a:solidFill>
                <a:schemeClr val="tx1"/>
              </a:solidFill>
              <a:latin typeface="Arial Narrow"/>
              <a:ea typeface="+mn-ea"/>
              <a:cs typeface="Arial Narrow"/>
            </a:endParaRPr>
          </a:p>
          <a:p>
            <a:pPr marL="114300" indent="-114300"/>
            <a:r>
              <a:rPr lang="en-US" dirty="0" smtClean="0"/>
              <a:t>Refer to the publication, </a:t>
            </a:r>
            <a:r>
              <a:rPr lang="en-US" dirty="0" smtClean="0">
                <a:hlinkClick r:id="rId3"/>
              </a:rPr>
              <a:t>Thinking Mathematically: Integrating Arithmetic &amp; Algebra in Elementary School</a:t>
            </a:r>
            <a:r>
              <a:rPr lang="en-US" dirty="0" smtClean="0"/>
              <a:t> (Carpenter, et al., 2003) and on the included disc, view the video of Susie as she tries to justify a + </a:t>
            </a:r>
            <a:r>
              <a:rPr lang="en-US" dirty="0" err="1" smtClean="0"/>
              <a:t>b</a:t>
            </a:r>
            <a:r>
              <a:rPr lang="en-US" dirty="0" smtClean="0"/>
              <a:t> - </a:t>
            </a:r>
            <a:r>
              <a:rPr lang="en-US" dirty="0" err="1" smtClean="0"/>
              <a:t>b</a:t>
            </a:r>
            <a:r>
              <a:rPr lang="en-US" dirty="0" smtClean="0"/>
              <a:t> = a. Susie is a second grade student who has been learning in a Cognitively Guided Instruction environment.</a:t>
            </a:r>
            <a:endParaRPr lang="en-US" sz="1150" kern="1200" baseline="0" dirty="0" smtClean="0">
              <a:solidFill>
                <a:schemeClr val="tx1"/>
              </a:solidFill>
              <a:latin typeface="Arial Narrow"/>
              <a:ea typeface="+mn-ea"/>
            </a:endParaRPr>
          </a:p>
          <a:p>
            <a:pPr marL="114300" indent="-114300"/>
            <a:r>
              <a:rPr lang="en-US" sz="1150" kern="1200" baseline="0" dirty="0" smtClean="0">
                <a:solidFill>
                  <a:schemeClr val="tx1"/>
                </a:solidFill>
                <a:latin typeface="Arial Narrow"/>
                <a:ea typeface="+mn-ea"/>
                <a:cs typeface="Arial Narrow"/>
              </a:rPr>
              <a:t>Discuss the questions on the slide after viewing the video.  </a:t>
            </a:r>
          </a:p>
          <a:p>
            <a:pPr marL="114300" indent="-114300"/>
            <a:r>
              <a:rPr lang="en-US" sz="1150" kern="1200" baseline="0" dirty="0" smtClean="0">
                <a:solidFill>
                  <a:schemeClr val="tx1"/>
                </a:solidFill>
                <a:latin typeface="Arial Narrow"/>
                <a:ea typeface="+mn-ea"/>
                <a:cs typeface="Arial Narrow"/>
              </a:rPr>
              <a:t>Consider assigning each question to a table to take the responsibility for beginning the discussion of that question, then all chime in.</a:t>
            </a:r>
          </a:p>
        </p:txBody>
      </p:sp>
      <p:sp>
        <p:nvSpPr>
          <p:cNvPr id="4" name="Slide Number Placeholder 3"/>
          <p:cNvSpPr>
            <a:spLocks noGrp="1"/>
          </p:cNvSpPr>
          <p:nvPr>
            <p:ph type="sldNum" sz="quarter" idx="10"/>
          </p:nvPr>
        </p:nvSpPr>
        <p:spPr/>
        <p:txBody>
          <a:bodyPr/>
          <a:lstStyle/>
          <a:p>
            <a:fld id="{AB1F5374-48F0-4346-B569-F9B87CEEA23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Talking </a:t>
            </a:r>
            <a:r>
              <a:rPr lang="en-US" b="1" dirty="0" smtClean="0"/>
              <a:t>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0" dirty="0" smtClean="0"/>
              <a:t>Refer participants to Square Tiles (Handout 5.2.1)</a:t>
            </a:r>
          </a:p>
          <a:p>
            <a:r>
              <a:rPr lang="en-US" dirty="0" smtClean="0"/>
              <a:t>Give table groups time to solve the problem and generalize</a:t>
            </a:r>
            <a:r>
              <a:rPr lang="en-US" baseline="0" dirty="0" smtClean="0"/>
              <a:t> (approximately 15–20 minutes).</a:t>
            </a:r>
          </a:p>
          <a:p>
            <a:r>
              <a:rPr lang="en-US" baseline="0" dirty="0" smtClean="0"/>
              <a:t>Discuss the problem solution by having participants present solution(s), explaining how they counted the squares, to the whole group (using a document camera, if available).</a:t>
            </a:r>
          </a:p>
          <a:p>
            <a:pPr marL="0" indent="0">
              <a:buNone/>
            </a:pPr>
            <a:endParaRPr lang="en-US" baseline="0" dirty="0" smtClean="0"/>
          </a:p>
          <a:p>
            <a:pPr lvl="1"/>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baseline="0" dirty="0" smtClean="0"/>
          </a:p>
          <a:p>
            <a:pPr marL="0" indent="0">
              <a:buNone/>
            </a:pPr>
            <a:r>
              <a:rPr lang="en-US" b="1" baseline="0" dirty="0" smtClean="0"/>
              <a:t>Talking </a:t>
            </a:r>
            <a:r>
              <a:rPr lang="en-US" b="1" baseline="0" dirty="0" smtClean="0"/>
              <a:t>Points:</a:t>
            </a:r>
          </a:p>
          <a:p>
            <a:pPr marL="342900" marR="0" lvl="1" indent="-171450" algn="l" defTabSz="457200" rtl="0" eaLnBrk="1" fontAlgn="auto" latinLnBrk="0" hangingPunct="1">
              <a:lnSpc>
                <a:spcPct val="100000"/>
              </a:lnSpc>
              <a:spcBef>
                <a:spcPts val="0"/>
              </a:spcBef>
              <a:spcAft>
                <a:spcPts val="600"/>
              </a:spcAft>
              <a:buClrTx/>
              <a:buSzTx/>
              <a:buFont typeface="Arial" pitchFamily="34" charset="0"/>
              <a:buChar char="•"/>
              <a:tabLst/>
              <a:defRPr/>
            </a:pPr>
            <a:r>
              <a:rPr lang="en-US" sz="1150" kern="1200" dirty="0" smtClean="0">
                <a:solidFill>
                  <a:schemeClr val="tx1"/>
                </a:solidFill>
                <a:latin typeface="Arial Narrow"/>
                <a:ea typeface="+mn-ea"/>
                <a:cs typeface="Arial Narrow"/>
              </a:rPr>
              <a:t>Now we will view the videos of a sixth grade student solving the same problem. </a:t>
            </a:r>
          </a:p>
          <a:p>
            <a:pPr marL="342900" marR="0" lvl="1" indent="-171450" algn="l" defTabSz="457200" rtl="0" eaLnBrk="1" fontAlgn="auto" latinLnBrk="0" hangingPunct="1">
              <a:lnSpc>
                <a:spcPct val="100000"/>
              </a:lnSpc>
              <a:spcBef>
                <a:spcPts val="0"/>
              </a:spcBef>
              <a:spcAft>
                <a:spcPts val="600"/>
              </a:spcAft>
              <a:buClrTx/>
              <a:buSzTx/>
              <a:buFont typeface="Arial" pitchFamily="34" charset="0"/>
              <a:buChar char="•"/>
              <a:tabLst/>
              <a:defRPr/>
            </a:pPr>
            <a:r>
              <a:rPr lang="en-US" sz="1150" kern="1200" dirty="0" smtClean="0">
                <a:solidFill>
                  <a:schemeClr val="tx1"/>
                </a:solidFill>
                <a:latin typeface="Arial Narrow"/>
                <a:ea typeface="+mn-ea"/>
                <a:cs typeface="Arial Narrow"/>
              </a:rPr>
              <a:t>In the pre-interview, the student had only to find the 10</a:t>
            </a:r>
            <a:r>
              <a:rPr lang="en-US" sz="1150" kern="1200" baseline="30000" dirty="0" smtClean="0">
                <a:solidFill>
                  <a:schemeClr val="tx1"/>
                </a:solidFill>
                <a:latin typeface="Arial Narrow"/>
                <a:ea typeface="+mn-ea"/>
                <a:cs typeface="Arial Narrow"/>
              </a:rPr>
              <a:t>th</a:t>
            </a:r>
            <a:r>
              <a:rPr lang="en-US" sz="1150" kern="1200" dirty="0" smtClean="0">
                <a:solidFill>
                  <a:schemeClr val="tx1"/>
                </a:solidFill>
                <a:latin typeface="Arial Narrow"/>
                <a:ea typeface="+mn-ea"/>
                <a:cs typeface="Arial Narrow"/>
              </a:rPr>
              <a:t> and 100</a:t>
            </a:r>
            <a:r>
              <a:rPr lang="en-US" sz="1150" kern="1200" baseline="30000" dirty="0" smtClean="0">
                <a:solidFill>
                  <a:schemeClr val="tx1"/>
                </a:solidFill>
                <a:latin typeface="Arial Narrow"/>
                <a:ea typeface="+mn-ea"/>
                <a:cs typeface="Arial Narrow"/>
              </a:rPr>
              <a:t>th</a:t>
            </a:r>
            <a:r>
              <a:rPr lang="en-US" sz="1150" kern="1200" dirty="0" smtClean="0">
                <a:solidFill>
                  <a:schemeClr val="tx1"/>
                </a:solidFill>
                <a:latin typeface="Arial Narrow"/>
                <a:ea typeface="+mn-ea"/>
                <a:cs typeface="Arial Narrow"/>
              </a:rPr>
              <a:t> term in the pattern. </a:t>
            </a:r>
          </a:p>
          <a:p>
            <a:pPr marL="342900" marR="0" lvl="1" indent="-171450" algn="l" defTabSz="457200" rtl="0" eaLnBrk="1" fontAlgn="auto" latinLnBrk="0" hangingPunct="1">
              <a:lnSpc>
                <a:spcPct val="100000"/>
              </a:lnSpc>
              <a:spcBef>
                <a:spcPts val="0"/>
              </a:spcBef>
              <a:spcAft>
                <a:spcPts val="600"/>
              </a:spcAft>
              <a:buClrTx/>
              <a:buSzTx/>
              <a:buFont typeface="Arial" pitchFamily="34" charset="0"/>
              <a:buChar char="•"/>
              <a:tabLst/>
              <a:defRPr/>
            </a:pPr>
            <a:r>
              <a:rPr lang="en-US" sz="1150" kern="1200" dirty="0" smtClean="0">
                <a:solidFill>
                  <a:schemeClr val="tx1"/>
                </a:solidFill>
                <a:latin typeface="Arial Narrow"/>
                <a:ea typeface="+mn-ea"/>
                <a:cs typeface="Arial Narrow"/>
              </a:rPr>
              <a:t>In the post-interview, she solved all parts of the problem. </a:t>
            </a:r>
          </a:p>
          <a:p>
            <a:pPr marL="342900" marR="0" lvl="1" indent="-171450" algn="l" defTabSz="457200" rtl="0" eaLnBrk="1" fontAlgn="auto" latinLnBrk="0" hangingPunct="1">
              <a:lnSpc>
                <a:spcPct val="100000"/>
              </a:lnSpc>
              <a:spcBef>
                <a:spcPts val="0"/>
              </a:spcBef>
              <a:spcAft>
                <a:spcPts val="600"/>
              </a:spcAft>
              <a:buClrTx/>
              <a:buSzTx/>
              <a:buFont typeface="Arial" pitchFamily="34" charset="0"/>
              <a:buChar char="•"/>
              <a:tabLst/>
              <a:defRPr/>
            </a:pPr>
            <a:r>
              <a:rPr lang="en-US" sz="1150" kern="1200" dirty="0" smtClean="0">
                <a:solidFill>
                  <a:schemeClr val="tx1"/>
                </a:solidFill>
                <a:latin typeface="Arial Narrow"/>
                <a:ea typeface="+mn-ea"/>
                <a:cs typeface="Arial Narrow"/>
              </a:rPr>
              <a:t>The pre-interview was in September and the post-interview was in May of her sixth grade year.</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a:t>
            </a:r>
            <a:r>
              <a:rPr lang="en-US" b="1" baseline="0" dirty="0" smtClean="0"/>
              <a:t>Notes:</a:t>
            </a:r>
            <a:endParaRPr lang="en-US" b="1" dirty="0" smtClean="0"/>
          </a:p>
          <a:p>
            <a:r>
              <a:rPr lang="en-US" dirty="0" smtClean="0"/>
              <a:t>Review</a:t>
            </a:r>
            <a:r>
              <a:rPr lang="en-US" baseline="0" dirty="0" smtClean="0"/>
              <a:t> slide prior to showing the two video clips.</a:t>
            </a:r>
          </a:p>
          <a:p>
            <a:r>
              <a:rPr lang="en-US" dirty="0" smtClean="0"/>
              <a:t>Consider assigning </a:t>
            </a:r>
            <a:r>
              <a:rPr lang="en-US" baseline="0" dirty="0" smtClean="0"/>
              <a:t>each table responsibility for one question.</a:t>
            </a:r>
          </a:p>
          <a:p>
            <a:r>
              <a:rPr lang="en-US" baseline="0" dirty="0" smtClean="0"/>
              <a:t>If time, pause between videos to allow for discussion.</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sz="1100" b="1" dirty="0" smtClean="0">
              <a:effectLst/>
            </a:endParaRPr>
          </a:p>
          <a:p>
            <a:pPr marL="0" indent="0">
              <a:buNone/>
            </a:pPr>
            <a:r>
              <a:rPr lang="en-US" sz="1100" b="1" dirty="0" smtClean="0">
                <a:effectLst/>
              </a:rPr>
              <a:t>Talking Points:</a:t>
            </a:r>
            <a:endParaRPr lang="en-US" sz="1100" b="1" baseline="0" dirty="0" smtClean="0">
              <a:effectLst/>
            </a:endParaRPr>
          </a:p>
          <a:p>
            <a:pPr marL="114300" indent="-114300"/>
            <a:r>
              <a:rPr lang="en-US" sz="1100" baseline="0" dirty="0" smtClean="0">
                <a:effectLst/>
              </a:rPr>
              <a:t>In this unit, we will review the “Seeing Structure and Generalizing” practices; MP7 and MP8.</a:t>
            </a:r>
            <a:endParaRPr lang="en-US" sz="1100" dirty="0" smtClean="0">
              <a:effectLst/>
            </a:endParaRPr>
          </a:p>
          <a:p>
            <a:endParaRPr lang="en-US" sz="1100" dirty="0" smtClean="0"/>
          </a:p>
          <a:p>
            <a:pPr marL="0" marR="0" indent="0" algn="l" defTabSz="457200" rtl="0" eaLnBrk="0" fontAlgn="base" latinLnBrk="0" hangingPunct="0">
              <a:lnSpc>
                <a:spcPct val="100000"/>
              </a:lnSpc>
              <a:spcBef>
                <a:spcPct val="0"/>
              </a:spcBef>
              <a:spcAft>
                <a:spcPts val="600"/>
              </a:spcAft>
              <a:buClrTx/>
              <a:buSzTx/>
              <a:buFont typeface="Arial" pitchFamily="84" charset="0"/>
              <a:buNone/>
              <a:tabLst>
                <a:tab pos="5948363" algn="r"/>
              </a:tabLst>
              <a:defRPr/>
            </a:pPr>
            <a:r>
              <a:rPr lang="en-US" sz="1100" b="1" i="0" kern="1200" dirty="0" smtClean="0">
                <a:solidFill>
                  <a:schemeClr val="tx1"/>
                </a:solidFill>
              </a:rPr>
              <a:t>Facilitator Note:</a:t>
            </a:r>
            <a:r>
              <a:rPr lang="en-US" sz="1100" b="1" i="0" kern="1200" baseline="0" dirty="0" smtClean="0">
                <a:solidFill>
                  <a:schemeClr val="tx1"/>
                </a:solidFill>
              </a:rPr>
              <a:t> </a:t>
            </a:r>
          </a:p>
          <a:p>
            <a:pPr marL="114300" marR="0" indent="-114300" algn="l" defTabSz="457200" rtl="0" eaLnBrk="0" fontAlgn="base" latinLnBrk="0" hangingPunct="0">
              <a:lnSpc>
                <a:spcPct val="100000"/>
              </a:lnSpc>
              <a:spcBef>
                <a:spcPct val="0"/>
              </a:spcBef>
              <a:spcAft>
                <a:spcPts val="600"/>
              </a:spcAft>
              <a:buClrTx/>
              <a:buSzTx/>
              <a:tabLst>
                <a:tab pos="5948363" algn="r"/>
              </a:tabLst>
              <a:defRPr/>
            </a:pPr>
            <a:r>
              <a:rPr lang="en-US" sz="1100" b="0" i="0" kern="1200" baseline="0" dirty="0" smtClean="0">
                <a:solidFill>
                  <a:schemeClr val="tx1"/>
                </a:solidFill>
              </a:rPr>
              <a:t>Refer participants to the “CCSS Mathematical Practices” handout used in the previous section (</a:t>
            </a:r>
            <a:r>
              <a:rPr lang="en-US" sz="1100" b="1" i="0" kern="1200" baseline="0" dirty="0" smtClean="0">
                <a:solidFill>
                  <a:schemeClr val="tx1"/>
                </a:solidFill>
              </a:rPr>
              <a:t>Handout 2.0</a:t>
            </a:r>
            <a:r>
              <a:rPr lang="en-US" sz="1100" b="0" i="0" kern="1200" baseline="0" dirty="0" smtClean="0">
                <a:solidFill>
                  <a:schemeClr val="tx1"/>
                </a:solidFill>
              </a:rPr>
              <a:t>).</a:t>
            </a:r>
            <a:endParaRPr lang="en-US" sz="1100" b="0" i="0" kern="1200" dirty="0" smtClean="0">
              <a:solidFill>
                <a:schemeClr val="tx1"/>
              </a:solidFill>
            </a:endParaRPr>
          </a:p>
          <a:p>
            <a:pPr marL="0" indent="0">
              <a:buNone/>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r>
              <a:rPr lang="en-US" dirty="0" smtClean="0"/>
              <a:t>Facilitate small group discussion.</a:t>
            </a:r>
          </a:p>
          <a:p>
            <a:r>
              <a:rPr lang="en-US" dirty="0" smtClean="0"/>
              <a:t>Compare and contrast the two videos.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50" b="1" kern="1200" dirty="0" smtClean="0">
              <a:solidFill>
                <a:schemeClr val="tx1"/>
              </a:solidFill>
              <a:latin typeface="Arial Narrow"/>
              <a:ea typeface="+mn-ea"/>
              <a:cs typeface="Arial Narrow"/>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b="1" kern="1200" dirty="0" smtClean="0">
                <a:solidFill>
                  <a:schemeClr val="tx1"/>
                </a:solidFill>
                <a:latin typeface="Arial Narrow"/>
                <a:ea typeface="+mn-ea"/>
                <a:cs typeface="Arial Narrow"/>
              </a:rPr>
              <a:t>Talking </a:t>
            </a:r>
            <a:r>
              <a:rPr lang="en-US" sz="1150" b="1" kern="1200" dirty="0" smtClean="0">
                <a:solidFill>
                  <a:schemeClr val="tx1"/>
                </a:solidFill>
                <a:latin typeface="Arial Narrow"/>
                <a:ea typeface="+mn-ea"/>
                <a:cs typeface="Arial Narrow"/>
              </a:rPr>
              <a:t>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kern="1200" dirty="0" smtClean="0">
                <a:solidFill>
                  <a:schemeClr val="tx1"/>
                </a:solidFill>
                <a:latin typeface="Arial Narrow"/>
                <a:ea typeface="+mn-ea"/>
                <a:cs typeface="Arial Narrow"/>
              </a:rPr>
              <a:t>In this section, you looked at various ways to obtain a general formula for a pattern, representing how students look at figures and see visual growth from different perspectives.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kern="1200" dirty="0" smtClean="0">
                <a:solidFill>
                  <a:schemeClr val="tx1"/>
                </a:solidFill>
                <a:latin typeface="Arial Narrow"/>
                <a:ea typeface="+mn-ea"/>
                <a:cs typeface="Arial Narrow"/>
              </a:rPr>
              <a:t>For example, one student might see one square in the middle and the increase in the number of squares on each of the four spokes. Others might see an “X” figure and count the squares on each diagonal and subtract the one in the middle. They might even count the number of squares on one diagonal and notice one less square on the other diagonal.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kern="1200" dirty="0" smtClean="0">
                <a:solidFill>
                  <a:schemeClr val="tx1"/>
                </a:solidFill>
                <a:latin typeface="Arial Narrow"/>
                <a:ea typeface="+mn-ea"/>
                <a:cs typeface="Arial Narrow"/>
              </a:rPr>
              <a:t>Knowing that students have different perspectives is important for teachers to consider, as students need time to explore and discover how to make sense of the growing pattern.</a:t>
            </a:r>
          </a:p>
          <a:p>
            <a:pPr marL="0" indent="0">
              <a:buNone/>
            </a:pPr>
            <a:endParaRPr lang="en-US" baseline="0" dirty="0" smtClean="0"/>
          </a:p>
          <a:p>
            <a:pPr marL="0" indent="0">
              <a:buNone/>
            </a:pPr>
            <a:r>
              <a:rPr lang="en-US" b="1" baseline="0" dirty="0" smtClean="0"/>
              <a:t>Facilitator 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Have participants </a:t>
            </a:r>
            <a:r>
              <a:rPr lang="en-US" baseline="0" dirty="0" smtClean="0"/>
              <a:t>discuss the reflection questions.</a:t>
            </a:r>
            <a:endParaRPr lang="en-US" b="1" baseline="0" dirty="0" smtClean="0"/>
          </a:p>
          <a:p>
            <a:pPr marL="114300" indent="-114300"/>
            <a:r>
              <a:rPr lang="en-US" baseline="0" dirty="0" smtClean="0"/>
              <a:t>Have each group report key ideas.</a:t>
            </a:r>
          </a:p>
          <a:p>
            <a:r>
              <a:rPr lang="en-US" baseline="0" dirty="0" smtClean="0"/>
              <a:t>If you have multiple days for the workshop, give a homework assignment of one of the readings suggested below:</a:t>
            </a:r>
          </a:p>
          <a:p>
            <a:pPr>
              <a:buNone/>
            </a:pPr>
            <a:endParaRPr lang="en-US" sz="1150" kern="1200" baseline="0" dirty="0" smtClean="0">
              <a:solidFill>
                <a:schemeClr val="tx1"/>
              </a:solidFill>
              <a:latin typeface="Arial Narrow"/>
              <a:ea typeface="+mn-ea"/>
              <a:cs typeface="Arial Narrow"/>
            </a:endParaRPr>
          </a:p>
          <a:p>
            <a:pPr>
              <a:buNone/>
            </a:pPr>
            <a:r>
              <a:rPr lang="en-US" sz="1150" kern="1200" dirty="0" smtClean="0">
                <a:solidFill>
                  <a:schemeClr val="tx1"/>
                </a:solidFill>
                <a:latin typeface="Arial Narrow"/>
                <a:ea typeface="+mn-ea"/>
                <a:cs typeface="Arial Narrow"/>
              </a:rPr>
              <a:t>Rivera, F., “Changing the Face of Arithmetic: Teaching Children Algebra,” </a:t>
            </a:r>
            <a:r>
              <a:rPr lang="en-US" sz="1150" i="1" kern="1200" dirty="0" smtClean="0">
                <a:solidFill>
                  <a:schemeClr val="tx1"/>
                </a:solidFill>
                <a:latin typeface="Arial Narrow"/>
                <a:ea typeface="+mn-ea"/>
                <a:cs typeface="Arial Narrow"/>
              </a:rPr>
              <a:t>Teaching Children Mathematics. 12</a:t>
            </a:r>
            <a:r>
              <a:rPr lang="en-US" sz="1150" kern="1200" dirty="0" smtClean="0">
                <a:solidFill>
                  <a:schemeClr val="tx1"/>
                </a:solidFill>
                <a:latin typeface="Arial Narrow"/>
                <a:ea typeface="+mn-ea"/>
                <a:cs typeface="Arial Narrow"/>
              </a:rPr>
              <a:t> no. 6 (2006): 306–311.</a:t>
            </a:r>
          </a:p>
          <a:p>
            <a:pPr>
              <a:buNone/>
            </a:pPr>
            <a:r>
              <a:rPr lang="en-US" sz="1150" kern="1200" dirty="0" smtClean="0">
                <a:solidFill>
                  <a:schemeClr val="tx1"/>
                </a:solidFill>
                <a:latin typeface="Arial Narrow"/>
                <a:ea typeface="+mn-ea"/>
                <a:cs typeface="Arial Narrow"/>
              </a:rPr>
              <a:t> </a:t>
            </a:r>
          </a:p>
          <a:p>
            <a:pPr>
              <a:buNone/>
            </a:pPr>
            <a:r>
              <a:rPr lang="en-US" sz="1150" kern="1200" dirty="0" smtClean="0">
                <a:solidFill>
                  <a:schemeClr val="tx1"/>
                </a:solidFill>
                <a:latin typeface="Arial Narrow"/>
                <a:ea typeface="+mn-ea"/>
                <a:cs typeface="Arial Narrow"/>
              </a:rPr>
              <a:t>Rivera, F., Ferdinand D. &amp; Becker, J., “Algebraic</a:t>
            </a:r>
            <a:r>
              <a:rPr lang="en-US" sz="1150" b="1" kern="1200" dirty="0" smtClean="0">
                <a:solidFill>
                  <a:schemeClr val="tx1"/>
                </a:solidFill>
                <a:latin typeface="Arial Narrow"/>
                <a:ea typeface="+mn-ea"/>
                <a:cs typeface="Arial Narrow"/>
              </a:rPr>
              <a:t> </a:t>
            </a:r>
            <a:r>
              <a:rPr lang="en-US" sz="1150" kern="1200" dirty="0" smtClean="0">
                <a:solidFill>
                  <a:schemeClr val="tx1"/>
                </a:solidFill>
                <a:latin typeface="Arial Narrow"/>
                <a:ea typeface="+mn-ea"/>
                <a:cs typeface="Arial Narrow"/>
              </a:rPr>
              <a:t>Reasoning through Patterns,” </a:t>
            </a:r>
            <a:r>
              <a:rPr lang="en-US" sz="1150" i="1" kern="1200" dirty="0" smtClean="0">
                <a:solidFill>
                  <a:schemeClr val="tx1"/>
                </a:solidFill>
                <a:latin typeface="Arial Narrow"/>
                <a:ea typeface="+mn-ea"/>
                <a:cs typeface="Arial Narrow"/>
              </a:rPr>
              <a:t>Mathematics Teaching in the Middle School. 15</a:t>
            </a:r>
            <a:r>
              <a:rPr lang="en-US" sz="1150" kern="1200" dirty="0" smtClean="0">
                <a:solidFill>
                  <a:schemeClr val="tx1"/>
                </a:solidFill>
                <a:latin typeface="Arial Narrow"/>
                <a:ea typeface="+mn-ea"/>
                <a:cs typeface="Arial Narrow"/>
              </a:rPr>
              <a:t> no. 4 (2009): 212–221.</a:t>
            </a:r>
          </a:p>
          <a:p>
            <a:pPr>
              <a:buNone/>
            </a:pPr>
            <a:r>
              <a:rPr lang="en-US" sz="1150" kern="1200" dirty="0" smtClean="0">
                <a:solidFill>
                  <a:schemeClr val="tx1"/>
                </a:solidFill>
                <a:latin typeface="Arial Narrow"/>
                <a:ea typeface="+mn-ea"/>
                <a:cs typeface="Arial Narrow"/>
              </a:rPr>
              <a:t> </a:t>
            </a:r>
          </a:p>
          <a:p>
            <a:pPr>
              <a:buNone/>
            </a:pPr>
            <a:r>
              <a:rPr lang="en-US" sz="1150" kern="1200" dirty="0" smtClean="0">
                <a:solidFill>
                  <a:schemeClr val="tx1"/>
                </a:solidFill>
                <a:latin typeface="Arial Narrow"/>
                <a:ea typeface="+mn-ea"/>
                <a:cs typeface="Arial Narrow"/>
              </a:rPr>
              <a:t>Rivera, F. &amp;  Becker, J., “Figural and Numerical Modes of Generalizing in Algebra,”  </a:t>
            </a:r>
            <a:r>
              <a:rPr lang="en-US" sz="1150" i="1" kern="1200" dirty="0" smtClean="0">
                <a:solidFill>
                  <a:schemeClr val="tx1"/>
                </a:solidFill>
                <a:latin typeface="Arial Narrow"/>
                <a:ea typeface="+mn-ea"/>
                <a:cs typeface="Arial Narrow"/>
              </a:rPr>
              <a:t>Mathematics Teaching in the Middle School. 11</a:t>
            </a:r>
            <a:r>
              <a:rPr lang="en-US" sz="1150" kern="1200" dirty="0" smtClean="0">
                <a:solidFill>
                  <a:schemeClr val="tx1"/>
                </a:solidFill>
                <a:latin typeface="Arial Narrow"/>
                <a:ea typeface="+mn-ea"/>
                <a:cs typeface="Arial Narrow"/>
              </a:rPr>
              <a:t> no. 4 (2005): 198–203.</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pPr marL="114300" indent="-114300"/>
            <a:r>
              <a:rPr lang="en-US" dirty="0" smtClean="0"/>
              <a:t>Review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22</a:t>
            </a:fld>
            <a:endParaRPr lang="en-US" dirty="0"/>
          </a:p>
        </p:txBody>
      </p:sp>
    </p:spTree>
    <p:extLst>
      <p:ext uri="{BB962C8B-B14F-4D97-AF65-F5344CB8AC3E}">
        <p14:creationId xmlns:p14="http://schemas.microsoft.com/office/powerpoint/2010/main" val="3045472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endParaRPr lang="en-US" b="0" baseline="0" dirty="0" smtClean="0"/>
          </a:p>
          <a:p>
            <a:pPr marL="114300" indent="-114300"/>
            <a:r>
              <a:rPr lang="en-US" b="0" baseline="0" dirty="0" smtClean="0"/>
              <a:t>Separate participants into elementary and secondary groups (separate </a:t>
            </a:r>
            <a:r>
              <a:rPr lang="en-US" baseline="0" dirty="0" smtClean="0"/>
              <a:t>rooms are ideal, but not required)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aseline="0" dirty="0" smtClean="0"/>
              <a:t>Pattern blocks are needed for the K–2 example and graph paper and rulers are needed for the 3–5 example.</a:t>
            </a:r>
          </a:p>
          <a:p>
            <a:pPr marL="114300" indent="-114300"/>
            <a:r>
              <a:rPr lang="en-US" baseline="0" dirty="0" smtClean="0"/>
              <a:t>Video capability is required </a:t>
            </a:r>
            <a:r>
              <a:rPr lang="en-US" baseline="0" dirty="0" smtClean="0"/>
              <a:t>for the </a:t>
            </a:r>
            <a:r>
              <a:rPr lang="en-US" baseline="0" dirty="0" smtClean="0"/>
              <a:t>6–8 </a:t>
            </a:r>
            <a:r>
              <a:rPr lang="en-US" baseline="0" dirty="0" smtClean="0"/>
              <a:t>and </a:t>
            </a:r>
            <a:r>
              <a:rPr lang="en-US" baseline="0" dirty="0" smtClean="0"/>
              <a:t>9–12 </a:t>
            </a:r>
            <a:r>
              <a:rPr lang="en-US" baseline="0" dirty="0" smtClean="0"/>
              <a:t>segments.  </a:t>
            </a:r>
            <a:endParaRPr lang="en-US" baseline="0" dirty="0" smtClean="0"/>
          </a:p>
          <a:p>
            <a:endParaRPr lang="en-US" baseline="0" dirty="0" smtClean="0"/>
          </a:p>
          <a:p>
            <a:pPr marL="0" indent="0">
              <a:buNone/>
            </a:pPr>
            <a:r>
              <a:rPr lang="en-US" b="1" baseline="0" dirty="0" smtClean="0"/>
              <a:t>Talking Points:</a:t>
            </a:r>
          </a:p>
          <a:p>
            <a:r>
              <a:rPr lang="en-US" baseline="0" dirty="0" smtClean="0"/>
              <a:t>Refer to the </a:t>
            </a:r>
            <a:r>
              <a:rPr lang="en-US" b="0" baseline="0" dirty="0" smtClean="0"/>
              <a:t>Elementary Geometry Examples </a:t>
            </a:r>
            <a:r>
              <a:rPr lang="en-US" b="1" baseline="0" dirty="0" smtClean="0"/>
              <a:t>(Handout 5.3.1) </a:t>
            </a:r>
            <a:r>
              <a:rPr lang="en-US" b="0" baseline="0" dirty="0" smtClean="0"/>
              <a:t>and Secondary Geometry Examples </a:t>
            </a:r>
            <a:r>
              <a:rPr lang="en-US" b="1" baseline="0" dirty="0" smtClean="0"/>
              <a:t>(Handout 5.3.2) </a:t>
            </a:r>
            <a:r>
              <a:rPr lang="en-US" b="0" baseline="0" dirty="0" smtClean="0"/>
              <a:t>in your participant packet.</a:t>
            </a:r>
            <a:endParaRPr lang="en-US" b="1" baseline="0" dirty="0" smtClean="0"/>
          </a:p>
          <a:p>
            <a:r>
              <a:rPr lang="en-US" baseline="0" dirty="0" smtClean="0"/>
              <a:t>Work </a:t>
            </a:r>
            <a:r>
              <a:rPr lang="en-US" baseline="0" dirty="0" smtClean="0"/>
              <a:t>on each problem and </a:t>
            </a:r>
            <a:r>
              <a:rPr lang="en-US" baseline="0" dirty="0" smtClean="0"/>
              <a:t>designate one person to present your </a:t>
            </a:r>
            <a:r>
              <a:rPr lang="en-US" baseline="0" dirty="0" smtClean="0"/>
              <a:t>problem and </a:t>
            </a:r>
            <a:r>
              <a:rPr lang="en-US" baseline="0" dirty="0" smtClean="0"/>
              <a:t>the </a:t>
            </a:r>
            <a:r>
              <a:rPr lang="en-US" baseline="0" dirty="0" smtClean="0"/>
              <a:t>analysis of where structure/generalization occur </a:t>
            </a:r>
            <a:r>
              <a:rPr lang="en-US" baseline="0" dirty="0" smtClean="0"/>
              <a:t>when we reconvene as a whole </a:t>
            </a:r>
            <a:r>
              <a:rPr lang="en-US" baseline="0" dirty="0" smtClean="0"/>
              <a:t>group. </a:t>
            </a:r>
            <a:endParaRPr lang="en-US" baseline="0" dirty="0" smtClean="0"/>
          </a:p>
          <a:p>
            <a:r>
              <a:rPr lang="en-US" baseline="0" dirty="0" smtClean="0"/>
              <a:t>As time permits, examine the Geometry problems for other grade spans to identify </a:t>
            </a:r>
            <a:r>
              <a:rPr lang="en-US" baseline="0" dirty="0" smtClean="0"/>
              <a:t>a progression of geometric thought across the grades</a:t>
            </a:r>
            <a:r>
              <a:rPr lang="en-US" baseline="0" dirty="0" smtClean="0"/>
              <a:t>.</a:t>
            </a:r>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a:buNone/>
            </a:pPr>
            <a:endParaRPr lang="en-US" b="1" dirty="0" smtClean="0"/>
          </a:p>
          <a:p>
            <a:pPr marL="0" indent="0">
              <a:buNone/>
            </a:pPr>
            <a:r>
              <a:rPr lang="en-US" b="1" dirty="0" smtClean="0"/>
              <a:t>Facilitator Notes:</a:t>
            </a:r>
          </a:p>
          <a:p>
            <a:pPr marL="114300" indent="-114300"/>
            <a:r>
              <a:rPr lang="en-US" dirty="0" smtClean="0"/>
              <a:t>If </a:t>
            </a:r>
            <a:r>
              <a:rPr lang="en-US" dirty="0" smtClean="0"/>
              <a:t>using the Metacognitive</a:t>
            </a:r>
            <a:r>
              <a:rPr lang="en-US" baseline="0" dirty="0" smtClean="0"/>
              <a:t> Journal, give some silent time to respond to these questions. </a:t>
            </a:r>
            <a:endParaRPr lang="en-US" baseline="0" dirty="0" smtClean="0"/>
          </a:p>
          <a:p>
            <a:pPr marL="114300" indent="-114300"/>
            <a:r>
              <a:rPr lang="en-US" baseline="0" dirty="0" smtClean="0"/>
              <a:t>If time, consider having volunteers read their entries aloud.</a:t>
            </a:r>
            <a:endParaRPr lang="en-US" baseline="0" dirty="0" smtClean="0"/>
          </a:p>
          <a:p>
            <a:pPr marL="114300" indent="-114300"/>
            <a:r>
              <a:rPr lang="en-US" baseline="0" dirty="0" smtClean="0"/>
              <a:t>Consider dividing into </a:t>
            </a:r>
            <a:r>
              <a:rPr lang="en-US" baseline="0" dirty="0" smtClean="0"/>
              <a:t>grade </a:t>
            </a:r>
            <a:r>
              <a:rPr lang="en-US" baseline="0" dirty="0" smtClean="0"/>
              <a:t>span groups for reflection and facilitate a </a:t>
            </a:r>
            <a:r>
              <a:rPr lang="en-US" baseline="0" dirty="0" smtClean="0"/>
              <a:t>general reporting out at the end.</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Talking Points:</a:t>
            </a:r>
          </a:p>
          <a:p>
            <a:pPr marL="114300" indent="-114300"/>
            <a:r>
              <a:rPr lang="en-US" dirty="0" smtClean="0"/>
              <a:t>Let’s take a look at some tasks that require students to determine patterns in growing figures and generalize from how they count objects to form a general rule for a pattern.</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Refer to the MARS performance tasks and corresponding student work </a:t>
            </a:r>
            <a:r>
              <a:rPr lang="en-US" b="1" dirty="0" smtClean="0"/>
              <a:t>(Handouts 5.41–5.4.4)</a:t>
            </a:r>
            <a:r>
              <a:rPr lang="en-US" dirty="0" smtClean="0"/>
              <a:t>. </a:t>
            </a:r>
          </a:p>
          <a:p>
            <a:pPr marL="114300" indent="-114300"/>
            <a:r>
              <a:rPr lang="en-US" dirty="0" smtClean="0"/>
              <a:t>Although the tasks at each grade level are different, each task focuses upon patterning problems in which one has to determine a relationship for the n</a:t>
            </a:r>
            <a:r>
              <a:rPr lang="en-US" baseline="30000" dirty="0" smtClean="0"/>
              <a:t>th</a:t>
            </a:r>
            <a:r>
              <a:rPr lang="en-US" dirty="0" smtClean="0"/>
              <a:t> term of a sequence. </a:t>
            </a:r>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25</a:t>
            </a:fld>
            <a:endParaRPr lang="en-US" dirty="0"/>
          </a:p>
        </p:txBody>
      </p:sp>
    </p:spTree>
    <p:extLst>
      <p:ext uri="{BB962C8B-B14F-4D97-AF65-F5344CB8AC3E}">
        <p14:creationId xmlns:p14="http://schemas.microsoft.com/office/powerpoint/2010/main" val="5324571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sz="1150" b="1" kern="1200" dirty="0" smtClean="0">
              <a:solidFill>
                <a:schemeClr val="tx1"/>
              </a:solidFill>
              <a:latin typeface="Arial Narrow"/>
              <a:ea typeface="+mn-ea"/>
              <a:cs typeface="Arial Narrow"/>
            </a:endParaRPr>
          </a:p>
          <a:p>
            <a:pPr marL="0" indent="0">
              <a:buNone/>
            </a:pPr>
            <a:r>
              <a:rPr lang="en-US" sz="1150" b="1" kern="1200" dirty="0" smtClean="0">
                <a:solidFill>
                  <a:schemeClr val="tx1"/>
                </a:solidFill>
                <a:latin typeface="Arial Narrow"/>
                <a:ea typeface="+mn-ea"/>
                <a:cs typeface="Arial Narrow"/>
              </a:rPr>
              <a:t>Facilitator</a:t>
            </a:r>
            <a:r>
              <a:rPr lang="en-US" sz="1150" b="1" kern="1200" baseline="0" dirty="0" smtClean="0">
                <a:solidFill>
                  <a:schemeClr val="tx1"/>
                </a:solidFill>
                <a:latin typeface="Arial Narrow"/>
                <a:ea typeface="+mn-ea"/>
                <a:cs typeface="Arial Narrow"/>
              </a:rPr>
              <a:t> Notes:</a:t>
            </a:r>
          </a:p>
          <a:p>
            <a:r>
              <a:rPr lang="en-US" sz="1150" kern="1200" dirty="0" smtClean="0">
                <a:solidFill>
                  <a:schemeClr val="tx1"/>
                </a:solidFill>
                <a:latin typeface="Arial Narrow"/>
                <a:ea typeface="+mn-ea"/>
                <a:cs typeface="Arial Narrow"/>
              </a:rPr>
              <a:t>Give</a:t>
            </a:r>
            <a:r>
              <a:rPr lang="en-US" sz="1150" kern="1200" baseline="0" dirty="0" smtClean="0">
                <a:solidFill>
                  <a:schemeClr val="tx1"/>
                </a:solidFill>
                <a:latin typeface="Arial Narrow"/>
                <a:ea typeface="+mn-ea"/>
                <a:cs typeface="Arial Narrow"/>
              </a:rPr>
              <a:t> </a:t>
            </a:r>
            <a:r>
              <a:rPr lang="en-US" sz="1150" kern="1200" baseline="0" dirty="0" smtClean="0">
                <a:solidFill>
                  <a:schemeClr val="tx1"/>
                </a:solidFill>
                <a:latin typeface="Arial Narrow"/>
                <a:ea typeface="+mn-ea"/>
                <a:cs typeface="Arial Narrow"/>
              </a:rPr>
              <a:t>the groups about </a:t>
            </a:r>
            <a:r>
              <a:rPr lang="en-US" sz="1150" kern="1200" baseline="0" dirty="0" smtClean="0">
                <a:solidFill>
                  <a:schemeClr val="tx1"/>
                </a:solidFill>
                <a:latin typeface="Arial Narrow"/>
                <a:ea typeface="+mn-ea"/>
                <a:cs typeface="Arial Narrow"/>
              </a:rPr>
              <a:t>15–20 </a:t>
            </a:r>
            <a:r>
              <a:rPr lang="en-US" sz="1150" kern="1200" baseline="0" dirty="0" smtClean="0">
                <a:solidFill>
                  <a:schemeClr val="tx1"/>
                </a:solidFill>
                <a:latin typeface="Arial Narrow"/>
                <a:ea typeface="+mn-ea"/>
                <a:cs typeface="Arial Narrow"/>
              </a:rPr>
              <a:t>minutes to complete the task and analysis of student </a:t>
            </a:r>
            <a:r>
              <a:rPr lang="en-US" sz="1150" kern="1200" baseline="0" dirty="0" smtClean="0">
                <a:solidFill>
                  <a:schemeClr val="tx1"/>
                </a:solidFill>
                <a:latin typeface="Arial Narrow"/>
                <a:ea typeface="+mn-ea"/>
                <a:cs typeface="Arial Narrow"/>
              </a:rPr>
              <a:t>work and discuss answers to </a:t>
            </a:r>
            <a:r>
              <a:rPr lang="en-US" sz="1150" kern="1200" baseline="0" dirty="0" smtClean="0">
                <a:solidFill>
                  <a:schemeClr val="tx1"/>
                </a:solidFill>
                <a:latin typeface="Arial Narrow"/>
                <a:ea typeface="+mn-ea"/>
                <a:cs typeface="Arial Narrow"/>
              </a:rPr>
              <a:t>the questions. </a:t>
            </a:r>
            <a:endParaRPr lang="en-US" sz="1150" kern="1200" baseline="0" dirty="0" smtClean="0">
              <a:solidFill>
                <a:schemeClr val="tx1"/>
              </a:solidFill>
              <a:latin typeface="Arial Narrow"/>
              <a:ea typeface="+mn-ea"/>
              <a:cs typeface="Arial Narrow"/>
            </a:endParaRPr>
          </a:p>
          <a:p>
            <a:r>
              <a:rPr lang="en-US" sz="1150" kern="1200" baseline="0" dirty="0" smtClean="0">
                <a:solidFill>
                  <a:schemeClr val="tx1"/>
                </a:solidFill>
                <a:latin typeface="Arial Narrow"/>
                <a:ea typeface="+mn-ea"/>
                <a:cs typeface="Arial Narrow"/>
              </a:rPr>
              <a:t>Reconvene as a </a:t>
            </a:r>
            <a:r>
              <a:rPr lang="en-US" sz="1150" kern="1200" baseline="0" dirty="0" smtClean="0">
                <a:solidFill>
                  <a:schemeClr val="tx1"/>
                </a:solidFill>
                <a:latin typeface="Arial Narrow"/>
                <a:ea typeface="+mn-ea"/>
                <a:cs typeface="Arial Narrow"/>
              </a:rPr>
              <a:t>whole group and have the grade span groups present their </a:t>
            </a:r>
            <a:r>
              <a:rPr lang="en-US" sz="1150" kern="1200" baseline="0" dirty="0" smtClean="0">
                <a:solidFill>
                  <a:schemeClr val="tx1"/>
                </a:solidFill>
                <a:latin typeface="Arial Narrow"/>
                <a:ea typeface="+mn-ea"/>
                <a:cs typeface="Arial Narrow"/>
              </a:rPr>
              <a:t>problems </a:t>
            </a:r>
            <a:r>
              <a:rPr lang="en-US" sz="1150" kern="1200" baseline="0" dirty="0" smtClean="0">
                <a:solidFill>
                  <a:schemeClr val="tx1"/>
                </a:solidFill>
                <a:latin typeface="Arial Narrow"/>
                <a:ea typeface="+mn-ea"/>
                <a:cs typeface="Arial Narrow"/>
              </a:rPr>
              <a:t>and </a:t>
            </a:r>
            <a:r>
              <a:rPr lang="en-US" sz="1150" kern="1200" baseline="0" dirty="0" smtClean="0">
                <a:solidFill>
                  <a:schemeClr val="tx1"/>
                </a:solidFill>
                <a:latin typeface="Arial Narrow"/>
                <a:ea typeface="+mn-ea"/>
                <a:cs typeface="Arial Narrow"/>
              </a:rPr>
              <a:t>selections of student </a:t>
            </a:r>
            <a:r>
              <a:rPr lang="en-US" sz="1150" kern="1200" baseline="0" dirty="0" smtClean="0">
                <a:solidFill>
                  <a:schemeClr val="tx1"/>
                </a:solidFill>
                <a:latin typeface="Arial Narrow"/>
                <a:ea typeface="+mn-ea"/>
                <a:cs typeface="Arial Narrow"/>
              </a:rPr>
              <a:t>work </a:t>
            </a:r>
            <a:r>
              <a:rPr lang="en-US" sz="1150" kern="1200" baseline="0" dirty="0" smtClean="0">
                <a:solidFill>
                  <a:schemeClr val="tx1"/>
                </a:solidFill>
                <a:latin typeface="Arial Narrow"/>
                <a:ea typeface="+mn-ea"/>
                <a:cs typeface="Arial Narrow"/>
              </a:rPr>
              <a:t>using a document camera (if available). </a:t>
            </a:r>
            <a:endParaRPr lang="en-US" sz="1150" kern="1200" dirty="0" smtClean="0">
              <a:solidFill>
                <a:schemeClr val="tx1"/>
              </a:solidFill>
              <a:latin typeface="Arial Narrow"/>
              <a:ea typeface="+mn-ea"/>
              <a:cs typeface="Arial Narrow"/>
            </a:endParaRPr>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r>
              <a:rPr lang="en-US" dirty="0" smtClean="0"/>
              <a:t>Review </a:t>
            </a:r>
            <a:r>
              <a:rPr lang="en-US" baseline="0" dirty="0" smtClean="0"/>
              <a:t>this slide after the performance task activity is complete.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27</a:t>
            </a:fld>
            <a:endParaRPr lang="en-US" dirty="0"/>
          </a:p>
        </p:txBody>
      </p:sp>
    </p:spTree>
    <p:extLst>
      <p:ext uri="{BB962C8B-B14F-4D97-AF65-F5344CB8AC3E}">
        <p14:creationId xmlns:p14="http://schemas.microsoft.com/office/powerpoint/2010/main" val="10338510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Points:</a:t>
            </a:r>
          </a:p>
          <a:p>
            <a:r>
              <a:rPr lang="en-US" dirty="0" smtClean="0"/>
              <a:t>Consider how you would assist students in developing strategies for seeking visual and numerical structure and developing generalizations, whether verbal, symbolic, or numeric. </a:t>
            </a:r>
          </a:p>
          <a:p>
            <a:r>
              <a:rPr lang="en-US" dirty="0" smtClean="0"/>
              <a:t>The following strategies support students, especially English learners and students with special needs, in communicating their thinking effectively.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Note that the strategies on the slide are only examples.</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dirty="0" smtClean="0"/>
              <a:t>[review</a:t>
            </a:r>
            <a:r>
              <a:rPr lang="en-US" baseline="0" dirty="0" smtClean="0"/>
              <a:t> slide]</a:t>
            </a: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pPr marL="114300" indent="-114300"/>
            <a:r>
              <a:rPr lang="en-US" b="0" dirty="0" smtClean="0"/>
              <a:t>Review slide.</a:t>
            </a:r>
          </a:p>
          <a:p>
            <a:r>
              <a:rPr lang="en-US" dirty="0" smtClean="0"/>
              <a:t>Have</a:t>
            </a:r>
            <a:r>
              <a:rPr lang="en-US" baseline="0" dirty="0" smtClean="0"/>
              <a:t> participants discuss the strategies in Slides 28 and 29 and have them add additional strategies that they have used effectively to differentiate instruction.</a:t>
            </a:r>
            <a:endParaRPr lang="en-US" dirty="0" smtClean="0"/>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29</a:t>
            </a:fld>
            <a:endParaRPr lang="en-US" dirty="0"/>
          </a:p>
        </p:txBody>
      </p:sp>
    </p:spTree>
    <p:extLst>
      <p:ext uri="{BB962C8B-B14F-4D97-AF65-F5344CB8AC3E}">
        <p14:creationId xmlns:p14="http://schemas.microsoft.com/office/powerpoint/2010/main" val="1664534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i="0" kern="1200" dirty="0" smtClean="0">
              <a:solidFill>
                <a:schemeClr val="tx1"/>
              </a:solidFill>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i="0" kern="1200" dirty="0" smtClean="0">
                <a:solidFill>
                  <a:schemeClr val="tx1"/>
                </a:solidFill>
              </a:rPr>
              <a:t>Talking Points:</a:t>
            </a:r>
          </a:p>
          <a:p>
            <a:r>
              <a:rPr lang="en-US" dirty="0" smtClean="0"/>
              <a:t>There are 3 learning objectives for this unit that focus on looking for and making</a:t>
            </a:r>
            <a:r>
              <a:rPr lang="en-US" baseline="0" dirty="0" smtClean="0"/>
              <a:t> use of mathematical structure and looking for and expressing regularity in repeated reasoning so that one can generalize a process or result. </a:t>
            </a:r>
          </a:p>
          <a:p>
            <a:r>
              <a:rPr lang="en-US" sz="1150" dirty="0" smtClean="0">
                <a:effectLst/>
              </a:rPr>
              <a:t>By the end of this unit…[review bullets on slide]</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r>
              <a:rPr lang="en-US" dirty="0" smtClean="0"/>
              <a:t>There </a:t>
            </a:r>
            <a:r>
              <a:rPr lang="en-US" dirty="0" smtClean="0"/>
              <a:t>is a video sample for each grade </a:t>
            </a:r>
            <a:r>
              <a:rPr lang="en-US" dirty="0" smtClean="0"/>
              <a:t>span: </a:t>
            </a:r>
            <a:r>
              <a:rPr lang="en-US" dirty="0" smtClean="0"/>
              <a:t>elementary, </a:t>
            </a:r>
            <a:r>
              <a:rPr lang="en-US" dirty="0" smtClean="0"/>
              <a:t>middle, </a:t>
            </a:r>
            <a:r>
              <a:rPr lang="en-US" dirty="0" smtClean="0"/>
              <a:t>and high. If you have </a:t>
            </a:r>
            <a:r>
              <a:rPr lang="en-US" dirty="0" smtClean="0"/>
              <a:t>a</a:t>
            </a:r>
            <a:r>
              <a:rPr lang="en-US" baseline="0" dirty="0" smtClean="0"/>
              <a:t> </a:t>
            </a:r>
            <a:r>
              <a:rPr lang="en-US" baseline="0" dirty="0" smtClean="0"/>
              <a:t>mixed </a:t>
            </a:r>
            <a:r>
              <a:rPr lang="en-US" baseline="0" dirty="0" smtClean="0"/>
              <a:t>group, </a:t>
            </a:r>
            <a:r>
              <a:rPr lang="en-US" baseline="0" dirty="0" smtClean="0"/>
              <a:t>you might choose one of these to </a:t>
            </a:r>
            <a:r>
              <a:rPr lang="en-US" baseline="0" dirty="0" smtClean="0"/>
              <a:t>view (perhaps </a:t>
            </a:r>
            <a:r>
              <a:rPr lang="en-US" baseline="0" dirty="0" smtClean="0"/>
              <a:t>the grade </a:t>
            </a:r>
            <a:r>
              <a:rPr lang="en-US" baseline="0" dirty="0" smtClean="0"/>
              <a:t>6–8 one), or separate into different rooms if practical. </a:t>
            </a:r>
            <a:endParaRPr lang="en-US" baseline="0" dirty="0" smtClean="0"/>
          </a:p>
          <a:p>
            <a:r>
              <a:rPr lang="en-US" baseline="0" dirty="0" smtClean="0"/>
              <a:t>After viewing the </a:t>
            </a:r>
            <a:r>
              <a:rPr lang="en-US" baseline="0" dirty="0" smtClean="0"/>
              <a:t>video, </a:t>
            </a:r>
            <a:r>
              <a:rPr lang="en-US" baseline="0" dirty="0" smtClean="0"/>
              <a:t>facilitate a short discussion about the questions relevant to the one you chose.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pPr marL="114300" indent="-114300"/>
            <a:r>
              <a:rPr lang="en-US" dirty="0" smtClean="0"/>
              <a:t>Show video and facilitate discussion of questions</a:t>
            </a:r>
            <a:r>
              <a:rPr lang="en-US" baseline="0" dirty="0" smtClean="0"/>
              <a:t> on the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31</a:t>
            </a:fld>
            <a:endParaRPr lang="en-US" dirty="0"/>
          </a:p>
        </p:txBody>
      </p:sp>
    </p:spTree>
    <p:extLst>
      <p:ext uri="{BB962C8B-B14F-4D97-AF65-F5344CB8AC3E}">
        <p14:creationId xmlns:p14="http://schemas.microsoft.com/office/powerpoint/2010/main" val="2101493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pPr marL="114300" indent="-114300"/>
            <a:r>
              <a:rPr lang="en-US" dirty="0" smtClean="0"/>
              <a:t>Show video </a:t>
            </a:r>
            <a:r>
              <a:rPr lang="en-US" b="1" dirty="0" smtClean="0"/>
              <a:t>through</a:t>
            </a:r>
            <a:r>
              <a:rPr lang="en-US" b="1" baseline="0" dirty="0" smtClean="0"/>
              <a:t> Part C</a:t>
            </a:r>
            <a:r>
              <a:rPr lang="en-US" b="1" dirty="0" smtClean="0"/>
              <a:t> </a:t>
            </a:r>
            <a:r>
              <a:rPr lang="en-US" dirty="0" smtClean="0"/>
              <a:t>and facilitate discussion of questions</a:t>
            </a:r>
            <a:r>
              <a:rPr lang="en-US" baseline="0" dirty="0" smtClean="0"/>
              <a:t> on the slide.</a:t>
            </a: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pPr marL="114300" indent="-114300"/>
            <a:r>
              <a:rPr lang="en-US" dirty="0" smtClean="0"/>
              <a:t>Show video and facilitate discussion of questions</a:t>
            </a:r>
            <a:r>
              <a:rPr lang="en-US" baseline="0" dirty="0" smtClean="0"/>
              <a:t> on the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33</a:t>
            </a:fld>
            <a:endParaRPr lang="en-US" dirty="0"/>
          </a:p>
        </p:txBody>
      </p:sp>
    </p:spTree>
    <p:extLst>
      <p:ext uri="{BB962C8B-B14F-4D97-AF65-F5344CB8AC3E}">
        <p14:creationId xmlns:p14="http://schemas.microsoft.com/office/powerpoint/2010/main" val="20165834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r>
              <a:rPr lang="en-US" dirty="0" smtClean="0"/>
              <a:t>Review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34</a:t>
            </a:fld>
            <a:endParaRPr lang="en-US" dirty="0"/>
          </a:p>
        </p:txBody>
      </p:sp>
    </p:spTree>
    <p:extLst>
      <p:ext uri="{BB962C8B-B14F-4D97-AF65-F5344CB8AC3E}">
        <p14:creationId xmlns:p14="http://schemas.microsoft.com/office/powerpoint/2010/main" val="40150093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pPr marL="114300" indent="-114300"/>
            <a:r>
              <a:rPr lang="en-US" dirty="0" smtClean="0"/>
              <a:t>Provide</a:t>
            </a:r>
            <a:r>
              <a:rPr lang="en-US" baseline="0" dirty="0" smtClean="0"/>
              <a:t> </a:t>
            </a:r>
            <a:r>
              <a:rPr lang="en-US" baseline="0" dirty="0" smtClean="0"/>
              <a:t>a brief summary of the whole </a:t>
            </a:r>
            <a:r>
              <a:rPr lang="en-US" baseline="0" dirty="0" smtClean="0"/>
              <a:t>unit.</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Provide quiet</a:t>
            </a:r>
            <a:r>
              <a:rPr lang="en-US" baseline="0" dirty="0" smtClean="0"/>
              <a:t> time for writing in metacognitive journal or a final evaluation, or divide into grade span groups, and then if time share out some teacher responses.</a:t>
            </a:r>
          </a:p>
          <a:p>
            <a:pPr marL="114300" indent="-114300"/>
            <a:endParaRPr lang="en-US" baseline="0" dirty="0" smtClean="0"/>
          </a:p>
          <a:p>
            <a:pPr marL="0" indent="0">
              <a:buNone/>
            </a:pPr>
            <a:r>
              <a:rPr lang="en-US" b="1" baseline="0" dirty="0" smtClean="0"/>
              <a:t>Talking Points:</a:t>
            </a:r>
            <a:endParaRPr lang="en-US" b="1" baseline="0" dirty="0" smtClean="0"/>
          </a:p>
          <a:p>
            <a:pPr marL="114300" indent="-114300"/>
            <a:r>
              <a:rPr lang="en-US" sz="1100" kern="1200" dirty="0" smtClean="0">
                <a:solidFill>
                  <a:schemeClr val="tx1"/>
                </a:solidFill>
                <a:latin typeface="Arial Narrow"/>
                <a:ea typeface="+mn-ea"/>
                <a:cs typeface="Arial Narrow"/>
              </a:rPr>
              <a:t>In Unit </a:t>
            </a:r>
            <a:r>
              <a:rPr lang="en-US" sz="1100" kern="1200" dirty="0" smtClean="0">
                <a:solidFill>
                  <a:schemeClr val="tx1"/>
                </a:solidFill>
                <a:latin typeface="Arial Narrow"/>
                <a:ea typeface="+mn-ea"/>
                <a:cs typeface="Arial Narrow"/>
              </a:rPr>
              <a:t>5, you </a:t>
            </a:r>
            <a:r>
              <a:rPr lang="en-US" sz="1100" kern="1200" dirty="0" smtClean="0">
                <a:solidFill>
                  <a:schemeClr val="tx1"/>
                </a:solidFill>
                <a:latin typeface="Arial Narrow"/>
                <a:ea typeface="+mn-ea"/>
                <a:cs typeface="Arial Narrow"/>
              </a:rPr>
              <a:t>have considered MP7 and MP8, the practices concerning structure and repeated reasoning and generalization.  </a:t>
            </a:r>
          </a:p>
          <a:p>
            <a:pPr lvl="0"/>
            <a:r>
              <a:rPr lang="en-US" sz="1100" kern="1200" dirty="0" smtClean="0">
                <a:solidFill>
                  <a:schemeClr val="tx1"/>
                </a:solidFill>
                <a:latin typeface="Arial Narrow"/>
                <a:ea typeface="+mn-ea"/>
                <a:cs typeface="Arial Narrow"/>
              </a:rPr>
              <a:t>Structure refers to students’ understanding and using properties of number systems, geometric features and relationships, and patterns of a variety of types, to solve </a:t>
            </a:r>
            <a:r>
              <a:rPr lang="en-US" sz="1100" kern="1200" dirty="0" smtClean="0">
                <a:solidFill>
                  <a:schemeClr val="tx1"/>
                </a:solidFill>
                <a:latin typeface="Arial Narrow"/>
                <a:ea typeface="+mn-ea"/>
                <a:cs typeface="Arial Narrow"/>
              </a:rPr>
              <a:t>problems.</a:t>
            </a:r>
          </a:p>
          <a:p>
            <a:pPr lvl="0"/>
            <a:r>
              <a:rPr lang="en-US" sz="1100" kern="1200" dirty="0" smtClean="0">
                <a:solidFill>
                  <a:schemeClr val="tx1"/>
                </a:solidFill>
                <a:latin typeface="Arial Narrow"/>
                <a:ea typeface="+mn-ea"/>
                <a:cs typeface="Arial Narrow"/>
              </a:rPr>
              <a:t>Generalization </a:t>
            </a:r>
            <a:r>
              <a:rPr lang="en-US" sz="1100" kern="1200" dirty="0" smtClean="0">
                <a:solidFill>
                  <a:schemeClr val="tx1"/>
                </a:solidFill>
                <a:latin typeface="Arial Narrow"/>
                <a:ea typeface="+mn-ea"/>
                <a:cs typeface="Arial Narrow"/>
              </a:rPr>
              <a:t>refers to the process of noticing repeated patterns or attributes, and using those to abstract and express general methods, expressions or equations, or relationships.</a:t>
            </a:r>
          </a:p>
          <a:p>
            <a:pPr lvl="1">
              <a:buNone/>
            </a:pP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buNone/>
            </a:pPr>
            <a:r>
              <a:rPr lang="en-US" b="1" dirty="0" smtClean="0"/>
              <a:t>(TRANSITION SLIDE)	</a:t>
            </a:r>
            <a:br>
              <a:rPr lang="en-US" b="1" dirty="0" smtClean="0"/>
            </a:br>
            <a:endParaRPr lang="en-US" b="1"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36</a:t>
            </a:fld>
            <a:endParaRPr lang="en-US" dirty="0"/>
          </a:p>
        </p:txBody>
      </p:sp>
      <p:sp>
        <p:nvSpPr>
          <p:cNvPr id="7" name="Slide Image Placeholder 6"/>
          <p:cNvSpPr>
            <a:spLocks noGrp="1" noRot="1" noChangeAspect="1"/>
          </p:cNvSpPr>
          <p:nvPr>
            <p:ph type="sldImg"/>
          </p:nvPr>
        </p:nvSpPr>
        <p:spPr>
          <a:xfrm>
            <a:off x="1143000" y="479425"/>
            <a:ext cx="4572000" cy="3429000"/>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Points:</a:t>
            </a:r>
          </a:p>
          <a:p>
            <a:r>
              <a:rPr lang="en-US" dirty="0" smtClean="0"/>
              <a:t>This unit contains the following sections.</a:t>
            </a:r>
          </a:p>
          <a:p>
            <a:pPr lvl="1"/>
            <a:r>
              <a:rPr lang="en-US" dirty="0" smtClean="0"/>
              <a:t>First,</a:t>
            </a:r>
            <a:r>
              <a:rPr lang="en-US" baseline="0" dirty="0" smtClean="0"/>
              <a:t> we will unpack the contents of each MP individually.</a:t>
            </a:r>
          </a:p>
          <a:p>
            <a:pPr lvl="1"/>
            <a:r>
              <a:rPr lang="en-US" baseline="0" dirty="0" smtClean="0"/>
              <a:t>Second, we will look at an example of looking for mathematical structure while using repeated reasoning and generalization in an open-ended problem adapted for your grade span.  Generalization will also be discussed in this section.</a:t>
            </a:r>
          </a:p>
          <a:p>
            <a:pPr lvl="1"/>
            <a:r>
              <a:rPr lang="en-US" baseline="0" dirty="0" smtClean="0"/>
              <a:t>Next we will examine a typical growing pattern that is linear in nature. After solving the problem yourselves, you will watch and analyze two video clips of a 6</a:t>
            </a:r>
            <a:r>
              <a:rPr lang="en-US" baseline="30000" dirty="0" smtClean="0"/>
              <a:t>th</a:t>
            </a:r>
            <a:r>
              <a:rPr lang="en-US" baseline="0" dirty="0" smtClean="0"/>
              <a:t> grader solving the same problem before and after instruction. </a:t>
            </a:r>
          </a:p>
          <a:p>
            <a:pPr lvl="1"/>
            <a:r>
              <a:rPr lang="en-US" baseline="0" dirty="0" smtClean="0"/>
              <a:t>The fourth section looks at examples of both structure and generalization in the context of geometry so that you have both number and geometric contexts in which to experience both practices.</a:t>
            </a:r>
          </a:p>
          <a:p>
            <a:pPr lvl="1"/>
            <a:r>
              <a:rPr lang="en-US" baseline="0" dirty="0" smtClean="0"/>
              <a:t>The next section provides open-ended performance tasks for your grade span and student work on those tasks for you to evaluate.</a:t>
            </a:r>
          </a:p>
          <a:p>
            <a:pPr lvl="1"/>
            <a:r>
              <a:rPr lang="en-US" baseline="0" dirty="0" smtClean="0"/>
              <a:t>The final section provides a summary and a video relevant to your grade span for you to analyze for evidence of MP7 and MP8.</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eaLnBrk="1" hangingPunct="1">
              <a:buNone/>
            </a:pPr>
            <a:endParaRPr lang="en-US" b="1" dirty="0" smtClean="0"/>
          </a:p>
          <a:p>
            <a:pPr marL="0" indent="0" eaLnBrk="1" hangingPunct="1">
              <a:buNone/>
            </a:pPr>
            <a:r>
              <a:rPr lang="en-US" b="1" dirty="0" smtClean="0"/>
              <a:t>Facilitator </a:t>
            </a:r>
            <a:r>
              <a:rPr lang="en-US" b="1" dirty="0" smtClean="0"/>
              <a:t>Notes: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baseline="0" dirty="0" smtClean="0"/>
              <a:t>Allow approximately 15 minutes to complete this activity.</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a:p>
            <a:pPr marL="0" indent="0" eaLnBrk="1" hangingPunct="1">
              <a:buNone/>
            </a:pPr>
            <a:r>
              <a:rPr lang="en-US" b="1" dirty="0" smtClean="0"/>
              <a:t>Talking</a:t>
            </a:r>
            <a:r>
              <a:rPr lang="en-US" b="1" baseline="0" dirty="0" smtClean="0"/>
              <a:t> Points:</a:t>
            </a:r>
            <a:endParaRPr lang="en-US" b="1"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Take a few minutes to review the modeling and using tools practices: </a:t>
            </a:r>
            <a:r>
              <a:rPr lang="en-US" dirty="0" smtClean="0"/>
              <a:t>“Unpacking MP7 and MP8” (</a:t>
            </a:r>
            <a:r>
              <a:rPr lang="en-US" b="1" dirty="0" smtClean="0"/>
              <a:t>Handout 5.0.1)</a:t>
            </a:r>
            <a:r>
              <a:rPr lang="en-US" b="0" dirty="0" smtClean="0"/>
              <a:t>.</a:t>
            </a:r>
            <a:endParaRPr lang="en-US" sz="1150" dirty="0" smtClean="0">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As you read, note questions about particular parts of these two mathematical practices and highlight key words or phrases that puzzle, intrigue, or seem particularly cogent to you.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Consider also how these two standards are related.</a:t>
            </a:r>
          </a:p>
        </p:txBody>
      </p:sp>
      <p:sp>
        <p:nvSpPr>
          <p:cNvPr id="4" name="Slide Number Placeholder 3"/>
          <p:cNvSpPr>
            <a:spLocks noGrp="1"/>
          </p:cNvSpPr>
          <p:nvPr>
            <p:ph type="sldNum" sz="quarter" idx="10"/>
          </p:nvPr>
        </p:nvSpPr>
        <p:spPr/>
        <p:txBody>
          <a:bodyPr/>
          <a:lstStyle/>
          <a:p>
            <a:fld id="{AB1F5374-48F0-4346-B569-F9B87CEEA23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sz="1150" b="1" kern="1200" dirty="0" smtClean="0">
                <a:solidFill>
                  <a:schemeClr val="tx1"/>
                </a:solidFill>
                <a:latin typeface="Arial Narrow"/>
                <a:ea typeface="+mn-ea"/>
                <a:cs typeface="Arial Narrow"/>
              </a:rPr>
              <a:t>Facilitator Notes:</a:t>
            </a:r>
            <a:r>
              <a:rPr lang="en-US" sz="1150" b="1" kern="1200" baseline="0" dirty="0" smtClean="0">
                <a:solidFill>
                  <a:schemeClr val="tx1"/>
                </a:solidFill>
                <a:latin typeface="Arial Narrow"/>
                <a:ea typeface="+mn-ea"/>
                <a:cs typeface="Arial Narrow"/>
              </a:rPr>
              <a:t> </a:t>
            </a:r>
          </a:p>
          <a:p>
            <a:pPr marL="114300" indent="-114300"/>
            <a:r>
              <a:rPr lang="en-US" dirty="0" smtClean="0"/>
              <a:t>Present </a:t>
            </a:r>
            <a:r>
              <a:rPr lang="en-US" dirty="0" smtClean="0"/>
              <a:t>and discuss these questions to the group. </a:t>
            </a:r>
          </a:p>
          <a:p>
            <a:pPr marL="114300" indent="-114300"/>
            <a:r>
              <a:rPr lang="en-US" dirty="0" smtClean="0"/>
              <a:t>Consider</a:t>
            </a:r>
            <a:r>
              <a:rPr lang="en-US" baseline="0" dirty="0" smtClean="0"/>
              <a:t> </a:t>
            </a:r>
            <a:r>
              <a:rPr lang="en-US" dirty="0" smtClean="0"/>
              <a:t>having a whole group discussion,</a:t>
            </a:r>
            <a:r>
              <a:rPr lang="en-US" baseline="0" dirty="0" smtClean="0"/>
              <a:t> </a:t>
            </a:r>
            <a:r>
              <a:rPr lang="en-US" dirty="0" smtClean="0"/>
              <a:t>a table discussion,</a:t>
            </a:r>
            <a:r>
              <a:rPr lang="en-US" baseline="0" dirty="0" smtClean="0"/>
              <a:t> or pairs discussion followed by a whole group sharing.</a:t>
            </a:r>
          </a:p>
          <a:p>
            <a:r>
              <a:rPr lang="en-US" baseline="0" dirty="0" smtClean="0"/>
              <a:t>If participants are keeping a metacognitive journal, have them note responses to bullets 2–5 in the journal.</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r>
              <a:rPr lang="en-US" dirty="0" smtClean="0"/>
              <a:t>Present the problem on the slide and have table groups work for about 15–20 minutes on the problem.</a:t>
            </a:r>
            <a:r>
              <a:rPr lang="en-US" baseline="0" dirty="0" smtClean="0"/>
              <a:t> </a:t>
            </a:r>
          </a:p>
          <a:p>
            <a:r>
              <a:rPr lang="en-US" baseline="0" dirty="0" smtClean="0"/>
              <a:t>If time permits, have participants make status posters of what they have found.  </a:t>
            </a:r>
          </a:p>
          <a:p>
            <a:pPr lvl="1"/>
            <a:r>
              <a:rPr lang="en-US" baseline="0" dirty="0" smtClean="0"/>
              <a:t>In that case, do a gallery walk and then have a discussion.  </a:t>
            </a:r>
          </a:p>
          <a:p>
            <a:pPr lvl="1"/>
            <a:r>
              <a:rPr lang="en-US" baseline="0" dirty="0" smtClean="0"/>
              <a:t>Or, select posters to discuss in order from least sophisticated (mathematically) to more sophisticated, and have teachers explain their thinking.</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 </a:t>
            </a:r>
          </a:p>
          <a:p>
            <a:r>
              <a:rPr lang="en-US" dirty="0" smtClean="0"/>
              <a:t>Group participants</a:t>
            </a:r>
            <a:r>
              <a:rPr lang="en-US" baseline="0" dirty="0" smtClean="0"/>
              <a:t> by grade span and r</a:t>
            </a:r>
            <a:r>
              <a:rPr lang="en-US" dirty="0" smtClean="0"/>
              <a:t>efer</a:t>
            </a:r>
            <a:r>
              <a:rPr lang="en-US" baseline="0" dirty="0" smtClean="0"/>
              <a:t> participants to </a:t>
            </a:r>
            <a:r>
              <a:rPr lang="en-US" b="0" baseline="0" dirty="0" smtClean="0"/>
              <a:t>“Consecutive Sums” </a:t>
            </a:r>
            <a:r>
              <a:rPr lang="en-US" b="1" baseline="0" dirty="0" smtClean="0"/>
              <a:t>(Handout 5.1.1).</a:t>
            </a:r>
            <a:endParaRPr lang="en-US" baseline="0" dirty="0" smtClean="0"/>
          </a:p>
          <a:p>
            <a:r>
              <a:rPr lang="en-US" baseline="0" dirty="0" smtClean="0"/>
              <a:t>Have participants rewrite the problem and question(s) for their grade span.</a:t>
            </a:r>
          </a:p>
          <a:p>
            <a:r>
              <a:rPr lang="en-US" baseline="0" dirty="0" smtClean="0"/>
              <a:t>Share sample rewritten problems with the whole group by increasing grade spans. </a:t>
            </a:r>
          </a:p>
          <a:p>
            <a:r>
              <a:rPr lang="en-US" baseline="0" dirty="0" smtClean="0"/>
              <a:t>Discuss how students at each grade span are engaged in use of structure, repeated reasoning and generalization on working on the problem. </a:t>
            </a:r>
          </a:p>
          <a:p>
            <a:r>
              <a:rPr lang="en-US" baseline="0" dirty="0" smtClean="0"/>
              <a:t>Consider having participants respond to the last question in their Metacognitive Journals.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a:t>
            </a:r>
            <a:r>
              <a:rPr lang="en-US" b="1" baseline="0" dirty="0" smtClean="0"/>
              <a:t>Notes:</a:t>
            </a:r>
            <a:endParaRPr lang="en-US" b="1" dirty="0" smtClean="0"/>
          </a:p>
          <a:p>
            <a:r>
              <a:rPr lang="en-US" dirty="0" smtClean="0"/>
              <a:t>Discuss</a:t>
            </a:r>
            <a:r>
              <a:rPr lang="en-US" baseline="0" dirty="0" smtClean="0"/>
              <a:t> possible modifications.</a:t>
            </a:r>
          </a:p>
          <a:p>
            <a:r>
              <a:rPr lang="en-US" baseline="0" dirty="0" smtClean="0"/>
              <a:t>Elicit feedback from participants.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862"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insidemathematics.org/index.php/classroom-video-visits/public-lesson-number-operations/178-multiplication-a-divison-problem-3-part-a"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insidemathematics.org/index.php/classroom-video-visits/public-lessons-numerical-patterning/219-numerical-patterning-introduction-part-a"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insidemathematics.org/index.php/classroom-video-visits/public-lessons-numerical-patterning/219-numerical-patterning-introduction-part-a"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insidemathematics.org/index.php/classroom-video-visits/public-lessons-properties-of-quadrilaterals/297-properties-of-quadrilaterals-tueasday-introduction-part-a"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866775"/>
            <a:ext cx="6781800" cy="1247774"/>
          </a:xfrm>
        </p:spPr>
        <p:txBody>
          <a:bodyPr>
            <a:normAutofit fontScale="90000"/>
          </a:bodyPr>
          <a:lstStyle/>
          <a:p>
            <a:pPr algn="ctr"/>
            <a:r>
              <a:rPr lang="en-US" sz="3600" dirty="0" smtClean="0">
                <a:latin typeface="Arial Narrow" pitchFamily="34" charset="0"/>
                <a:ea typeface="ＭＳ Ｐゴシック" charset="-128"/>
                <a:cs typeface="Arial" pitchFamily="34" charset="0"/>
              </a:rPr>
              <a:t/>
            </a:r>
            <a:br>
              <a:rPr lang="en-US" sz="3600" dirty="0" smtClean="0">
                <a:latin typeface="Arial Narrow" pitchFamily="34" charset="0"/>
                <a:ea typeface="ＭＳ Ｐゴシック" charset="-128"/>
                <a:cs typeface="Arial" pitchFamily="34" charset="0"/>
              </a:rPr>
            </a:br>
            <a:r>
              <a:rPr lang="en-US" sz="3600" dirty="0" smtClean="0">
                <a:latin typeface="Arial Narrow" pitchFamily="34" charset="0"/>
                <a:ea typeface="ＭＳ Ｐゴシック" charset="-128"/>
                <a:cs typeface="Arial" pitchFamily="34" charset="0"/>
              </a:rPr>
              <a:t>Kindergarten </a:t>
            </a:r>
            <a:r>
              <a:rPr lang="en-US" sz="3600" dirty="0">
                <a:latin typeface="Arial Narrow" pitchFamily="34" charset="0"/>
                <a:ea typeface="ＭＳ Ｐゴシック" charset="-128"/>
                <a:cs typeface="Arial" pitchFamily="34" charset="0"/>
              </a:rPr>
              <a:t>through Grade Twelve Standards for Mathematical Practice</a:t>
            </a:r>
            <a:r>
              <a:rPr lang="en-US" sz="2400" dirty="0" smtClean="0">
                <a:solidFill>
                  <a:schemeClr val="tx1"/>
                </a:solidFill>
              </a:rPr>
              <a:t/>
            </a:r>
            <a:br>
              <a:rPr lang="en-US" sz="2400" dirty="0" smtClean="0">
                <a:solidFill>
                  <a:schemeClr val="tx1"/>
                </a:solidFill>
              </a:rPr>
            </a:br>
            <a:endParaRPr lang="en-US" sz="6000" dirty="0" smtClean="0">
              <a:solidFill>
                <a:srgbClr val="0000FF"/>
              </a:solidFill>
            </a:endParaRP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1838325" y="2819400"/>
            <a:ext cx="7153275" cy="3341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4800" b="1" dirty="0">
                <a:solidFill>
                  <a:schemeClr val="tx1"/>
                </a:solidFill>
                <a:latin typeface="Arial Narrow" pitchFamily="34" charset="0"/>
                <a:ea typeface="ＭＳ Ｐゴシック" charset="-128"/>
                <a:cs typeface="Arial" pitchFamily="34" charset="0"/>
              </a:rPr>
              <a:t>Unit 5:</a:t>
            </a:r>
          </a:p>
          <a:p>
            <a:pPr algn="ctr">
              <a:spcBef>
                <a:spcPts val="2280"/>
              </a:spcBef>
            </a:pPr>
            <a:r>
              <a:rPr lang="en-US" sz="4800" b="1" dirty="0">
                <a:solidFill>
                  <a:schemeClr val="tx1"/>
                </a:solidFill>
                <a:latin typeface="Arial Narrow" pitchFamily="34" charset="0"/>
                <a:ea typeface="ＭＳ Ｐゴシック" charset="-128"/>
                <a:cs typeface="Arial" pitchFamily="34" charset="0"/>
              </a:rPr>
              <a:t>Seeing Structure and Generalizing </a:t>
            </a:r>
          </a:p>
          <a:p>
            <a:pPr algn="ctr"/>
            <a:r>
              <a:rPr lang="en-US" sz="4800" b="1" dirty="0">
                <a:solidFill>
                  <a:schemeClr val="tx1"/>
                </a:solidFill>
                <a:latin typeface="Arial Narrow" pitchFamily="34" charset="0"/>
                <a:ea typeface="ＭＳ Ｐゴシック" charset="-128"/>
                <a:cs typeface="Arial" pitchFamily="34" charset="0"/>
              </a:rPr>
              <a:t>(MP7 and MP8)</a:t>
            </a: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12"/>
            <a:ext cx="8229600" cy="1243337"/>
          </a:xfrm>
        </p:spPr>
        <p:txBody>
          <a:bodyPr>
            <a:noAutofit/>
          </a:bodyPr>
          <a:lstStyle/>
          <a:p>
            <a:pPr algn="ctr"/>
            <a:r>
              <a:rPr lang="en-US" dirty="0" smtClean="0"/>
              <a:t>Mathematical Structure in </a:t>
            </a:r>
            <a:br>
              <a:rPr lang="en-US" dirty="0" smtClean="0"/>
            </a:br>
            <a:r>
              <a:rPr lang="en-US" dirty="0" smtClean="0"/>
              <a:t>Number Systems</a:t>
            </a:r>
            <a:endParaRPr lang="en-US" dirty="0"/>
          </a:p>
        </p:txBody>
      </p:sp>
      <p:sp>
        <p:nvSpPr>
          <p:cNvPr id="3" name="Content Placeholder 2"/>
          <p:cNvSpPr>
            <a:spLocks noGrp="1"/>
          </p:cNvSpPr>
          <p:nvPr>
            <p:ph idx="1"/>
          </p:nvPr>
        </p:nvSpPr>
        <p:spPr>
          <a:xfrm>
            <a:off x="457200" y="1381125"/>
            <a:ext cx="8362950" cy="5105567"/>
          </a:xfrm>
        </p:spPr>
        <p:txBody>
          <a:bodyPr>
            <a:normAutofit fontScale="25000" lnSpcReduction="20000"/>
          </a:bodyPr>
          <a:lstStyle/>
          <a:p>
            <a:pPr marL="0" indent="0">
              <a:lnSpc>
                <a:spcPct val="120000"/>
              </a:lnSpc>
              <a:buNone/>
            </a:pPr>
            <a:r>
              <a:rPr lang="en-US" sz="11200" dirty="0" smtClean="0"/>
              <a:t>The </a:t>
            </a:r>
            <a:r>
              <a:rPr lang="en-US" sz="11200" dirty="0"/>
              <a:t>Whole Numbers (0, 1, 2, 3…) </a:t>
            </a:r>
            <a:r>
              <a:rPr lang="en-US" sz="11200" dirty="0" smtClean="0"/>
              <a:t>satisfy: </a:t>
            </a:r>
          </a:p>
          <a:p>
            <a:pPr marL="457200" lvl="1" indent="0">
              <a:lnSpc>
                <a:spcPct val="120000"/>
              </a:lnSpc>
              <a:spcBef>
                <a:spcPts val="0"/>
              </a:spcBef>
              <a:buNone/>
            </a:pPr>
            <a:r>
              <a:rPr lang="en-US" sz="10000" b="1" dirty="0" smtClean="0"/>
              <a:t>Closure</a:t>
            </a:r>
            <a:r>
              <a:rPr lang="en-US" sz="10000" dirty="0" smtClean="0"/>
              <a:t>, the </a:t>
            </a:r>
            <a:r>
              <a:rPr lang="en-US" sz="10000" b="1" dirty="0" smtClean="0"/>
              <a:t>Commutative Property</a:t>
            </a:r>
            <a:r>
              <a:rPr lang="en-US" sz="10000" dirty="0" smtClean="0"/>
              <a:t>, and the </a:t>
            </a:r>
            <a:r>
              <a:rPr lang="en-US" sz="10000" b="1" dirty="0" smtClean="0"/>
              <a:t>Associative Property</a:t>
            </a:r>
            <a:r>
              <a:rPr lang="en-US" sz="10000" dirty="0" smtClean="0"/>
              <a:t> for addition and multiplication</a:t>
            </a:r>
          </a:p>
          <a:p>
            <a:pPr marL="457200" lvl="1" indent="0">
              <a:lnSpc>
                <a:spcPct val="120000"/>
              </a:lnSpc>
              <a:spcBef>
                <a:spcPts val="0"/>
              </a:spcBef>
              <a:buNone/>
            </a:pPr>
            <a:endParaRPr lang="en-US" sz="10000" dirty="0"/>
          </a:p>
          <a:p>
            <a:pPr marL="57150" indent="0">
              <a:lnSpc>
                <a:spcPct val="120000"/>
              </a:lnSpc>
              <a:spcBef>
                <a:spcPts val="0"/>
              </a:spcBef>
              <a:buNone/>
            </a:pPr>
            <a:r>
              <a:rPr lang="en-US" sz="10400" dirty="0" smtClean="0"/>
              <a:t>0 is the </a:t>
            </a:r>
            <a:r>
              <a:rPr lang="en-US" sz="10400" b="1" dirty="0" smtClean="0"/>
              <a:t>Additive Identity</a:t>
            </a:r>
            <a:r>
              <a:rPr lang="en-US" sz="10400" dirty="0" smtClean="0"/>
              <a:t>, 1 is the </a:t>
            </a:r>
            <a:r>
              <a:rPr lang="en-US" sz="10400" b="1" dirty="0" smtClean="0"/>
              <a:t>Multiplicative Identity</a:t>
            </a:r>
            <a:r>
              <a:rPr lang="en-US" sz="10400" dirty="0" smtClean="0"/>
              <a:t>, and the </a:t>
            </a:r>
            <a:r>
              <a:rPr lang="en-US" sz="10400" b="1" dirty="0" smtClean="0"/>
              <a:t>Distributive Property</a:t>
            </a:r>
            <a:r>
              <a:rPr lang="en-US" sz="10400" dirty="0" smtClean="0"/>
              <a:t> connects multiplication and addition. </a:t>
            </a:r>
            <a:endParaRPr lang="en-US" sz="7400" dirty="0"/>
          </a:p>
          <a:p>
            <a:pPr marL="57150" indent="0">
              <a:lnSpc>
                <a:spcPct val="120000"/>
              </a:lnSpc>
              <a:spcBef>
                <a:spcPts val="0"/>
              </a:spcBef>
              <a:buNone/>
            </a:pPr>
            <a:endParaRPr lang="en-US" sz="7400" dirty="0" smtClean="0"/>
          </a:p>
          <a:p>
            <a:pPr marL="57150" indent="0">
              <a:lnSpc>
                <a:spcPct val="120000"/>
              </a:lnSpc>
              <a:spcBef>
                <a:spcPts val="0"/>
              </a:spcBef>
              <a:buNone/>
            </a:pPr>
            <a:r>
              <a:rPr lang="en-US" sz="10400" dirty="0" smtClean="0"/>
              <a:t>When we extend to integers we also have the </a:t>
            </a:r>
            <a:r>
              <a:rPr lang="en-US" sz="10400" b="1" dirty="0" smtClean="0"/>
              <a:t>Additive Inverse Property</a:t>
            </a:r>
            <a:r>
              <a:rPr lang="en-US" sz="10400" dirty="0" smtClean="0"/>
              <a:t>. </a:t>
            </a:r>
          </a:p>
          <a:p>
            <a:pPr marL="57150" indent="0">
              <a:lnSpc>
                <a:spcPct val="120000"/>
              </a:lnSpc>
              <a:spcBef>
                <a:spcPts val="0"/>
              </a:spcBef>
              <a:buNone/>
            </a:pPr>
            <a:endParaRPr lang="en-US" sz="10400" dirty="0" smtClean="0"/>
          </a:p>
          <a:p>
            <a:pPr marL="57150" indent="0">
              <a:lnSpc>
                <a:spcPct val="120000"/>
              </a:lnSpc>
              <a:buNone/>
            </a:pPr>
            <a:r>
              <a:rPr lang="en-US" sz="10400" dirty="0" smtClean="0"/>
              <a:t>When we extend to the Rational Numbers, we also have the </a:t>
            </a:r>
            <a:r>
              <a:rPr lang="en-US" sz="10400" b="1" dirty="0" smtClean="0"/>
              <a:t>Multiplicative Inverse Property</a:t>
            </a:r>
            <a:r>
              <a:rPr lang="en-US" sz="10400" dirty="0" smtClean="0"/>
              <a:t>. </a:t>
            </a:r>
          </a:p>
          <a:p>
            <a:pPr>
              <a:buNone/>
            </a:pPr>
            <a:r>
              <a:rPr lang="en-US" dirty="0" smtClean="0"/>
              <a:t> </a:t>
            </a:r>
            <a:endParaRPr lang="en-US"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Generalization</a:t>
            </a:r>
            <a:endParaRPr lang="en-US" dirty="0"/>
          </a:p>
        </p:txBody>
      </p:sp>
      <p:sp>
        <p:nvSpPr>
          <p:cNvPr id="3" name="Content Placeholder 2"/>
          <p:cNvSpPr>
            <a:spLocks noGrp="1"/>
          </p:cNvSpPr>
          <p:nvPr>
            <p:ph idx="1"/>
          </p:nvPr>
        </p:nvSpPr>
        <p:spPr>
          <a:xfrm>
            <a:off x="339129" y="1447800"/>
            <a:ext cx="8500071" cy="5038893"/>
          </a:xfrm>
        </p:spPr>
        <p:txBody>
          <a:bodyPr>
            <a:normAutofit fontScale="47500" lnSpcReduction="20000"/>
          </a:bodyPr>
          <a:lstStyle/>
          <a:p>
            <a:pPr marL="0" indent="0" algn="ctr">
              <a:buNone/>
            </a:pPr>
            <a:r>
              <a:rPr lang="en-US" sz="6700" i="1" dirty="0"/>
              <a:t>“Generalizations are the </a:t>
            </a:r>
            <a:r>
              <a:rPr lang="en-US" sz="6700" i="1" dirty="0" smtClean="0"/>
              <a:t>lifeblood </a:t>
            </a:r>
            <a:r>
              <a:rPr lang="en-US" sz="6700" i="1" dirty="0"/>
              <a:t>of </a:t>
            </a:r>
            <a:r>
              <a:rPr lang="en-US" sz="6700" i="1" dirty="0" smtClean="0"/>
              <a:t>mathematics.” </a:t>
            </a:r>
          </a:p>
          <a:p>
            <a:pPr marL="0" indent="0" algn="r">
              <a:buNone/>
            </a:pPr>
            <a:r>
              <a:rPr lang="en-US" sz="2900" dirty="0" smtClean="0"/>
              <a:t>Mason</a:t>
            </a:r>
            <a:r>
              <a:rPr lang="en-US" sz="2900" dirty="0"/>
              <a:t>, et al., 2011 </a:t>
            </a:r>
            <a:endParaRPr lang="en-US" sz="2900" i="1" dirty="0"/>
          </a:p>
          <a:p>
            <a:pPr marL="0" indent="0">
              <a:buNone/>
            </a:pPr>
            <a:endParaRPr lang="en-US" sz="3700" dirty="0" smtClean="0"/>
          </a:p>
          <a:p>
            <a:pPr marL="0" indent="0">
              <a:buNone/>
            </a:pPr>
            <a:r>
              <a:rPr lang="en-US" sz="5100" dirty="0" smtClean="0"/>
              <a:t>Although we regularly make generalizations in real life, they are especially essential in mathematics. By examining examples such as:</a:t>
            </a:r>
          </a:p>
          <a:p>
            <a:pPr>
              <a:buNone/>
            </a:pPr>
            <a:r>
              <a:rPr lang="en-US" dirty="0" smtClean="0"/>
              <a:t> </a:t>
            </a:r>
          </a:p>
          <a:p>
            <a:pPr>
              <a:buNone/>
            </a:pPr>
            <a:r>
              <a:rPr lang="en-US" dirty="0" smtClean="0"/>
              <a:t>	</a:t>
            </a:r>
            <a:r>
              <a:rPr lang="en-US" sz="4400" b="1" dirty="0" smtClean="0"/>
              <a:t>a</a:t>
            </a:r>
            <a:r>
              <a:rPr lang="en-US" sz="4400" b="1" baseline="30000" dirty="0" smtClean="0"/>
              <a:t>2</a:t>
            </a:r>
            <a:r>
              <a:rPr lang="en-US" sz="4400" b="1" dirty="0" smtClean="0"/>
              <a:t> × a</a:t>
            </a:r>
            <a:r>
              <a:rPr lang="en-US" sz="4400" b="1" baseline="30000" dirty="0" smtClean="0"/>
              <a:t>3 </a:t>
            </a:r>
            <a:r>
              <a:rPr lang="en-US" sz="4400" b="1" dirty="0" smtClean="0"/>
              <a:t>= (a × a) × (a × a × a) = a</a:t>
            </a:r>
            <a:r>
              <a:rPr lang="en-US" sz="4400" b="1" baseline="30000" dirty="0" smtClean="0"/>
              <a:t>5</a:t>
            </a:r>
            <a:endParaRPr lang="en-US" sz="4400" dirty="0" smtClean="0"/>
          </a:p>
          <a:p>
            <a:pPr>
              <a:buNone/>
            </a:pPr>
            <a:r>
              <a:rPr lang="en-US" sz="4400" b="1" baseline="30000" dirty="0" smtClean="0"/>
              <a:t>	</a:t>
            </a:r>
            <a:r>
              <a:rPr lang="en-US" sz="4400" b="1" dirty="0" smtClean="0"/>
              <a:t>a</a:t>
            </a:r>
            <a:r>
              <a:rPr lang="en-US" sz="4400" b="1" baseline="30000" dirty="0" smtClean="0"/>
              <a:t>3</a:t>
            </a:r>
            <a:r>
              <a:rPr lang="en-US" sz="4400" b="1" dirty="0" smtClean="0"/>
              <a:t> × a</a:t>
            </a:r>
            <a:r>
              <a:rPr lang="en-US" sz="4400" b="1" baseline="30000" dirty="0" smtClean="0"/>
              <a:t>4</a:t>
            </a:r>
            <a:r>
              <a:rPr lang="en-US" sz="4400" b="1" dirty="0" smtClean="0"/>
              <a:t> = (a × a × a) × (a × a × a × a) = a</a:t>
            </a:r>
            <a:r>
              <a:rPr lang="en-US" sz="4400" b="1" baseline="30000" dirty="0" smtClean="0"/>
              <a:t>7</a:t>
            </a:r>
            <a:r>
              <a:rPr lang="en-US" sz="4400" b="1" dirty="0" smtClean="0"/>
              <a:t> and so on</a:t>
            </a:r>
            <a:endParaRPr lang="en-US" sz="4400" dirty="0" smtClean="0"/>
          </a:p>
          <a:p>
            <a:pPr>
              <a:buNone/>
            </a:pPr>
            <a:r>
              <a:rPr lang="en-US" b="1" dirty="0" smtClean="0"/>
              <a:t> </a:t>
            </a:r>
            <a:endParaRPr lang="en-US" dirty="0" smtClean="0"/>
          </a:p>
          <a:p>
            <a:pPr marL="0" indent="0">
              <a:buNone/>
            </a:pPr>
            <a:r>
              <a:rPr lang="en-US" sz="5100" dirty="0"/>
              <a:t>One can conclude that: </a:t>
            </a:r>
          </a:p>
          <a:p>
            <a:pPr>
              <a:buNone/>
            </a:pPr>
            <a:r>
              <a:rPr lang="en-US" b="1" dirty="0" smtClean="0"/>
              <a:t> </a:t>
            </a:r>
            <a:endParaRPr lang="en-US" dirty="0" smtClean="0"/>
          </a:p>
          <a:p>
            <a:pPr>
              <a:buNone/>
            </a:pPr>
            <a:r>
              <a:rPr lang="en-US" b="1" dirty="0" smtClean="0"/>
              <a:t>	</a:t>
            </a:r>
            <a:r>
              <a:rPr lang="en-US" sz="4400" b="1" dirty="0"/>
              <a:t>am × an = </a:t>
            </a:r>
            <a:r>
              <a:rPr lang="en-US" sz="4400" b="1" dirty="0" err="1"/>
              <a:t>am+n</a:t>
            </a:r>
            <a:endParaRPr lang="en-US" sz="4400" b="1" dirty="0"/>
          </a:p>
          <a:p>
            <a:pPr marL="0" indent="0">
              <a:buNone/>
            </a:pPr>
            <a:r>
              <a:rPr lang="en-US" b="1" dirty="0" smtClean="0"/>
              <a:t> </a:t>
            </a:r>
            <a:endParaRPr lang="en-US" sz="5100" dirty="0"/>
          </a:p>
          <a:p>
            <a:pPr marL="0" indent="0">
              <a:buNone/>
            </a:pPr>
            <a:r>
              <a:rPr lang="en-US" sz="5100" dirty="0"/>
              <a:t>…thus generalizing to all cases for a specific domain for the base “a” and the exponents “</a:t>
            </a:r>
            <a:r>
              <a:rPr lang="en-US" sz="5100" dirty="0" err="1"/>
              <a:t>m</a:t>
            </a:r>
            <a:r>
              <a:rPr lang="en-US" sz="5100" dirty="0"/>
              <a:t>” and “</a:t>
            </a:r>
            <a:r>
              <a:rPr lang="en-US" sz="5100" dirty="0" err="1"/>
              <a:t>n</a:t>
            </a:r>
            <a:r>
              <a:rPr lang="en-US" sz="5100" dirty="0"/>
              <a:t>.” </a:t>
            </a:r>
          </a:p>
          <a:p>
            <a:pPr>
              <a:buNone/>
            </a:pPr>
            <a:r>
              <a:rPr lang="en-US" dirty="0" smtClean="0"/>
              <a:t> </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Generalization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600" dirty="0" smtClean="0"/>
              <a:t>In mathematics, generalization can be both a process and a product. </a:t>
            </a:r>
          </a:p>
          <a:p>
            <a:r>
              <a:rPr lang="en-US" sz="3400" dirty="0" smtClean="0"/>
              <a:t>When one looks at specific instances, notices a pattern, and uses inductive reasoning to conjecture a statement about all such patterns, one is </a:t>
            </a:r>
            <a:r>
              <a:rPr lang="en-US" sz="3400" b="1" i="1" dirty="0" smtClean="0"/>
              <a:t>generalizing</a:t>
            </a:r>
            <a:r>
              <a:rPr lang="en-US" sz="3400" i="1" dirty="0" smtClean="0"/>
              <a:t>.</a:t>
            </a:r>
            <a:r>
              <a:rPr lang="en-US" sz="3400" dirty="0" smtClean="0"/>
              <a:t> </a:t>
            </a:r>
          </a:p>
          <a:p>
            <a:r>
              <a:rPr lang="en-US" sz="3400" dirty="0" smtClean="0"/>
              <a:t>The symbolic, verbal, or visual representation of the pattern in your conjecture might be called a </a:t>
            </a:r>
            <a:r>
              <a:rPr lang="en-US" sz="3400" b="1" i="1" dirty="0"/>
              <a:t>generalization</a:t>
            </a:r>
            <a:r>
              <a:rPr lang="en-US" sz="3400" dirty="0" smtClean="0"/>
              <a:t>.</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Generalization</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a:t>
            </a:r>
            <a:r>
              <a:rPr lang="en-US" i="1" dirty="0" smtClean="0"/>
              <a:t>“Generalizing is the process of “seeing through the particular” by not dwelling in the particularities but rather stressing relationships …. whenever we stress some features we consequently ignore others, and this is how generalizing comes about. ”</a:t>
            </a:r>
          </a:p>
          <a:p>
            <a:pPr marL="0" indent="0" algn="r">
              <a:buNone/>
            </a:pPr>
            <a:endParaRPr lang="en-US" sz="1800" dirty="0" smtClean="0"/>
          </a:p>
          <a:p>
            <a:pPr marL="0" indent="0" algn="r">
              <a:buNone/>
            </a:pPr>
            <a:r>
              <a:rPr lang="en-US" sz="1800" dirty="0" smtClean="0"/>
              <a:t>Mason</a:t>
            </a:r>
            <a:r>
              <a:rPr lang="en-US" sz="1800" dirty="0"/>
              <a:t>, et al., 2011</a:t>
            </a:r>
            <a:endParaRPr lang="en-US" sz="1800" dirty="0" smtClean="0"/>
          </a:p>
          <a:p>
            <a:pPr>
              <a:buNone/>
            </a:pPr>
            <a:endParaRPr lang="en-US"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Generalization</a:t>
            </a:r>
            <a:endParaRPr lang="en-US" dirty="0"/>
          </a:p>
        </p:txBody>
      </p:sp>
      <p:sp>
        <p:nvSpPr>
          <p:cNvPr id="3" name="Content Placeholder 2"/>
          <p:cNvSpPr>
            <a:spLocks noGrp="1"/>
          </p:cNvSpPr>
          <p:nvPr>
            <p:ph idx="1"/>
          </p:nvPr>
        </p:nvSpPr>
        <p:spPr/>
        <p:txBody>
          <a:bodyPr/>
          <a:lstStyle/>
          <a:p>
            <a:pPr>
              <a:buNone/>
            </a:pPr>
            <a:r>
              <a:rPr lang="en-US" dirty="0" smtClean="0"/>
              <a:t>When a student notices that the sum of an even and an odd integer always results in an odd integer, that student is generalizing.  </a:t>
            </a:r>
          </a:p>
          <a:p>
            <a:pPr>
              <a:buNone/>
            </a:pPr>
            <a:r>
              <a:rPr lang="en-US" dirty="0" smtClean="0"/>
              <a:t>Generalizations such as this allow students to think about computations independently of the particular numbers that are used.  Without this, and many other generalizations we make in mathematics from the early grades, all of our work in mathematics would be cumbersome and inefficient.</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Reflection</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a:t>
            </a:r>
            <a:r>
              <a:rPr lang="en-US" sz="3600" dirty="0" smtClean="0"/>
              <a:t>In your Metacognitive Journal, reflect on how the structure and generalization mathematical practices are inextricably linked.</a:t>
            </a:r>
          </a:p>
          <a:p>
            <a:pPr>
              <a:buNone/>
            </a:pPr>
            <a:endParaRPr lang="en-US" dirty="0" smtClean="0"/>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Generalization in a Second </a:t>
            </a:r>
            <a:r>
              <a:rPr lang="en-US" dirty="0" smtClean="0"/>
              <a:t>Grader</a:t>
            </a:r>
            <a:br>
              <a:rPr lang="en-US" dirty="0" smtClean="0"/>
            </a:br>
            <a:r>
              <a:rPr lang="en-US" dirty="0" smtClean="0"/>
              <a:t>(</a:t>
            </a:r>
            <a:r>
              <a:rPr lang="en-US" dirty="0" smtClean="0"/>
              <a:t>Optional Activity)</a:t>
            </a:r>
            <a:endParaRPr lang="en-US" dirty="0"/>
          </a:p>
        </p:txBody>
      </p:sp>
      <p:sp>
        <p:nvSpPr>
          <p:cNvPr id="3" name="Content Placeholder 2"/>
          <p:cNvSpPr>
            <a:spLocks noGrp="1"/>
          </p:cNvSpPr>
          <p:nvPr>
            <p:ph idx="1"/>
          </p:nvPr>
        </p:nvSpPr>
        <p:spPr>
          <a:xfrm>
            <a:off x="457200" y="1457325"/>
            <a:ext cx="8229600" cy="5029367"/>
          </a:xfrm>
        </p:spPr>
        <p:txBody>
          <a:bodyPr>
            <a:normAutofit fontScale="92500" lnSpcReduction="10000"/>
          </a:bodyPr>
          <a:lstStyle/>
          <a:p>
            <a:pPr>
              <a:buNone/>
            </a:pPr>
            <a:r>
              <a:rPr lang="en-US" dirty="0"/>
              <a:t>	</a:t>
            </a:r>
            <a:r>
              <a:rPr lang="en-US" dirty="0" smtClean="0"/>
              <a:t>Watch the video included in “Thinking Mathematically: Integrating Arithmetic &amp; Algebra in Elementary School” (</a:t>
            </a:r>
            <a:r>
              <a:rPr lang="en-US" dirty="0"/>
              <a:t>Carpenter, et al., 2003</a:t>
            </a:r>
            <a:r>
              <a:rPr lang="en-US" dirty="0" smtClean="0"/>
              <a:t>), </a:t>
            </a:r>
            <a:r>
              <a:rPr lang="en-US" dirty="0"/>
              <a:t>and </a:t>
            </a:r>
            <a:r>
              <a:rPr lang="en-US" dirty="0" smtClean="0"/>
              <a:t>consider the following questions:</a:t>
            </a:r>
          </a:p>
          <a:p>
            <a:pPr lvl="1">
              <a:buFont typeface="Arial" pitchFamily="34" charset="0"/>
              <a:buChar char="•"/>
            </a:pPr>
            <a:r>
              <a:rPr lang="en-US" dirty="0" smtClean="0"/>
              <a:t>In the example ½ + 11 - 11, does Susie work from left to right in her calculations? </a:t>
            </a:r>
          </a:p>
          <a:p>
            <a:pPr lvl="1">
              <a:buFont typeface="Arial" pitchFamily="34" charset="0"/>
              <a:buChar char="•"/>
            </a:pPr>
            <a:r>
              <a:rPr lang="en-US" dirty="0" smtClean="0"/>
              <a:t>What can you infer about her understanding of the structure of the number system?  </a:t>
            </a:r>
          </a:p>
          <a:p>
            <a:pPr lvl="1">
              <a:buFont typeface="Arial" pitchFamily="34" charset="0"/>
              <a:buChar char="•"/>
            </a:pPr>
            <a:r>
              <a:rPr lang="en-US" dirty="0" smtClean="0"/>
              <a:t>What property is she using? </a:t>
            </a:r>
          </a:p>
          <a:p>
            <a:pPr lvl="1">
              <a:buFont typeface="Arial" pitchFamily="34" charset="0"/>
              <a:buChar char="•"/>
            </a:pPr>
            <a:r>
              <a:rPr lang="en-US" dirty="0" smtClean="0"/>
              <a:t>What does she seem to understand about the use of a variable as an indicated element of an infinite set?</a:t>
            </a:r>
          </a:p>
          <a:p>
            <a:pPr lvl="1">
              <a:buFont typeface="Arial" pitchFamily="34" charset="0"/>
              <a:buChar char="•"/>
            </a:pPr>
            <a:r>
              <a:rPr lang="en-US" dirty="0" smtClean="0"/>
              <a:t>How does she use generalization in her work?</a:t>
            </a:r>
          </a:p>
          <a:p>
            <a:pPr lvl="1"/>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5.2 Making Sense of a Growing Pattern</a:t>
            </a:r>
            <a:endParaRPr lang="en-US" dirty="0"/>
          </a:p>
        </p:txBody>
      </p:sp>
      <p:sp>
        <p:nvSpPr>
          <p:cNvPr id="3" name="Content Placeholder 2"/>
          <p:cNvSpPr>
            <a:spLocks noGrp="1"/>
          </p:cNvSpPr>
          <p:nvPr>
            <p:ph idx="1"/>
          </p:nvPr>
        </p:nvSpPr>
        <p:spPr/>
        <p:txBody>
          <a:bodyPr>
            <a:normAutofit/>
          </a:bodyPr>
          <a:lstStyle/>
          <a:p>
            <a:endParaRPr lang="en-US" sz="3600" dirty="0" smtClean="0"/>
          </a:p>
          <a:p>
            <a:r>
              <a:rPr lang="en-US" sz="3800" dirty="0" smtClean="0"/>
              <a:t>Refer to Square Tiles (</a:t>
            </a:r>
            <a:r>
              <a:rPr lang="en-US" sz="3800" b="1" dirty="0" smtClean="0"/>
              <a:t>Handout 5.2.1</a:t>
            </a:r>
            <a:r>
              <a:rPr lang="en-US" sz="3800" dirty="0" smtClean="0"/>
              <a:t>)</a:t>
            </a:r>
            <a:endParaRPr lang="en-US" sz="3800" dirty="0"/>
          </a:p>
          <a:p>
            <a:r>
              <a:rPr lang="en-US" sz="3800" dirty="0" smtClean="0"/>
              <a:t>Solve the problem in your table groups.</a:t>
            </a:r>
          </a:p>
          <a:p>
            <a:r>
              <a:rPr lang="en-US" sz="3800" dirty="0" smtClean="0"/>
              <a:t>Present </a:t>
            </a:r>
            <a:r>
              <a:rPr lang="en-US" sz="3800" dirty="0"/>
              <a:t>solution(s) </a:t>
            </a:r>
            <a:r>
              <a:rPr lang="en-US" sz="3800" dirty="0" smtClean="0"/>
              <a:t>to whole group.</a:t>
            </a:r>
          </a:p>
          <a:p>
            <a:pPr marL="0" indent="0">
              <a:buNone/>
            </a:pPr>
            <a:endParaRPr lang="en-US" dirty="0"/>
          </a:p>
          <a:p>
            <a:pPr marL="0" indent="0">
              <a:buNone/>
            </a:pPr>
            <a:endParaRPr lang="en-US" dirty="0" smtClean="0"/>
          </a:p>
          <a:p>
            <a:endParaRPr lang="en-US"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Sixth Grade Student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400" dirty="0" smtClean="0"/>
              <a:t>View a video of sixth grader Tamara solving the same problem:</a:t>
            </a:r>
          </a:p>
          <a:p>
            <a:pPr marL="0" indent="0">
              <a:buNone/>
            </a:pPr>
            <a:endParaRPr lang="en-US" dirty="0" smtClean="0"/>
          </a:p>
          <a:p>
            <a:r>
              <a:rPr lang="en-US" dirty="0" smtClean="0"/>
              <a:t>Pre-interview Task: Find the 10</a:t>
            </a:r>
            <a:r>
              <a:rPr lang="en-US" baseline="30000" dirty="0" smtClean="0"/>
              <a:t>th</a:t>
            </a:r>
            <a:r>
              <a:rPr lang="en-US" dirty="0" smtClean="0"/>
              <a:t> and 100</a:t>
            </a:r>
            <a:r>
              <a:rPr lang="en-US" baseline="30000" dirty="0" smtClean="0"/>
              <a:t>th</a:t>
            </a:r>
            <a:r>
              <a:rPr lang="en-US" dirty="0" smtClean="0"/>
              <a:t> terms in the pattern. </a:t>
            </a:r>
          </a:p>
          <a:p>
            <a:r>
              <a:rPr lang="en-US" dirty="0" smtClean="0"/>
              <a:t>Post-interview Task: Solve all parts of the problem. </a:t>
            </a:r>
          </a:p>
          <a:p>
            <a:endParaRPr lang="en-US" dirty="0"/>
          </a:p>
          <a:p>
            <a:pPr marL="0" lvl="1" indent="0">
              <a:buNone/>
            </a:pPr>
            <a:r>
              <a:rPr lang="en-US" sz="3200" dirty="0"/>
              <a:t>The pre-interview was in September and the post-interview was in May of </a:t>
            </a:r>
            <a:r>
              <a:rPr lang="en-US" sz="3200" dirty="0" smtClean="0"/>
              <a:t>Tamara’s </a:t>
            </a:r>
            <a:r>
              <a:rPr lang="en-US" sz="3200" dirty="0" smtClean="0"/>
              <a:t>sixth grade </a:t>
            </a:r>
            <a:r>
              <a:rPr lang="en-US" sz="3200" dirty="0"/>
              <a:t>year.</a:t>
            </a:r>
          </a:p>
          <a:p>
            <a:endParaRPr lang="en-US" dirty="0" smtClean="0"/>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a:t>
            </a:r>
            <a:r>
              <a:rPr lang="en-US" dirty="0"/>
              <a:t> </a:t>
            </a:r>
            <a:r>
              <a:rPr lang="en-US" dirty="0" smtClean="0"/>
              <a:t>and Post-Interview Videos</a:t>
            </a:r>
            <a:endParaRPr lang="en-US" dirty="0"/>
          </a:p>
        </p:txBody>
      </p:sp>
      <p:sp>
        <p:nvSpPr>
          <p:cNvPr id="3" name="Content Placeholder 2"/>
          <p:cNvSpPr>
            <a:spLocks noGrp="1"/>
          </p:cNvSpPr>
          <p:nvPr>
            <p:ph idx="1"/>
          </p:nvPr>
        </p:nvSpPr>
        <p:spPr>
          <a:xfrm>
            <a:off x="228602" y="1409700"/>
            <a:ext cx="8658224" cy="5014017"/>
          </a:xfrm>
        </p:spPr>
        <p:txBody>
          <a:bodyPr>
            <a:normAutofit/>
          </a:bodyPr>
          <a:lstStyle/>
          <a:p>
            <a:pPr>
              <a:buNone/>
            </a:pPr>
            <a:r>
              <a:rPr lang="en-US" sz="3400" dirty="0" smtClean="0"/>
              <a:t>As you watch, consider Tamara’s use of the following:</a:t>
            </a:r>
          </a:p>
          <a:p>
            <a:pPr lvl="1"/>
            <a:r>
              <a:rPr lang="en-US" sz="3200" dirty="0" smtClean="0"/>
              <a:t>Strategies for finding a generalization </a:t>
            </a:r>
          </a:p>
          <a:p>
            <a:pPr lvl="1"/>
            <a:r>
              <a:rPr lang="en-US" sz="3200" dirty="0"/>
              <a:t>V</a:t>
            </a:r>
            <a:r>
              <a:rPr lang="en-US" sz="3200" dirty="0" smtClean="0"/>
              <a:t>isualization and structure of the pattern</a:t>
            </a:r>
          </a:p>
          <a:p>
            <a:pPr lvl="1"/>
            <a:r>
              <a:rPr lang="en-US" sz="3200" dirty="0"/>
              <a:t>R</a:t>
            </a:r>
            <a:r>
              <a:rPr lang="en-US" sz="3200" dirty="0" smtClean="0"/>
              <a:t>epeated reasoning </a:t>
            </a:r>
          </a:p>
          <a:p>
            <a:pPr lvl="1"/>
            <a:r>
              <a:rPr lang="en-US" sz="3200" dirty="0"/>
              <a:t>F</a:t>
            </a:r>
            <a:r>
              <a:rPr lang="en-US" sz="3200" dirty="0" smtClean="0"/>
              <a:t>acility in using symbolic representations</a:t>
            </a:r>
          </a:p>
          <a:p>
            <a:pPr lvl="1"/>
            <a:r>
              <a:rPr lang="en-US" sz="3200" dirty="0" smtClean="0"/>
              <a:t>Structuring of arithmetic computations to </a:t>
            </a:r>
            <a:r>
              <a:rPr lang="en-US" sz="3200" dirty="0" smtClean="0"/>
              <a:t>track work</a:t>
            </a:r>
            <a:endParaRPr lang="en-US" sz="3200" dirty="0" smtClean="0"/>
          </a:p>
          <a:p>
            <a:pPr marL="457200" lvl="1" indent="0">
              <a:buNone/>
            </a:pPr>
            <a:endParaRPr lang="en-US" dirty="0" smtClean="0"/>
          </a:p>
          <a:p>
            <a:pPr marL="457200" lvl="1" indent="0">
              <a:buNone/>
            </a:pPr>
            <a:r>
              <a:rPr lang="en-US" sz="1900" dirty="0" smtClean="0"/>
              <a:t>		Both videos available on the Brokers of Expertise Web site</a:t>
            </a:r>
          </a:p>
          <a:p>
            <a:pPr marL="57150" indent="0" algn="ctr">
              <a:buNone/>
            </a:pPr>
            <a:r>
              <a:rPr lang="en-US" sz="1800" dirty="0">
                <a:hlinkClick r:id="rId3"/>
              </a:rPr>
              <a:t>http://</a:t>
            </a:r>
            <a:r>
              <a:rPr lang="en-US" sz="1800" dirty="0" smtClean="0">
                <a:hlinkClick r:id="rId3"/>
              </a:rPr>
              <a:t>myboe.org/portal/default/Content/Viewer/Content?action=2&amp;scId=306591&amp;sciId=11862</a:t>
            </a:r>
            <a:endParaRPr lang="en-US" sz="1800" dirty="0" smtClean="0"/>
          </a:p>
          <a:p>
            <a:pPr marL="457200" lvl="1" indent="0">
              <a:buNone/>
            </a:pPr>
            <a:endParaRPr lang="en-US" dirty="0" smtClean="0"/>
          </a:p>
          <a:p>
            <a:pPr lvl="1"/>
            <a:endParaRPr lang="en-US" dirty="0"/>
          </a:p>
          <a:p>
            <a:pPr lvl="1"/>
            <a:endParaRPr lang="en-US" dirty="0" smtClean="0"/>
          </a:p>
          <a:p>
            <a:pPr>
              <a:buNone/>
            </a:pPr>
            <a:endParaRPr lang="en-US" dirty="0" smtClean="0"/>
          </a:p>
          <a:p>
            <a:pPr lvl="1"/>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a:t>
            </a:fld>
            <a:endParaRPr lang="en-US" dirty="0"/>
          </a:p>
        </p:txBody>
      </p:sp>
      <p:pic>
        <p:nvPicPr>
          <p:cNvPr id="8" name="Content Placeholder 7" descr="Slide5.jpg"/>
          <p:cNvPicPr>
            <a:picLocks noGrp="1" noChangeAspect="1"/>
          </p:cNvPicPr>
          <p:nvPr>
            <p:ph idx="1"/>
          </p:nvPr>
        </p:nvPicPr>
        <p:blipFill>
          <a:blip r:embed="rId3"/>
          <a:srcRect l="-13989" r="-13989"/>
          <a:stretch>
            <a:fillRect/>
          </a:stretch>
        </p:blipFill>
        <p:spPr>
          <a:xfrm>
            <a:off x="0" y="670030"/>
            <a:ext cx="9144000" cy="535946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Post-Video Discussion</a:t>
            </a:r>
            <a:endParaRPr lang="en-US" dirty="0"/>
          </a:p>
        </p:txBody>
      </p:sp>
      <p:sp>
        <p:nvSpPr>
          <p:cNvPr id="3" name="Content Placeholder 2"/>
          <p:cNvSpPr>
            <a:spLocks noGrp="1"/>
          </p:cNvSpPr>
          <p:nvPr>
            <p:ph idx="1"/>
          </p:nvPr>
        </p:nvSpPr>
        <p:spPr>
          <a:xfrm>
            <a:off x="457200" y="1504950"/>
            <a:ext cx="8229600" cy="4981742"/>
          </a:xfrm>
        </p:spPr>
        <p:txBody>
          <a:bodyPr>
            <a:normAutofit fontScale="77500" lnSpcReduction="20000"/>
          </a:bodyPr>
          <a:lstStyle/>
          <a:p>
            <a:pPr>
              <a:buNone/>
            </a:pPr>
            <a:r>
              <a:rPr lang="en-US" sz="4600" dirty="0" smtClean="0"/>
              <a:t>In groups, discuss the </a:t>
            </a:r>
            <a:r>
              <a:rPr lang="en-US" sz="4600" dirty="0" smtClean="0"/>
              <a:t>following:</a:t>
            </a:r>
            <a:endParaRPr lang="en-US" sz="4600" dirty="0" smtClean="0"/>
          </a:p>
          <a:p>
            <a:pPr>
              <a:buNone/>
            </a:pPr>
            <a:endParaRPr lang="en-US" sz="4100" dirty="0" smtClean="0"/>
          </a:p>
          <a:p>
            <a:r>
              <a:rPr lang="en-US" sz="3600" dirty="0" smtClean="0"/>
              <a:t>What strategies for finding a generalization does Tamara use in the post- interview?  How do these compare to the pre-interview?</a:t>
            </a:r>
          </a:p>
          <a:p>
            <a:r>
              <a:rPr lang="en-US" sz="3600" dirty="0" smtClean="0"/>
              <a:t>What is the role of visualization in her work? Of structure of the pattern?</a:t>
            </a:r>
          </a:p>
          <a:p>
            <a:r>
              <a:rPr lang="en-US" sz="3600" dirty="0" smtClean="0"/>
              <a:t>How is repeated reasoning used to get a generalization?</a:t>
            </a:r>
          </a:p>
          <a:p>
            <a:r>
              <a:rPr lang="en-US" sz="3600" dirty="0" smtClean="0"/>
              <a:t>What is Tamara’s facility in using symbolic representations for the square tiles pattern?</a:t>
            </a:r>
          </a:p>
          <a:p>
            <a:r>
              <a:rPr lang="en-US" sz="3600" dirty="0" smtClean="0"/>
              <a:t>How does Tamara structure her arithmetic computations to keep track of her work?</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 and Reflection</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3500" dirty="0" smtClean="0"/>
              <a:t>In grade span groups, reflect on the critical thinking and problem solving skills used to solve the problem. </a:t>
            </a:r>
          </a:p>
          <a:p>
            <a:pPr>
              <a:buNone/>
            </a:pPr>
            <a:endParaRPr lang="en-US" dirty="0" smtClean="0"/>
          </a:p>
          <a:p>
            <a:r>
              <a:rPr lang="en-US" dirty="0" smtClean="0"/>
              <a:t>What critical thinking and problem solving skills did Tamara use? </a:t>
            </a:r>
          </a:p>
          <a:p>
            <a:pPr>
              <a:buNone/>
            </a:pPr>
            <a:endParaRPr lang="en-US" dirty="0" smtClean="0"/>
          </a:p>
          <a:p>
            <a:r>
              <a:rPr lang="en-US" dirty="0" smtClean="0"/>
              <a:t>How are these different from the ones you used to solve the same problem?</a:t>
            </a:r>
          </a:p>
          <a:p>
            <a:pPr>
              <a:buNone/>
            </a:pPr>
            <a:endParaRPr lang="en-US" dirty="0" smtClean="0"/>
          </a:p>
          <a:p>
            <a:r>
              <a:rPr lang="en-US" dirty="0" smtClean="0"/>
              <a:t>How might you plan instruction so that your students make sense of growing patterns? </a:t>
            </a:r>
          </a:p>
          <a:p>
            <a:endParaRPr lang="en-US"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5.3 Structure and </a:t>
            </a:r>
            <a:r>
              <a:rPr lang="en-US" smtClean="0"/>
              <a:t>Generalization            in </a:t>
            </a:r>
            <a:r>
              <a:rPr lang="en-US" dirty="0" smtClean="0"/>
              <a:t>Geometry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Structure</a:t>
            </a:r>
            <a:r>
              <a:rPr lang="en-US" dirty="0" smtClean="0"/>
              <a:t> in geometry involves understanding basic properties of geometric figures and how they relate to each other. It also entails understanding geometric relationships such as perpendicularity and parallelism, and the connection between angle relationships. </a:t>
            </a:r>
          </a:p>
          <a:p>
            <a:pPr>
              <a:buNone/>
            </a:pPr>
            <a:endParaRPr lang="en-US" dirty="0" smtClean="0"/>
          </a:p>
          <a:p>
            <a:pPr>
              <a:buNone/>
            </a:pPr>
            <a:r>
              <a:rPr lang="en-US" b="1" dirty="0" smtClean="0"/>
              <a:t>Generalization</a:t>
            </a:r>
            <a:r>
              <a:rPr lang="en-US" dirty="0" smtClean="0"/>
              <a:t> in geometry is exemplified in a well-known middle school activity where students tear off the three corners of a triangle and arrange them to form a straight line. This is just one example of two mathematical practices at work in the geometric context.</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5.3 Structure and Generalization </a:t>
            </a:r>
            <a:r>
              <a:rPr lang="en-US" dirty="0" smtClean="0"/>
              <a:t/>
            </a:r>
            <a:br>
              <a:rPr lang="en-US" dirty="0" smtClean="0"/>
            </a:br>
            <a:r>
              <a:rPr lang="en-US" dirty="0" smtClean="0"/>
              <a:t>in </a:t>
            </a:r>
            <a:r>
              <a:rPr lang="en-US" dirty="0" smtClean="0"/>
              <a:t>Geometry</a:t>
            </a:r>
            <a:endParaRPr lang="en-US" dirty="0"/>
          </a:p>
        </p:txBody>
      </p:sp>
      <p:sp>
        <p:nvSpPr>
          <p:cNvPr id="3" name="Content Placeholder 2"/>
          <p:cNvSpPr>
            <a:spLocks noGrp="1"/>
          </p:cNvSpPr>
          <p:nvPr>
            <p:ph idx="1"/>
          </p:nvPr>
        </p:nvSpPr>
        <p:spPr/>
        <p:txBody>
          <a:bodyPr/>
          <a:lstStyle/>
          <a:p>
            <a:pPr marL="0" indent="0">
              <a:buNone/>
            </a:pPr>
            <a:r>
              <a:rPr lang="en-US" sz="3600" dirty="0"/>
              <a:t>Refer </a:t>
            </a:r>
            <a:r>
              <a:rPr lang="en-US" sz="3600" dirty="0" smtClean="0"/>
              <a:t>to the Geometry examples for your grade level span </a:t>
            </a:r>
            <a:r>
              <a:rPr lang="en-US" sz="3600" b="1" dirty="0" smtClean="0"/>
              <a:t>(Handouts 5.3.1 or 5.3.2) </a:t>
            </a:r>
          </a:p>
          <a:p>
            <a:r>
              <a:rPr lang="en-US" dirty="0" smtClean="0"/>
              <a:t>In </a:t>
            </a:r>
            <a:r>
              <a:rPr lang="en-US" dirty="0" smtClean="0"/>
              <a:t>grade span </a:t>
            </a:r>
            <a:r>
              <a:rPr lang="en-US" dirty="0" smtClean="0"/>
              <a:t>groups, </a:t>
            </a:r>
            <a:r>
              <a:rPr lang="en-US" dirty="0" smtClean="0"/>
              <a:t>explore the problem </a:t>
            </a:r>
            <a:r>
              <a:rPr lang="en-US" dirty="0" smtClean="0"/>
              <a:t>presented.</a:t>
            </a:r>
            <a:endParaRPr lang="en-US" dirty="0" smtClean="0"/>
          </a:p>
          <a:p>
            <a:r>
              <a:rPr lang="en-US" dirty="0" smtClean="0"/>
              <a:t>Share </a:t>
            </a:r>
            <a:r>
              <a:rPr lang="en-US" dirty="0" smtClean="0"/>
              <a:t>problems </a:t>
            </a:r>
            <a:r>
              <a:rPr lang="en-US" dirty="0" smtClean="0"/>
              <a:t>as a whole group and discuss the </a:t>
            </a:r>
            <a:r>
              <a:rPr lang="en-US" dirty="0" smtClean="0"/>
              <a:t>use of structure or generalization in </a:t>
            </a:r>
            <a:r>
              <a:rPr lang="en-US" dirty="0" smtClean="0"/>
              <a:t>finding solutions.</a:t>
            </a: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5.3 Summary </a:t>
            </a:r>
            <a:r>
              <a:rPr lang="en-US" dirty="0" smtClean="0"/>
              <a:t>and </a:t>
            </a:r>
            <a:r>
              <a:rPr lang="en-US" dirty="0" smtClean="0"/>
              <a:t>Reflection</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3900" dirty="0" smtClean="0"/>
              <a:t>In your Metacognitive Journal or in grade span groups, respond to the following questions</a:t>
            </a:r>
            <a:r>
              <a:rPr lang="x-none" sz="3900" dirty="0" smtClean="0"/>
              <a:t> </a:t>
            </a:r>
            <a:r>
              <a:rPr lang="en-US" sz="3900" dirty="0" smtClean="0"/>
              <a:t>: </a:t>
            </a:r>
          </a:p>
          <a:p>
            <a:pPr>
              <a:buNone/>
            </a:pPr>
            <a:endParaRPr lang="en-US" dirty="0" smtClean="0"/>
          </a:p>
          <a:p>
            <a:r>
              <a:rPr lang="en-US" dirty="0" smtClean="0"/>
              <a:t>How is structure related to the example for your specific grade span?  </a:t>
            </a:r>
          </a:p>
          <a:p>
            <a:pPr>
              <a:buNone/>
            </a:pPr>
            <a:r>
              <a:rPr lang="en-US" dirty="0" smtClean="0"/>
              <a:t> </a:t>
            </a:r>
          </a:p>
          <a:p>
            <a:r>
              <a:rPr lang="en-US" dirty="0" smtClean="0"/>
              <a:t>What is the geometric structure that is the focus in the problem?  </a:t>
            </a:r>
          </a:p>
          <a:p>
            <a:pPr>
              <a:buNone/>
            </a:pPr>
            <a:endParaRPr lang="en-US" dirty="0" smtClean="0"/>
          </a:p>
          <a:p>
            <a:r>
              <a:rPr lang="en-US" dirty="0" smtClean="0"/>
              <a:t>How might a student use repeated reasoning?</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5.4 Performance Tasks </a:t>
            </a:r>
            <a:r>
              <a:rPr lang="en-US" dirty="0" smtClean="0"/>
              <a:t/>
            </a:r>
            <a:br>
              <a:rPr lang="en-US" dirty="0" smtClean="0"/>
            </a:br>
            <a:r>
              <a:rPr lang="en-US" dirty="0" smtClean="0"/>
              <a:t>and </a:t>
            </a:r>
            <a:r>
              <a:rPr lang="en-US" dirty="0" smtClean="0"/>
              <a:t>Student Work</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Refer to the MARS </a:t>
            </a:r>
            <a:r>
              <a:rPr lang="en-US" dirty="0" smtClean="0"/>
              <a:t>performance </a:t>
            </a:r>
            <a:r>
              <a:rPr lang="en-US" dirty="0" smtClean="0"/>
              <a:t>tasks </a:t>
            </a:r>
            <a:r>
              <a:rPr lang="en-US" dirty="0" smtClean="0"/>
              <a:t>and corresponding student </a:t>
            </a:r>
            <a:r>
              <a:rPr lang="en-US" dirty="0" smtClean="0"/>
              <a:t>work </a:t>
            </a:r>
            <a:r>
              <a:rPr lang="en-US" b="1" dirty="0" smtClean="0"/>
              <a:t>(Handout 5.4.1–5.4.4)</a:t>
            </a:r>
            <a:r>
              <a:rPr lang="en-US" dirty="0" smtClean="0"/>
              <a:t>. </a:t>
            </a:r>
          </a:p>
          <a:p>
            <a:pPr marL="0" indent="0">
              <a:buNone/>
            </a:pPr>
            <a:endParaRPr lang="en-US" dirty="0" smtClean="0"/>
          </a:p>
          <a:p>
            <a:r>
              <a:rPr lang="en-US" dirty="0" smtClean="0"/>
              <a:t>These tasks require </a:t>
            </a:r>
            <a:r>
              <a:rPr lang="en-US" dirty="0"/>
              <a:t>students to determine patterns in growing figures and generalize from how they count objects to form a general rule for a pattern.</a:t>
            </a:r>
          </a:p>
          <a:p>
            <a:pPr marL="0" indent="0">
              <a:buNone/>
            </a:pPr>
            <a:endParaRPr lang="en-US" dirty="0" smtClean="0"/>
          </a:p>
          <a:p>
            <a:r>
              <a:rPr lang="en-US" dirty="0" smtClean="0"/>
              <a:t>Note that each </a:t>
            </a:r>
            <a:r>
              <a:rPr lang="en-US" dirty="0"/>
              <a:t>task focuses on patterning problems in which one has to determine a relationship for the n</a:t>
            </a:r>
            <a:r>
              <a:rPr lang="en-US" baseline="30000" dirty="0"/>
              <a:t>th</a:t>
            </a:r>
            <a:r>
              <a:rPr lang="en-US" dirty="0"/>
              <a:t> term of a sequence. </a:t>
            </a:r>
          </a:p>
          <a:p>
            <a:pPr>
              <a:buNone/>
            </a:pPr>
            <a:endParaRPr lang="en-US" dirty="0" smtClean="0"/>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Performance Tasks and Student Work</a:t>
            </a:r>
            <a:endParaRPr lang="en-US" dirty="0"/>
          </a:p>
        </p:txBody>
      </p:sp>
      <p:sp>
        <p:nvSpPr>
          <p:cNvPr id="3" name="Content Placeholder 2"/>
          <p:cNvSpPr>
            <a:spLocks noGrp="1"/>
          </p:cNvSpPr>
          <p:nvPr>
            <p:ph idx="1"/>
          </p:nvPr>
        </p:nvSpPr>
        <p:spPr/>
        <p:txBody>
          <a:bodyPr/>
          <a:lstStyle/>
          <a:p>
            <a:r>
              <a:rPr lang="en-US" sz="3600" dirty="0" smtClean="0"/>
              <a:t>In grade spans, first SOLVE the problem, then examine the student </a:t>
            </a:r>
            <a:r>
              <a:rPr lang="en-US" sz="3600" dirty="0" smtClean="0"/>
              <a:t>work.  </a:t>
            </a:r>
          </a:p>
          <a:p>
            <a:endParaRPr lang="en-US" sz="3600" dirty="0" smtClean="0"/>
          </a:p>
          <a:p>
            <a:r>
              <a:rPr lang="en-US" sz="3600" dirty="0" smtClean="0"/>
              <a:t>As a group, </a:t>
            </a:r>
            <a:r>
              <a:rPr lang="en-US" sz="3600" dirty="0" smtClean="0"/>
              <a:t>respond to </a:t>
            </a:r>
            <a:r>
              <a:rPr lang="en-US" sz="3600" dirty="0" smtClean="0"/>
              <a:t>questions.</a:t>
            </a:r>
          </a:p>
          <a:p>
            <a:endParaRPr lang="en-US" sz="3600" dirty="0" smtClean="0"/>
          </a:p>
          <a:p>
            <a:r>
              <a:rPr lang="en-US" sz="3600" dirty="0" smtClean="0"/>
              <a:t>Be prepared to share sample student work and your analysis with the whole group.</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Connections</a:t>
            </a:r>
            <a:endParaRPr lang="en-US" dirty="0"/>
          </a:p>
        </p:txBody>
      </p:sp>
      <p:sp>
        <p:nvSpPr>
          <p:cNvPr id="3" name="Content Placeholder 2"/>
          <p:cNvSpPr>
            <a:spLocks noGrp="1"/>
          </p:cNvSpPr>
          <p:nvPr>
            <p:ph sz="half" idx="1"/>
          </p:nvPr>
        </p:nvSpPr>
        <p:spPr>
          <a:xfrm>
            <a:off x="457200" y="1600200"/>
            <a:ext cx="8229600" cy="4886493"/>
          </a:xfrm>
        </p:spPr>
        <p:txBody>
          <a:bodyPr>
            <a:normAutofit/>
          </a:bodyPr>
          <a:lstStyle/>
          <a:p>
            <a:pPr marL="0" indent="0">
              <a:buNone/>
            </a:pPr>
            <a:r>
              <a:rPr lang="en-US" sz="3600" dirty="0" smtClean="0"/>
              <a:t>By examining students’ efforts to see structure and generalize, you also examined their ability to communicate their thinking and construct viable arguments to support their claims. </a:t>
            </a:r>
            <a:endParaRPr lang="en-US" sz="3600" dirty="0" smtClean="0"/>
          </a:p>
          <a:p>
            <a:pPr marL="0" indent="0">
              <a:buNone/>
            </a:pPr>
            <a:endParaRPr lang="en-US" sz="3600" dirty="0"/>
          </a:p>
          <a:p>
            <a:pPr marL="0" indent="0">
              <a:buNone/>
            </a:pPr>
            <a:r>
              <a:rPr lang="en-US" sz="3600" dirty="0" smtClean="0"/>
              <a:t>This </a:t>
            </a:r>
            <a:r>
              <a:rPr lang="en-US" sz="3600" dirty="0" smtClean="0"/>
              <a:t>experience connects directly to the writing standards in the CCSS for English Language Arts. </a:t>
            </a:r>
            <a:endParaRPr lang="en-US" sz="3600" dirty="0"/>
          </a:p>
        </p:txBody>
      </p:sp>
      <p:sp>
        <p:nvSpPr>
          <p:cNvPr id="5" name="Footer Placeholder 4"/>
          <p:cNvSpPr>
            <a:spLocks noGrp="1"/>
          </p:cNvSpPr>
          <p:nvPr>
            <p:ph type="ftr" sz="quarter" idx="3"/>
          </p:nvPr>
        </p:nvSpPr>
        <p:spPr/>
        <p:txBody>
          <a:bodyPr/>
          <a:lstStyle/>
          <a:p>
            <a:r>
              <a:rPr lang="en-US" smtClean="0"/>
              <a:t>| California Department of Education</a:t>
            </a:r>
            <a:endParaRPr lang="en-US" dirty="0"/>
          </a:p>
        </p:txBody>
      </p:sp>
      <p:sp>
        <p:nvSpPr>
          <p:cNvPr id="6" name="Slide Number Placeholder 5"/>
          <p:cNvSpPr>
            <a:spLocks noGrp="1"/>
          </p:cNvSpPr>
          <p:nvPr>
            <p:ph type="sldNum" sz="quarter" idx="4"/>
          </p:nvPr>
        </p:nvSpPr>
        <p:spPr/>
        <p:txBody>
          <a:bodyPr/>
          <a:lstStyle/>
          <a:p>
            <a:fld id="{13282393-FE81-4EAE-A294-F0392B34921A}"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Differentiating Instruction</a:t>
            </a:r>
            <a:endParaRPr lang="en-US" dirty="0"/>
          </a:p>
        </p:txBody>
      </p:sp>
      <p:sp>
        <p:nvSpPr>
          <p:cNvPr id="3" name="Content Placeholder 2"/>
          <p:cNvSpPr>
            <a:spLocks noGrp="1"/>
          </p:cNvSpPr>
          <p:nvPr>
            <p:ph sz="half" idx="1"/>
          </p:nvPr>
        </p:nvSpPr>
        <p:spPr>
          <a:xfrm>
            <a:off x="457200" y="1600200"/>
            <a:ext cx="8445500" cy="4813021"/>
          </a:xfrm>
        </p:spPr>
        <p:txBody>
          <a:bodyPr>
            <a:normAutofit fontScale="92500" lnSpcReduction="20000"/>
          </a:bodyPr>
          <a:lstStyle/>
          <a:p>
            <a:pPr marL="0" indent="0">
              <a:lnSpc>
                <a:spcPct val="120000"/>
              </a:lnSpc>
              <a:buNone/>
            </a:pPr>
            <a:r>
              <a:rPr lang="en-US" sz="3000" dirty="0" smtClean="0"/>
              <a:t>The </a:t>
            </a:r>
            <a:r>
              <a:rPr lang="en-US" sz="3000" dirty="0" smtClean="0"/>
              <a:t>following strategies support students, especially English learners and students with special needs, in communicating their thinking effectively. </a:t>
            </a:r>
            <a:endParaRPr lang="en-US" sz="3000" dirty="0" smtClean="0"/>
          </a:p>
          <a:p>
            <a:pPr>
              <a:lnSpc>
                <a:spcPct val="120000"/>
              </a:lnSpc>
            </a:pPr>
            <a:r>
              <a:rPr lang="en-US" dirty="0" smtClean="0"/>
              <a:t>Allow </a:t>
            </a:r>
            <a:r>
              <a:rPr lang="en-US" dirty="0" smtClean="0"/>
              <a:t>students to write responses in their native </a:t>
            </a:r>
            <a:r>
              <a:rPr lang="en-US" dirty="0" smtClean="0"/>
              <a:t>language.</a:t>
            </a:r>
          </a:p>
          <a:p>
            <a:pPr>
              <a:lnSpc>
                <a:spcPct val="120000"/>
              </a:lnSpc>
            </a:pPr>
            <a:r>
              <a:rPr lang="en-US" sz="2800" dirty="0" smtClean="0"/>
              <a:t>Allow </a:t>
            </a:r>
            <a:r>
              <a:rPr lang="en-US" sz="2800" dirty="0"/>
              <a:t>student responses </a:t>
            </a:r>
            <a:r>
              <a:rPr lang="en-US" sz="2800" dirty="0" smtClean="0"/>
              <a:t>to a task be </a:t>
            </a:r>
            <a:r>
              <a:rPr lang="en-US" sz="2800" dirty="0"/>
              <a:t>a draft only. </a:t>
            </a:r>
            <a:r>
              <a:rPr lang="en-US" sz="2800" dirty="0" smtClean="0"/>
              <a:t>In class, examine some student </a:t>
            </a:r>
            <a:r>
              <a:rPr lang="en-US" sz="2800" dirty="0"/>
              <a:t>work </a:t>
            </a:r>
            <a:r>
              <a:rPr lang="en-US" sz="2800" dirty="0" smtClean="0"/>
              <a:t>that needs revision and some that is acceptable </a:t>
            </a:r>
            <a:r>
              <a:rPr lang="en-US" sz="2800" dirty="0"/>
              <a:t>or </a:t>
            </a:r>
            <a:r>
              <a:rPr lang="en-US" sz="2800" dirty="0" smtClean="0"/>
              <a:t>exemplary. </a:t>
            </a:r>
            <a:r>
              <a:rPr lang="en-US" sz="2800" dirty="0"/>
              <a:t>Have students discuss these sample student works in small groups and then debrief with the whole class, focusing on how to improve explanations that need revision. Then allow students to revise their first draft on the task individually.</a:t>
            </a:r>
            <a:endParaRPr lang="en-US" sz="2800" dirty="0"/>
          </a:p>
        </p:txBody>
      </p:sp>
      <p:sp>
        <p:nvSpPr>
          <p:cNvPr id="5" name="Footer Placeholder 4"/>
          <p:cNvSpPr>
            <a:spLocks noGrp="1"/>
          </p:cNvSpPr>
          <p:nvPr>
            <p:ph type="ftr" sz="quarter" idx="3"/>
          </p:nvPr>
        </p:nvSpPr>
        <p:spPr/>
        <p:txBody>
          <a:bodyPr/>
          <a:lstStyle/>
          <a:p>
            <a:r>
              <a:rPr lang="en-US" smtClean="0"/>
              <a:t>| California Department of Education</a:t>
            </a:r>
            <a:endParaRPr lang="en-US" dirty="0"/>
          </a:p>
        </p:txBody>
      </p:sp>
      <p:sp>
        <p:nvSpPr>
          <p:cNvPr id="6" name="Slide Number Placeholder 5"/>
          <p:cNvSpPr>
            <a:spLocks noGrp="1"/>
          </p:cNvSpPr>
          <p:nvPr>
            <p:ph type="sldNum" sz="quarter" idx="4"/>
          </p:nvPr>
        </p:nvSpPr>
        <p:spPr/>
        <p:txBody>
          <a:bodyPr/>
          <a:lstStyle/>
          <a:p>
            <a:fld id="{13282393-FE81-4EAE-A294-F0392B34921A}"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Differentiating Instruction</a:t>
            </a:r>
            <a:endParaRPr lang="en-US" dirty="0"/>
          </a:p>
        </p:txBody>
      </p:sp>
      <p:sp>
        <p:nvSpPr>
          <p:cNvPr id="3" name="Content Placeholder 2"/>
          <p:cNvSpPr>
            <a:spLocks noGrp="1"/>
          </p:cNvSpPr>
          <p:nvPr>
            <p:ph sz="half" idx="1"/>
          </p:nvPr>
        </p:nvSpPr>
        <p:spPr>
          <a:xfrm>
            <a:off x="457200" y="1600200"/>
            <a:ext cx="8445500" cy="4813021"/>
          </a:xfrm>
        </p:spPr>
        <p:txBody>
          <a:bodyPr>
            <a:normAutofit/>
          </a:bodyPr>
          <a:lstStyle/>
          <a:p>
            <a:pPr lvl="1"/>
            <a:endParaRPr lang="en-US" sz="2600" dirty="0" smtClean="0"/>
          </a:p>
          <a:p>
            <a:pPr lvl="1"/>
            <a:r>
              <a:rPr lang="en-US" sz="2600" dirty="0" smtClean="0"/>
              <a:t>Construct </a:t>
            </a:r>
            <a:r>
              <a:rPr lang="en-US" sz="2600" dirty="0"/>
              <a:t>questions about student explanations that help the student focus on what is missing or is not clear. Use sticky notes so that the student can revise the work</a:t>
            </a:r>
            <a:r>
              <a:rPr lang="en-US" sz="2600" dirty="0" smtClean="0"/>
              <a:t>.</a:t>
            </a:r>
          </a:p>
          <a:p>
            <a:pPr lvl="1"/>
            <a:endParaRPr lang="en-US" sz="2600" dirty="0"/>
          </a:p>
          <a:p>
            <a:pPr lvl="1"/>
            <a:r>
              <a:rPr lang="en-US" sz="2600" dirty="0"/>
              <a:t>Possible scaffolding questions to help students develop and articulate structure for a given pattern include:</a:t>
            </a:r>
          </a:p>
          <a:p>
            <a:pPr lvl="2"/>
            <a:r>
              <a:rPr lang="en-US" sz="2400" dirty="0" smtClean="0"/>
              <a:t>How might you extend this pattern? Why extend it that way?</a:t>
            </a:r>
          </a:p>
          <a:p>
            <a:pPr lvl="2"/>
            <a:r>
              <a:rPr lang="en-US" sz="2400" dirty="0" smtClean="0"/>
              <a:t>What stays the same and what changes in your pattern?</a:t>
            </a:r>
          </a:p>
          <a:p>
            <a:pPr lvl="2"/>
            <a:r>
              <a:rPr lang="en-US" sz="2400" dirty="0" smtClean="0"/>
              <a:t>Is there another way to extend the pattern? How so?</a:t>
            </a:r>
            <a:endParaRPr lang="en-US" sz="2400" dirty="0"/>
          </a:p>
        </p:txBody>
      </p:sp>
      <p:sp>
        <p:nvSpPr>
          <p:cNvPr id="5" name="Footer Placeholder 4"/>
          <p:cNvSpPr>
            <a:spLocks noGrp="1"/>
          </p:cNvSpPr>
          <p:nvPr>
            <p:ph type="ftr" sz="quarter" idx="3"/>
          </p:nvPr>
        </p:nvSpPr>
        <p:spPr/>
        <p:txBody>
          <a:bodyPr/>
          <a:lstStyle/>
          <a:p>
            <a:r>
              <a:rPr lang="en-US" smtClean="0"/>
              <a:t>| California Department of Education</a:t>
            </a:r>
            <a:endParaRPr lang="en-US" dirty="0"/>
          </a:p>
        </p:txBody>
      </p:sp>
      <p:sp>
        <p:nvSpPr>
          <p:cNvPr id="6" name="Slide Number Placeholder 5"/>
          <p:cNvSpPr>
            <a:spLocks noGrp="1"/>
          </p:cNvSpPr>
          <p:nvPr>
            <p:ph type="sldNum" sz="quarter" idx="4"/>
          </p:nvPr>
        </p:nvSpPr>
        <p:spPr/>
        <p:txBody>
          <a:bodyPr/>
          <a:lstStyle/>
          <a:p>
            <a:fld id="{13282393-FE81-4EAE-A294-F0392B34921A}"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Unit 5 Learning Objectives</a:t>
            </a:r>
            <a:endParaRPr lang="en-US" dirty="0"/>
          </a:p>
        </p:txBody>
      </p:sp>
      <p:sp>
        <p:nvSpPr>
          <p:cNvPr id="3" name="Content Placeholder 2"/>
          <p:cNvSpPr>
            <a:spLocks noGrp="1"/>
          </p:cNvSpPr>
          <p:nvPr>
            <p:ph idx="1"/>
          </p:nvPr>
        </p:nvSpPr>
        <p:spPr>
          <a:xfrm>
            <a:off x="339129" y="1485900"/>
            <a:ext cx="8461971" cy="4937817"/>
          </a:xfrm>
        </p:spPr>
        <p:txBody>
          <a:bodyPr>
            <a:noAutofit/>
          </a:bodyPr>
          <a:lstStyle/>
          <a:p>
            <a:pPr lvl="0"/>
            <a:r>
              <a:rPr lang="en-US" sz="3600" dirty="0"/>
              <a:t>You will be able to describe why, to be successful in mathematics, all students need to see structure and generalize.</a:t>
            </a:r>
          </a:p>
          <a:p>
            <a:pPr lvl="0"/>
            <a:r>
              <a:rPr lang="en-US" sz="3600" dirty="0"/>
              <a:t>You will be able to explain what it means for students to look for and make use of structure.</a:t>
            </a:r>
          </a:p>
          <a:p>
            <a:pPr lvl="0"/>
            <a:r>
              <a:rPr lang="en-US" sz="3600" dirty="0"/>
              <a:t>You will be able to explain what it means for students to look for and express regularity in repeated reasoning.</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5.5 Summary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To summarize what you have learned about MP7 and MP8, view the following collection of videos in which use of structure and generalizing from repeated reasoning are exemplified. </a:t>
            </a:r>
          </a:p>
          <a:p>
            <a:pPr>
              <a:buNone/>
            </a:pPr>
            <a:endParaRPr lang="en-US" dirty="0" smtClean="0"/>
          </a:p>
          <a:p>
            <a:r>
              <a:rPr lang="en-US" dirty="0" smtClean="0"/>
              <a:t>Note </a:t>
            </a:r>
            <a:r>
              <a:rPr lang="en-US" dirty="0" smtClean="0"/>
              <a:t>any instances in which the students or the teacher demonstrate the use of </a:t>
            </a:r>
            <a:r>
              <a:rPr lang="en-US" b="1" dirty="0" smtClean="0"/>
              <a:t>structure</a:t>
            </a:r>
            <a:r>
              <a:rPr lang="en-US" dirty="0" smtClean="0"/>
              <a:t> or </a:t>
            </a:r>
            <a:r>
              <a:rPr lang="en-US" b="1" dirty="0" smtClean="0"/>
              <a:t>repeated reasoning</a:t>
            </a:r>
            <a:r>
              <a:rPr lang="en-US" dirty="0" smtClean="0"/>
              <a:t> in their work.  </a:t>
            </a: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Elementary Example</a:t>
            </a:r>
            <a:endParaRPr lang="en-US" dirty="0"/>
          </a:p>
        </p:txBody>
      </p:sp>
      <p:sp>
        <p:nvSpPr>
          <p:cNvPr id="3" name="Content Placeholder 2"/>
          <p:cNvSpPr>
            <a:spLocks noGrp="1"/>
          </p:cNvSpPr>
          <p:nvPr>
            <p:ph idx="1"/>
          </p:nvPr>
        </p:nvSpPr>
        <p:spPr>
          <a:xfrm>
            <a:off x="457200" y="1663176"/>
            <a:ext cx="8229600" cy="4823517"/>
          </a:xfrm>
        </p:spPr>
        <p:txBody>
          <a:bodyPr>
            <a:normAutofit lnSpcReduction="10000"/>
          </a:bodyPr>
          <a:lstStyle/>
          <a:p>
            <a:pPr lvl="0">
              <a:buNone/>
            </a:pPr>
            <a:r>
              <a:rPr lang="en-US" sz="3000" dirty="0" smtClean="0"/>
              <a:t>After viewing the video, respond to the questions below:</a:t>
            </a:r>
          </a:p>
          <a:p>
            <a:pPr algn="ctr">
              <a:buNone/>
            </a:pPr>
            <a:endParaRPr lang="en-US" sz="1800" u="sng" dirty="0" smtClean="0">
              <a:hlinkClick r:id="rId3"/>
            </a:endParaRPr>
          </a:p>
          <a:p>
            <a:pPr algn="ctr">
              <a:buNone/>
            </a:pPr>
            <a:r>
              <a:rPr lang="en-US" sz="1800" u="sng" dirty="0" smtClean="0">
                <a:hlinkClick r:id="rId3"/>
              </a:rPr>
              <a:t>http://insidemathematics.org/index.php/classroom-video-visits/public-lesson-number-operations/178-multiplication-a-divison-problem-3-part-a</a:t>
            </a:r>
            <a:r>
              <a:rPr lang="en-US" sz="1800" dirty="0" smtClean="0"/>
              <a:t>?</a:t>
            </a:r>
          </a:p>
          <a:p>
            <a:pPr algn="ctr">
              <a:buNone/>
            </a:pPr>
            <a:endParaRPr lang="en-US" sz="1800" dirty="0"/>
          </a:p>
          <a:p>
            <a:pPr lvl="0"/>
            <a:r>
              <a:rPr lang="en-US" sz="2600" dirty="0"/>
              <a:t>How are students using mathematical structure in this video? How does the teacher reinforce it?</a:t>
            </a:r>
          </a:p>
          <a:p>
            <a:pPr>
              <a:buNone/>
            </a:pPr>
            <a:endParaRPr lang="en-US" sz="2600" dirty="0"/>
          </a:p>
          <a:p>
            <a:pPr lvl="0"/>
            <a:r>
              <a:rPr lang="en-US" sz="2600" dirty="0"/>
              <a:t>What is the role of figures in the number talk? How does it reinforce structure?</a:t>
            </a:r>
          </a:p>
          <a:p>
            <a:pPr>
              <a:buNone/>
            </a:pPr>
            <a:endParaRPr lang="en-US" sz="2600" dirty="0"/>
          </a:p>
          <a:p>
            <a:pPr lvl="0"/>
            <a:r>
              <a:rPr lang="en-US" sz="2600" dirty="0"/>
              <a:t>What is the double-double strategy?</a:t>
            </a:r>
          </a:p>
          <a:p>
            <a:pPr algn="ctr">
              <a:buNone/>
            </a:pPr>
            <a:endParaRPr lang="en-US" sz="1800" b="1" dirty="0" smtClean="0"/>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Middle School Example</a:t>
            </a:r>
            <a:endParaRPr lang="en-US" dirty="0"/>
          </a:p>
        </p:txBody>
      </p:sp>
      <p:sp>
        <p:nvSpPr>
          <p:cNvPr id="3" name="Content Placeholder 2"/>
          <p:cNvSpPr>
            <a:spLocks noGrp="1"/>
          </p:cNvSpPr>
          <p:nvPr>
            <p:ph idx="1"/>
          </p:nvPr>
        </p:nvSpPr>
        <p:spPr/>
        <p:txBody>
          <a:bodyPr>
            <a:normAutofit/>
          </a:bodyPr>
          <a:lstStyle/>
          <a:p>
            <a:pPr lvl="0" algn="ctr">
              <a:buNone/>
            </a:pPr>
            <a:r>
              <a:rPr lang="en-US" sz="3000" dirty="0"/>
              <a:t>After viewing the video, respond to the questions below:</a:t>
            </a:r>
          </a:p>
          <a:p>
            <a:pPr algn="ctr">
              <a:buNone/>
            </a:pPr>
            <a:endParaRPr lang="en-US" sz="1900" b="1" u="sng" dirty="0" smtClean="0">
              <a:hlinkClick r:id="rId3"/>
            </a:endParaRPr>
          </a:p>
          <a:p>
            <a:pPr algn="ctr">
              <a:buNone/>
            </a:pPr>
            <a:r>
              <a:rPr lang="en-US" sz="1900" u="sng" dirty="0" smtClean="0">
                <a:hlinkClick r:id="rId3"/>
              </a:rPr>
              <a:t>http</a:t>
            </a:r>
            <a:r>
              <a:rPr lang="en-US" sz="1900" u="sng" dirty="0" smtClean="0">
                <a:hlinkClick r:id="rId3"/>
              </a:rPr>
              <a:t>://insidemathematics.org/index.php/classroom-video-visits/public-lessons-numerical-patterning/219-numerical-patterning-introduction-part-a</a:t>
            </a:r>
            <a:endParaRPr lang="en-US" sz="1900" dirty="0" smtClean="0"/>
          </a:p>
          <a:p>
            <a:pPr>
              <a:buNone/>
            </a:pPr>
            <a:r>
              <a:rPr lang="en-US" b="1" dirty="0" smtClean="0"/>
              <a:t> </a:t>
            </a:r>
            <a:endParaRPr lang="en-US" dirty="0" smtClean="0"/>
          </a:p>
          <a:p>
            <a:pPr lvl="0"/>
            <a:r>
              <a:rPr lang="en-US" sz="2600" dirty="0"/>
              <a:t>How does Griffin work backwards to find the x value for a y value of 0?</a:t>
            </a:r>
          </a:p>
          <a:p>
            <a:pPr>
              <a:buNone/>
            </a:pPr>
            <a:endParaRPr lang="en-US" sz="2600" dirty="0"/>
          </a:p>
          <a:p>
            <a:pPr lvl="0"/>
            <a:r>
              <a:rPr lang="en-US" sz="2600" dirty="0"/>
              <a:t>What is the mathematical structure issue related to the student discussion of    x3 – 3 vs. 3x – 3 for the rule? How do students explain their thinking?</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High School Example</a:t>
            </a:r>
            <a:endParaRPr lang="en-US" dirty="0"/>
          </a:p>
        </p:txBody>
      </p:sp>
      <p:sp>
        <p:nvSpPr>
          <p:cNvPr id="3" name="Content Placeholder 2"/>
          <p:cNvSpPr>
            <a:spLocks noGrp="1"/>
          </p:cNvSpPr>
          <p:nvPr>
            <p:ph idx="1"/>
          </p:nvPr>
        </p:nvSpPr>
        <p:spPr>
          <a:xfrm>
            <a:off x="238125" y="1447800"/>
            <a:ext cx="8743949" cy="5153025"/>
          </a:xfrm>
        </p:spPr>
        <p:txBody>
          <a:bodyPr>
            <a:normAutofit fontScale="62500" lnSpcReduction="20000"/>
          </a:bodyPr>
          <a:lstStyle/>
          <a:p>
            <a:pPr lvl="0" algn="ctr">
              <a:buNone/>
            </a:pPr>
            <a:r>
              <a:rPr lang="en-US" sz="4800" dirty="0"/>
              <a:t>After viewing the video, respond to the questions below:</a:t>
            </a:r>
          </a:p>
          <a:p>
            <a:pPr algn="ctr">
              <a:buNone/>
            </a:pPr>
            <a:endParaRPr lang="en-US" sz="2000" b="1" u="sng" dirty="0">
              <a:hlinkClick r:id="rId3"/>
            </a:endParaRPr>
          </a:p>
          <a:p>
            <a:pPr algn="ctr">
              <a:lnSpc>
                <a:spcPct val="120000"/>
              </a:lnSpc>
              <a:buNone/>
            </a:pPr>
            <a:r>
              <a:rPr lang="en-US" sz="2900" u="sng" dirty="0" smtClean="0">
                <a:hlinkClick r:id="rId4"/>
              </a:rPr>
              <a:t>http</a:t>
            </a:r>
            <a:r>
              <a:rPr lang="en-US" sz="2900" u="sng" dirty="0" smtClean="0">
                <a:hlinkClick r:id="rId4"/>
              </a:rPr>
              <a:t>://insidemathematics.org/index.php/classroom-video-visits/public-lessons-properties-of-quadrilaterals/297-properties-of-quadrilaterals-tueasday-introduction-part-a</a:t>
            </a:r>
            <a:r>
              <a:rPr lang="en-US" dirty="0" smtClean="0"/>
              <a:t>  </a:t>
            </a:r>
            <a:r>
              <a:rPr lang="en-US" b="1" dirty="0" smtClean="0"/>
              <a:t>  </a:t>
            </a:r>
            <a:endParaRPr lang="en-US" dirty="0" smtClean="0"/>
          </a:p>
          <a:p>
            <a:pPr>
              <a:buNone/>
            </a:pPr>
            <a:endParaRPr lang="en-US" dirty="0" smtClean="0"/>
          </a:p>
          <a:p>
            <a:r>
              <a:rPr lang="en-US" dirty="0"/>
              <a:t>This investigation is quite challenging. The students must determine what the diagonals would be to create each possible quadrilateral. Investigate this problem for yourself. Record in your metacognitive journal what you discover, and respond to the following questions:</a:t>
            </a:r>
          </a:p>
          <a:p>
            <a:pPr>
              <a:buNone/>
            </a:pPr>
            <a:endParaRPr lang="en-US" dirty="0"/>
          </a:p>
          <a:p>
            <a:pPr lvl="0"/>
            <a:r>
              <a:rPr lang="en-US" dirty="0"/>
              <a:t>How is the structure of each individual quadrilateral determined by the diagonals?  </a:t>
            </a:r>
          </a:p>
          <a:p>
            <a:pPr>
              <a:buNone/>
            </a:pPr>
            <a:endParaRPr lang="en-US" dirty="0"/>
          </a:p>
          <a:p>
            <a:pPr lvl="0"/>
            <a:r>
              <a:rPr lang="en-US" dirty="0"/>
              <a:t>What kind of figure is determined if the two diagonals are of equal length?  What kind of figure is determined if the diagonals are perpendicular to each other? How are diagonals of a trapezoid related to each other?</a:t>
            </a:r>
          </a:p>
          <a:p>
            <a:pPr>
              <a:buNone/>
            </a:pPr>
            <a:endParaRPr lang="en-US" dirty="0"/>
          </a:p>
          <a:p>
            <a:pPr lvl="0"/>
            <a:r>
              <a:rPr lang="en-US" dirty="0"/>
              <a:t>How do students make sense of these relationships?</a:t>
            </a:r>
          </a:p>
          <a:p>
            <a:pPr>
              <a:buNone/>
            </a:pPr>
            <a:endParaRPr lang="en-US" dirty="0" smtClean="0"/>
          </a:p>
          <a:p>
            <a:pPr>
              <a:buNone/>
            </a:pPr>
            <a:endParaRPr lang="en-US" dirty="0" smtClean="0"/>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5.5 Summary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Unit 5 you  have considered MP7 and MP8, the practices concerning structure and repeated reasoning and generalization.  </a:t>
            </a:r>
          </a:p>
          <a:p>
            <a:pPr>
              <a:buNone/>
            </a:pPr>
            <a:endParaRPr lang="en-US" dirty="0" smtClean="0"/>
          </a:p>
          <a:p>
            <a:pPr lvl="0"/>
            <a:r>
              <a:rPr lang="en-US" b="1" dirty="0" smtClean="0"/>
              <a:t>Structure</a:t>
            </a:r>
            <a:r>
              <a:rPr lang="en-US" dirty="0" smtClean="0"/>
              <a:t> refers to students’ understanding and using properties of number systems, geometric features and relationships, and patterns of a variety of types, to solve problems.</a:t>
            </a:r>
          </a:p>
          <a:p>
            <a:pPr>
              <a:buNone/>
            </a:pPr>
            <a:endParaRPr lang="en-US" dirty="0" smtClean="0"/>
          </a:p>
          <a:p>
            <a:r>
              <a:rPr lang="en-US" b="1" dirty="0" smtClean="0"/>
              <a:t>Generalization</a:t>
            </a:r>
            <a:r>
              <a:rPr lang="en-US" dirty="0" smtClean="0"/>
              <a:t> refers to the process of noticing repeated patterns or attributes, and using those to abstract and express general methods, expressions or equations, or </a:t>
            </a:r>
            <a:r>
              <a:rPr lang="en-US" dirty="0" smtClean="0"/>
              <a:t>relationships.</a:t>
            </a:r>
            <a:endParaRPr lang="en-US"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5.5 Reflection</a:t>
            </a:r>
            <a:endParaRPr lang="en-US" dirty="0"/>
          </a:p>
        </p:txBody>
      </p:sp>
      <p:sp>
        <p:nvSpPr>
          <p:cNvPr id="3" name="Content Placeholder 2"/>
          <p:cNvSpPr>
            <a:spLocks noGrp="1"/>
          </p:cNvSpPr>
          <p:nvPr>
            <p:ph idx="1"/>
          </p:nvPr>
        </p:nvSpPr>
        <p:spPr>
          <a:xfrm>
            <a:off x="457200" y="1466850"/>
            <a:ext cx="8229600" cy="4956867"/>
          </a:xfrm>
        </p:spPr>
        <p:txBody>
          <a:bodyPr>
            <a:normAutofit fontScale="92500" lnSpcReduction="20000"/>
          </a:bodyPr>
          <a:lstStyle/>
          <a:p>
            <a:pPr marL="0" indent="0">
              <a:buNone/>
            </a:pPr>
            <a:r>
              <a:rPr lang="en-US" sz="3700" dirty="0" smtClean="0"/>
              <a:t>In your metacognitive journal or in grade span groups, respond to these questions</a:t>
            </a:r>
            <a:r>
              <a:rPr lang="en-US" sz="3700" dirty="0" smtClean="0"/>
              <a:t>:</a:t>
            </a:r>
          </a:p>
          <a:p>
            <a:pPr marL="0" indent="0">
              <a:buNone/>
            </a:pPr>
            <a:endParaRPr lang="en-US" sz="3700" dirty="0" smtClean="0"/>
          </a:p>
          <a:p>
            <a:r>
              <a:rPr lang="en-US" dirty="0" smtClean="0"/>
              <a:t>Discuss your understanding of the </a:t>
            </a:r>
            <a:r>
              <a:rPr lang="en-US" dirty="0" smtClean="0"/>
              <a:t>two </a:t>
            </a:r>
            <a:r>
              <a:rPr lang="en-US" dirty="0" smtClean="0"/>
              <a:t>structure and generalization </a:t>
            </a:r>
            <a:r>
              <a:rPr lang="en-US" dirty="0" smtClean="0"/>
              <a:t>practices and </a:t>
            </a:r>
            <a:r>
              <a:rPr lang="en-US" dirty="0" smtClean="0"/>
              <a:t>how they work together . </a:t>
            </a:r>
          </a:p>
          <a:p>
            <a:endParaRPr lang="en-US" dirty="0" smtClean="0"/>
          </a:p>
          <a:p>
            <a:r>
              <a:rPr lang="en-US" dirty="0" smtClean="0"/>
              <a:t>How will you begin to support your students to be successful in using structure and generalizing? </a:t>
            </a:r>
          </a:p>
          <a:p>
            <a:pPr>
              <a:buNone/>
            </a:pPr>
            <a:endParaRPr lang="en-US" dirty="0" smtClean="0"/>
          </a:p>
          <a:p>
            <a:r>
              <a:rPr lang="en-US" dirty="0" smtClean="0"/>
              <a:t>What type of support will you need to make this happen?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13"/>
            <a:ext cx="8686800" cy="1143000"/>
          </a:xfrm>
        </p:spPr>
        <p:txBody>
          <a:bodyPr>
            <a:noAutofit/>
          </a:bodyPr>
          <a:lstStyle/>
          <a:p>
            <a:pPr algn="ctr"/>
            <a:r>
              <a:rPr lang="en-US" sz="3800" dirty="0" smtClean="0"/>
              <a:t>California’s Common Core State Standards for Mathematics</a:t>
            </a:r>
            <a:endParaRPr lang="en-US" sz="3800" dirty="0"/>
          </a:p>
        </p:txBody>
      </p:sp>
      <p:pic>
        <p:nvPicPr>
          <p:cNvPr id="6" name="Content Placeholder 5" descr="iStock_CCSS_Math_Red.jpg"/>
          <p:cNvPicPr>
            <a:picLocks noGrp="1" noChangeAspect="1"/>
          </p:cNvPicPr>
          <p:nvPr>
            <p:ph idx="1"/>
          </p:nvPr>
        </p:nvPicPr>
        <p:blipFill>
          <a:blip r:embed="rId3"/>
          <a:srcRect l="-6746" r="-6746"/>
          <a:stretch>
            <a:fillRect/>
          </a:stretch>
        </p:blipFill>
        <p:spPr/>
      </p:pic>
    </p:spTree>
    <p:extLst>
      <p:ext uri="{BB962C8B-B14F-4D97-AF65-F5344CB8AC3E}">
        <p14:creationId xmlns:p14="http://schemas.microsoft.com/office/powerpoint/2010/main" val="2599204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Unit 5 Overview</a:t>
            </a:r>
            <a:endParaRPr lang="en-US" dirty="0"/>
          </a:p>
        </p:txBody>
      </p:sp>
      <p:sp>
        <p:nvSpPr>
          <p:cNvPr id="3" name="Content Placeholder 2"/>
          <p:cNvSpPr>
            <a:spLocks noGrp="1"/>
          </p:cNvSpPr>
          <p:nvPr>
            <p:ph idx="1"/>
          </p:nvPr>
        </p:nvSpPr>
        <p:spPr>
          <a:xfrm>
            <a:off x="339129" y="1419225"/>
            <a:ext cx="8509596" cy="5004493"/>
          </a:xfrm>
        </p:spPr>
        <p:txBody>
          <a:bodyPr>
            <a:noAutofit/>
          </a:bodyPr>
          <a:lstStyle/>
          <a:p>
            <a:r>
              <a:rPr lang="en-US" sz="3600" dirty="0"/>
              <a:t>Unpacking MP7 and MP8</a:t>
            </a:r>
          </a:p>
          <a:p>
            <a:pPr lvl="0"/>
            <a:r>
              <a:rPr lang="en-US" sz="3600" dirty="0"/>
              <a:t>Structure, Repeated Reasoning, and Generalization</a:t>
            </a:r>
          </a:p>
          <a:p>
            <a:pPr lvl="0"/>
            <a:r>
              <a:rPr lang="en-US" sz="3600" dirty="0"/>
              <a:t>Making Sense of a Growing Pattern</a:t>
            </a:r>
          </a:p>
          <a:p>
            <a:pPr lvl="0"/>
            <a:r>
              <a:rPr lang="en-US" sz="3600" dirty="0"/>
              <a:t>Geometry Examples of Structure and Generalization</a:t>
            </a:r>
          </a:p>
          <a:p>
            <a:pPr lvl="0"/>
            <a:r>
              <a:rPr lang="en-US" sz="3600" dirty="0"/>
              <a:t>Performance Tasks and Student Work</a:t>
            </a:r>
          </a:p>
          <a:p>
            <a:pPr lvl="0"/>
            <a:r>
              <a:rPr lang="en-US" sz="3600" dirty="0"/>
              <a:t>Summary and Reflection</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5.0 Unpacking MP7 and MP8</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600" dirty="0"/>
              <a:t>Read MP7 and MP8</a:t>
            </a:r>
          </a:p>
          <a:p>
            <a:r>
              <a:rPr lang="en-US" sz="3400" dirty="0"/>
              <a:t>Highlight key words or phrases that seem particularly cogent to you or that puzzle or intrigue you</a:t>
            </a:r>
          </a:p>
          <a:p>
            <a:r>
              <a:rPr lang="en-US" sz="3400" dirty="0"/>
              <a:t>Make a note of questions you have about particular parts of these two mathematical practices.</a:t>
            </a:r>
          </a:p>
          <a:p>
            <a:r>
              <a:rPr lang="en-US" sz="3400" dirty="0"/>
              <a:t>Consider in particular how the two practices are related.</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Small Group Discussion</a:t>
            </a:r>
            <a:endParaRPr lang="en-US" dirty="0"/>
          </a:p>
        </p:txBody>
      </p:sp>
      <p:sp>
        <p:nvSpPr>
          <p:cNvPr id="3" name="Content Placeholder 2"/>
          <p:cNvSpPr>
            <a:spLocks noGrp="1"/>
          </p:cNvSpPr>
          <p:nvPr>
            <p:ph idx="1"/>
          </p:nvPr>
        </p:nvSpPr>
        <p:spPr>
          <a:xfrm>
            <a:off x="165100" y="1447800"/>
            <a:ext cx="8712200" cy="4975917"/>
          </a:xfrm>
        </p:spPr>
        <p:txBody>
          <a:bodyPr>
            <a:noAutofit/>
          </a:bodyPr>
          <a:lstStyle/>
          <a:p>
            <a:pPr marL="514350" indent="-514350"/>
            <a:r>
              <a:rPr lang="en-US" sz="3000" dirty="0" smtClean="0"/>
              <a:t>What key words or phrases did you highlight?  Why were these important to you?</a:t>
            </a:r>
          </a:p>
          <a:p>
            <a:pPr marL="514350" indent="-514350"/>
            <a:r>
              <a:rPr lang="en-US" sz="3000" dirty="0" smtClean="0"/>
              <a:t>What questions do you have about these two mathematical practices? </a:t>
            </a:r>
          </a:p>
          <a:p>
            <a:pPr marL="514350" indent="-514350"/>
            <a:r>
              <a:rPr lang="en-US" sz="3000" dirty="0" smtClean="0"/>
              <a:t>How are the two standards related?</a:t>
            </a:r>
          </a:p>
          <a:p>
            <a:pPr marL="514350" indent="-514350"/>
            <a:r>
              <a:rPr lang="en-US" sz="3000" dirty="0" smtClean="0"/>
              <a:t>Which strategies from MP7 and MP8 do your students currently use?</a:t>
            </a:r>
          </a:p>
          <a:p>
            <a:pPr marL="514350" indent="-514350"/>
            <a:r>
              <a:rPr lang="en-US" sz="3000" dirty="0" smtClean="0"/>
              <a:t>What challenges do you anticipate in your efforts to support students in meeting the demands of these two practices? </a:t>
            </a:r>
          </a:p>
          <a:p>
            <a:pPr marL="514350" indent="-514350">
              <a:buFont typeface="+mj-lt"/>
              <a:buAutoNum type="arabicPeriod"/>
            </a:pPr>
            <a:endParaRPr lang="en-US" sz="2600"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5.1 Seeing Structure and Using Repeated Reasoning and Generalization</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sz="3400" b="1" dirty="0" smtClean="0"/>
              <a:t>Consecutive Sums</a:t>
            </a:r>
            <a:endParaRPr lang="en-US" sz="3400" dirty="0" smtClean="0"/>
          </a:p>
          <a:p>
            <a:pPr>
              <a:buNone/>
            </a:pPr>
            <a:endParaRPr lang="en-US" dirty="0" smtClean="0"/>
          </a:p>
          <a:p>
            <a:r>
              <a:rPr lang="en-US" dirty="0" smtClean="0"/>
              <a:t>Think about the following problem individually for 3 minutes.</a:t>
            </a:r>
          </a:p>
          <a:p>
            <a:r>
              <a:rPr lang="en-US" dirty="0" smtClean="0"/>
              <a:t>Then work on the problem in your table group for 15 minutes.</a:t>
            </a:r>
          </a:p>
          <a:p>
            <a:pPr>
              <a:buNone/>
            </a:pPr>
            <a:endParaRPr lang="en-US" dirty="0" smtClean="0"/>
          </a:p>
          <a:p>
            <a:pPr>
              <a:buNone/>
            </a:pPr>
            <a:r>
              <a:rPr lang="en-US" dirty="0" smtClean="0"/>
              <a:t>	Some numbers can be written as a sum of consecutive positive integers:</a:t>
            </a:r>
          </a:p>
          <a:p>
            <a:pPr>
              <a:buNone/>
            </a:pPr>
            <a:endParaRPr lang="en-US" dirty="0" smtClean="0"/>
          </a:p>
          <a:p>
            <a:pPr>
              <a:buNone/>
            </a:pPr>
            <a:r>
              <a:rPr lang="en-US" dirty="0" smtClean="0"/>
              <a:t>			6 = 1 + 2 + 3</a:t>
            </a:r>
          </a:p>
          <a:p>
            <a:pPr>
              <a:buNone/>
            </a:pPr>
            <a:endParaRPr lang="en-US" dirty="0" smtClean="0"/>
          </a:p>
          <a:p>
            <a:pPr>
              <a:buNone/>
              <a:tabLst>
                <a:tab pos="800100" algn="l"/>
                <a:tab pos="1092200" algn="l"/>
              </a:tabLst>
            </a:pPr>
            <a:r>
              <a:rPr lang="en-US" dirty="0" smtClean="0"/>
              <a:t>		15 = 4 + 5 + 6</a:t>
            </a:r>
          </a:p>
          <a:p>
            <a:pPr>
              <a:buNone/>
              <a:tabLst>
                <a:tab pos="1143000" algn="l"/>
              </a:tabLst>
            </a:pPr>
            <a:r>
              <a:rPr lang="en-US" dirty="0" smtClean="0"/>
              <a:t>		= 1 + 2 + 3 + 4 + 5</a:t>
            </a:r>
          </a:p>
          <a:p>
            <a:pPr>
              <a:buNone/>
            </a:pPr>
            <a:r>
              <a:rPr lang="en-US" dirty="0" smtClean="0"/>
              <a:t> </a:t>
            </a:r>
          </a:p>
          <a:p>
            <a:pPr>
              <a:buNone/>
            </a:pPr>
            <a:r>
              <a:rPr lang="en-US" dirty="0" smtClean="0"/>
              <a:t>	Which numbers have this property?  Explain.</a:t>
            </a:r>
          </a:p>
          <a:p>
            <a:pPr>
              <a:buNone/>
            </a:pPr>
            <a:r>
              <a:rPr lang="en-US" dirty="0" smtClean="0"/>
              <a:t>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Consecutive Sums at Your Grade Span</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Refer to </a:t>
            </a:r>
            <a:r>
              <a:rPr lang="en-US" dirty="0"/>
              <a:t>“Consecutive Sums” </a:t>
            </a:r>
            <a:r>
              <a:rPr lang="en-US" b="1" dirty="0"/>
              <a:t>(Handout 5.1.1</a:t>
            </a:r>
            <a:r>
              <a:rPr lang="en-US" b="1" dirty="0" smtClean="0"/>
              <a:t>).</a:t>
            </a:r>
            <a:endParaRPr lang="en-US" dirty="0" smtClean="0"/>
          </a:p>
          <a:p>
            <a:r>
              <a:rPr lang="en-US" dirty="0" smtClean="0"/>
              <a:t>Group by grade span (K–2; </a:t>
            </a:r>
            <a:r>
              <a:rPr lang="en-US" dirty="0"/>
              <a:t>3–5</a:t>
            </a:r>
            <a:r>
              <a:rPr lang="en-US" dirty="0" smtClean="0"/>
              <a:t>; </a:t>
            </a:r>
            <a:r>
              <a:rPr lang="en-US" dirty="0"/>
              <a:t>6–8</a:t>
            </a:r>
            <a:r>
              <a:rPr lang="en-US" dirty="0" smtClean="0"/>
              <a:t>; 9–12).</a:t>
            </a:r>
          </a:p>
          <a:p>
            <a:r>
              <a:rPr lang="en-US" dirty="0" smtClean="0"/>
              <a:t>Consider how this problem might be presented for your grade span. </a:t>
            </a:r>
          </a:p>
          <a:p>
            <a:r>
              <a:rPr lang="en-US" dirty="0" smtClean="0"/>
              <a:t>Rewrite the problem and question for your grade span. What might you expect your students to do on this problem?</a:t>
            </a:r>
          </a:p>
          <a:p>
            <a:r>
              <a:rPr lang="en-US" dirty="0" smtClean="0"/>
              <a:t>How are students using repeated reasoning, structure and generalization in working on this problem?</a:t>
            </a: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Modifications for Consecutive Sums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Consider the following modifications for English learners, underperforming students, and those with special needs: </a:t>
            </a:r>
          </a:p>
          <a:p>
            <a:pPr marL="0" indent="0">
              <a:buNone/>
            </a:pPr>
            <a:endParaRPr lang="en-US" dirty="0" smtClean="0"/>
          </a:p>
          <a:p>
            <a:r>
              <a:rPr lang="en-US" dirty="0" smtClean="0"/>
              <a:t>Discuss what consecutive means by giving an example and non-example.</a:t>
            </a:r>
          </a:p>
          <a:p>
            <a:r>
              <a:rPr lang="en-US" dirty="0" smtClean="0"/>
              <a:t>Discuss other terms students might not understand, such as “conjecture” and “look for patterns.” </a:t>
            </a:r>
            <a:endParaRPr lang="en-US" dirty="0"/>
          </a:p>
          <a:p>
            <a:r>
              <a:rPr lang="en-US" dirty="0" smtClean="0"/>
              <a:t>Provide base 10 blocks for students to make the sums manipulatively. </a:t>
            </a:r>
            <a:endParaRPr lang="en-US" dirty="0"/>
          </a:p>
          <a:p>
            <a:r>
              <a:rPr lang="en-US" dirty="0" smtClean="0"/>
              <a:t>Ensure any modification does not reduce the cognitive demand of the task.</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5522</TotalTime>
  <Words>3753</Words>
  <Application>Microsoft Office PowerPoint</Application>
  <PresentationFormat>On-screen Show (4:3)</PresentationFormat>
  <Paragraphs>533</Paragraphs>
  <Slides>36</Slides>
  <Notes>36</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Office Theme</vt:lpstr>
      <vt:lpstr> Kindergarten through Grade Twelve Standards for Mathematical Practice </vt:lpstr>
      <vt:lpstr>PowerPoint Presentation</vt:lpstr>
      <vt:lpstr>Unit 5 Learning Objectives</vt:lpstr>
      <vt:lpstr>Unit 5 Overview</vt:lpstr>
      <vt:lpstr>5.0 Unpacking MP7 and MP8</vt:lpstr>
      <vt:lpstr>Small Group Discussion</vt:lpstr>
      <vt:lpstr>5.1 Seeing Structure and Using Repeated Reasoning and Generalization</vt:lpstr>
      <vt:lpstr>Consecutive Sums at Your Grade Span</vt:lpstr>
      <vt:lpstr>Modifications for Consecutive Sums</vt:lpstr>
      <vt:lpstr>Mathematical Structure in  Number Systems</vt:lpstr>
      <vt:lpstr>Generalization</vt:lpstr>
      <vt:lpstr>Generalization</vt:lpstr>
      <vt:lpstr>Generalization</vt:lpstr>
      <vt:lpstr>Generalization</vt:lpstr>
      <vt:lpstr>Reflection</vt:lpstr>
      <vt:lpstr>Generalization in a Second Grader (Optional Activity)</vt:lpstr>
      <vt:lpstr>5.2 Making Sense of a Growing Pattern</vt:lpstr>
      <vt:lpstr>Sixth Grade Student</vt:lpstr>
      <vt:lpstr>Pre- and Post-Interview Videos</vt:lpstr>
      <vt:lpstr>Post-Video Discussion</vt:lpstr>
      <vt:lpstr>Summary and Reflection</vt:lpstr>
      <vt:lpstr>5.3 Structure and Generalization            in Geometry</vt:lpstr>
      <vt:lpstr>5.3 Structure and Generalization  in Geometry</vt:lpstr>
      <vt:lpstr>5.3 Summary and Reflection</vt:lpstr>
      <vt:lpstr>5.4 Performance Tasks  and Student Work</vt:lpstr>
      <vt:lpstr>Performance Tasks and Student Work</vt:lpstr>
      <vt:lpstr>Making Connections</vt:lpstr>
      <vt:lpstr>Differentiating Instruction</vt:lpstr>
      <vt:lpstr>Differentiating Instruction</vt:lpstr>
      <vt:lpstr>5.5 Summary</vt:lpstr>
      <vt:lpstr>Elementary Example</vt:lpstr>
      <vt:lpstr>Middle School Example</vt:lpstr>
      <vt:lpstr>High School Example</vt:lpstr>
      <vt:lpstr>5.5 Summary</vt:lpstr>
      <vt:lpstr>5.5 Reflection</vt:lpstr>
      <vt:lpstr>California’s Common Core State Standards for Mathematics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Common Core State Standards for California Educators</dc:title>
  <dc:creator>Becky Sullivan</dc:creator>
  <cp:lastModifiedBy>CDE</cp:lastModifiedBy>
  <cp:revision>341</cp:revision>
  <cp:lastPrinted>2012-09-19T19:15:11Z</cp:lastPrinted>
  <dcterms:created xsi:type="dcterms:W3CDTF">2013-01-22T17:12:53Z</dcterms:created>
  <dcterms:modified xsi:type="dcterms:W3CDTF">2013-02-07T23:03:12Z</dcterms:modified>
</cp:coreProperties>
</file>