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65"/>
  </p:notesMasterIdLst>
  <p:handoutMasterIdLst>
    <p:handoutMasterId r:id="rId66"/>
  </p:handoutMasterIdLst>
  <p:sldIdLst>
    <p:sldId id="332" r:id="rId3"/>
    <p:sldId id="383" r:id="rId4"/>
    <p:sldId id="382" r:id="rId5"/>
    <p:sldId id="388" r:id="rId6"/>
    <p:sldId id="384" r:id="rId7"/>
    <p:sldId id="385" r:id="rId8"/>
    <p:sldId id="387" r:id="rId9"/>
    <p:sldId id="472" r:id="rId10"/>
    <p:sldId id="389" r:id="rId11"/>
    <p:sldId id="392" r:id="rId12"/>
    <p:sldId id="438" r:id="rId13"/>
    <p:sldId id="394" r:id="rId14"/>
    <p:sldId id="395" r:id="rId15"/>
    <p:sldId id="396" r:id="rId16"/>
    <p:sldId id="397" r:id="rId17"/>
    <p:sldId id="398" r:id="rId18"/>
    <p:sldId id="401" r:id="rId19"/>
    <p:sldId id="402" r:id="rId20"/>
    <p:sldId id="473" r:id="rId21"/>
    <p:sldId id="406" r:id="rId22"/>
    <p:sldId id="408" r:id="rId23"/>
    <p:sldId id="409" r:id="rId24"/>
    <p:sldId id="474" r:id="rId25"/>
    <p:sldId id="439" r:id="rId26"/>
    <p:sldId id="475" r:id="rId27"/>
    <p:sldId id="415" r:id="rId28"/>
    <p:sldId id="476" r:id="rId29"/>
    <p:sldId id="418" r:id="rId30"/>
    <p:sldId id="477" r:id="rId31"/>
    <p:sldId id="421" r:id="rId32"/>
    <p:sldId id="422" r:id="rId33"/>
    <p:sldId id="478" r:id="rId34"/>
    <p:sldId id="426" r:id="rId35"/>
    <p:sldId id="428" r:id="rId36"/>
    <p:sldId id="479" r:id="rId37"/>
    <p:sldId id="431" r:id="rId38"/>
    <p:sldId id="432" r:id="rId39"/>
    <p:sldId id="480" r:id="rId40"/>
    <p:sldId id="436" r:id="rId41"/>
    <p:sldId id="440" r:id="rId42"/>
    <p:sldId id="441" r:id="rId43"/>
    <p:sldId id="442" r:id="rId44"/>
    <p:sldId id="481" r:id="rId45"/>
    <p:sldId id="444" r:id="rId46"/>
    <p:sldId id="454" r:id="rId47"/>
    <p:sldId id="455" r:id="rId48"/>
    <p:sldId id="445" r:id="rId49"/>
    <p:sldId id="456" r:id="rId50"/>
    <p:sldId id="470" r:id="rId51"/>
    <p:sldId id="447" r:id="rId52"/>
    <p:sldId id="448" r:id="rId53"/>
    <p:sldId id="451" r:id="rId54"/>
    <p:sldId id="482" r:id="rId55"/>
    <p:sldId id="458" r:id="rId56"/>
    <p:sldId id="483" r:id="rId57"/>
    <p:sldId id="484" r:id="rId58"/>
    <p:sldId id="471" r:id="rId59"/>
    <p:sldId id="463" r:id="rId60"/>
    <p:sldId id="464" r:id="rId61"/>
    <p:sldId id="465" r:id="rId62"/>
    <p:sldId id="485" r:id="rId63"/>
    <p:sldId id="335" r:id="rId6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CDE" initials="C" lastIdx="10" clrIdx="0"/>
  <p:cmAuthor id="1" name="Danielle Geary" initials="DG" lastIdx="0" clrIdx="1"/>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E17F"/>
    <a:srgbClr val="858916"/>
    <a:srgbClr val="FF2404"/>
    <a:srgbClr val="FDEDE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739" autoAdjust="0"/>
    <p:restoredTop sz="80753" autoAdjust="0"/>
  </p:normalViewPr>
  <p:slideViewPr>
    <p:cSldViewPr snapToGrid="0" snapToObjects="1">
      <p:cViewPr>
        <p:scale>
          <a:sx n="100" d="100"/>
          <a:sy n="100" d="100"/>
        </p:scale>
        <p:origin x="-1224" y="-72"/>
      </p:cViewPr>
      <p:guideLst>
        <p:guide orient="horz" pos="2160"/>
        <p:guide pos="2880"/>
      </p:guideLst>
    </p:cSldViewPr>
  </p:slideViewPr>
  <p:outlineViewPr>
    <p:cViewPr>
      <p:scale>
        <a:sx n="33" d="100"/>
        <a:sy n="33" d="100"/>
      </p:scale>
      <p:origin x="168" y="13112"/>
    </p:cViewPr>
  </p:outlineViewPr>
  <p:notesTextViewPr>
    <p:cViewPr>
      <p:scale>
        <a:sx n="150" d="100"/>
        <a:sy n="150" d="100"/>
      </p:scale>
      <p:origin x="0" y="0"/>
    </p:cViewPr>
  </p:notesTextViewPr>
  <p:sorterViewPr>
    <p:cViewPr>
      <p:scale>
        <a:sx n="75" d="100"/>
        <a:sy n="75" d="100"/>
      </p:scale>
      <p:origin x="0" y="4608"/>
    </p:cViewPr>
  </p:sorterViewPr>
  <p:notesViewPr>
    <p:cSldViewPr snapToGrid="0" snapToObjects="1">
      <p:cViewPr varScale="1">
        <p:scale>
          <a:sx n="94" d="100"/>
          <a:sy n="94" d="100"/>
        </p:scale>
        <p:origin x="-2648"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slide" Target="slides/slide61.xml"/><Relationship Id="rId68"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handoutMaster" Target="handoutMasters/handout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slide" Target="slides/slide59.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83357776"/>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1143000" y="479862"/>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367617" y="4072897"/>
            <a:ext cx="6126944" cy="4612315"/>
          </a:xfrm>
          <a:prstGeom prst="rect">
            <a:avLst/>
          </a:prstGeom>
        </p:spPr>
        <p:txBody>
          <a:bodyPr vert="horz" lIns="91440" tIns="45720" rIns="91440" bIns="45720" rtlCol="0">
            <a:normAutofit/>
          </a:bodyPr>
          <a:lstStyle/>
          <a:p>
            <a:pPr lvl="0"/>
            <a:r>
              <a:rPr lang="en-US" dirty="0" smtClean="0"/>
              <a:t>Click to edit Master text styles	</a:t>
            </a:r>
          </a:p>
          <a:p>
            <a:pPr lvl="1"/>
            <a:r>
              <a:rPr lang="en-US" dirty="0" smtClean="0"/>
              <a:t>Second level</a:t>
            </a:r>
          </a:p>
          <a:p>
            <a:pPr lvl="2"/>
            <a:r>
              <a:rPr lang="en-US" dirty="0" smtClean="0"/>
              <a:t>Third level</a:t>
            </a:r>
          </a:p>
        </p:txBody>
      </p:sp>
      <p:sp>
        <p:nvSpPr>
          <p:cNvPr id="7" name="Slide Number Placeholder 6"/>
          <p:cNvSpPr>
            <a:spLocks noGrp="1"/>
          </p:cNvSpPr>
          <p:nvPr>
            <p:ph type="sldNum" sz="quarter" idx="5"/>
          </p:nvPr>
        </p:nvSpPr>
        <p:spPr>
          <a:xfrm>
            <a:off x="3524509" y="8570803"/>
            <a:ext cx="2971800" cy="457200"/>
          </a:xfrm>
          <a:prstGeom prst="rect">
            <a:avLst/>
          </a:prstGeom>
        </p:spPr>
        <p:txBody>
          <a:bodyPr vert="horz" lIns="91440" tIns="45720" rIns="91440" bIns="45720" rtlCol="0" anchor="b"/>
          <a:lstStyle>
            <a:lvl1pPr algn="r">
              <a:defRPr sz="1000" b="1">
                <a:latin typeface="Arial Narrow"/>
              </a:defRPr>
            </a:lvl1pPr>
          </a:lstStyle>
          <a:p>
            <a:fld id="{AB1F5374-48F0-4346-B569-F9B87CEEA239}" type="slidenum">
              <a:rPr lang="en-US" smtClean="0"/>
              <a:pPr/>
              <a:t>‹#›</a:t>
            </a:fld>
            <a:endParaRPr lang="en-US" dirty="0"/>
          </a:p>
        </p:txBody>
      </p:sp>
      <p:sp>
        <p:nvSpPr>
          <p:cNvPr id="8" name="Slide Number Placeholder 6"/>
          <p:cNvSpPr txBox="1">
            <a:spLocks/>
          </p:cNvSpPr>
          <p:nvPr/>
        </p:nvSpPr>
        <p:spPr>
          <a:xfrm>
            <a:off x="370942" y="8572390"/>
            <a:ext cx="2971800" cy="457200"/>
          </a:xfrm>
          <a:prstGeom prst="rect">
            <a:avLst/>
          </a:prstGeom>
        </p:spPr>
        <p:txBody>
          <a:bodyPr vert="horz" lIns="91440" tIns="45720" rIns="91440" bIns="45720" rtlCol="0" anchor="b"/>
          <a:lstStyle>
            <a:lvl1pPr algn="r">
              <a:defRPr sz="1200">
                <a:latin typeface="Arial Narrow"/>
              </a:defRPr>
            </a:lvl1p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000" b="1" i="0" u="none" strike="noStrike" kern="1200" cap="none" spc="0" normalizeH="0" baseline="0" noProof="0" dirty="0" smtClean="0">
                <a:ln>
                  <a:noFill/>
                </a:ln>
                <a:solidFill>
                  <a:schemeClr val="tx1"/>
                </a:solidFill>
                <a:effectLst/>
                <a:uLnTx/>
                <a:uFillTx/>
                <a:latin typeface="Arial Narrow"/>
                <a:ea typeface="+mn-ea"/>
                <a:cs typeface="+mn-cs"/>
              </a:rPr>
              <a:t>California Department of Education</a:t>
            </a:r>
            <a:endParaRPr kumimoji="0" lang="en-US" sz="1000" b="1" i="0" u="none" strike="noStrike" kern="1200" cap="none" spc="0" normalizeH="0" baseline="0" noProof="0" dirty="0">
              <a:ln>
                <a:noFill/>
              </a:ln>
              <a:solidFill>
                <a:schemeClr val="tx1"/>
              </a:solidFill>
              <a:effectLst/>
              <a:uLnTx/>
              <a:uFillTx/>
              <a:latin typeface="Arial Narrow"/>
              <a:ea typeface="+mn-ea"/>
              <a:cs typeface="+mn-cs"/>
            </a:endParaRPr>
          </a:p>
        </p:txBody>
      </p:sp>
      <p:cxnSp>
        <p:nvCxnSpPr>
          <p:cNvPr id="9" name="Straight Connector 8"/>
          <p:cNvCxnSpPr/>
          <p:nvPr/>
        </p:nvCxnSpPr>
        <p:spPr>
          <a:xfrm>
            <a:off x="367617" y="4335448"/>
            <a:ext cx="6126944" cy="1588"/>
          </a:xfrm>
          <a:prstGeom prst="line">
            <a:avLst/>
          </a:prstGeom>
          <a:ln w="12700" cap="flat" cmpd="sng" algn="ctr">
            <a:solidFill>
              <a:schemeClr val="tx1"/>
            </a:solidFill>
            <a:prstDash val="solid"/>
            <a:round/>
            <a:headEnd type="none" w="med" len="med"/>
            <a:tailEnd type="none" w="med" len="med"/>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57452493"/>
      </p:ext>
    </p:extLst>
  </p:cSld>
  <p:clrMap bg1="lt1" tx1="dk1" bg2="lt2" tx2="dk2" accent1="accent1" accent2="accent2" accent3="accent3" accent4="accent4" accent5="accent5" accent6="accent6" hlink="hlink" folHlink="folHlink"/>
  <p:hf hdr="0" dt="0"/>
  <p:notesStyle>
    <a:lvl1pPr marL="114300" indent="-114300" algn="l" defTabSz="457200" rtl="0" eaLnBrk="1" latinLnBrk="0" hangingPunct="1">
      <a:lnSpc>
        <a:spcPct val="100000"/>
      </a:lnSpc>
      <a:spcBef>
        <a:spcPts val="0"/>
      </a:spcBef>
      <a:spcAft>
        <a:spcPts val="600"/>
      </a:spcAft>
      <a:buFont typeface="Arial"/>
      <a:buChar char="•"/>
      <a:tabLst>
        <a:tab pos="5948363" algn="r"/>
      </a:tabLst>
      <a:defRPr sz="1150" kern="1200">
        <a:solidFill>
          <a:schemeClr val="tx1"/>
        </a:solidFill>
        <a:latin typeface="Arial Narrow"/>
        <a:ea typeface="+mn-ea"/>
        <a:cs typeface="Arial Narrow"/>
      </a:defRPr>
    </a:lvl1pPr>
    <a:lvl2pPr marL="342900" indent="-171450" algn="l" defTabSz="457200" rtl="0" eaLnBrk="1" latinLnBrk="0" hangingPunct="1">
      <a:lnSpc>
        <a:spcPct val="100000"/>
      </a:lnSpc>
      <a:spcBef>
        <a:spcPts val="0"/>
      </a:spcBef>
      <a:spcAft>
        <a:spcPts val="600"/>
      </a:spcAft>
      <a:buFont typeface="Lucida Grande"/>
      <a:buChar char="-"/>
      <a:tabLst/>
      <a:defRPr sz="1150" kern="1200">
        <a:solidFill>
          <a:schemeClr val="tx1"/>
        </a:solidFill>
        <a:latin typeface="Arial Narrow"/>
        <a:ea typeface="+mn-ea"/>
        <a:cs typeface="Arial Narrow"/>
      </a:defRPr>
    </a:lvl2pPr>
    <a:lvl3pPr marL="627063" indent="-228600" algn="l" defTabSz="457200" rtl="0" eaLnBrk="1" latinLnBrk="0" hangingPunct="1">
      <a:lnSpc>
        <a:spcPct val="100000"/>
      </a:lnSpc>
      <a:spcBef>
        <a:spcPts val="0"/>
      </a:spcBef>
      <a:spcAft>
        <a:spcPts val="600"/>
      </a:spcAft>
      <a:buFont typeface="Wingdings" charset="2"/>
      <a:buChar char="ü"/>
      <a:defRPr sz="1150" kern="1200">
        <a:solidFill>
          <a:schemeClr val="tx1"/>
        </a:solidFill>
        <a:latin typeface="Arial Narrow"/>
        <a:ea typeface="+mn-ea"/>
        <a:cs typeface="Arial Narrow"/>
      </a:defRPr>
    </a:lvl3pPr>
    <a:lvl4pPr marL="1600200" indent="-228600" algn="l" defTabSz="457200" rtl="0" eaLnBrk="1" latinLnBrk="0" hangingPunct="1">
      <a:buFont typeface="Arial"/>
      <a:buChar char="•"/>
      <a:defRPr sz="1200" kern="1200">
        <a:solidFill>
          <a:schemeClr val="tx1"/>
        </a:solidFill>
        <a:latin typeface="Arial Narrow"/>
        <a:ea typeface="+mn-ea"/>
        <a:cs typeface="Arial Narrow"/>
      </a:defRPr>
    </a:lvl4pPr>
    <a:lvl5pPr marL="2057400" indent="-228600" algn="l" defTabSz="457200" rtl="0" eaLnBrk="1" latinLnBrk="0" hangingPunct="1">
      <a:buFont typeface="Arial"/>
      <a:buChar char="•"/>
      <a:defRPr sz="1200" kern="1200">
        <a:solidFill>
          <a:schemeClr val="tx1"/>
        </a:solidFill>
        <a:latin typeface="Arial Narrow"/>
        <a:ea typeface="+mn-ea"/>
        <a:cs typeface="Arial Narrow"/>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3"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4"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5" TargetMode="External"/><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6"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7"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8" TargetMode="External"/><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9" TargetMode="External"/><Relationship Id="rId2" Type="http://schemas.openxmlformats.org/officeDocument/2006/relationships/slide" Target="../slides/slide38.xml"/><Relationship Id="rId1" Type="http://schemas.openxmlformats.org/officeDocument/2006/relationships/notesMaster" Target="../notesMasters/notesMaster1.xml"/><Relationship Id="rId4" Type="http://schemas.openxmlformats.org/officeDocument/2006/relationships/hyperlink" Target="http://myboe.org/portal/default/Content/Viewer/Content?action=2&amp;scId=306591&amp;sciId=11850" TargetMode="Externa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52"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insidemathematics.org"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myboe.org/portal/default/Content/Viewer/Content?action=2&amp;scId=306591&amp;sciId=11837" TargetMode="Externa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sldNum" sz="quarter" idx="5"/>
          </p:nvPr>
        </p:nvSpPr>
        <p:spPr/>
        <p:txBody>
          <a:bodyPr/>
          <a:lstStyle>
            <a:lvl1pPr defTabSz="880165" eaLnBrk="0" hangingPunct="0">
              <a:defRPr sz="1300">
                <a:solidFill>
                  <a:srgbClr val="000054"/>
                </a:solidFill>
                <a:latin typeface="Arial" charset="0"/>
                <a:ea typeface="ＭＳ Ｐゴシック" pitchFamily="-108" charset="-128"/>
              </a:defRPr>
            </a:lvl1pPr>
            <a:lvl2pPr marL="729057" indent="-280406" defTabSz="880165" eaLnBrk="0" hangingPunct="0">
              <a:defRPr sz="1300">
                <a:solidFill>
                  <a:srgbClr val="000054"/>
                </a:solidFill>
                <a:latin typeface="Arial" charset="0"/>
                <a:ea typeface="ＭＳ Ｐゴシック" pitchFamily="-108" charset="-128"/>
              </a:defRPr>
            </a:lvl2pPr>
            <a:lvl3pPr marL="1121626" indent="-224325" defTabSz="880165" eaLnBrk="0" hangingPunct="0">
              <a:defRPr sz="1300">
                <a:solidFill>
                  <a:srgbClr val="000054"/>
                </a:solidFill>
                <a:latin typeface="Arial" charset="0"/>
                <a:ea typeface="ＭＳ Ｐゴシック" pitchFamily="-108" charset="-128"/>
              </a:defRPr>
            </a:lvl3pPr>
            <a:lvl4pPr marL="1570276" indent="-224325" defTabSz="880165" eaLnBrk="0" hangingPunct="0">
              <a:defRPr sz="1300">
                <a:solidFill>
                  <a:srgbClr val="000054"/>
                </a:solidFill>
                <a:latin typeface="Arial" charset="0"/>
                <a:ea typeface="ＭＳ Ｐゴシック" pitchFamily="-108" charset="-128"/>
              </a:defRPr>
            </a:lvl4pPr>
            <a:lvl5pPr marL="2018927" indent="-224325" defTabSz="880165" eaLnBrk="0" hangingPunct="0">
              <a:defRPr sz="1300">
                <a:solidFill>
                  <a:srgbClr val="000054"/>
                </a:solidFill>
                <a:latin typeface="Arial" charset="0"/>
                <a:ea typeface="ＭＳ Ｐゴシック" pitchFamily="-108" charset="-128"/>
              </a:defRPr>
            </a:lvl5pPr>
            <a:lvl6pPr marL="2467577" indent="-224325" defTabSz="880165" eaLnBrk="0" fontAlgn="base" hangingPunct="0">
              <a:spcBef>
                <a:spcPct val="0"/>
              </a:spcBef>
              <a:spcAft>
                <a:spcPct val="0"/>
              </a:spcAft>
              <a:defRPr sz="1300">
                <a:solidFill>
                  <a:srgbClr val="000054"/>
                </a:solidFill>
                <a:latin typeface="Arial" charset="0"/>
                <a:ea typeface="ＭＳ Ｐゴシック" pitchFamily="-108" charset="-128"/>
              </a:defRPr>
            </a:lvl6pPr>
            <a:lvl7pPr marL="2916227" indent="-224325" defTabSz="880165" eaLnBrk="0" fontAlgn="base" hangingPunct="0">
              <a:spcBef>
                <a:spcPct val="0"/>
              </a:spcBef>
              <a:spcAft>
                <a:spcPct val="0"/>
              </a:spcAft>
              <a:defRPr sz="1300">
                <a:solidFill>
                  <a:srgbClr val="000054"/>
                </a:solidFill>
                <a:latin typeface="Arial" charset="0"/>
                <a:ea typeface="ＭＳ Ｐゴシック" pitchFamily="-108" charset="-128"/>
              </a:defRPr>
            </a:lvl7pPr>
            <a:lvl8pPr marL="3364878" indent="-224325" defTabSz="880165" eaLnBrk="0" fontAlgn="base" hangingPunct="0">
              <a:spcBef>
                <a:spcPct val="0"/>
              </a:spcBef>
              <a:spcAft>
                <a:spcPct val="0"/>
              </a:spcAft>
              <a:defRPr sz="1300">
                <a:solidFill>
                  <a:srgbClr val="000054"/>
                </a:solidFill>
                <a:latin typeface="Arial" charset="0"/>
                <a:ea typeface="ＭＳ Ｐゴシック" pitchFamily="-108" charset="-128"/>
              </a:defRPr>
            </a:lvl8pPr>
            <a:lvl9pPr marL="3813528" indent="-224325" defTabSz="880165" eaLnBrk="0" fontAlgn="base" hangingPunct="0">
              <a:spcBef>
                <a:spcPct val="0"/>
              </a:spcBef>
              <a:spcAft>
                <a:spcPct val="0"/>
              </a:spcAft>
              <a:defRPr sz="1300">
                <a:solidFill>
                  <a:srgbClr val="000054"/>
                </a:solidFill>
                <a:latin typeface="Arial" charset="0"/>
                <a:ea typeface="ＭＳ Ｐゴシック" pitchFamily="-108" charset="-128"/>
              </a:defRPr>
            </a:lvl9pPr>
          </a:lstStyle>
          <a:p>
            <a:fld id="{B51A2086-0714-46A9-8897-4BE513C7C538}" type="slidenum">
              <a:rPr lang="en-US" smtClean="0"/>
              <a:pPr/>
              <a:t>1</a:t>
            </a:fld>
            <a:endParaRPr lang="en-US" dirty="0"/>
          </a:p>
        </p:txBody>
      </p:sp>
      <p:sp>
        <p:nvSpPr>
          <p:cNvPr id="48132" name="Rectangle 3"/>
          <p:cNvSpPr>
            <a:spLocks noGrp="1" noChangeArrowheads="1"/>
          </p:cNvSpPr>
          <p:nvPr>
            <p:ph type="body" idx="1"/>
          </p:nvPr>
        </p:nvSpPr>
        <p:spPr/>
        <p:txBody>
          <a:bodyPr>
            <a:noAutofit/>
          </a:bodyPr>
          <a:lstStyle/>
          <a:p>
            <a:pPr>
              <a:buNone/>
            </a:pPr>
            <a:endParaRPr lang="en-US" sz="1100" dirty="0" smtClean="0"/>
          </a:p>
          <a:p>
            <a:pPr eaLnBrk="1" hangingPunct="1">
              <a:buFont typeface="Arial" pitchFamily="84" charset="0"/>
              <a:buNone/>
            </a:pPr>
            <a:r>
              <a:rPr lang="en-US" sz="1100" b="1" dirty="0" smtClean="0">
                <a:latin typeface="Arial Narrow" pitchFamily="84" charset="0"/>
              </a:rPr>
              <a:t>Talking</a:t>
            </a:r>
            <a:r>
              <a:rPr lang="en-US" sz="1100" b="1" baseline="0" dirty="0" smtClean="0">
                <a:latin typeface="Arial Narrow" pitchFamily="84" charset="0"/>
              </a:rPr>
              <a:t> Points:</a:t>
            </a:r>
          </a:p>
          <a:p>
            <a:pPr eaLnBrk="1" hangingPunct="1">
              <a:buFont typeface="Arial" pitchFamily="84" charset="0"/>
              <a:buNone/>
            </a:pPr>
            <a:r>
              <a:rPr lang="en-US" sz="1100" baseline="0" dirty="0" smtClean="0">
                <a:latin typeface="Arial Narrow" pitchFamily="84" charset="0"/>
              </a:rPr>
              <a:t>Welcome to Unit 3.</a:t>
            </a:r>
            <a:endParaRPr lang="en-US" sz="1100" dirty="0" smtClean="0">
              <a:latin typeface="Arial Narrow" pitchFamily="84" charset="0"/>
            </a:endParaRPr>
          </a:p>
          <a:p>
            <a:pPr>
              <a:buNone/>
            </a:pPr>
            <a:endParaRPr lang="en-US" sz="1100" dirty="0" smtClean="0"/>
          </a:p>
        </p:txBody>
      </p:sp>
      <p:sp>
        <p:nvSpPr>
          <p:cNvPr id="8" name="Slide Image Placeholder 7"/>
          <p:cNvSpPr>
            <a:spLocks noGrp="1" noRot="1" noChangeAspect="1"/>
          </p:cNvSpPr>
          <p:nvPr>
            <p:ph type="sldImg"/>
          </p:nvPr>
        </p:nvSpPr>
        <p:spPr>
          <a:xfrm>
            <a:off x="1143000" y="479425"/>
            <a:ext cx="4572000" cy="3429000"/>
          </a:xfr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sz="1150" b="1"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a:t>
            </a:r>
            <a:r>
              <a:rPr lang="en-US" sz="1150" b="1" kern="1200" baseline="0" dirty="0" smtClean="0">
                <a:solidFill>
                  <a:schemeClr val="tx1"/>
                </a:solidFill>
                <a:latin typeface="Arial Narrow"/>
                <a:ea typeface="+mn-ea"/>
                <a:cs typeface="Arial Narrow"/>
              </a:rPr>
              <a:t> Points:</a:t>
            </a:r>
          </a:p>
          <a:p>
            <a:pPr marL="114300" indent="-114300"/>
            <a:r>
              <a:rPr lang="en-US" sz="1150" kern="1200" dirty="0" smtClean="0">
                <a:solidFill>
                  <a:schemeClr val="tx1"/>
                </a:solidFill>
                <a:latin typeface="Arial Narrow"/>
                <a:ea typeface="+mn-ea"/>
                <a:cs typeface="Arial Narrow"/>
              </a:rPr>
              <a:t>Compare and contrast the</a:t>
            </a:r>
            <a:r>
              <a:rPr lang="en-US" sz="1150" kern="1200" baseline="0" dirty="0" smtClean="0">
                <a:solidFill>
                  <a:schemeClr val="tx1"/>
                </a:solidFill>
                <a:latin typeface="Arial Narrow"/>
                <a:ea typeface="+mn-ea"/>
                <a:cs typeface="Arial Narrow"/>
              </a:rPr>
              <a:t> three</a:t>
            </a:r>
            <a:r>
              <a:rPr lang="en-US" sz="1150" kern="1200" dirty="0" smtClean="0">
                <a:solidFill>
                  <a:schemeClr val="tx1"/>
                </a:solidFill>
                <a:latin typeface="Arial Narrow"/>
                <a:ea typeface="+mn-ea"/>
                <a:cs typeface="Arial Narrow"/>
              </a:rPr>
              <a:t> sets of standards in the</a:t>
            </a:r>
            <a:r>
              <a:rPr lang="en-US" sz="1150" kern="1200" baseline="0" dirty="0" smtClean="0">
                <a:solidFill>
                  <a:schemeClr val="tx1"/>
                </a:solidFill>
                <a:latin typeface="Arial Narrow"/>
                <a:ea typeface="+mn-ea"/>
                <a:cs typeface="Arial Narrow"/>
              </a:rPr>
              <a:t> “Comparing Standards” handout </a:t>
            </a:r>
            <a:r>
              <a:rPr lang="en-US" sz="1150" b="1" kern="1200" baseline="0" dirty="0" smtClean="0">
                <a:solidFill>
                  <a:schemeClr val="tx1"/>
                </a:solidFill>
                <a:latin typeface="Arial Narrow"/>
                <a:ea typeface="+mn-ea"/>
                <a:cs typeface="Arial Narrow"/>
              </a:rPr>
              <a:t>(Handout 3.0.2)</a:t>
            </a:r>
            <a:endParaRPr lang="en-US" sz="1150" b="1" kern="1200" dirty="0" smtClean="0">
              <a:solidFill>
                <a:schemeClr val="tx1"/>
              </a:solidFill>
              <a:latin typeface="Arial Narrow"/>
              <a:ea typeface="+mn-ea"/>
              <a:cs typeface="Arial Narrow"/>
            </a:endParaRPr>
          </a:p>
          <a:p>
            <a:pPr lvl="1"/>
            <a:r>
              <a:rPr lang="en-US" sz="1150" kern="1200" dirty="0" smtClean="0">
                <a:solidFill>
                  <a:schemeClr val="tx1"/>
                </a:solidFill>
                <a:latin typeface="Arial Narrow"/>
                <a:ea typeface="+mn-ea"/>
                <a:cs typeface="Arial Narrow"/>
              </a:rPr>
              <a:t>What do you notice about the similarities and differences? </a:t>
            </a:r>
          </a:p>
          <a:p>
            <a:pPr lvl="1"/>
            <a:r>
              <a:rPr lang="en-US" sz="1150" kern="1200" dirty="0" smtClean="0">
                <a:solidFill>
                  <a:schemeClr val="tx1"/>
                </a:solidFill>
                <a:latin typeface="Arial Narrow"/>
                <a:ea typeface="+mn-ea"/>
                <a:cs typeface="Arial Narrow"/>
              </a:rPr>
              <a:t>What practices are valuable for you to emphasize in your classroom?</a:t>
            </a:r>
          </a:p>
          <a:p>
            <a:pPr marL="171450" lvl="1" indent="0">
              <a:buNone/>
            </a:pPr>
            <a:endParaRPr lang="en-US" sz="1150" kern="1200" dirty="0" smtClean="0">
              <a:solidFill>
                <a:schemeClr val="tx1"/>
              </a:solidFill>
              <a:latin typeface="Arial Narrow"/>
              <a:ea typeface="+mn-ea"/>
              <a:cs typeface="Arial Narrow"/>
            </a:endParaRPr>
          </a:p>
          <a:p>
            <a:pPr marL="0" lvl="0" indent="-57150">
              <a:buNone/>
            </a:pPr>
            <a:r>
              <a:rPr lang="en-US" sz="1150" b="1" kern="1200" dirty="0" smtClean="0">
                <a:solidFill>
                  <a:schemeClr val="tx1"/>
                </a:solidFill>
                <a:latin typeface="Arial Narrow"/>
                <a:ea typeface="+mn-ea"/>
                <a:cs typeface="Arial Narrow"/>
              </a:rPr>
              <a:t>Facilitator</a:t>
            </a:r>
            <a:r>
              <a:rPr lang="en-US" sz="1150" b="1" kern="1200" baseline="0" dirty="0" smtClean="0">
                <a:solidFill>
                  <a:schemeClr val="tx1"/>
                </a:solidFill>
                <a:latin typeface="Arial Narrow"/>
                <a:ea typeface="+mn-ea"/>
                <a:cs typeface="Arial Narrow"/>
              </a:rPr>
              <a:t> Notes:</a:t>
            </a:r>
          </a:p>
          <a:p>
            <a:pPr marL="114300" lvl="0" indent="-171450">
              <a:buFont typeface="Arial" pitchFamily="34" charset="0"/>
              <a:buChar char="•"/>
            </a:pPr>
            <a:r>
              <a:rPr lang="en-US" sz="1150" b="0" kern="1200" baseline="0" dirty="0" smtClean="0">
                <a:solidFill>
                  <a:schemeClr val="tx1"/>
                </a:solidFill>
                <a:latin typeface="Arial Narrow"/>
                <a:ea typeface="+mn-ea"/>
                <a:cs typeface="Arial Narrow"/>
              </a:rPr>
              <a:t>Have participants work in small groups to read and discuss the handout.</a:t>
            </a:r>
          </a:p>
          <a:p>
            <a:pPr marL="114300" lvl="0" indent="-171450">
              <a:buFont typeface="Arial" pitchFamily="34" charset="0"/>
              <a:buChar char="•"/>
            </a:pPr>
            <a:r>
              <a:rPr lang="en-US" sz="1150" b="0" kern="1200" baseline="0" dirty="0" smtClean="0">
                <a:solidFill>
                  <a:schemeClr val="tx1"/>
                </a:solidFill>
                <a:latin typeface="Arial Narrow"/>
                <a:ea typeface="+mn-ea"/>
                <a:cs typeface="Arial Narrow"/>
              </a:rPr>
              <a:t>Share findings with whole group.</a:t>
            </a:r>
            <a:endParaRPr lang="en-US" sz="1150" b="0" kern="1200" dirty="0" smtClean="0">
              <a:solidFill>
                <a:schemeClr val="tx1"/>
              </a:solidFill>
              <a:latin typeface="Arial Narrow"/>
              <a:ea typeface="+mn-ea"/>
              <a:cs typeface="Arial Narrow"/>
            </a:endParaRPr>
          </a:p>
          <a:p>
            <a:pPr>
              <a:buNone/>
            </a:pPr>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b="1" dirty="0" smtClean="0"/>
          </a:p>
          <a:p>
            <a:pPr marL="0" indent="0">
              <a:buNone/>
            </a:pPr>
            <a:r>
              <a:rPr lang="en-US" b="1" dirty="0" smtClean="0"/>
              <a:t>Talking</a:t>
            </a:r>
            <a:r>
              <a:rPr lang="en-US" b="1" baseline="0" dirty="0" smtClean="0"/>
              <a:t> Points</a:t>
            </a:r>
            <a:r>
              <a:rPr lang="en-US" b="1" dirty="0" smtClean="0"/>
              <a:t>:</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CCSS for mathematical practices do not use the word “proof”. This is because many people are familiar with a narrow definition of proof (e.g., a two-column geometry proof).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term “argument” is intended to be more general in form but ultimately has the same purpose of constructing a logical sequence of steps that justify and communicate a given conclusion from a set of agreed premises.</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endParaRPr lang="en-US" b="1" dirty="0" smtClean="0"/>
          </a:p>
          <a:p>
            <a:pPr>
              <a:buNone/>
            </a:pPr>
            <a:r>
              <a:rPr lang="en-US" b="1" dirty="0" smtClean="0"/>
              <a:t>Facilitator</a:t>
            </a:r>
            <a:r>
              <a:rPr lang="en-US" b="1" baseline="0" dirty="0" smtClean="0"/>
              <a:t> Notes:</a:t>
            </a:r>
          </a:p>
          <a:p>
            <a:pPr>
              <a:buNone/>
            </a:pPr>
            <a:r>
              <a:rPr lang="en-US" baseline="0" dirty="0" smtClean="0"/>
              <a:t>Review bullets on slide.</a:t>
            </a:r>
          </a:p>
          <a:p>
            <a:pPr>
              <a:buNone/>
            </a:pPr>
            <a:endParaRPr lang="en-US" baseline="0" dirty="0" smtClean="0"/>
          </a:p>
          <a:p>
            <a:pPr>
              <a:buNone/>
            </a:pPr>
            <a:r>
              <a:rPr lang="en-US" b="1" baseline="0" dirty="0" smtClean="0"/>
              <a:t>Talking Points:</a:t>
            </a: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dirty="0" smtClean="0"/>
              <a:t>We</a:t>
            </a:r>
            <a:r>
              <a:rPr lang="en-US" baseline="0" dirty="0" smtClean="0"/>
              <a:t> will now learn how a 5</a:t>
            </a:r>
            <a:r>
              <a:rPr lang="en-US" baseline="30000" dirty="0" smtClean="0"/>
              <a:t>th</a:t>
            </a:r>
            <a:r>
              <a:rPr lang="en-US" baseline="0" dirty="0" smtClean="0"/>
              <a:t> grade classroom lesson inducted students into reasoning.</a:t>
            </a:r>
          </a:p>
          <a:p>
            <a:pPr>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r>
              <a:rPr lang="en-US" sz="1150" b="1" kern="1200" dirty="0" smtClean="0">
                <a:solidFill>
                  <a:schemeClr val="tx1"/>
                </a:solidFill>
                <a:latin typeface="Arial Narrow"/>
                <a:ea typeface="+mn-ea"/>
                <a:cs typeface="Arial Narrow"/>
              </a:rPr>
              <a:t>Facilitator</a:t>
            </a:r>
            <a:r>
              <a:rPr lang="en-US" sz="1150" b="1" kern="1200" baseline="0" dirty="0" smtClean="0">
                <a:solidFill>
                  <a:schemeClr val="tx1"/>
                </a:solidFill>
                <a:latin typeface="Arial Narrow"/>
                <a:ea typeface="+mn-ea"/>
                <a:cs typeface="Arial Narrow"/>
              </a:rPr>
              <a:t> Notes:</a:t>
            </a:r>
          </a:p>
          <a:p>
            <a:pPr marL="114300" indent="-114300"/>
            <a:r>
              <a:rPr lang="en-US" sz="1150" b="0" kern="1200" baseline="0" dirty="0" smtClean="0">
                <a:solidFill>
                  <a:schemeClr val="tx1"/>
                </a:solidFill>
                <a:latin typeface="Arial Narrow"/>
                <a:ea typeface="+mn-ea"/>
                <a:cs typeface="Arial Narrow"/>
              </a:rPr>
              <a:t>Refer participants to handout: </a:t>
            </a:r>
            <a:r>
              <a:rPr lang="en-US" sz="1150" b="0" kern="1200" dirty="0" smtClean="0">
                <a:solidFill>
                  <a:schemeClr val="tx1"/>
                </a:solidFill>
                <a:latin typeface="Arial Narrow"/>
                <a:ea typeface="+mn-ea"/>
                <a:cs typeface="Arial Narrow"/>
              </a:rPr>
              <a:t>“Odd and Even Survey” </a:t>
            </a:r>
            <a:r>
              <a:rPr lang="en-US" sz="1150" b="1" kern="1200" dirty="0" smtClean="0">
                <a:solidFill>
                  <a:schemeClr val="tx1"/>
                </a:solidFill>
                <a:latin typeface="Arial Narrow"/>
                <a:ea typeface="+mn-ea"/>
                <a:cs typeface="Arial Narrow"/>
              </a:rPr>
              <a:t>(Handout 3.1.1)</a:t>
            </a:r>
            <a:r>
              <a:rPr lang="en-US" sz="1150" b="0" kern="1200" baseline="0" dirty="0" smtClean="0">
                <a:solidFill>
                  <a:schemeClr val="tx1"/>
                </a:solidFill>
                <a:latin typeface="Arial Narrow"/>
                <a:ea typeface="+mn-ea"/>
                <a:cs typeface="Arial Narrow"/>
              </a:rPr>
              <a:t>.</a:t>
            </a:r>
            <a:endParaRPr lang="en-US" sz="1150" b="0" kern="1200" dirty="0" smtClean="0">
              <a:solidFill>
                <a:schemeClr val="tx1"/>
              </a:solidFill>
              <a:latin typeface="Arial Narrow"/>
              <a:ea typeface="+mn-ea"/>
              <a:cs typeface="Arial Narrow"/>
            </a:endParaRPr>
          </a:p>
          <a:p>
            <a:pPr>
              <a:buNone/>
            </a:pPr>
            <a:endParaRPr lang="en-US" sz="1150" kern="1200" dirty="0" smtClean="0">
              <a:solidFill>
                <a:schemeClr val="tx1"/>
              </a:solidFill>
              <a:latin typeface="Arial Narrow"/>
              <a:ea typeface="+mn-ea"/>
              <a:cs typeface="Arial Narrow"/>
            </a:endParaRPr>
          </a:p>
          <a:p>
            <a:pPr marL="114300" indent="-114300"/>
            <a:r>
              <a:rPr lang="en-US" sz="1150" kern="1200" dirty="0" smtClean="0">
                <a:solidFill>
                  <a:schemeClr val="tx1"/>
                </a:solidFill>
                <a:latin typeface="Arial Narrow"/>
                <a:ea typeface="+mn-ea"/>
                <a:cs typeface="Arial Narrow"/>
              </a:rPr>
              <a:t>After participants complete</a:t>
            </a:r>
            <a:r>
              <a:rPr lang="en-US" sz="1150" kern="1200" baseline="0" dirty="0" smtClean="0">
                <a:solidFill>
                  <a:schemeClr val="tx1"/>
                </a:solidFill>
                <a:latin typeface="Arial Narrow"/>
                <a:ea typeface="+mn-ea"/>
                <a:cs typeface="Arial Narrow"/>
              </a:rPr>
              <a:t> their survey and share some responses, refer them to the sample of student responses, </a:t>
            </a:r>
            <a:r>
              <a:rPr lang="en-US" sz="1150" b="0" kern="1200" baseline="0" dirty="0" smtClean="0">
                <a:solidFill>
                  <a:schemeClr val="tx1"/>
                </a:solidFill>
                <a:latin typeface="Arial Narrow"/>
                <a:ea typeface="+mn-ea"/>
                <a:cs typeface="Arial Narrow"/>
              </a:rPr>
              <a:t>“Student Definitions of Even”</a:t>
            </a:r>
            <a:r>
              <a:rPr lang="en-US" sz="1150" b="1" kern="1200" baseline="0" dirty="0" smtClean="0">
                <a:solidFill>
                  <a:schemeClr val="tx1"/>
                </a:solidFill>
                <a:latin typeface="Arial Narrow"/>
                <a:ea typeface="+mn-ea"/>
                <a:cs typeface="Arial Narrow"/>
              </a:rPr>
              <a:t> (</a:t>
            </a:r>
            <a:r>
              <a:rPr lang="en-US" sz="1150" b="1" kern="1200" dirty="0" smtClean="0">
                <a:solidFill>
                  <a:schemeClr val="tx1"/>
                </a:solidFill>
                <a:latin typeface="Arial Narrow"/>
                <a:ea typeface="+mn-ea"/>
                <a:cs typeface="Arial Narrow"/>
              </a:rPr>
              <a:t>Handout</a:t>
            </a:r>
            <a:r>
              <a:rPr lang="en-US" sz="1150" b="1" kern="1200" baseline="0" dirty="0" smtClean="0">
                <a:solidFill>
                  <a:schemeClr val="tx1"/>
                </a:solidFill>
                <a:latin typeface="Arial Narrow"/>
                <a:ea typeface="+mn-ea"/>
                <a:cs typeface="Arial Narrow"/>
              </a:rPr>
              <a:t> </a:t>
            </a:r>
            <a:r>
              <a:rPr lang="en-US" sz="1150" b="1" kern="1200" dirty="0" smtClean="0">
                <a:solidFill>
                  <a:schemeClr val="tx1"/>
                </a:solidFill>
                <a:latin typeface="Arial Narrow"/>
                <a:ea typeface="+mn-ea"/>
                <a:cs typeface="Arial Narrow"/>
              </a:rPr>
              <a:t>3.1.2)</a:t>
            </a:r>
            <a:r>
              <a:rPr lang="en-US" sz="1150" kern="1200" baseline="0" dirty="0" smtClean="0">
                <a:solidFill>
                  <a:schemeClr val="tx1"/>
                </a:solidFill>
                <a:latin typeface="Arial Narrow"/>
                <a:ea typeface="+mn-ea"/>
                <a:cs typeface="Arial Narrow"/>
              </a:rPr>
              <a:t>.</a:t>
            </a:r>
            <a:endParaRPr lang="en-US" sz="1150" kern="1200" dirty="0" smtClean="0">
              <a:solidFill>
                <a:schemeClr val="tx1"/>
              </a:solidFill>
              <a:latin typeface="Arial Narrow"/>
              <a:ea typeface="+mn-ea"/>
              <a:cs typeface="Arial Narrow"/>
            </a:endParaRPr>
          </a:p>
          <a:p>
            <a:pPr>
              <a:buNone/>
            </a:pPr>
            <a:endParaRPr lang="en-US" sz="1150"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a:t>
            </a:r>
            <a:r>
              <a:rPr lang="en-US" sz="1150" b="1" kern="1200" baseline="0" dirty="0" smtClean="0">
                <a:solidFill>
                  <a:schemeClr val="tx1"/>
                </a:solidFill>
                <a:latin typeface="Arial Narrow"/>
                <a:ea typeface="+mn-ea"/>
                <a:cs typeface="Arial Narrow"/>
              </a:rPr>
              <a:t> Points:</a:t>
            </a:r>
            <a:endParaRPr lang="en-US" sz="1150" b="1" kern="1200" dirty="0" smtClean="0">
              <a:solidFill>
                <a:schemeClr val="tx1"/>
              </a:solidFill>
              <a:latin typeface="Arial Narrow"/>
              <a:ea typeface="+mn-ea"/>
              <a:cs typeface="Arial Narrow"/>
            </a:endParaRPr>
          </a:p>
          <a:p>
            <a:r>
              <a:rPr lang="en-US" sz="1150" kern="1200" dirty="0" smtClean="0">
                <a:solidFill>
                  <a:schemeClr val="tx1"/>
                </a:solidFill>
                <a:latin typeface="Arial Narrow"/>
                <a:ea typeface="+mn-ea"/>
                <a:cs typeface="Arial Narrow"/>
              </a:rPr>
              <a:t>Over 300 students from grade five through high school geometry responded to the survey. Consider the clarity and logic of the student-generated definitions. Does the students’ grade level impact the logic and/or clarity?  </a:t>
            </a:r>
          </a:p>
          <a:p>
            <a:endParaRPr lang="en-US" sz="1150" kern="1200" dirty="0" smtClean="0">
              <a:solidFill>
                <a:schemeClr val="tx1"/>
              </a:solidFill>
              <a:latin typeface="Arial Narrow"/>
              <a:ea typeface="+mn-ea"/>
              <a:cs typeface="Arial Narrow"/>
            </a:endParaRPr>
          </a:p>
          <a:p>
            <a:r>
              <a:rPr lang="en-US" sz="1150" kern="1200" dirty="0" smtClean="0">
                <a:solidFill>
                  <a:schemeClr val="tx1"/>
                </a:solidFill>
                <a:latin typeface="Arial Narrow"/>
                <a:ea typeface="+mn-ea"/>
                <a:cs typeface="Arial Narrow"/>
              </a:rPr>
              <a:t>In small groups, discuss what argument strategies (e.g., example, counter-examples, non-examples) are evident in the student definitions. What should be included in a definition to be considered complete and clear?</a:t>
            </a:r>
          </a:p>
          <a:p>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b="1" dirty="0" smtClean="0"/>
          </a:p>
          <a:p>
            <a:pPr marL="0" indent="0">
              <a:buNone/>
            </a:pPr>
            <a:r>
              <a:rPr lang="en-US" b="1" dirty="0" smtClean="0"/>
              <a:t>Talking Points:</a:t>
            </a:r>
          </a:p>
          <a:p>
            <a:r>
              <a:rPr lang="en-US" dirty="0" smtClean="0"/>
              <a:t>Mathematical reasoning can serve as an instrument of inquiry for discovering and exploring new ideas, a process that we call the </a:t>
            </a:r>
            <a:r>
              <a:rPr lang="en-US" i="1" dirty="0" smtClean="0"/>
              <a:t>reasoning of inquiry</a:t>
            </a:r>
            <a:r>
              <a:rPr lang="en-US" dirty="0" smtClean="0"/>
              <a:t>. </a:t>
            </a:r>
          </a:p>
          <a:p>
            <a:r>
              <a:rPr lang="en-US" dirty="0" smtClean="0"/>
              <a:t>Mathematical reasoning also functions centrally in justifying or proving mathematical claims, a process that we call the </a:t>
            </a:r>
            <a:r>
              <a:rPr lang="en-US" i="1" dirty="0" smtClean="0"/>
              <a:t>reasoning of justification</a:t>
            </a:r>
            <a:r>
              <a:rPr lang="en-US" dirty="0" smtClean="0"/>
              <a:t>.</a:t>
            </a:r>
          </a:p>
          <a:p>
            <a:pPr>
              <a:buNone/>
            </a:pPr>
            <a:endParaRPr lang="en-US" dirty="0" smtClean="0"/>
          </a:p>
          <a:p>
            <a:r>
              <a:rPr lang="en-US" dirty="0" smtClean="0"/>
              <a:t>The reasoning of justification, as we see it, rests on two foundations. One foundation is an evolving body of public knowledge — the mathematical ideas, procedures, methods, and terms that have already been defined and established within a given community.</a:t>
            </a:r>
          </a:p>
          <a:p>
            <a:r>
              <a:rPr lang="en-US" dirty="0" smtClean="0"/>
              <a:t>The second foundation of mathematical reasoning is mathematical language — symbols, terms, notations, definitions, and representations — and rules of logic and syntax for their meaningful use in formulating claims and the networks of relationships used to justify them.</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endParaRPr lang="en-US" sz="1150" b="1" dirty="0" smtClean="0">
              <a:effectLst/>
            </a:endParaRPr>
          </a:p>
          <a:p>
            <a:pPr>
              <a:buNone/>
            </a:pPr>
            <a:r>
              <a:rPr lang="en-US" sz="1150" b="1" dirty="0" smtClean="0">
                <a:effectLst/>
              </a:rPr>
              <a:t>Talking Points:</a:t>
            </a:r>
          </a:p>
          <a:p>
            <a:pPr marL="114300" indent="-114300"/>
            <a:r>
              <a:rPr lang="en-US" sz="1150" dirty="0" smtClean="0">
                <a:effectLst/>
              </a:rPr>
              <a:t>Developing a reasoning community involves</a:t>
            </a:r>
            <a:r>
              <a:rPr lang="en-US" sz="1150" baseline="0" dirty="0" smtClean="0">
                <a:effectLst/>
              </a:rPr>
              <a:t> </a:t>
            </a:r>
            <a:r>
              <a:rPr lang="en-US" sz="1150" dirty="0" smtClean="0">
                <a:effectLst/>
              </a:rPr>
              <a:t>three domains of work a teacher must</a:t>
            </a:r>
            <a:r>
              <a:rPr lang="en-US" sz="1150" baseline="0" dirty="0" smtClean="0">
                <a:effectLst/>
              </a:rPr>
              <a:t> do:</a:t>
            </a:r>
          </a:p>
          <a:p>
            <a:pPr marL="342900" lvl="1" indent="-114300"/>
            <a:r>
              <a:rPr lang="en-US" sz="1200" dirty="0" smtClean="0"/>
              <a:t>Selecting mathematical tasks that need and provide opportunities for mathematical reasoning.</a:t>
            </a:r>
          </a:p>
          <a:p>
            <a:pPr marL="342900" lvl="1" indent="-114300"/>
            <a:r>
              <a:rPr lang="en-US" sz="1200" dirty="0" smtClean="0"/>
              <a:t>Making mathematical knowledge public and scaffolding the use of mathematical language and knowledge: Making mathematical records (through notebooks, public postings) to make the work public and available for public development.</a:t>
            </a:r>
          </a:p>
          <a:p>
            <a:pPr lvl="1"/>
            <a:r>
              <a:rPr lang="en-US" sz="1200" dirty="0" smtClean="0"/>
              <a:t>Establishing a classroom culture permeated with serious interest in and respect for others’ mathematical ideas. Students learn to attend and respond to, as well as use others’ solutions or proposals as a means of strengthening their own understanding and the subsequent contributions they can make to the class work.</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b="0" dirty="0" smtClean="0"/>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Notes</a:t>
            </a:r>
            <a:r>
              <a:rPr lang="en-US" b="1" baseline="0" dirty="0" smtClean="0"/>
              <a:t> to Facilitator:</a:t>
            </a:r>
            <a:endParaRPr lang="en-US" b="1"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dirty="0" smtClean="0"/>
              <a:t>Refer participants</a:t>
            </a:r>
            <a:r>
              <a:rPr lang="en-US" b="0" baseline="0" dirty="0" smtClean="0"/>
              <a:t> to the handout, “</a:t>
            </a:r>
            <a:r>
              <a:rPr lang="en-US" sz="1150" b="0" kern="1200" dirty="0" smtClean="0">
                <a:solidFill>
                  <a:schemeClr val="tx1"/>
                </a:solidFill>
                <a:effectLst/>
                <a:latin typeface="Arial Narrow"/>
                <a:ea typeface="+mn-ea"/>
                <a:cs typeface="Arial Narrow"/>
              </a:rPr>
              <a:t>Sample Strategies for Differentiating Instruction” (</a:t>
            </a:r>
            <a:r>
              <a:rPr lang="en-US" b="1" dirty="0" smtClean="0"/>
              <a:t>Handout 3.1.3)</a:t>
            </a:r>
            <a:r>
              <a:rPr lang="en-US" b="0" baseline="0" dirty="0" smtClean="0"/>
              <a:t> and have them read silently.</a:t>
            </a:r>
          </a:p>
          <a:p>
            <a:pPr>
              <a:buNone/>
            </a:pPr>
            <a:endParaRPr lang="en-US" b="1" baseline="0" dirty="0" smtClean="0"/>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dirty="0" smtClean="0">
                <a:effectLst/>
              </a:rPr>
              <a:t>Facilitator Notes:</a:t>
            </a: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0" dirty="0" smtClean="0">
                <a:effectLst/>
              </a:rPr>
              <a:t>Turn attention to slide an allow participants to read slide silently.</a:t>
            </a: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50" b="1" dirty="0" smtClean="0">
              <a:effectLst/>
            </a:endParaRP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dirty="0" smtClean="0">
                <a:effectLst/>
              </a:rPr>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dirty="0" smtClean="0">
                <a:effectLst/>
              </a:rPr>
              <a:t>Ball's description of a community of </a:t>
            </a:r>
            <a:r>
              <a:rPr lang="en-US" sz="1150" dirty="0" err="1" smtClean="0">
                <a:effectLst/>
              </a:rPr>
              <a:t>reasoners</a:t>
            </a:r>
            <a:r>
              <a:rPr lang="en-US" sz="1150" dirty="0" smtClean="0">
                <a:effectLst/>
              </a:rPr>
              <a:t> can be integrated with strategies for teaching English learners, students with special needs, and high-achieving students. </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dirty="0" smtClean="0">
                <a:effectLst/>
              </a:rPr>
              <a:t>Refer to </a:t>
            </a:r>
            <a:r>
              <a:rPr lang="en-US" b="0" baseline="0" dirty="0" smtClean="0"/>
              <a:t>“</a:t>
            </a:r>
            <a:r>
              <a:rPr lang="en-US" sz="1150" b="0" kern="1200" dirty="0" smtClean="0">
                <a:solidFill>
                  <a:schemeClr val="tx1"/>
                </a:solidFill>
                <a:effectLst/>
                <a:latin typeface="Arial Narrow"/>
                <a:ea typeface="+mn-ea"/>
                <a:cs typeface="Arial Narrow"/>
              </a:rPr>
              <a:t>Sample Strategies for Differentiating Instruction” (</a:t>
            </a:r>
            <a:r>
              <a:rPr lang="en-US" b="1" dirty="0" smtClean="0"/>
              <a:t>Handout 3.1.3)</a:t>
            </a:r>
            <a:r>
              <a:rPr lang="en-US" b="0" baseline="0" dirty="0" smtClean="0"/>
              <a:t> </a:t>
            </a:r>
            <a:r>
              <a:rPr lang="en-US" sz="1150" dirty="0" smtClean="0">
                <a:effectLst/>
              </a:rPr>
              <a:t>for examples of strategies to meet the needs of diverse learners in your classroom. [Allow</a:t>
            </a:r>
            <a:r>
              <a:rPr lang="en-US" sz="1150" baseline="0" dirty="0" smtClean="0">
                <a:effectLst/>
              </a:rPr>
              <a:t> time to read and support discussion as time allows]</a:t>
            </a:r>
            <a:endParaRPr lang="en-US" sz="1150" dirty="0" smtClean="0">
              <a:effectLst/>
            </a:endParaRPr>
          </a:p>
          <a:p>
            <a:pPr marL="114300" indent="-114300"/>
            <a:r>
              <a:rPr lang="en-US" b="0" dirty="0" smtClean="0">
                <a:cs typeface="Arial Narrow"/>
              </a:rPr>
              <a:t>Discuss in small groups:  </a:t>
            </a:r>
            <a:r>
              <a:rPr lang="en-US" sz="1200" dirty="0" smtClean="0">
                <a:cs typeface="Arial Narrow"/>
              </a:rPr>
              <a:t>If discourse improves learning for students, how can you support English learners in this community? </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endParaRPr lang="en-US" sz="1150" b="0" dirty="0" smtClean="0">
              <a:effectLst/>
            </a:endParaRPr>
          </a:p>
          <a:p>
            <a:pPr>
              <a:buNone/>
            </a:pPr>
            <a:endParaRPr lang="en-US" b="1" baseline="0"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sz="1150" b="1" dirty="0" smtClean="0">
              <a:effectLst/>
            </a:endParaRPr>
          </a:p>
          <a:p>
            <a:pPr marL="0" indent="0">
              <a:buNone/>
            </a:pPr>
            <a:r>
              <a:rPr lang="en-US" sz="1150" b="1" dirty="0" smtClean="0">
                <a:effectLst/>
              </a:rPr>
              <a:t>Talking Points:</a:t>
            </a:r>
          </a:p>
          <a:p>
            <a:pPr marL="114300" indent="-114300"/>
            <a:r>
              <a:rPr lang="en-US" sz="1150" dirty="0" smtClean="0">
                <a:effectLst/>
              </a:rPr>
              <a:t>Why Are Conjectures Valuable for Students?</a:t>
            </a:r>
          </a:p>
          <a:p>
            <a:r>
              <a:rPr lang="en-US" sz="1150" dirty="0" smtClean="0">
                <a:effectLst/>
              </a:rPr>
              <a:t>The process of students making mathematical conjectures about predictable outcomes — and then testing these conjectures — can impact student learning in the following ways:</a:t>
            </a:r>
          </a:p>
          <a:p>
            <a:pPr marL="0" indent="0">
              <a:buNone/>
            </a:pPr>
            <a:r>
              <a:rPr lang="en-US" sz="1150" dirty="0" smtClean="0">
                <a:effectLst/>
              </a:rPr>
              <a:t>[Review bullets</a:t>
            </a:r>
            <a:r>
              <a:rPr lang="en-US" sz="1150" baseline="0" dirty="0" smtClean="0">
                <a:effectLst/>
              </a:rPr>
              <a:t> on slide]</a:t>
            </a:r>
            <a:endParaRPr lang="en-US" sz="1150" dirty="0" smtClean="0">
              <a:effectLst/>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17</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b="1" dirty="0" smtClean="0"/>
              <a:t>Notes to Facilitator:</a:t>
            </a:r>
          </a:p>
          <a:p>
            <a:pPr marL="114300" indent="-114300"/>
            <a:r>
              <a:rPr lang="en-US" b="0" dirty="0" smtClean="0"/>
              <a:t>Refer participants to the “Lesson Plan for Day One”</a:t>
            </a:r>
            <a:r>
              <a:rPr lang="en-US" b="0" baseline="0" dirty="0" smtClean="0"/>
              <a:t> handout </a:t>
            </a:r>
            <a:r>
              <a:rPr lang="en-US" b="1" baseline="0" dirty="0" smtClean="0"/>
              <a:t>(</a:t>
            </a:r>
            <a:r>
              <a:rPr lang="en-US" b="1" dirty="0" smtClean="0"/>
              <a:t>Handout 3.1.4)</a:t>
            </a:r>
            <a:r>
              <a:rPr lang="en-US" b="0" baseline="0" dirty="0" smtClean="0"/>
              <a:t>.</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00" dirty="0" smtClean="0"/>
              <a:t>Movie length: 20 seconds.</a:t>
            </a:r>
            <a:r>
              <a:rPr lang="en-US" sz="1100" baseline="0" dirty="0" smtClean="0"/>
              <a:t> </a:t>
            </a:r>
            <a:r>
              <a:rPr lang="en-US" b="0" baseline="0" dirty="0" smtClean="0"/>
              <a:t>Prepare Internet video hyperlink: </a:t>
            </a:r>
            <a:r>
              <a:rPr lang="en-US" sz="1200" dirty="0" smtClean="0">
                <a:hlinkClick r:id="rId3"/>
              </a:rPr>
              <a:t>http://myboe.org/portal/default/Content/Viewer/Content?action=2&amp;scId=306591&amp;sciId=11843</a:t>
            </a:r>
            <a:endParaRPr lang="en-US" b="0" baseline="0" dirty="0" smtClean="0"/>
          </a:p>
          <a:p>
            <a:pPr marL="0" indent="0">
              <a:buNone/>
            </a:pPr>
            <a:endParaRPr lang="en-US" b="0" baseline="0" dirty="0" smtClean="0"/>
          </a:p>
          <a:p>
            <a:pPr marL="0" indent="0">
              <a:buNone/>
            </a:pPr>
            <a:r>
              <a:rPr lang="en-US" b="1" baseline="0" dirty="0" smtClean="0"/>
              <a:t>Talking Points:</a:t>
            </a:r>
            <a:endParaRPr lang="en-US" b="1"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fifth grade work began with a lesson taught by guest teacher, Harold Asturias.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lesson opened with Asturias stating, “mistakes are gifts because they promote discussion,” “ask questions until it makes sense,” and “think with language and use language to think.” The lesson then tapped into student prior knowledge.</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slide shows three</a:t>
            </a:r>
            <a:r>
              <a:rPr lang="en-US" sz="1150" kern="1200" baseline="0" dirty="0" smtClean="0">
                <a:solidFill>
                  <a:schemeClr val="tx1"/>
                </a:solidFill>
                <a:latin typeface="Arial Narrow"/>
                <a:ea typeface="+mn-ea"/>
                <a:cs typeface="Arial Narrow"/>
              </a:rPr>
              <a:t> student definitions [read slide]</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dirty="0" smtClean="0"/>
              <a:t>The following video captures Daniela’s pairing of fingers as a representation of the concept of even and odd numbers.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200" dirty="0" smtClean="0"/>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200" dirty="0" smtClean="0"/>
              <a:t>Video available</a:t>
            </a:r>
            <a:r>
              <a:rPr lang="en-US" sz="1200" baseline="0" dirty="0" smtClean="0"/>
              <a:t> on the Brokers of Expertise Web site (SMP Module section 3.1.3) at </a:t>
            </a:r>
            <a:r>
              <a:rPr lang="en-US" sz="1200" dirty="0" smtClean="0">
                <a:hlinkClick r:id="rId3"/>
              </a:rPr>
              <a:t>http://myboe.org/portal/default/Content/Viewer/Content?action=2&amp;scId=306591&amp;sciId=11843</a:t>
            </a:r>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lnSpcReduction="10000"/>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b="1" dirty="0" smtClean="0"/>
              <a:t>Notes to Facilitator:</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00" dirty="0" smtClean="0"/>
              <a:t>Movie length: </a:t>
            </a:r>
            <a:r>
              <a:rPr lang="en-US" sz="1100" kern="1200" dirty="0" smtClean="0">
                <a:solidFill>
                  <a:schemeClr val="tx1"/>
                </a:solidFill>
                <a:latin typeface="Arial Narrow"/>
                <a:ea typeface="+mn-ea"/>
                <a:cs typeface="Arial Narrow"/>
              </a:rPr>
              <a:t>2 minutes</a:t>
            </a:r>
            <a:r>
              <a:rPr lang="en-US" sz="1100" dirty="0" smtClean="0"/>
              <a:t>.</a:t>
            </a:r>
            <a:r>
              <a:rPr lang="en-US" sz="1100" baseline="0" dirty="0" smtClean="0"/>
              <a:t> </a:t>
            </a:r>
            <a:r>
              <a:rPr lang="en-US" b="0" baseline="0" dirty="0" smtClean="0"/>
              <a:t>Prepare Internet video hyperlink: </a:t>
            </a:r>
            <a:r>
              <a:rPr lang="en-US" sz="1200" dirty="0" smtClean="0">
                <a:cs typeface="Arial Narrow"/>
                <a:hlinkClick r:id="rId3"/>
              </a:rPr>
              <a:t>http://myboe.org/portal/default/Content/Viewer/Content?action=2&amp;scId=306591&amp;sciId=11844</a:t>
            </a:r>
            <a:endParaRPr lang="en-US" b="0" baseline="0" dirty="0" smtClean="0"/>
          </a:p>
          <a:p>
            <a:pPr marL="0" indent="0">
              <a:buNone/>
            </a:pPr>
            <a:endParaRPr lang="en-US" sz="1150"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The lesson presented students with a “significant problem designed to engage them …</a:t>
            </a:r>
            <a:r>
              <a:rPr lang="en-US" sz="1150" kern="1200" baseline="0" dirty="0" smtClean="0">
                <a:solidFill>
                  <a:schemeClr val="tx1"/>
                </a:solidFill>
                <a:latin typeface="Arial Narrow"/>
                <a:ea typeface="+mn-ea"/>
                <a:cs typeface="Arial Narrow"/>
              </a:rPr>
              <a:t> </a:t>
            </a:r>
            <a:r>
              <a:rPr lang="en-US" sz="1150" kern="1200" dirty="0" smtClean="0">
                <a:solidFill>
                  <a:schemeClr val="tx1"/>
                </a:solidFill>
                <a:latin typeface="Arial Narrow"/>
                <a:ea typeface="+mn-ea"/>
                <a:cs typeface="Arial Narrow"/>
              </a:rPr>
              <a:t>and elicit conjectures” (Clements, 2004). </a:t>
            </a:r>
          </a:p>
          <a:p>
            <a:r>
              <a:rPr lang="en-US" sz="1150" kern="1200" dirty="0" smtClean="0">
                <a:solidFill>
                  <a:schemeClr val="tx1"/>
                </a:solidFill>
                <a:latin typeface="Arial Narrow"/>
                <a:ea typeface="+mn-ea"/>
                <a:cs typeface="Arial Narrow"/>
              </a:rPr>
              <a:t>Building on Deborah Ball and Deborah Shifter’s odd and even work with students, the instructional conjecture was that if students viewed a video of another fifth grade student’s misconception of odd and even, students would be motivated to develop an argument to help this student clarify her understanding. In turn, the class would develop a common definition that would become part of the classroom’s public knowledge. </a:t>
            </a:r>
          </a:p>
          <a:p>
            <a:r>
              <a:rPr lang="en-US" sz="1150" kern="1200" dirty="0" smtClean="0">
                <a:solidFill>
                  <a:schemeClr val="tx1"/>
                </a:solidFill>
                <a:latin typeface="Arial Narrow"/>
                <a:ea typeface="+mn-ea"/>
                <a:cs typeface="Arial Narrow"/>
              </a:rPr>
              <a:t>A video of Emily was filmed immediately after she successfully participated in a textbook lesson defining even numbers as numbers ending in 0, 2, 4, 6, 8. In the video, she demonstrated that although she was successful in the textbook lesson about even numbers, she continued to hold on to a misunderstanding about what “even” means.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Let’s watch the video in which Emily’s cases/examples seemed “reasonable” to the fifth grade audience, causing her classmates to question their understanding of odd and even numbers.</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50" kern="1200" dirty="0" smtClean="0">
              <a:solidFill>
                <a:schemeClr val="tx1"/>
              </a:solidFill>
              <a:latin typeface="Arial Narrow"/>
              <a:ea typeface="+mn-ea"/>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kern="1200" dirty="0" smtClean="0">
                <a:solidFill>
                  <a:schemeClr val="tx1"/>
                </a:solidFill>
                <a:latin typeface="Arial Narrow"/>
                <a:ea typeface="+mn-ea"/>
                <a:cs typeface="Arial Narrow"/>
              </a:rPr>
              <a:t>[after</a:t>
            </a:r>
            <a:r>
              <a:rPr lang="en-US" sz="1150" kern="1200" baseline="0" dirty="0" smtClean="0">
                <a:solidFill>
                  <a:schemeClr val="tx1"/>
                </a:solidFill>
                <a:latin typeface="Arial Narrow"/>
                <a:ea typeface="+mn-ea"/>
                <a:cs typeface="Arial Narrow"/>
              </a:rPr>
              <a:t> viewing video] </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50" kern="1200" baseline="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movie caused greater disequilibrium among students than was anticipated. Emily’s flawed reasoning greatly influenced the students and their fragile understanding of odd and even numbers became evident. This discovery enabled the teacher to adjust the content focus for teaching reasoning practices during the school year.</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150" kern="1200" dirty="0" smtClean="0">
              <a:solidFill>
                <a:schemeClr val="tx1"/>
              </a:solidFill>
              <a:latin typeface="Arial Narrow"/>
              <a:ea typeface="+mn-ea"/>
              <a:cs typeface="Arial Narrow"/>
            </a:endParaRPr>
          </a:p>
          <a:p>
            <a:endParaRPr lang="en-US" sz="1150" kern="1200" dirty="0" smtClean="0">
              <a:solidFill>
                <a:schemeClr val="tx1"/>
              </a:solidFill>
              <a:latin typeface="Arial Narrow"/>
              <a:ea typeface="+mn-ea"/>
              <a:cs typeface="Arial Narrow"/>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19</a:t>
            </a:fld>
            <a:endParaRPr lang="en-US" dirty="0"/>
          </a:p>
        </p:txBody>
      </p:sp>
    </p:spTree>
    <p:extLst>
      <p:ext uri="{BB962C8B-B14F-4D97-AF65-F5344CB8AC3E}">
        <p14:creationId xmlns:p14="http://schemas.microsoft.com/office/powerpoint/2010/main" val="3413145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pPr marL="0" indent="0">
              <a:buNone/>
            </a:pPr>
            <a:endParaRPr lang="en-US" sz="1400" b="1" dirty="0" smtClean="0">
              <a:effectLst/>
            </a:endParaRPr>
          </a:p>
          <a:p>
            <a:pPr marL="0" indent="0">
              <a:buNone/>
            </a:pPr>
            <a:endParaRPr lang="en-US" b="1" dirty="0" smtClean="0">
              <a:effectLst/>
            </a:endParaRPr>
          </a:p>
          <a:p>
            <a:pPr marL="0" indent="0">
              <a:buNone/>
            </a:pPr>
            <a:r>
              <a:rPr lang="en-US" b="1" dirty="0" smtClean="0">
                <a:effectLst/>
              </a:rPr>
              <a:t>Talking Points:</a:t>
            </a:r>
            <a:endParaRPr lang="en-US" b="1" baseline="0" dirty="0" smtClean="0">
              <a:effectLst/>
            </a:endParaRPr>
          </a:p>
          <a:p>
            <a:pPr marL="114300" indent="-114300"/>
            <a:r>
              <a:rPr lang="en-US" baseline="0" dirty="0" smtClean="0">
                <a:effectLst/>
              </a:rPr>
              <a:t>In this unit, we will review the “Reasoning and Explaining” practices; MP2 and MP3.</a:t>
            </a:r>
            <a:endParaRPr lang="en-US" dirty="0" smtClean="0">
              <a:effectLst/>
            </a:endParaRPr>
          </a:p>
          <a:p>
            <a:endParaRPr lang="en-US" dirty="0" smtClean="0"/>
          </a:p>
          <a:p>
            <a:pPr marL="0" marR="0" indent="0" algn="l" defTabSz="457200" rtl="0" eaLnBrk="0" fontAlgn="base" latinLnBrk="0" hangingPunct="0">
              <a:lnSpc>
                <a:spcPct val="100000"/>
              </a:lnSpc>
              <a:spcBef>
                <a:spcPct val="0"/>
              </a:spcBef>
              <a:spcAft>
                <a:spcPts val="600"/>
              </a:spcAft>
              <a:buClrTx/>
              <a:buSzTx/>
              <a:buFont typeface="Arial" pitchFamily="84" charset="0"/>
              <a:buNone/>
              <a:tabLst>
                <a:tab pos="5948363" algn="r"/>
              </a:tabLst>
              <a:defRPr/>
            </a:pPr>
            <a:r>
              <a:rPr lang="en-US" b="1" i="0" kern="1200" dirty="0" smtClean="0">
                <a:solidFill>
                  <a:schemeClr val="tx1"/>
                </a:solidFill>
              </a:rPr>
              <a:t>Facilitator Note:</a:t>
            </a:r>
            <a:r>
              <a:rPr lang="en-US" b="1" i="0" kern="1200" baseline="0" dirty="0" smtClean="0">
                <a:solidFill>
                  <a:schemeClr val="tx1"/>
                </a:solidFill>
              </a:rPr>
              <a:t> </a:t>
            </a:r>
            <a:r>
              <a:rPr lang="en-US" b="0" i="0" kern="1200" baseline="0" dirty="0" smtClean="0">
                <a:solidFill>
                  <a:schemeClr val="tx1"/>
                </a:solidFill>
              </a:rPr>
              <a:t>Refer participants to the “CCSS Mathematical Practices” handout used in the previous section (</a:t>
            </a:r>
            <a:r>
              <a:rPr lang="en-US" b="1" i="0" kern="1200" baseline="0" dirty="0" smtClean="0">
                <a:solidFill>
                  <a:schemeClr val="tx1"/>
                </a:solidFill>
              </a:rPr>
              <a:t>Handout 2.0</a:t>
            </a:r>
            <a:r>
              <a:rPr lang="en-US" b="0" i="0" kern="1200" baseline="0" dirty="0" smtClean="0">
                <a:solidFill>
                  <a:schemeClr val="tx1"/>
                </a:solidFill>
              </a:rPr>
              <a:t>).</a:t>
            </a:r>
            <a:endParaRPr lang="en-US" b="0" i="0" kern="1200" dirty="0" smtClean="0">
              <a:solidFill>
                <a:schemeClr val="tx1"/>
              </a:solidFill>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a:t>
            </a:fld>
            <a:endParaRPr lang="en-US" dirty="0"/>
          </a:p>
        </p:txBody>
      </p:sp>
    </p:spTree>
    <p:extLst>
      <p:ext uri="{BB962C8B-B14F-4D97-AF65-F5344CB8AC3E}">
        <p14:creationId xmlns:p14="http://schemas.microsoft.com/office/powerpoint/2010/main" val="185140116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Daniela has a beginning conjecture that a number can be divided by any divisor, and if there is a remainder of 2, the number will be even, because the remainder is a pair and pairs are even.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Notice her use of multiple definitions of the word “even” in the transcript above.</a:t>
            </a:r>
            <a:r>
              <a:rPr lang="en-US" sz="1150" i="1" kern="1200" dirty="0" smtClean="0">
                <a:solidFill>
                  <a:schemeClr val="tx1"/>
                </a:solidFill>
                <a:latin typeface="Arial Narrow"/>
                <a:ea typeface="+mn-ea"/>
                <a:cs typeface="Arial Narrow"/>
              </a:rPr>
              <a:t> </a:t>
            </a:r>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r>
              <a:rPr lang="en-US" b="1" dirty="0" smtClean="0"/>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dirty="0" smtClean="0">
                <a:cs typeface="Arial Narrow"/>
              </a:rPr>
              <a:t>The students developed two conjectures the class agreed to: [refer to slide]</a:t>
            </a:r>
          </a:p>
          <a:p>
            <a:pPr>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These two conjectures were brought forward without class consensus and formed the basis for ongoing arguments.</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b="1" dirty="0" smtClean="0"/>
              <a:t>Facilitator Notes:</a:t>
            </a:r>
          </a:p>
          <a:p>
            <a:pPr marL="0" indent="0">
              <a:buNone/>
            </a:pPr>
            <a:r>
              <a:rPr lang="en-US" dirty="0" smtClean="0"/>
              <a:t>Allow time</a:t>
            </a:r>
            <a:r>
              <a:rPr lang="en-US" baseline="0" dirty="0" smtClean="0"/>
              <a:t> to discuss the three topics on the slide.</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23</a:t>
            </a:fld>
            <a:endParaRPr lang="en-US" dirty="0"/>
          </a:p>
        </p:txBody>
      </p:sp>
    </p:spTree>
    <p:extLst>
      <p:ext uri="{BB962C8B-B14F-4D97-AF65-F5344CB8AC3E}">
        <p14:creationId xmlns:p14="http://schemas.microsoft.com/office/powerpoint/2010/main" val="128816348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r>
              <a:rPr lang="en-US" sz="1150" kern="1200" dirty="0" smtClean="0">
                <a:solidFill>
                  <a:schemeClr val="tx1"/>
                </a:solidFill>
                <a:latin typeface="Arial Narrow"/>
                <a:ea typeface="+mn-ea"/>
                <a:cs typeface="Arial Narrow"/>
              </a:rPr>
              <a:t>Explaining and justifying are at the heart of mathematical reasoning. By becoming aware of the language patterns of students, teachers are able to scaffold mathematics instruction and support students in moving toward justifications and generalizations.  </a:t>
            </a:r>
          </a:p>
          <a:p>
            <a:r>
              <a:rPr lang="en-US" sz="1150" kern="1200" dirty="0" smtClean="0">
                <a:solidFill>
                  <a:schemeClr val="tx1"/>
                </a:solidFill>
                <a:latin typeface="Arial Narrow"/>
                <a:ea typeface="+mn-ea"/>
                <a:cs typeface="Arial Narrow"/>
              </a:rPr>
              <a:t>Two studies that focused on discourse (Mendez, 2004) and teacher elicitation (Nathan &amp; Kim, 2007) found that explanations, justifications, and generalizations coincide with the reasoning practices of students. This work provides the basis for a hierarchy of questions and responses between teachers and students. The researchers found that teachers move up and down the hierarchy of questioning in response to student needs. </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dirty="0" smtClean="0"/>
              <a:t>When students make their thinking visible, they are organizing their thoughts, connecting to previous understandings, and recognizing and correcting gaps in their logic.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t>An awareness of language patterns enables the teacher and other students to access student thinking which helps to develop a public knowledge base. This awareness is especially helpful in supporting English learners and students with special needs.</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b="1" dirty="0" smtClean="0"/>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Facilitator Notes: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b="0" dirty="0" smtClean="0"/>
              <a:t>Refer</a:t>
            </a:r>
            <a:r>
              <a:rPr lang="en-US" b="0" baseline="0" dirty="0" smtClean="0"/>
              <a:t> participants to h</a:t>
            </a:r>
            <a:r>
              <a:rPr lang="en-US" b="0" dirty="0" smtClean="0"/>
              <a:t>andout,</a:t>
            </a:r>
            <a:r>
              <a:rPr lang="en-US" b="0" baseline="0" dirty="0" smtClean="0"/>
              <a:t> “</a:t>
            </a:r>
            <a:r>
              <a:rPr lang="en-US" b="0" dirty="0" smtClean="0"/>
              <a:t>Taxonomy</a:t>
            </a:r>
            <a:r>
              <a:rPr lang="en-US" b="0" baseline="0" dirty="0" smtClean="0"/>
              <a:t> of Questions in Mathematical Discourse: </a:t>
            </a:r>
            <a:r>
              <a:rPr lang="en-US" b="0" dirty="0" smtClean="0"/>
              <a:t>Questions and Responses” </a:t>
            </a:r>
            <a:r>
              <a:rPr lang="en-US" b="1" dirty="0" smtClean="0"/>
              <a:t>(Handout 3.2.1)</a:t>
            </a:r>
            <a:r>
              <a:rPr lang="en-US" b="0" dirty="0" smtClean="0"/>
              <a:t>.</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b="0" dirty="0" smtClean="0"/>
              <a:t>Allow participants</a:t>
            </a:r>
            <a:r>
              <a:rPr lang="en-US" b="0" baseline="0" dirty="0" smtClean="0"/>
              <a:t> to read and reflect.</a:t>
            </a:r>
            <a:endParaRPr lang="en-US" b="0" dirty="0" smtClean="0"/>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b="0" dirty="0" smtClean="0"/>
              <a:t>Review</a:t>
            </a:r>
            <a:r>
              <a:rPr lang="en-US" b="0" baseline="0" dirty="0" smtClean="0"/>
              <a:t> question types and language of q</a:t>
            </a:r>
            <a:r>
              <a:rPr lang="en-US" b="0" dirty="0" smtClean="0"/>
              <a:t>uestions and responses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endParaRPr lang="en-US" b="0"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25</a:t>
            </a:fld>
            <a:endParaRPr lang="en-US" dirty="0"/>
          </a:p>
        </p:txBody>
      </p:sp>
    </p:spTree>
    <p:extLst>
      <p:ext uri="{BB962C8B-B14F-4D97-AF65-F5344CB8AC3E}">
        <p14:creationId xmlns:p14="http://schemas.microsoft.com/office/powerpoint/2010/main" val="302901318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ability to identify patterns is what allows students to ponder if something will always work and make generalizations.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As you observe the following videos, student work, and transcripts consider how to successfully move students through the levels of explanation.</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200" b="1" dirty="0" smtClean="0"/>
              <a:t>Notes to Facilitator:</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kern="1200" dirty="0" smtClean="0">
                <a:solidFill>
                  <a:schemeClr val="tx1"/>
                </a:solidFill>
                <a:latin typeface="Arial Narrow"/>
                <a:ea typeface="+mn-ea"/>
                <a:cs typeface="Arial Narrow"/>
              </a:rPr>
              <a:t>Movie length: 30 seconds</a:t>
            </a:r>
            <a:r>
              <a:rPr lang="en-US" sz="1200" dirty="0" smtClean="0"/>
              <a:t>.</a:t>
            </a:r>
            <a:r>
              <a:rPr lang="en-US" sz="1200" baseline="0" dirty="0" smtClean="0"/>
              <a:t> </a:t>
            </a:r>
            <a:r>
              <a:rPr lang="en-US" b="0" baseline="0" dirty="0" smtClean="0"/>
              <a:t>Prepare Internet video hyperlink:</a:t>
            </a:r>
          </a:p>
          <a:p>
            <a:pPr marL="0" indent="0">
              <a:buNone/>
            </a:pPr>
            <a:r>
              <a:rPr lang="en-US" sz="1200" dirty="0" smtClean="0">
                <a:cs typeface="Arial Narrow"/>
                <a:hlinkClick r:id="rId3"/>
              </a:rPr>
              <a:t>http://myboe.org/portal/default/Content/Viewer/Content?action=2&amp;scId=306591&amp;sciId=11845</a:t>
            </a:r>
            <a:endParaRPr lang="en-US" sz="1200" dirty="0" smtClean="0">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50" kern="1200" dirty="0" smtClean="0">
              <a:solidFill>
                <a:schemeClr val="tx1"/>
              </a:solidFill>
              <a:latin typeface="Arial Narrow"/>
              <a:ea typeface="+mn-ea"/>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interview on this</a:t>
            </a:r>
            <a:r>
              <a:rPr lang="en-US" sz="1150" kern="1200" baseline="0" dirty="0" smtClean="0">
                <a:solidFill>
                  <a:schemeClr val="tx1"/>
                </a:solidFill>
                <a:latin typeface="Arial Narrow"/>
                <a:ea typeface="+mn-ea"/>
                <a:cs typeface="Arial Narrow"/>
              </a:rPr>
              <a:t> short</a:t>
            </a:r>
            <a:r>
              <a:rPr lang="en-US" sz="1150" kern="1200" dirty="0" smtClean="0">
                <a:solidFill>
                  <a:schemeClr val="tx1"/>
                </a:solidFill>
                <a:latin typeface="Arial Narrow"/>
                <a:ea typeface="+mn-ea"/>
                <a:cs typeface="Arial Narrow"/>
              </a:rPr>
              <a:t> video clip reveals an interesting take on the first level of explanations; deferring to an external authority.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As you watch the video, think about how attributing thinking to someone else impacts student learning.</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Lorena challenges her parents who are deferring to an external authority — “I know because the teacher told me.”</a:t>
            </a:r>
          </a:p>
          <a:p>
            <a:pPr>
              <a:buNone/>
            </a:pPr>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27</a:t>
            </a:fld>
            <a:endParaRPr lang="en-US" dirty="0"/>
          </a:p>
        </p:txBody>
      </p:sp>
    </p:spTree>
    <p:extLst>
      <p:ext uri="{BB962C8B-B14F-4D97-AF65-F5344CB8AC3E}">
        <p14:creationId xmlns:p14="http://schemas.microsoft.com/office/powerpoint/2010/main" val="7547243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200" b="1" kern="1200" dirty="0" smtClean="0">
                <a:solidFill>
                  <a:schemeClr val="tx1"/>
                </a:solidFill>
                <a:latin typeface="Arial Narrow"/>
                <a:ea typeface="+mn-ea"/>
                <a:cs typeface="Arial Narrow"/>
              </a:rPr>
              <a:t>Facilitator Notes: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200" kern="1200" dirty="0" smtClean="0">
                <a:solidFill>
                  <a:schemeClr val="tx1"/>
                </a:solidFill>
                <a:latin typeface="Arial Narrow"/>
                <a:ea typeface="+mn-ea"/>
                <a:cs typeface="Arial Narrow"/>
              </a:rPr>
              <a:t>Movie length: 1 minute. </a:t>
            </a:r>
            <a:r>
              <a:rPr lang="en-US" sz="1200" b="0" baseline="0" dirty="0" smtClean="0"/>
              <a:t>Prepare Internet video hyperlink:</a:t>
            </a: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200" kern="1200" dirty="0" smtClean="0">
                <a:solidFill>
                  <a:schemeClr val="tx1"/>
                </a:solidFill>
                <a:latin typeface="Arial Narrow"/>
                <a:ea typeface="+mn-ea"/>
                <a:cs typeface="Arial Narrow"/>
              </a:rPr>
              <a:t> </a:t>
            </a:r>
            <a:r>
              <a:rPr lang="en-US" sz="1200" dirty="0" smtClean="0">
                <a:latin typeface="Arial Narrow"/>
                <a:cs typeface="Arial Narrow"/>
                <a:hlinkClick r:id="rId3"/>
              </a:rPr>
              <a:t>http://myboe.org/portal/default/Content/Viewer/Content?action=2&amp;scId=306591&amp;sciId=11846</a:t>
            </a:r>
            <a:endParaRPr lang="en-US" sz="1200" kern="1200" dirty="0" smtClean="0">
              <a:solidFill>
                <a:schemeClr val="tx1"/>
              </a:solidFill>
              <a:latin typeface="Arial Narrow"/>
              <a:ea typeface="+mn-ea"/>
              <a:cs typeface="Arial Narrow"/>
            </a:endParaRPr>
          </a:p>
          <a:p>
            <a:pPr>
              <a:buNone/>
            </a:pPr>
            <a:endParaRPr lang="en-US" b="1" i="0" dirty="0" smtClean="0">
              <a:cs typeface="Arial Narrow"/>
            </a:endParaRPr>
          </a:p>
          <a:p>
            <a:pPr>
              <a:buNone/>
            </a:pPr>
            <a:r>
              <a:rPr lang="en-US" b="1" i="0" dirty="0" smtClean="0">
                <a:cs typeface="Arial Narrow"/>
              </a:rPr>
              <a:t>Talking Points:</a:t>
            </a:r>
          </a:p>
          <a:p>
            <a:pPr marL="114300" indent="-114300"/>
            <a:r>
              <a:rPr lang="en-US" i="1" dirty="0" smtClean="0">
                <a:cs typeface="Arial Narrow"/>
              </a:rPr>
              <a:t>“When learning to explain their thinking, students will provide one example and believe it is enough evidence to argue their conjecture. This is referred to as a perceptual proof.”</a:t>
            </a:r>
            <a:r>
              <a:rPr lang="en-US" sz="900" i="0" baseline="0" dirty="0" smtClean="0">
                <a:cs typeface="Arial Narrow"/>
              </a:rPr>
              <a:t>  (</a:t>
            </a:r>
            <a:r>
              <a:rPr lang="en-US" sz="1000" dirty="0" err="1" smtClean="0">
                <a:cs typeface="Arial Narrow"/>
              </a:rPr>
              <a:t>Sowder</a:t>
            </a:r>
            <a:r>
              <a:rPr lang="en-US" sz="1000" dirty="0" smtClean="0">
                <a:cs typeface="Arial Narrow"/>
              </a:rPr>
              <a:t> &amp; </a:t>
            </a:r>
            <a:r>
              <a:rPr lang="en-US" sz="1000" dirty="0" err="1" smtClean="0">
                <a:cs typeface="Arial Narrow"/>
              </a:rPr>
              <a:t>Harel</a:t>
            </a:r>
            <a:r>
              <a:rPr lang="en-US" sz="1000" dirty="0" smtClean="0">
                <a:cs typeface="Arial Narrow"/>
              </a:rPr>
              <a:t>, 1998)</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000" kern="1200" dirty="0" smtClean="0">
                <a:solidFill>
                  <a:schemeClr val="tx1"/>
                </a:solidFill>
                <a:latin typeface="Arial Narrow"/>
                <a:ea typeface="+mn-ea"/>
                <a:cs typeface="Arial Narrow"/>
              </a:rPr>
              <a:t>In the video, Jason and Jonathan use a single example to demonstrate what an odd number is.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000" kern="1200" dirty="0" smtClean="0">
                <a:solidFill>
                  <a:schemeClr val="tx1"/>
                </a:solidFill>
                <a:latin typeface="Arial Narrow"/>
                <a:ea typeface="+mn-ea"/>
                <a:cs typeface="Arial Narrow"/>
              </a:rPr>
              <a:t>In the two examples (posters and video) presented, students are satisfied with one case as sufficient evidence to validate their claim.</a:t>
            </a:r>
          </a:p>
          <a:p>
            <a:pPr>
              <a:buNone/>
            </a:pPr>
            <a:endParaRPr lang="en-US" sz="1000" dirty="0" smtClean="0">
              <a:cs typeface="Arial Narrow"/>
            </a:endParaRPr>
          </a:p>
          <a:p>
            <a:pPr>
              <a:buNone/>
            </a:pPr>
            <a:r>
              <a:rPr lang="en-US" sz="1150" kern="1200" dirty="0" smtClean="0">
                <a:solidFill>
                  <a:schemeClr val="tx1"/>
                </a:solidFill>
                <a:latin typeface="Arial Narrow"/>
                <a:ea typeface="+mn-ea"/>
                <a:cs typeface="Arial Narrow"/>
              </a:rPr>
              <a:t>Student writing on posters:</a:t>
            </a:r>
          </a:p>
          <a:p>
            <a:r>
              <a:rPr lang="en-US" sz="1150" kern="1200" dirty="0" smtClean="0">
                <a:solidFill>
                  <a:schemeClr val="tx1"/>
                </a:solidFill>
                <a:latin typeface="Arial Narrow"/>
                <a:ea typeface="+mn-ea"/>
                <a:cs typeface="Arial Narrow"/>
              </a:rPr>
              <a:t>Even. </a:t>
            </a:r>
            <a:r>
              <a:rPr lang="en-US" sz="1150" kern="1200" dirty="0" err="1" smtClean="0">
                <a:solidFill>
                  <a:schemeClr val="tx1"/>
                </a:solidFill>
                <a:latin typeface="Arial Narrow"/>
                <a:ea typeface="+mn-ea"/>
                <a:cs typeface="Arial Narrow"/>
              </a:rPr>
              <a:t>Yay</a:t>
            </a:r>
            <a:r>
              <a:rPr lang="en-US" sz="1150" kern="1200" dirty="0" smtClean="0">
                <a:solidFill>
                  <a:schemeClr val="tx1"/>
                </a:solidFill>
                <a:latin typeface="Arial Narrow"/>
                <a:ea typeface="+mn-ea"/>
                <a:cs typeface="Arial Narrow"/>
              </a:rPr>
              <a:t> 2, 4, 6, 8, 10, 12, 14, 16, 18, 20, 22, 24, 26, 28, 30. All cookies have partners. Even means there are no numbers left out when you count by twos.</a:t>
            </a:r>
          </a:p>
          <a:p>
            <a:r>
              <a:rPr lang="en-US" sz="1150" kern="1200" dirty="0" smtClean="0">
                <a:solidFill>
                  <a:schemeClr val="tx1"/>
                </a:solidFill>
                <a:latin typeface="Arial Narrow"/>
                <a:ea typeface="+mn-ea"/>
                <a:cs typeface="Arial Narrow"/>
              </a:rPr>
              <a:t>Boo! Odd, Boo! Not all ghosts have partners. 1, 3, 5, 7, 9, 11, 13, 15, 17, 19, 21, 23, 25, 27, 29. Odd means there is a number left out when you count by 1s, 3s, 5s, 7s, or 9s.</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b="1" kern="1200" dirty="0" smtClean="0">
                <a:solidFill>
                  <a:schemeClr val="tx1"/>
                </a:solidFill>
                <a:latin typeface="Arial Narrow"/>
                <a:ea typeface="+mn-ea"/>
                <a:cs typeface="Arial Narrow"/>
              </a:rPr>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00" kern="1200" dirty="0" smtClean="0">
                <a:solidFill>
                  <a:schemeClr val="tx1"/>
                </a:solidFill>
                <a:latin typeface="Arial Narrow"/>
                <a:ea typeface="+mn-ea"/>
                <a:cs typeface="Arial Narrow"/>
              </a:rPr>
              <a:t>Movie length: 2 minutes. </a:t>
            </a:r>
            <a:r>
              <a:rPr lang="en-US" sz="1100" b="0" baseline="0" dirty="0" smtClean="0"/>
              <a:t>Prepare Internet video hyperlink:</a:t>
            </a:r>
          </a:p>
          <a:p>
            <a:pPr marL="0" indent="0">
              <a:buNone/>
            </a:pPr>
            <a:r>
              <a:rPr lang="en-US" sz="1100" dirty="0" smtClean="0">
                <a:hlinkClick r:id="rId3"/>
              </a:rPr>
              <a:t>http://myboe.org/portal/default/Content/Viewer/Content?action=2&amp;scId=306591&amp;sciId=11847</a:t>
            </a:r>
            <a:endParaRPr lang="en-US" sz="1100" dirty="0" smtClean="0"/>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0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dirty="0" smtClean="0">
                <a:effectLst/>
              </a:rPr>
              <a:t>The second level of explanations is learning to present an argument by presenting multiple examples or cases demonstrating that a claim works in more than one instance. </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dirty="0" smtClean="0">
                <a:effectLst/>
              </a:rPr>
              <a:t>Students often get into an argument about how much evidence is enough, especially when they realize they cannot test every case.</a:t>
            </a:r>
            <a:endParaRPr lang="en-US" sz="1100" b="1"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In the video, Brandon, Chris, and Nathan use multiple examples organized systematically.</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29</a:t>
            </a:fld>
            <a:endParaRPr lang="en-US" dirty="0"/>
          </a:p>
        </p:txBody>
      </p:sp>
    </p:spTree>
    <p:extLst>
      <p:ext uri="{BB962C8B-B14F-4D97-AF65-F5344CB8AC3E}">
        <p14:creationId xmlns:p14="http://schemas.microsoft.com/office/powerpoint/2010/main" val="14764442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sz="1400" b="1" i="0" kern="1200" dirty="0" smtClean="0">
              <a:solidFill>
                <a:schemeClr val="tx1"/>
              </a:solidFill>
            </a:endParaRPr>
          </a:p>
          <a:p>
            <a:pPr marL="0" indent="0">
              <a:buNone/>
            </a:pPr>
            <a:r>
              <a:rPr lang="en-US" b="1" i="0" kern="1200" dirty="0" smtClean="0">
                <a:solidFill>
                  <a:schemeClr val="tx1"/>
                </a:solidFill>
              </a:rPr>
              <a:t>Talking Points:</a:t>
            </a:r>
          </a:p>
          <a:p>
            <a:r>
              <a:rPr lang="en-US" sz="1150" dirty="0" smtClean="0">
                <a:effectLst/>
              </a:rPr>
              <a:t>Unit 3 examines MP2 and MP3, </a:t>
            </a:r>
            <a:r>
              <a:rPr lang="en-US" sz="1150" i="1" dirty="0" smtClean="0">
                <a:effectLst/>
              </a:rPr>
              <a:t>Reasoning and Explaining</a:t>
            </a:r>
            <a:r>
              <a:rPr lang="en-US" sz="1150" dirty="0" smtClean="0">
                <a:effectLst/>
              </a:rPr>
              <a:t>; specifically how to reason abstractly and quantitatively, construct viable arguments, and critique the reasoning of others. </a:t>
            </a:r>
          </a:p>
          <a:p>
            <a:r>
              <a:rPr lang="en-US" sz="1150" dirty="0" smtClean="0">
                <a:effectLst/>
              </a:rPr>
              <a:t>By the end of this unit…[review bullets on slide]</a:t>
            </a:r>
          </a:p>
        </p:txBody>
      </p:sp>
      <p:sp>
        <p:nvSpPr>
          <p:cNvPr id="4" name="Slide Number Placeholder 3"/>
          <p:cNvSpPr>
            <a:spLocks noGrp="1"/>
          </p:cNvSpPr>
          <p:nvPr>
            <p:ph type="sldNum" sz="quarter" idx="10"/>
          </p:nvPr>
        </p:nvSpPr>
        <p:spPr/>
        <p:txBody>
          <a:bodyPr/>
          <a:lstStyle/>
          <a:p>
            <a:fld id="{AB1F5374-48F0-4346-B569-F9B87CEEA239}" type="slidenum">
              <a:rPr lang="en-US" smtClean="0"/>
              <a:pPr/>
              <a:t>3</a:t>
            </a:fld>
            <a:endParaRPr lang="en-US" dirty="0"/>
          </a:p>
        </p:txBody>
      </p:sp>
    </p:spTree>
    <p:extLst>
      <p:ext uri="{BB962C8B-B14F-4D97-AF65-F5344CB8AC3E}">
        <p14:creationId xmlns:p14="http://schemas.microsoft.com/office/powerpoint/2010/main" val="25738401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pPr marL="114300" indent="-114300"/>
            <a:r>
              <a:rPr lang="en-US" sz="1150" kern="1200" dirty="0" smtClean="0">
                <a:solidFill>
                  <a:schemeClr val="tx1"/>
                </a:solidFill>
                <a:latin typeface="Arial Narrow"/>
                <a:ea typeface="+mn-ea"/>
                <a:cs typeface="Arial Narrow"/>
              </a:rPr>
              <a:t>Let’s take</a:t>
            </a:r>
            <a:r>
              <a:rPr lang="en-US" sz="1150" kern="1200" baseline="0" dirty="0" smtClean="0">
                <a:solidFill>
                  <a:schemeClr val="tx1"/>
                </a:solidFill>
                <a:latin typeface="Arial Narrow"/>
                <a:ea typeface="+mn-ea"/>
                <a:cs typeface="Arial Narrow"/>
              </a:rPr>
              <a:t> a look at t</a:t>
            </a:r>
            <a:r>
              <a:rPr lang="en-US" sz="1150" kern="1200" dirty="0" smtClean="0">
                <a:solidFill>
                  <a:schemeClr val="tx1"/>
                </a:solidFill>
                <a:latin typeface="Arial Narrow"/>
                <a:ea typeface="+mn-ea"/>
                <a:cs typeface="Arial Narrow"/>
              </a:rPr>
              <a:t>he photos of Leslie’s tests for odd and even numbers. </a:t>
            </a:r>
          </a:p>
          <a:p>
            <a:r>
              <a:rPr lang="en-US" sz="1150" kern="1200" dirty="0" smtClean="0">
                <a:solidFill>
                  <a:schemeClr val="tx1"/>
                </a:solidFill>
                <a:latin typeface="Arial Narrow"/>
                <a:ea typeface="+mn-ea"/>
                <a:cs typeface="Arial Narrow"/>
              </a:rPr>
              <a:t>For the test, Leslie chose random numbers between 1 and 30 (9, 15, 17, 18, 26, and 29). </a:t>
            </a:r>
          </a:p>
          <a:p>
            <a:r>
              <a:rPr lang="en-US" sz="1150" kern="1200" dirty="0" smtClean="0">
                <a:solidFill>
                  <a:schemeClr val="tx1"/>
                </a:solidFill>
                <a:latin typeface="Arial Narrow"/>
                <a:ea typeface="+mn-ea"/>
                <a:cs typeface="Arial Narrow"/>
              </a:rPr>
              <a:t>She defined “even” as a number where there is no remainder, so every cube has a partner. </a:t>
            </a:r>
          </a:p>
          <a:p>
            <a:r>
              <a:rPr lang="en-US" sz="1150" kern="1200" dirty="0" smtClean="0">
                <a:solidFill>
                  <a:schemeClr val="tx1"/>
                </a:solidFill>
                <a:latin typeface="Arial Narrow"/>
                <a:ea typeface="+mn-ea"/>
                <a:cs typeface="Arial Narrow"/>
              </a:rPr>
              <a:t>She began by building trains with multi-link cubes using colors to show groups of two. </a:t>
            </a:r>
          </a:p>
          <a:p>
            <a:r>
              <a:rPr lang="en-US" sz="1150" kern="1200" dirty="0" smtClean="0">
                <a:solidFill>
                  <a:schemeClr val="tx1"/>
                </a:solidFill>
                <a:latin typeface="Arial Narrow"/>
                <a:ea typeface="+mn-ea"/>
                <a:cs typeface="Arial Narrow"/>
              </a:rPr>
              <a:t>She replicates the trains on graph paper using the same color-coding, labels each cube with a number, and labels the number of groups of two. </a:t>
            </a:r>
          </a:p>
          <a:p>
            <a:r>
              <a:rPr lang="en-US" sz="1150" kern="1200" dirty="0" smtClean="0">
                <a:solidFill>
                  <a:schemeClr val="tx1"/>
                </a:solidFill>
                <a:latin typeface="Arial Narrow"/>
                <a:ea typeface="+mn-ea"/>
                <a:cs typeface="Arial Narrow"/>
              </a:rPr>
              <a:t>She writes for each train: Leftover: ___, so /“there for” ___ is odd/even.</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30</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endParaRPr lang="en-US" sz="1150"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In the third level of explanations, students begin to see patterns across multiple representations. </a:t>
            </a:r>
          </a:p>
          <a:p>
            <a:r>
              <a:rPr lang="en-US" sz="1150" kern="1200" dirty="0" smtClean="0">
                <a:solidFill>
                  <a:schemeClr val="tx1"/>
                </a:solidFill>
                <a:latin typeface="Arial Narrow"/>
                <a:ea typeface="+mn-ea"/>
                <a:cs typeface="Arial Narrow"/>
              </a:rPr>
              <a:t>Being able to identify and understand these patterns supports learners as they begin to abstract and generalize; in this case, finding the method to decide whether any number is odd or even. </a:t>
            </a:r>
          </a:p>
          <a:p>
            <a:r>
              <a:rPr lang="en-US" sz="1150" kern="1200" dirty="0" smtClean="0">
                <a:solidFill>
                  <a:schemeClr val="tx1"/>
                </a:solidFill>
                <a:latin typeface="Arial Narrow"/>
                <a:ea typeface="+mn-ea"/>
                <a:cs typeface="Arial Narrow"/>
              </a:rPr>
              <a:t>As you saw in the previous video, Brandon, Chris and Nathan built their cube trains for numbers 1 through 30 and have made a representation of their trains (see photo</a:t>
            </a:r>
            <a:r>
              <a:rPr lang="en-US" sz="1150" kern="1200" baseline="0" dirty="0" smtClean="0">
                <a:solidFill>
                  <a:schemeClr val="tx1"/>
                </a:solidFill>
                <a:latin typeface="Arial Narrow"/>
                <a:ea typeface="+mn-ea"/>
                <a:cs typeface="Arial Narrow"/>
              </a:rPr>
              <a:t> on slide</a:t>
            </a:r>
            <a:r>
              <a:rPr lang="en-US" sz="1150" kern="1200" dirty="0" smtClean="0">
                <a:solidFill>
                  <a:schemeClr val="tx1"/>
                </a:solidFill>
                <a:latin typeface="Arial Narrow"/>
                <a:ea typeface="+mn-ea"/>
                <a:cs typeface="Arial Narrow"/>
              </a:rPr>
              <a:t>). The Post-It</a:t>
            </a:r>
            <a:r>
              <a:rPr lang="en-US" sz="1150" kern="1200" baseline="30000" dirty="0" smtClean="0">
                <a:solidFill>
                  <a:schemeClr val="tx1"/>
                </a:solidFill>
                <a:latin typeface="Arial Narrow"/>
                <a:ea typeface="+mn-ea"/>
                <a:cs typeface="Arial Narrow"/>
                <a:sym typeface="Symbol"/>
              </a:rPr>
              <a:t></a:t>
            </a:r>
            <a:r>
              <a:rPr lang="en-US" sz="1150" kern="1200" dirty="0" smtClean="0">
                <a:solidFill>
                  <a:schemeClr val="tx1"/>
                </a:solidFill>
                <a:latin typeface="Arial Narrow"/>
                <a:ea typeface="+mn-ea"/>
                <a:cs typeface="Arial Narrow"/>
              </a:rPr>
              <a:t> reads: “This represents the</a:t>
            </a:r>
            <a:r>
              <a:rPr lang="en-US" sz="1150" kern="1200" baseline="0" dirty="0" smtClean="0">
                <a:solidFill>
                  <a:schemeClr val="tx1"/>
                </a:solidFill>
                <a:latin typeface="Arial Narrow"/>
                <a:ea typeface="+mn-ea"/>
                <a:cs typeface="Arial Narrow"/>
              </a:rPr>
              <a:t> </a:t>
            </a:r>
            <a:r>
              <a:rPr lang="en-US" sz="1150" kern="1200" dirty="0" smtClean="0">
                <a:solidFill>
                  <a:schemeClr val="tx1"/>
                </a:solidFill>
                <a:latin typeface="Arial Narrow"/>
                <a:ea typeface="+mn-ea"/>
                <a:cs typeface="Arial Narrow"/>
              </a:rPr>
              <a:t>model we built with multi-links.”</a:t>
            </a:r>
          </a:p>
          <a:p>
            <a:pPr marL="0" indent="0">
              <a:buNone/>
            </a:pPr>
            <a:endParaRPr lang="en-US" sz="1150" b="1"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Facilitator</a:t>
            </a:r>
            <a:r>
              <a:rPr lang="en-US" sz="1150" b="1" kern="1200" baseline="0" dirty="0" smtClean="0">
                <a:solidFill>
                  <a:schemeClr val="tx1"/>
                </a:solidFill>
                <a:latin typeface="Arial Narrow"/>
                <a:ea typeface="+mn-ea"/>
                <a:cs typeface="Arial Narrow"/>
              </a:rPr>
              <a:t> Notes:</a:t>
            </a:r>
          </a:p>
          <a:p>
            <a:pPr marL="114300" indent="-114300"/>
            <a:r>
              <a:rPr lang="en-US" sz="1150" b="0" kern="1200" baseline="0" dirty="0" smtClean="0">
                <a:solidFill>
                  <a:schemeClr val="tx1"/>
                </a:solidFill>
                <a:latin typeface="Arial Narrow"/>
                <a:ea typeface="+mn-ea"/>
                <a:cs typeface="Arial Narrow"/>
              </a:rPr>
              <a:t>Refer participants “</a:t>
            </a:r>
            <a:r>
              <a:rPr lang="en-US" sz="1150" b="0" kern="1200" dirty="0" smtClean="0">
                <a:solidFill>
                  <a:schemeClr val="tx1"/>
                </a:solidFill>
                <a:latin typeface="Arial Narrow"/>
                <a:ea typeface="+mn-ea"/>
                <a:cs typeface="Arial Narrow"/>
              </a:rPr>
              <a:t>Level 3: Noticing</a:t>
            </a:r>
            <a:r>
              <a:rPr lang="en-US" sz="1150" b="0" kern="1200" baseline="0" dirty="0" smtClean="0">
                <a:solidFill>
                  <a:schemeClr val="tx1"/>
                </a:solidFill>
                <a:latin typeface="Arial Narrow"/>
                <a:ea typeface="+mn-ea"/>
                <a:cs typeface="Arial Narrow"/>
              </a:rPr>
              <a:t> Patterns Across Multiple Examples” </a:t>
            </a:r>
            <a:r>
              <a:rPr lang="en-US" sz="1150" b="1" kern="1200" baseline="0" dirty="0" smtClean="0">
                <a:solidFill>
                  <a:schemeClr val="tx1"/>
                </a:solidFill>
                <a:latin typeface="Arial Narrow"/>
                <a:ea typeface="+mn-ea"/>
                <a:cs typeface="Arial Narrow"/>
              </a:rPr>
              <a:t>(</a:t>
            </a:r>
            <a:r>
              <a:rPr lang="en-US" sz="1150" b="1" kern="1200" dirty="0" smtClean="0">
                <a:solidFill>
                  <a:schemeClr val="tx1"/>
                </a:solidFill>
                <a:latin typeface="Arial Narrow"/>
                <a:ea typeface="+mn-ea"/>
                <a:cs typeface="Arial Narrow"/>
              </a:rPr>
              <a:t>Handout 3.2.2) </a:t>
            </a:r>
            <a:r>
              <a:rPr lang="en-US" sz="1150" b="0" kern="1200" dirty="0" smtClean="0">
                <a:solidFill>
                  <a:schemeClr val="tx1"/>
                </a:solidFill>
                <a:latin typeface="Arial Narrow"/>
                <a:ea typeface="+mn-ea"/>
                <a:cs typeface="Arial Narrow"/>
              </a:rPr>
              <a:t>for dialog of the boy’s thinking.</a:t>
            </a:r>
          </a:p>
          <a:p>
            <a:endParaRPr lang="en-US" sz="1150" kern="1200" dirty="0" smtClean="0">
              <a:solidFill>
                <a:schemeClr val="tx1"/>
              </a:solidFill>
              <a:latin typeface="Arial Narrow"/>
              <a:ea typeface="+mn-ea"/>
              <a:cs typeface="Arial Narrow"/>
            </a:endParaRPr>
          </a:p>
          <a:p>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31</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b="1" dirty="0" smtClean="0"/>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t>Movie</a:t>
            </a:r>
            <a:r>
              <a:rPr lang="en-US" baseline="0" dirty="0" smtClean="0"/>
              <a:t> length:</a:t>
            </a:r>
            <a:r>
              <a:rPr lang="en-US" dirty="0" smtClean="0"/>
              <a:t> 43 seconds. </a:t>
            </a:r>
            <a:r>
              <a:rPr lang="en-US" sz="1200" b="0" baseline="0" dirty="0" smtClean="0"/>
              <a:t>Prepare Internet video hyperlink: </a:t>
            </a:r>
            <a:r>
              <a:rPr lang="en-US" sz="1200" dirty="0" smtClean="0">
                <a:cs typeface="Arial Narrow"/>
                <a:hlinkClick r:id="rId3"/>
              </a:rPr>
              <a:t>http://myboe.org/portal/default/Content/Viewer/Content?action=2&amp;scId=306591&amp;sciId=11848</a:t>
            </a:r>
            <a:endParaRPr lang="en-US" sz="1200" b="0" baseline="0" dirty="0" smtClean="0"/>
          </a:p>
          <a:p>
            <a:pPr marL="0" indent="0">
              <a:buNone/>
            </a:pPr>
            <a:endParaRPr lang="en-US" dirty="0" smtClean="0"/>
          </a:p>
          <a:p>
            <a:pPr marL="0" indent="0">
              <a:buNone/>
            </a:pPr>
            <a:r>
              <a:rPr lang="en-US" b="1" dirty="0" smtClean="0"/>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This video shows Brandon, Chris, and Nathan working across strategies. [show video]</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Take a few minutes to discuss the questions on the slide in</a:t>
            </a:r>
            <a:r>
              <a:rPr lang="en-US" sz="1150" kern="1200" baseline="0" dirty="0" smtClean="0">
                <a:solidFill>
                  <a:schemeClr val="tx1"/>
                </a:solidFill>
                <a:latin typeface="Arial Narrow"/>
                <a:ea typeface="+mn-ea"/>
                <a:cs typeface="Arial Narrow"/>
              </a:rPr>
              <a:t> small groups.</a:t>
            </a:r>
            <a:endParaRPr lang="en-US" sz="115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dirty="0" smtClean="0"/>
              <a:t>Refer to “Engaging Diverse Learners” </a:t>
            </a:r>
            <a:r>
              <a:rPr lang="en-US" b="1" dirty="0" smtClean="0"/>
              <a:t>(Handout 3.2.3) </a:t>
            </a:r>
            <a:r>
              <a:rPr lang="en-US" b="0" dirty="0" smtClean="0"/>
              <a:t>for the last question.</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0" dirty="0" smtClean="0"/>
              <a:t>[share out with whole</a:t>
            </a:r>
            <a:r>
              <a:rPr lang="en-US" b="0" baseline="0" dirty="0" smtClean="0"/>
              <a:t> group as time allows]</a:t>
            </a:r>
            <a:endParaRPr lang="en-US" b="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b="0"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32</a:t>
            </a:fld>
            <a:endParaRPr lang="en-US" dirty="0"/>
          </a:p>
        </p:txBody>
      </p:sp>
    </p:spTree>
    <p:extLst>
      <p:ext uri="{BB962C8B-B14F-4D97-AF65-F5344CB8AC3E}">
        <p14:creationId xmlns:p14="http://schemas.microsoft.com/office/powerpoint/2010/main" val="40109130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b="1" dirty="0" smtClean="0"/>
              <a:t>Facilitator Notes:</a:t>
            </a:r>
          </a:p>
          <a:p>
            <a:pPr marL="114300" indent="-114300"/>
            <a:r>
              <a:rPr lang="en-US" dirty="0" smtClean="0"/>
              <a:t>Review</a:t>
            </a:r>
            <a:r>
              <a:rPr lang="en-US" baseline="0" dirty="0" smtClean="0"/>
              <a:t> quotes on slide.</a:t>
            </a:r>
          </a:p>
          <a:p>
            <a:pPr marL="114300" indent="-114300"/>
            <a:r>
              <a:rPr lang="en-US" baseline="0" dirty="0" smtClean="0"/>
              <a:t>Allow for discussion if time allows.</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33</a:t>
            </a:fld>
            <a:endParaRPr lang="en-US" dirty="0"/>
          </a:p>
        </p:txBody>
      </p:sp>
    </p:spTree>
    <p:extLst>
      <p:ext uri="{BB962C8B-B14F-4D97-AF65-F5344CB8AC3E}">
        <p14:creationId xmlns:p14="http://schemas.microsoft.com/office/powerpoint/2010/main" val="4475221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200" dirty="0" smtClean="0"/>
              <a:t>Several common flaws emerged as the 5th-grade students made their arguments part of the public conversation.</a:t>
            </a:r>
            <a:endParaRPr lang="en-US" sz="1150" b="1" kern="1200" dirty="0" smtClean="0">
              <a:solidFill>
                <a:schemeClr val="tx1"/>
              </a:solidFill>
              <a:latin typeface="Arial Narrow"/>
              <a:ea typeface="+mn-ea"/>
            </a:endParaRPr>
          </a:p>
          <a:p>
            <a:pPr marL="342900" marR="0" lvl="1" indent="-114300" algn="l" defTabSz="457200" rtl="0" eaLnBrk="1" fontAlgn="auto" latinLnBrk="0" hangingPunct="1">
              <a:lnSpc>
                <a:spcPct val="100000"/>
              </a:lnSpc>
              <a:spcBef>
                <a:spcPts val="0"/>
              </a:spcBef>
              <a:spcAft>
                <a:spcPts val="600"/>
              </a:spcAft>
              <a:buClrTx/>
              <a:buSzTx/>
              <a:tabLst>
                <a:tab pos="5948363" algn="r"/>
              </a:tabLst>
              <a:defRPr/>
            </a:pPr>
            <a:r>
              <a:rPr lang="en-US" sz="1150" kern="1200" dirty="0" smtClean="0">
                <a:solidFill>
                  <a:schemeClr val="tx1"/>
                </a:solidFill>
                <a:latin typeface="Arial Narrow"/>
                <a:ea typeface="+mn-ea"/>
                <a:cs typeface="Arial Narrow"/>
              </a:rPr>
              <a:t>The belief that “even” means divided evenly (without a remainder) is invalidated by the equation 15 ÷ 3 = 5. Furthermore, if both definitions of “even” are used, then a number can be both odd and even (e.g., 15 ÷ 3 = 5 [even] and 15 ÷ 2 = 7 R-1 [odd]).</a:t>
            </a:r>
          </a:p>
          <a:p>
            <a:pPr marL="342900" marR="0" lvl="1" indent="-114300" algn="l" defTabSz="457200" rtl="0" eaLnBrk="1" fontAlgn="auto" latinLnBrk="0" hangingPunct="1">
              <a:lnSpc>
                <a:spcPct val="100000"/>
              </a:lnSpc>
              <a:spcBef>
                <a:spcPts val="0"/>
              </a:spcBef>
              <a:spcAft>
                <a:spcPts val="600"/>
              </a:spcAft>
              <a:buClrTx/>
              <a:buSzTx/>
              <a:tabLst>
                <a:tab pos="5948363" algn="r"/>
              </a:tabLst>
              <a:defRPr/>
            </a:pPr>
            <a:r>
              <a:rPr lang="en-US" sz="1150" kern="1200" dirty="0" smtClean="0">
                <a:solidFill>
                  <a:schemeClr val="tx1"/>
                </a:solidFill>
                <a:latin typeface="Arial Narrow"/>
                <a:ea typeface="+mn-ea"/>
                <a:cs typeface="Arial Narrow"/>
              </a:rPr>
              <a:t>In some student explanations, there is a lack of clarity as to what a pronoun refers to. </a:t>
            </a:r>
          </a:p>
          <a:p>
            <a:pPr marL="342900" marR="0" lvl="1" indent="-114300" algn="l" defTabSz="457200" rtl="0" eaLnBrk="1" fontAlgn="auto" latinLnBrk="0" hangingPunct="1">
              <a:lnSpc>
                <a:spcPct val="100000"/>
              </a:lnSpc>
              <a:spcBef>
                <a:spcPts val="0"/>
              </a:spcBef>
              <a:spcAft>
                <a:spcPts val="600"/>
              </a:spcAft>
              <a:buClrTx/>
              <a:buSzTx/>
              <a:tabLst>
                <a:tab pos="5948363" algn="r"/>
              </a:tabLst>
              <a:defRPr/>
            </a:pPr>
            <a:r>
              <a:rPr lang="en-US" sz="1100" dirty="0" smtClean="0">
                <a:effectLst/>
              </a:rPr>
              <a:t>Some students demonstrated partial understanding, such as:</a:t>
            </a:r>
            <a:r>
              <a:rPr lang="en-US" sz="1100" baseline="0" dirty="0" smtClean="0">
                <a:effectLst/>
              </a:rPr>
              <a:t> </a:t>
            </a:r>
            <a:r>
              <a:rPr lang="en-US" sz="1100" dirty="0" smtClean="0">
                <a:effectLst/>
              </a:rPr>
              <a:t>“Odd means there is a number left out when you count by 1s, 3s, 5s, 7s, or 9s”</a:t>
            </a:r>
            <a:r>
              <a:rPr lang="en-US" sz="1100" baseline="0" dirty="0" smtClean="0">
                <a:effectLst/>
              </a:rPr>
              <a:t> and </a:t>
            </a:r>
            <a:r>
              <a:rPr lang="en-US" sz="1100" dirty="0" smtClean="0">
                <a:effectLst/>
              </a:rPr>
              <a:t>“I think 2 decides, because 2 is always even.”</a:t>
            </a:r>
          </a:p>
          <a:p>
            <a:pPr marL="342900" marR="0" lvl="1" indent="-114300" algn="l" defTabSz="457200" rtl="0" eaLnBrk="1" fontAlgn="auto" latinLnBrk="0" hangingPunct="1">
              <a:lnSpc>
                <a:spcPct val="100000"/>
              </a:lnSpc>
              <a:spcBef>
                <a:spcPts val="0"/>
              </a:spcBef>
              <a:spcAft>
                <a:spcPts val="600"/>
              </a:spcAft>
              <a:buClrTx/>
              <a:buSzTx/>
              <a:tabLst>
                <a:tab pos="5948363" algn="r"/>
              </a:tabLst>
              <a:defRPr/>
            </a:pPr>
            <a:endParaRPr lang="en-US" sz="115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This 5</a:t>
            </a:r>
            <a:r>
              <a:rPr lang="en-US" sz="1150" kern="1200" baseline="30000" dirty="0" smtClean="0">
                <a:solidFill>
                  <a:schemeClr val="tx1"/>
                </a:solidFill>
                <a:latin typeface="Arial Narrow"/>
                <a:ea typeface="+mn-ea"/>
                <a:cs typeface="Arial Narrow"/>
              </a:rPr>
              <a:t>th</a:t>
            </a:r>
            <a:r>
              <a:rPr lang="en-US" sz="1150" kern="1200" dirty="0" smtClean="0">
                <a:solidFill>
                  <a:schemeClr val="tx1"/>
                </a:solidFill>
                <a:latin typeface="Arial Narrow"/>
                <a:ea typeface="+mn-ea"/>
                <a:cs typeface="Arial Narrow"/>
              </a:rPr>
              <a:t>-grade community is novice in its reasoning, and as the students learn to handle their flaws for odd and even, more sophisticated reasoning skills can become the focus of instruction.</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34</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Facilitator Notes:</a:t>
            </a:r>
            <a:endParaRPr lang="en-US"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t>Refer to the dialogue</a:t>
            </a:r>
            <a:r>
              <a:rPr lang="en-US" baseline="0" dirty="0" smtClean="0"/>
              <a:t> on </a:t>
            </a:r>
            <a:r>
              <a:rPr lang="en-US" b="0" baseline="0" dirty="0" smtClean="0"/>
              <a:t>“</a:t>
            </a:r>
            <a:r>
              <a:rPr lang="en-US" sz="1150" b="0" kern="1200" dirty="0" smtClean="0">
                <a:solidFill>
                  <a:schemeClr val="tx1"/>
                </a:solidFill>
                <a:effectLst/>
                <a:latin typeface="Arial Narrow"/>
                <a:ea typeface="+mn-ea"/>
                <a:cs typeface="Arial Narrow"/>
              </a:rPr>
              <a:t>Identifying Flaws Through Discourse” </a:t>
            </a:r>
            <a:r>
              <a:rPr lang="en-US" sz="1150" b="1" kern="1200" dirty="0" smtClean="0">
                <a:solidFill>
                  <a:schemeClr val="tx1"/>
                </a:solidFill>
                <a:effectLst/>
                <a:latin typeface="Arial Narrow"/>
                <a:ea typeface="+mn-ea"/>
                <a:cs typeface="Arial Narrow"/>
              </a:rPr>
              <a:t>(</a:t>
            </a:r>
            <a:r>
              <a:rPr lang="en-US" b="1" baseline="0" dirty="0" smtClean="0"/>
              <a:t>Handout #3.3.1).</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baseline="0" dirty="0" smtClean="0"/>
              <a:t>Provide time for partner or small group discussion of questions on slide.</a:t>
            </a:r>
            <a:endParaRPr lang="en-US" b="0"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35</a:t>
            </a:fld>
            <a:endParaRPr lang="en-US" dirty="0"/>
          </a:p>
        </p:txBody>
      </p:sp>
    </p:spTree>
    <p:extLst>
      <p:ext uri="{BB962C8B-B14F-4D97-AF65-F5344CB8AC3E}">
        <p14:creationId xmlns:p14="http://schemas.microsoft.com/office/powerpoint/2010/main" val="277480280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In previous work analyzing mathematical language (see section 3.2) patterns of language become apparent. As you learn to listen for and recognize these patterns, they can be modeled by “</a:t>
            </a:r>
            <a:r>
              <a:rPr lang="en-US" sz="1150" kern="1200" dirty="0" err="1" smtClean="0">
                <a:solidFill>
                  <a:schemeClr val="tx1"/>
                </a:solidFill>
                <a:latin typeface="Arial Narrow"/>
                <a:ea typeface="+mn-ea"/>
                <a:cs typeface="Arial Narrow"/>
              </a:rPr>
              <a:t>revoicing</a:t>
            </a:r>
            <a:r>
              <a:rPr lang="en-US" sz="1150" kern="1200" dirty="0" smtClean="0">
                <a:solidFill>
                  <a:schemeClr val="tx1"/>
                </a:solidFill>
                <a:latin typeface="Arial Narrow"/>
                <a:ea typeface="+mn-ea"/>
                <a:cs typeface="Arial Narrow"/>
              </a:rPr>
              <a:t>” (Chapin, et al., 2012) student language.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You can provide “just in time” language support to students as they are explaining their thinking. This enables us to “support English learners as they engage in complex mathematical language” (</a:t>
            </a:r>
            <a:r>
              <a:rPr lang="en-US" sz="1150" kern="1200" dirty="0" err="1" smtClean="0">
                <a:solidFill>
                  <a:schemeClr val="tx1"/>
                </a:solidFill>
                <a:latin typeface="Arial Narrow"/>
                <a:ea typeface="+mn-ea"/>
                <a:cs typeface="Arial Narrow"/>
              </a:rPr>
              <a:t>Moschkovich</a:t>
            </a:r>
            <a:r>
              <a:rPr lang="en-US" sz="1150" kern="1200" dirty="0" smtClean="0">
                <a:solidFill>
                  <a:schemeClr val="tx1"/>
                </a:solidFill>
                <a:latin typeface="Arial Narrow"/>
                <a:ea typeface="+mn-ea"/>
                <a:cs typeface="Arial Narrow"/>
              </a:rPr>
              <a:t>, 2012).</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36</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b="1" baseline="0" dirty="0" smtClean="0"/>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200" b="0" dirty="0" smtClean="0">
                <a:cs typeface="Arial Narrow"/>
              </a:rPr>
              <a:t>The language of justification uses an  “If…. then… because…” structure. In many cases, “then” is implied. [review Max example)</a:t>
            </a:r>
            <a:endParaRPr lang="en-US" b="0" baseline="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b="0" dirty="0" smtClean="0">
                <a:cs typeface="Arial Narrow"/>
              </a:rPr>
              <a:t>Justifications often include modals (would, should, could, might have, must). This language may need some additional support.</a:t>
            </a:r>
          </a:p>
          <a:p>
            <a:pPr marL="114300" indent="-114300"/>
            <a:r>
              <a:rPr lang="en-US" sz="1150" kern="1200" dirty="0" smtClean="0">
                <a:solidFill>
                  <a:schemeClr val="tx1"/>
                </a:solidFill>
                <a:latin typeface="Arial Narrow"/>
                <a:ea typeface="+mn-ea"/>
                <a:cs typeface="Arial Narrow"/>
              </a:rPr>
              <a:t>Teachers may respond to these types of student language patterns by:</a:t>
            </a:r>
          </a:p>
          <a:p>
            <a:pPr marL="342900" lvl="1" indent="-114300"/>
            <a:r>
              <a:rPr lang="en-US" sz="1150" kern="1200" dirty="0" smtClean="0">
                <a:solidFill>
                  <a:schemeClr val="tx1"/>
                </a:solidFill>
                <a:latin typeface="Arial Narrow"/>
                <a:ea typeface="+mn-ea"/>
                <a:cs typeface="Arial Narrow"/>
              </a:rPr>
              <a:t>Scaffolding student responses. A teacher may listen to students present their explanations and add “because…”, thus prompting students to add to their response. </a:t>
            </a:r>
          </a:p>
          <a:p>
            <a:pPr marL="342900" lvl="1" indent="-114300"/>
            <a:r>
              <a:rPr lang="en-US" sz="1150" kern="1200" dirty="0" smtClean="0">
                <a:solidFill>
                  <a:schemeClr val="tx1"/>
                </a:solidFill>
                <a:latin typeface="Arial Narrow"/>
                <a:ea typeface="+mn-ea"/>
                <a:cs typeface="Arial Narrow"/>
              </a:rPr>
              <a:t>Using sentence frames such as “If …. then…. because….”. This frame communicates the parts of the response that are needed and the language structure, but does not limit student thinking. </a:t>
            </a:r>
          </a:p>
          <a:p>
            <a:pPr marL="342900" lvl="1" indent="-114300"/>
            <a:r>
              <a:rPr lang="en-US" sz="1150" kern="1200" dirty="0" smtClean="0">
                <a:solidFill>
                  <a:schemeClr val="tx1"/>
                </a:solidFill>
                <a:latin typeface="Arial Narrow"/>
                <a:ea typeface="+mn-ea"/>
                <a:cs typeface="Arial Narrow"/>
              </a:rPr>
              <a:t>Moving up and down the questioning hierarchy helping students to fill in gaps in knowledge and moving the class to the levels of discourse where students are developing meaning.</a:t>
            </a:r>
          </a:p>
          <a:p>
            <a:endParaRPr lang="en-US" dirty="0" smtClean="0"/>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37</a:t>
            </a:fld>
            <a:endParaRPr lang="en-US" dirty="0"/>
          </a:p>
        </p:txBody>
      </p:sp>
    </p:spTree>
    <p:extLst>
      <p:ext uri="{BB962C8B-B14F-4D97-AF65-F5344CB8AC3E}">
        <p14:creationId xmlns:p14="http://schemas.microsoft.com/office/powerpoint/2010/main" val="108761641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lnSpcReduction="10000"/>
          </a:bodyPr>
          <a:lstStyle/>
          <a:p>
            <a:pPr marL="0" indent="0">
              <a:buNone/>
            </a:pPr>
            <a:r>
              <a:rPr lang="en-US" b="1" dirty="0" smtClean="0"/>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t>Movie length (first video): 2 minutes 36 seconds. </a:t>
            </a:r>
            <a:r>
              <a:rPr lang="en-US" sz="1200" b="0" baseline="0" dirty="0" smtClean="0"/>
              <a:t>Prepare Internet video hyperlink: </a:t>
            </a:r>
            <a:r>
              <a:rPr lang="en-US" sz="1200" dirty="0" smtClean="0">
                <a:hlinkClick r:id="rId3"/>
              </a:rPr>
              <a:t>http://myboe.org/portal/default/Content/Viewer/Content?action=2&amp;scId=306591&amp;sciId=11849</a:t>
            </a:r>
            <a:endParaRPr lang="en-US" sz="1200" b="0" baseline="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Movie length (second</a:t>
            </a:r>
            <a:r>
              <a:rPr lang="en-US" sz="1150" kern="1200" baseline="0" dirty="0" smtClean="0">
                <a:solidFill>
                  <a:schemeClr val="tx1"/>
                </a:solidFill>
                <a:latin typeface="Arial Narrow"/>
                <a:ea typeface="+mn-ea"/>
                <a:cs typeface="Arial Narrow"/>
              </a:rPr>
              <a:t> video)</a:t>
            </a:r>
            <a:r>
              <a:rPr lang="en-US" sz="1150" kern="1200" dirty="0" smtClean="0">
                <a:solidFill>
                  <a:schemeClr val="tx1"/>
                </a:solidFill>
                <a:latin typeface="Arial Narrow"/>
                <a:ea typeface="+mn-ea"/>
                <a:cs typeface="Arial Narrow"/>
              </a:rPr>
              <a:t>: 1 minute. </a:t>
            </a:r>
            <a:r>
              <a:rPr lang="en-US" sz="1100" b="0" baseline="0" dirty="0" smtClean="0"/>
              <a:t>Prepare Internet video hyperlink: </a:t>
            </a:r>
            <a:r>
              <a:rPr lang="en-US" sz="1200" dirty="0" smtClean="0">
                <a:hlinkClick r:id="rId4"/>
              </a:rPr>
              <a:t>http://myboe.org/portal/default/Content/Viewer/Content?action=2&amp;scId=306591&amp;sciId=11850</a:t>
            </a:r>
            <a:endParaRPr lang="en-US" sz="120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15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dirty="0" smtClean="0"/>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Talking</a:t>
            </a:r>
            <a:r>
              <a:rPr lang="en-US" b="1" baseline="0" dirty="0" smtClean="0"/>
              <a:t> Points:</a:t>
            </a:r>
            <a:endParaRPr lang="en-US" b="1"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One of the persistent arguments among the students was that a number could be both odd and even.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In the first video clip, Brandon, Christopher, and Nathan explain the flaw in the others’ reasoning. [play video]</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rPr>
              <a:t>In</a:t>
            </a:r>
            <a:r>
              <a:rPr lang="en-US" sz="1150" kern="1200" baseline="0" dirty="0" smtClean="0">
                <a:solidFill>
                  <a:schemeClr val="tx1"/>
                </a:solidFill>
                <a:latin typeface="Arial Narrow"/>
                <a:ea typeface="+mn-ea"/>
              </a:rPr>
              <a:t> the second example, </a:t>
            </a:r>
            <a:r>
              <a:rPr lang="en-US" sz="1200" kern="1200" baseline="0" dirty="0" smtClean="0">
                <a:solidFill>
                  <a:schemeClr val="tx1"/>
                </a:solidFill>
                <a:latin typeface="Arial Narrow"/>
                <a:ea typeface="+mn-ea"/>
              </a:rPr>
              <a:t>t</a:t>
            </a:r>
            <a:r>
              <a:rPr lang="en-US" sz="1200" dirty="0" smtClean="0"/>
              <a:t>hree groups of students in the classroom demonstrated misunderstandings when asked to define what a mathematical "rule" was.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dirty="0" smtClean="0"/>
              <a:t>Their confusion was influenced by everyday experiences with school rules and expectations. For example, one group explained that an example of a rule was that you couldn't play tag on the cement because it is easy to get hurt. However, they explained, there are exceptions made to the rule for physical education classes.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dirty="0" smtClean="0"/>
              <a:t>In the second video, Leslie similarly explains exceptions to rules. The notion of exception allowed students to see 9 as a multiple of 2 as an exception to the rule of even. [play video]</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dirty="0" smtClean="0"/>
              <a:t>Teachers may assume that students understand that a mathematical rule is a statement that is always true. The definition exercise demonstrated that in the daily activities of students, rules often have exceptions.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200" kern="1200" dirty="0" smtClean="0">
                <a:solidFill>
                  <a:schemeClr val="tx1"/>
                </a:solidFill>
                <a:latin typeface="Arial Narrow"/>
                <a:ea typeface="+mn-ea"/>
                <a:cs typeface="Arial Narrow"/>
              </a:rPr>
              <a:t>With a partner, discuss</a:t>
            </a:r>
            <a:r>
              <a:rPr lang="en-US" sz="1200" kern="1200" baseline="0" dirty="0" smtClean="0">
                <a:solidFill>
                  <a:schemeClr val="tx1"/>
                </a:solidFill>
                <a:latin typeface="Arial Narrow"/>
                <a:ea typeface="+mn-ea"/>
                <a:cs typeface="Arial Narrow"/>
              </a:rPr>
              <a:t> how to help students understand what a mathematical rule is.</a:t>
            </a:r>
            <a:endParaRPr lang="en-US" sz="1200" kern="1200" dirty="0" smtClean="0">
              <a:solidFill>
                <a:schemeClr val="tx1"/>
              </a:solidFill>
              <a:latin typeface="Arial Narrow"/>
              <a:ea typeface="+mn-ea"/>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200" dirty="0" smtClean="0"/>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20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150" kern="1200" dirty="0" smtClean="0">
              <a:solidFill>
                <a:schemeClr val="tx1"/>
              </a:solidFill>
              <a:latin typeface="Arial Narrow"/>
              <a:ea typeface="+mn-ea"/>
              <a:cs typeface="Arial Narrow"/>
            </a:endParaRPr>
          </a:p>
          <a:p>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38</a:t>
            </a:fld>
            <a:endParaRPr lang="en-US" dirty="0"/>
          </a:p>
        </p:txBody>
      </p:sp>
    </p:spTree>
    <p:extLst>
      <p:ext uri="{BB962C8B-B14F-4D97-AF65-F5344CB8AC3E}">
        <p14:creationId xmlns:p14="http://schemas.microsoft.com/office/powerpoint/2010/main" val="216523996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During the writing process, an author can expect to make several revisions in order to develop a thoughtful, coherent piece.</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Often an editor reads the piece and offers suggestions and an outside perspective.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same expectation should be held as young mathematicians revise and improve their reasoning while developing a coherent argument.</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150"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39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dirty="0" smtClean="0">
                <a:effectLst/>
              </a:rPr>
              <a:t>Talking Points:</a:t>
            </a:r>
          </a:p>
          <a:p>
            <a:pPr marL="114300" indent="-114300"/>
            <a:r>
              <a:rPr lang="en-US" sz="1150" dirty="0" smtClean="0">
                <a:effectLst/>
              </a:rPr>
              <a:t>This unit will focus on </a:t>
            </a:r>
            <a:r>
              <a:rPr lang="en-US" sz="1400" dirty="0" smtClean="0"/>
              <a:t>Focus on how students learn to:</a:t>
            </a:r>
          </a:p>
          <a:p>
            <a:pPr lvl="1"/>
            <a:r>
              <a:rPr lang="en-US" sz="1200" dirty="0" smtClean="0"/>
              <a:t>Construct viable arguments</a:t>
            </a:r>
          </a:p>
          <a:p>
            <a:pPr lvl="1"/>
            <a:r>
              <a:rPr lang="en-US" sz="1200" dirty="0" smtClean="0"/>
              <a:t>Respond to the reasoning of others</a:t>
            </a:r>
          </a:p>
          <a:p>
            <a:pPr lvl="1"/>
            <a:r>
              <a:rPr lang="en-US" sz="1200" dirty="0" smtClean="0"/>
              <a:t>Increase the viability of their arguments </a:t>
            </a:r>
            <a:endParaRPr lang="en-US" sz="1150" dirty="0" smtClean="0">
              <a:effectLst/>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t>The</a:t>
            </a:r>
            <a:r>
              <a:rPr lang="en-US" baseline="0" dirty="0" smtClean="0"/>
              <a:t> unit</a:t>
            </a:r>
            <a:r>
              <a:rPr lang="en-US" dirty="0" smtClean="0"/>
              <a:t> highlights a 5</a:t>
            </a:r>
            <a:r>
              <a:rPr lang="en-US" baseline="30000" dirty="0" smtClean="0"/>
              <a:t>th</a:t>
            </a:r>
            <a:r>
              <a:rPr lang="en-US" dirty="0" smtClean="0"/>
              <a:t>-grade classroom as the students learn to use the reasoning and explaining practices. Although the focus is on one grade level, teachers of all grade levels can transfer the concepts learned into their instructional practices. </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dirty="0" smtClean="0">
                <a:effectLst/>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dirty="0" smtClean="0">
                <a:effectLst/>
              </a:rPr>
              <a:t>During the writing process, an author can expect to make several revisions in order to develop a thoughtful, coherent piece. Often an editor reads the piece and offers suggestions and an outside perspective. The same expectation should be held of young mathematicians as they revise and improve their reasoning while developing a coherent argument.</a:t>
            </a:r>
          </a:p>
          <a:p>
            <a:r>
              <a:rPr lang="en-US" sz="1150" dirty="0" err="1" smtClean="0">
                <a:effectLst/>
              </a:rPr>
              <a:t>Duri</a:t>
            </a:r>
            <a:r>
              <a:rPr lang="en-US" sz="1150" dirty="0" smtClean="0">
                <a:effectLst/>
              </a:rPr>
              <a:t>, the 5th grade teacher, offered her students multiple opportunities to share their reasoning with teachers, partners, visiting educators, small groups, and the entire class. Over a period of two weeks, students had multiple opportunities to rehearse and refine their arguments with advice from these outside perspectives.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cs typeface="Arial Narrow"/>
              </a:rPr>
              <a:t>Before the revision work began, the class agreed to the following definitions of odd and even: [refer to slide]</a:t>
            </a:r>
          </a:p>
          <a:p>
            <a:endParaRPr lang="en-US" sz="1150" dirty="0" smtClean="0">
              <a:effectLst/>
            </a:endParaRPr>
          </a:p>
          <a:p>
            <a:endParaRPr lang="en-US" sz="1150" dirty="0" smtClean="0">
              <a:effectLst/>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40</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sz="1150" b="1" dirty="0" smtClean="0">
                <a:effectLst/>
              </a:rPr>
              <a:t>Talking Points:</a:t>
            </a:r>
          </a:p>
          <a:p>
            <a:r>
              <a:rPr lang="en-US" sz="1150" dirty="0" smtClean="0">
                <a:effectLst/>
              </a:rPr>
              <a:t>Their sequence of work contained the following steps: [refer to slide]</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41</a:t>
            </a:fld>
            <a:endParaRPr lang="en-US" dirty="0"/>
          </a:p>
        </p:txBody>
      </p:sp>
    </p:spTree>
    <p:extLst>
      <p:ext uri="{BB962C8B-B14F-4D97-AF65-F5344CB8AC3E}">
        <p14:creationId xmlns:p14="http://schemas.microsoft.com/office/powerpoint/2010/main" val="3206042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The 5</a:t>
            </a:r>
            <a:r>
              <a:rPr lang="en-US" sz="1150" kern="1200" baseline="30000" dirty="0" smtClean="0">
                <a:solidFill>
                  <a:schemeClr val="tx1"/>
                </a:solidFill>
                <a:latin typeface="Arial Narrow"/>
                <a:ea typeface="+mn-ea"/>
                <a:cs typeface="Arial Narrow"/>
              </a:rPr>
              <a:t>th</a:t>
            </a:r>
            <a:r>
              <a:rPr lang="en-US" sz="1150" kern="1200" dirty="0" smtClean="0">
                <a:solidFill>
                  <a:schemeClr val="tx1"/>
                </a:solidFill>
                <a:latin typeface="Arial Narrow"/>
                <a:ea typeface="+mn-ea"/>
                <a:cs typeface="Arial Narrow"/>
              </a:rPr>
              <a:t> graders worked on the MARS task titled, “</a:t>
            </a:r>
            <a:r>
              <a:rPr lang="en-US" sz="1150" i="1" kern="1200" dirty="0" smtClean="0">
                <a:solidFill>
                  <a:schemeClr val="tx1"/>
                </a:solidFill>
                <a:latin typeface="Arial Narrow"/>
                <a:ea typeface="+mn-ea"/>
                <a:cs typeface="Arial Narrow"/>
              </a:rPr>
              <a:t>Flower Arrangements” </a:t>
            </a:r>
            <a:r>
              <a:rPr lang="en-US" sz="1150" b="1" i="0" kern="1200" dirty="0" smtClean="0">
                <a:solidFill>
                  <a:schemeClr val="tx1"/>
                </a:solidFill>
                <a:latin typeface="Arial Narrow"/>
                <a:ea typeface="+mn-ea"/>
                <a:cs typeface="Arial Narrow"/>
              </a:rPr>
              <a:t>(Handout 3.4.1)</a:t>
            </a:r>
            <a:r>
              <a:rPr lang="en-US" sz="1150" kern="1200" dirty="0" smtClean="0">
                <a:solidFill>
                  <a:schemeClr val="tx1"/>
                </a:solidFill>
                <a:latin typeface="Arial Narrow"/>
                <a:ea typeface="+mn-ea"/>
                <a:cs typeface="Arial Narrow"/>
              </a:rPr>
              <a:t>. </a:t>
            </a:r>
          </a:p>
          <a:p>
            <a:r>
              <a:rPr lang="en-US" sz="1150" kern="1200" dirty="0" smtClean="0">
                <a:solidFill>
                  <a:schemeClr val="tx1"/>
                </a:solidFill>
                <a:latin typeface="Arial Narrow"/>
                <a:ea typeface="+mn-ea"/>
                <a:cs typeface="Arial Narrow"/>
              </a:rPr>
              <a:t>Some students needed clarification of what a flower arrangement was, so their teacher used roses, tulips, lilies, and vases to teach the names of the flowers and demonstrate how to choose flowers to be added to an arrangement.</a:t>
            </a:r>
          </a:p>
          <a:p>
            <a:pPr marL="0" indent="0">
              <a:buNone/>
            </a:pPr>
            <a:endParaRPr lang="en-US" sz="1150" b="1"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b="0" kern="1200" dirty="0" smtClean="0">
                <a:solidFill>
                  <a:schemeClr val="tx1"/>
                </a:solidFill>
                <a:latin typeface="Arial Narrow"/>
                <a:ea typeface="+mn-ea"/>
                <a:cs typeface="Arial Narrow"/>
              </a:rPr>
              <a:t>Refer participants to “Flower Arrangements” </a:t>
            </a:r>
            <a:r>
              <a:rPr lang="en-US" sz="1150" b="1" kern="1200" dirty="0" smtClean="0">
                <a:solidFill>
                  <a:schemeClr val="tx1"/>
                </a:solidFill>
                <a:latin typeface="Arial Narrow"/>
                <a:ea typeface="+mn-ea"/>
                <a:cs typeface="Arial Narrow"/>
              </a:rPr>
              <a:t>(Handout 3.4.1)</a:t>
            </a:r>
            <a:r>
              <a:rPr lang="en-US" sz="1150" b="0" kern="1200" dirty="0" smtClean="0">
                <a:solidFill>
                  <a:schemeClr val="tx1"/>
                </a:solidFill>
                <a:latin typeface="Arial Narrow"/>
                <a:ea typeface="+mn-ea"/>
                <a:cs typeface="Arial Narrow"/>
              </a:rPr>
              <a:t>. </a:t>
            </a:r>
            <a:r>
              <a:rPr lang="en-US" sz="1150" b="1" kern="1200" dirty="0" smtClean="0">
                <a:solidFill>
                  <a:schemeClr val="tx1"/>
                </a:solidFill>
                <a:latin typeface="Arial Narrow"/>
                <a:ea typeface="+mn-ea"/>
                <a:cs typeface="Arial Narrow"/>
              </a:rPr>
              <a:t> </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b="0" kern="1200" dirty="0" smtClean="0">
                <a:solidFill>
                  <a:schemeClr val="tx1"/>
                </a:solidFill>
                <a:latin typeface="Arial Narrow"/>
                <a:ea typeface="+mn-ea"/>
                <a:cs typeface="Arial Narrow"/>
              </a:rPr>
              <a:t>The first step of the revision</a:t>
            </a:r>
            <a:r>
              <a:rPr lang="en-US" sz="1150" b="0" kern="1200" baseline="0" dirty="0" smtClean="0">
                <a:solidFill>
                  <a:schemeClr val="tx1"/>
                </a:solidFill>
                <a:latin typeface="Arial Narrow"/>
                <a:ea typeface="+mn-ea"/>
                <a:cs typeface="Arial Narrow"/>
              </a:rPr>
              <a:t> sequence was for each student to complete the task.</a:t>
            </a:r>
            <a:endParaRPr lang="en-US" sz="1150" b="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kern="1200" dirty="0" smtClean="0">
                <a:solidFill>
                  <a:schemeClr val="tx1"/>
                </a:solidFill>
                <a:latin typeface="Arial Narrow"/>
                <a:ea typeface="+mn-ea"/>
                <a:cs typeface="Arial Narrow"/>
              </a:rPr>
              <a:t>[to participants] Individually, please complete the</a:t>
            </a:r>
            <a:r>
              <a:rPr lang="en-US" sz="1150" kern="1200" baseline="0" dirty="0" smtClean="0">
                <a:solidFill>
                  <a:schemeClr val="tx1"/>
                </a:solidFill>
                <a:latin typeface="Arial Narrow"/>
                <a:ea typeface="+mn-ea"/>
                <a:cs typeface="Arial Narrow"/>
              </a:rPr>
              <a:t> “Flower Arrangements” MARS task provided in your participant packet.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baseline="0" dirty="0" smtClean="0">
                <a:solidFill>
                  <a:schemeClr val="tx1"/>
                </a:solidFill>
                <a:latin typeface="Arial Narrow"/>
                <a:ea typeface="+mn-ea"/>
                <a:cs typeface="Arial Narrow"/>
              </a:rPr>
              <a:t>As you work, consider how an EL student, GATE student, and a special needs student might respond to the task.</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50" kern="1200" dirty="0" smtClean="0">
              <a:solidFill>
                <a:schemeClr val="tx1"/>
              </a:solidFill>
              <a:latin typeface="Arial Narrow"/>
              <a:ea typeface="+mn-ea"/>
              <a:cs typeface="Arial Narrow"/>
            </a:endParaRPr>
          </a:p>
          <a:p>
            <a:pPr marL="0" indent="0">
              <a:spcAft>
                <a:spcPts val="1800"/>
              </a:spcAft>
              <a:buNone/>
            </a:pPr>
            <a:r>
              <a:rPr lang="en-US" b="1" dirty="0" smtClean="0">
                <a:cs typeface="Arial Narrow"/>
              </a:rPr>
              <a:t>Facilitator Note:</a:t>
            </a:r>
          </a:p>
          <a:p>
            <a:pPr marL="114300" indent="-114300">
              <a:spcAft>
                <a:spcPts val="1800"/>
              </a:spcAft>
            </a:pPr>
            <a:r>
              <a:rPr lang="en-US" dirty="0" smtClean="0">
                <a:cs typeface="Arial Narrow"/>
              </a:rPr>
              <a:t>After completion of task, allow for discussion of topics on slide.</a:t>
            </a:r>
          </a:p>
          <a:p>
            <a:pPr marL="114300" indent="-114300">
              <a:spcAft>
                <a:spcPts val="1800"/>
              </a:spcAft>
            </a:pPr>
            <a:r>
              <a:rPr lang="en-US" dirty="0" smtClean="0">
                <a:cs typeface="Arial Narrow"/>
              </a:rPr>
              <a:t>Share</a:t>
            </a:r>
            <a:r>
              <a:rPr lang="en-US" baseline="0" dirty="0" smtClean="0">
                <a:cs typeface="Arial Narrow"/>
              </a:rPr>
              <a:t> out as time allows.</a:t>
            </a:r>
            <a:endParaRPr lang="en-US" dirty="0" smtClean="0">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43</a:t>
            </a:fld>
            <a:endParaRPr lang="en-US" dirty="0"/>
          </a:p>
        </p:txBody>
      </p:sp>
    </p:spTree>
    <p:extLst>
      <p:ext uri="{BB962C8B-B14F-4D97-AF65-F5344CB8AC3E}">
        <p14:creationId xmlns:p14="http://schemas.microsoft.com/office/powerpoint/2010/main" val="231384053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The</a:t>
            </a:r>
            <a:r>
              <a:rPr lang="en-US" sz="1150" kern="1200" baseline="0" dirty="0" smtClean="0">
                <a:solidFill>
                  <a:schemeClr val="tx1"/>
                </a:solidFill>
                <a:latin typeface="Arial Narrow"/>
                <a:ea typeface="+mn-ea"/>
                <a:cs typeface="Arial Narrow"/>
              </a:rPr>
              <a:t> next three slides show student responses to the </a:t>
            </a:r>
            <a:r>
              <a:rPr lang="en-US" sz="1150" kern="1200" dirty="0" smtClean="0">
                <a:solidFill>
                  <a:schemeClr val="tx1"/>
                </a:solidFill>
                <a:latin typeface="Arial Narrow"/>
                <a:ea typeface="+mn-ea"/>
                <a:cs typeface="Arial Narrow"/>
              </a:rPr>
              <a:t>Flower Arrangements task. </a:t>
            </a:r>
          </a:p>
          <a:p>
            <a:r>
              <a:rPr lang="en-US" sz="1150" kern="1200" dirty="0" smtClean="0">
                <a:solidFill>
                  <a:schemeClr val="tx1"/>
                </a:solidFill>
                <a:latin typeface="Arial Narrow"/>
                <a:ea typeface="+mn-ea"/>
                <a:cs typeface="Arial Narrow"/>
              </a:rPr>
              <a:t>After reviewing your list of constraints, identify which are addressed and which are missing in this student response. </a:t>
            </a:r>
          </a:p>
          <a:p>
            <a:r>
              <a:rPr lang="en-US" sz="1150" b="1" kern="1200" dirty="0" smtClean="0">
                <a:solidFill>
                  <a:schemeClr val="tx1"/>
                </a:solidFill>
                <a:latin typeface="Arial Narrow"/>
                <a:ea typeface="+mn-ea"/>
                <a:cs typeface="Arial Narrow"/>
              </a:rPr>
              <a:t>Discuss: </a:t>
            </a:r>
            <a:r>
              <a:rPr lang="en-US" sz="1150" kern="1200" dirty="0" smtClean="0">
                <a:solidFill>
                  <a:schemeClr val="tx1"/>
                </a:solidFill>
                <a:latin typeface="Arial Narrow"/>
                <a:ea typeface="+mn-ea"/>
                <a:cs typeface="Arial Narrow"/>
              </a:rPr>
              <a:t>In this case, what questions would you ask to help the student revise his/her written argument?</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Identify which constraints are addressed and which are missing in Nathan’s response. </a:t>
            </a:r>
          </a:p>
          <a:p>
            <a:r>
              <a:rPr lang="en-US" sz="1150" b="1" kern="1200" dirty="0" smtClean="0">
                <a:solidFill>
                  <a:schemeClr val="tx1"/>
                </a:solidFill>
                <a:latin typeface="Arial Narrow"/>
                <a:ea typeface="+mn-ea"/>
                <a:cs typeface="Arial Narrow"/>
              </a:rPr>
              <a:t>Discuss: </a:t>
            </a:r>
            <a:r>
              <a:rPr lang="en-US" sz="1150" kern="1200" dirty="0" smtClean="0">
                <a:solidFill>
                  <a:schemeClr val="tx1"/>
                </a:solidFill>
                <a:latin typeface="Arial Narrow"/>
                <a:ea typeface="+mn-ea"/>
                <a:cs typeface="Arial Narrow"/>
              </a:rPr>
              <a:t>In this case, what questions would you ask to help him revise his written argument?</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Identify which constraints are addressed and which are missing in this response. </a:t>
            </a:r>
          </a:p>
          <a:p>
            <a:r>
              <a:rPr lang="en-US" sz="1150" b="1" kern="1200" dirty="0" smtClean="0">
                <a:solidFill>
                  <a:schemeClr val="tx1"/>
                </a:solidFill>
                <a:latin typeface="Arial Narrow"/>
                <a:ea typeface="+mn-ea"/>
                <a:cs typeface="Arial Narrow"/>
              </a:rPr>
              <a:t>Discuss: </a:t>
            </a:r>
            <a:r>
              <a:rPr lang="en-US" sz="1150" kern="1200" dirty="0" smtClean="0">
                <a:solidFill>
                  <a:schemeClr val="tx1"/>
                </a:solidFill>
                <a:latin typeface="Arial Narrow"/>
                <a:ea typeface="+mn-ea"/>
                <a:cs typeface="Arial Narrow"/>
              </a:rPr>
              <a:t>What questions would you ask Spencer to help him revise his written argument?</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indent="0">
              <a:buNone/>
            </a:pPr>
            <a:r>
              <a:rPr lang="en-US" sz="1150" b="1" dirty="0" smtClean="0">
                <a:effectLst/>
              </a:rPr>
              <a:t>Talking Points:</a:t>
            </a:r>
          </a:p>
          <a:p>
            <a:r>
              <a:rPr lang="en-US" sz="1150" dirty="0" smtClean="0">
                <a:effectLst/>
              </a:rPr>
              <a:t>As a second step, the teacher met with each student, read their responses, and asked questions to prompt more complete responses. The questions asked were: [refer to slide]</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47</a:t>
            </a:fld>
            <a:endParaRPr lang="en-US" dirty="0"/>
          </a:p>
        </p:txBody>
      </p:sp>
    </p:spTree>
    <p:extLst>
      <p:ext uri="{BB962C8B-B14F-4D97-AF65-F5344CB8AC3E}">
        <p14:creationId xmlns:p14="http://schemas.microsoft.com/office/powerpoint/2010/main" val="130972183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latin typeface="Arial Narrow"/>
                <a:ea typeface="+mn-ea"/>
                <a:cs typeface="Arial Narrow"/>
              </a:rPr>
              <a:t>Facilitator</a:t>
            </a:r>
            <a:r>
              <a:rPr lang="en-US" sz="1150" b="1" kern="1200" baseline="0" dirty="0" smtClean="0">
                <a:solidFill>
                  <a:schemeClr val="tx1"/>
                </a:solidFill>
                <a:latin typeface="Arial Narrow"/>
                <a:ea typeface="+mn-ea"/>
                <a:cs typeface="Arial Narrow"/>
              </a:rPr>
              <a:t> Notes:</a:t>
            </a:r>
          </a:p>
          <a:p>
            <a:pPr marL="114300" indent="-114300"/>
            <a:r>
              <a:rPr lang="en-US" sz="1150" b="0" kern="1200" baseline="0" dirty="0" smtClean="0">
                <a:solidFill>
                  <a:schemeClr val="tx1"/>
                </a:solidFill>
                <a:latin typeface="Arial Narrow"/>
                <a:ea typeface="+mn-ea"/>
                <a:cs typeface="Arial Narrow"/>
              </a:rPr>
              <a:t>Refer participants to Brandon’s Flower Arrangement (</a:t>
            </a:r>
            <a:r>
              <a:rPr lang="en-US" sz="1150" b="1" kern="1200" dirty="0" smtClean="0">
                <a:solidFill>
                  <a:schemeClr val="tx1"/>
                </a:solidFill>
                <a:latin typeface="Arial Narrow"/>
                <a:ea typeface="+mn-ea"/>
                <a:cs typeface="Arial Narrow"/>
              </a:rPr>
              <a:t>Handout</a:t>
            </a:r>
            <a:r>
              <a:rPr lang="en-US" sz="1150" b="1" kern="1200" baseline="0" dirty="0" smtClean="0">
                <a:solidFill>
                  <a:schemeClr val="tx1"/>
                </a:solidFill>
                <a:latin typeface="Arial Narrow"/>
                <a:ea typeface="+mn-ea"/>
                <a:cs typeface="Arial Narrow"/>
              </a:rPr>
              <a:t> 3.4.2</a:t>
            </a:r>
            <a:r>
              <a:rPr lang="en-US" sz="1150" b="0" kern="1200" baseline="0" dirty="0" smtClean="0">
                <a:solidFill>
                  <a:schemeClr val="tx1"/>
                </a:solidFill>
                <a:latin typeface="Arial Narrow"/>
                <a:ea typeface="+mn-ea"/>
                <a:cs typeface="Arial Narrow"/>
              </a:rPr>
              <a:t>)</a:t>
            </a:r>
          </a:p>
          <a:p>
            <a:pPr marL="114300" indent="-114300"/>
            <a:endParaRPr lang="en-US" sz="1150" b="0" kern="1200" baseline="0" dirty="0" smtClean="0">
              <a:solidFill>
                <a:schemeClr val="tx1"/>
              </a:solidFill>
              <a:latin typeface="Arial Narrow"/>
              <a:ea typeface="+mn-ea"/>
              <a:cs typeface="Arial Narrow"/>
            </a:endParaRPr>
          </a:p>
          <a:p>
            <a:pPr marL="0" indent="0">
              <a:buNone/>
            </a:pPr>
            <a:r>
              <a:rPr lang="en-US" sz="1150" b="1" kern="1200" baseline="0" dirty="0" smtClean="0">
                <a:solidFill>
                  <a:schemeClr val="tx1"/>
                </a:solidFill>
                <a:latin typeface="Arial Narrow"/>
                <a:ea typeface="+mn-ea"/>
                <a:cs typeface="Arial Narrow"/>
              </a:rPr>
              <a:t>Talking Points:</a:t>
            </a:r>
            <a:endParaRPr lang="en-US" sz="1150" b="1" kern="1200" dirty="0" smtClean="0">
              <a:solidFill>
                <a:schemeClr val="tx1"/>
              </a:solidFill>
              <a:latin typeface="Arial Narrow"/>
              <a:ea typeface="+mn-ea"/>
              <a:cs typeface="Arial Narrow"/>
            </a:endParaRPr>
          </a:p>
          <a:p>
            <a:r>
              <a:rPr lang="en-US" sz="1150" kern="1200" dirty="0" smtClean="0">
                <a:solidFill>
                  <a:schemeClr val="tx1"/>
                </a:solidFill>
                <a:latin typeface="Arial Narrow"/>
                <a:ea typeface="+mn-ea"/>
                <a:cs typeface="Arial Narrow"/>
              </a:rPr>
              <a:t>Does Brandon meet all the constraints of the problem?  </a:t>
            </a:r>
          </a:p>
          <a:p>
            <a:r>
              <a:rPr lang="en-US" sz="1150" kern="1200" dirty="0" smtClean="0">
                <a:solidFill>
                  <a:schemeClr val="tx1"/>
                </a:solidFill>
                <a:latin typeface="Arial Narrow"/>
                <a:ea typeface="+mn-ea"/>
                <a:cs typeface="Arial Narrow"/>
              </a:rPr>
              <a:t>How do the additions to his work impact his response? (</a:t>
            </a:r>
            <a:r>
              <a:rPr lang="en-US" sz="1150" kern="1200" baseline="0" dirty="0" smtClean="0">
                <a:solidFill>
                  <a:schemeClr val="tx1"/>
                </a:solidFill>
                <a:latin typeface="Arial Narrow"/>
                <a:ea typeface="+mn-ea"/>
                <a:cs typeface="Arial Narrow"/>
              </a:rPr>
              <a:t>arrows point to revisions)</a:t>
            </a:r>
            <a:endParaRPr lang="en-US" sz="1150" kern="1200" dirty="0" smtClean="0">
              <a:solidFill>
                <a:schemeClr val="tx1"/>
              </a:solidFill>
              <a:latin typeface="Arial Narrow"/>
              <a:ea typeface="+mn-ea"/>
              <a:cs typeface="Arial Narrow"/>
            </a:endParaRPr>
          </a:p>
          <a:p>
            <a:r>
              <a:rPr lang="en-US" sz="1150" kern="1200" dirty="0" smtClean="0">
                <a:solidFill>
                  <a:schemeClr val="tx1"/>
                </a:solidFill>
                <a:latin typeface="Arial Narrow"/>
                <a:ea typeface="+mn-ea"/>
                <a:cs typeface="Arial Narrow"/>
              </a:rPr>
              <a:t>Is anything missing? What would you ask him to consider about his run-on equation: 7 + 3 = 10 + 1 = 11?</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b="1" dirty="0" smtClean="0"/>
              <a:t>Facilitator Notes:</a:t>
            </a:r>
          </a:p>
          <a:p>
            <a:pPr marL="114300" indent="-114300"/>
            <a:r>
              <a:rPr lang="en-US" b="0" dirty="0" smtClean="0"/>
              <a:t>Refer</a:t>
            </a:r>
            <a:r>
              <a:rPr lang="en-US" b="0" baseline="0" dirty="0" smtClean="0"/>
              <a:t> participants to “</a:t>
            </a:r>
            <a:r>
              <a:rPr lang="en-US" b="0" dirty="0" smtClean="0"/>
              <a:t>Partners Sharing” </a:t>
            </a:r>
            <a:r>
              <a:rPr lang="en-US" b="1" dirty="0" smtClean="0"/>
              <a:t>(Handout</a:t>
            </a:r>
            <a:r>
              <a:rPr lang="en-US" b="1" baseline="0" dirty="0" smtClean="0"/>
              <a:t> </a:t>
            </a:r>
            <a:r>
              <a:rPr lang="en-US" b="1" dirty="0" smtClean="0"/>
              <a:t>3.4.3)</a:t>
            </a:r>
          </a:p>
          <a:p>
            <a:pPr marL="114300" indent="-114300"/>
            <a:endParaRPr lang="en-US" b="1" dirty="0" smtClean="0"/>
          </a:p>
          <a:p>
            <a:pPr marL="0" indent="0">
              <a:buNone/>
            </a:pPr>
            <a:r>
              <a:rPr lang="en-US" b="1" dirty="0" smtClean="0"/>
              <a:t>Talking Points:</a:t>
            </a:r>
          </a:p>
          <a:p>
            <a:r>
              <a:rPr lang="en-US" sz="1150" dirty="0" smtClean="0">
                <a:effectLst/>
              </a:rPr>
              <a:t>Often, when a student is explaining a solution to someone else they discover gaps, mistakes, or incomplete responses. </a:t>
            </a:r>
          </a:p>
          <a:p>
            <a:r>
              <a:rPr lang="en-US" sz="1150" dirty="0" smtClean="0">
                <a:effectLst/>
              </a:rPr>
              <a:t>In the following dialogue, Leslie has taught her strategy to Stephanie and they share their method with the teacher. </a:t>
            </a:r>
          </a:p>
          <a:p>
            <a:r>
              <a:rPr lang="en-US" sz="1150" dirty="0" smtClean="0">
                <a:effectLst/>
              </a:rPr>
              <a:t>Look for points where the girls correct themselves or refine their argument as they are talking.</a:t>
            </a:r>
            <a:endParaRPr lang="en-US" b="1"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49</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dirty="0" smtClean="0">
                <a:effectLst/>
              </a:rPr>
              <a:t>Facilitator Notes:</a:t>
            </a:r>
          </a:p>
          <a:p>
            <a:r>
              <a:rPr lang="en-US" sz="1150" dirty="0" smtClean="0">
                <a:effectLst/>
              </a:rPr>
              <a:t>Review slide.</a:t>
            </a:r>
            <a:endParaRPr lang="en-US" dirty="0" smtClean="0"/>
          </a:p>
          <a:p>
            <a:pPr marL="0" indent="0">
              <a:buNone/>
            </a:pPr>
            <a:endParaRPr lang="en-US" b="0"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r>
              <a:rPr lang="en-US" sz="1150" b="1" dirty="0" smtClean="0">
                <a:effectLst/>
              </a:rPr>
              <a:t>Talking Points:</a:t>
            </a:r>
          </a:p>
          <a:p>
            <a:pPr marL="114300" indent="-114300"/>
            <a:r>
              <a:rPr lang="en-US" sz="1150" dirty="0" smtClean="0">
                <a:effectLst/>
              </a:rPr>
              <a:t>Students were asked to explain to the class their individual solutions. This experience allows for rehearsing their argument and opening it up to questioning. </a:t>
            </a:r>
          </a:p>
          <a:p>
            <a:pPr marL="114300" indent="-114300"/>
            <a:r>
              <a:rPr lang="en-US" sz="1150" dirty="0" smtClean="0">
                <a:effectLst/>
              </a:rPr>
              <a:t>The public sharing also gives the students an opportunity to view multiple representations and strategies, and rehearse the class definitions of odd and even. </a:t>
            </a:r>
          </a:p>
          <a:p>
            <a:pPr marL="114300" indent="-114300"/>
            <a:r>
              <a:rPr lang="en-US" sz="1150" dirty="0" smtClean="0">
                <a:effectLst/>
              </a:rPr>
              <a:t>This activity prepared students for a follow-up activity in which they would make a group poster that included several strategies, representations, and public definitions.</a:t>
            </a:r>
          </a:p>
          <a:p>
            <a:pPr marL="0" indent="0">
              <a:buNone/>
            </a:pPr>
            <a:r>
              <a:rPr lang="en-US" sz="1150" b="1" kern="1200" dirty="0" smtClean="0">
                <a:solidFill>
                  <a:schemeClr val="tx1"/>
                </a:solidFill>
                <a:latin typeface="Arial Narrow"/>
                <a:ea typeface="+mn-ea"/>
                <a:cs typeface="Arial Narrow"/>
              </a:rPr>
              <a:t>Lorena’s Solution</a:t>
            </a:r>
          </a:p>
          <a:p>
            <a:r>
              <a:rPr lang="en-US" sz="1150" kern="1200" dirty="0" smtClean="0">
                <a:solidFill>
                  <a:schemeClr val="tx1"/>
                </a:solidFill>
                <a:latin typeface="Arial Narrow"/>
                <a:ea typeface="+mn-ea"/>
                <a:cs typeface="Arial Narrow"/>
              </a:rPr>
              <a:t>Lorena knew the total was 9 flowers. She knew that 3 + 3 + 3 = 9, so she arranged three groups of 3 pens. 3 is an odd number.</a:t>
            </a:r>
          </a:p>
          <a:p>
            <a:r>
              <a:rPr lang="en-US" sz="1150" kern="1200" dirty="0" smtClean="0">
                <a:solidFill>
                  <a:schemeClr val="tx1"/>
                </a:solidFill>
                <a:latin typeface="Arial Narrow"/>
                <a:ea typeface="+mn-ea"/>
                <a:cs typeface="Arial Narrow"/>
              </a:rPr>
              <a:t>She knew there were more tulips than</a:t>
            </a:r>
            <a:r>
              <a:rPr lang="en-US" sz="1150" kern="1200" baseline="0" dirty="0" smtClean="0">
                <a:solidFill>
                  <a:schemeClr val="tx1"/>
                </a:solidFill>
                <a:latin typeface="Arial Narrow"/>
                <a:ea typeface="+mn-ea"/>
                <a:cs typeface="Arial Narrow"/>
              </a:rPr>
              <a:t> </a:t>
            </a:r>
            <a:r>
              <a:rPr lang="en-US" sz="1150" kern="1200" dirty="0" smtClean="0">
                <a:solidFill>
                  <a:schemeClr val="tx1"/>
                </a:solidFill>
                <a:latin typeface="Arial Narrow"/>
                <a:ea typeface="+mn-ea"/>
                <a:cs typeface="Arial Narrow"/>
              </a:rPr>
              <a:t>roses, and more roses than lilies, so there</a:t>
            </a:r>
            <a:r>
              <a:rPr lang="en-US" sz="1150" kern="1200" baseline="0" dirty="0" smtClean="0">
                <a:solidFill>
                  <a:schemeClr val="tx1"/>
                </a:solidFill>
                <a:latin typeface="Arial Narrow"/>
                <a:ea typeface="+mn-ea"/>
                <a:cs typeface="Arial Narrow"/>
              </a:rPr>
              <a:t> </a:t>
            </a:r>
            <a:r>
              <a:rPr lang="en-US" sz="1150" kern="1200" dirty="0" smtClean="0">
                <a:solidFill>
                  <a:schemeClr val="tx1"/>
                </a:solidFill>
                <a:latin typeface="Arial Narrow"/>
                <a:ea typeface="+mn-ea"/>
                <a:cs typeface="Arial Narrow"/>
              </a:rPr>
              <a:t>could not be the same number of each</a:t>
            </a:r>
            <a:r>
              <a:rPr lang="en-US" sz="1150" kern="1200" baseline="0" dirty="0" smtClean="0">
                <a:solidFill>
                  <a:schemeClr val="tx1"/>
                </a:solidFill>
                <a:latin typeface="Arial Narrow"/>
                <a:ea typeface="+mn-ea"/>
                <a:cs typeface="Arial Narrow"/>
              </a:rPr>
              <a:t> f</a:t>
            </a:r>
            <a:r>
              <a:rPr lang="en-US" sz="1150" kern="1200" dirty="0" smtClean="0">
                <a:solidFill>
                  <a:schemeClr val="tx1"/>
                </a:solidFill>
                <a:latin typeface="Arial Narrow"/>
                <a:ea typeface="+mn-ea"/>
                <a:cs typeface="Arial Narrow"/>
              </a:rPr>
              <a:t>lower.</a:t>
            </a:r>
          </a:p>
          <a:p>
            <a:r>
              <a:rPr lang="en-US" sz="1150" kern="1200" dirty="0" smtClean="0">
                <a:solidFill>
                  <a:schemeClr val="tx1"/>
                </a:solidFill>
                <a:latin typeface="Arial Narrow"/>
                <a:ea typeface="+mn-ea"/>
                <a:cs typeface="Arial Narrow"/>
              </a:rPr>
              <a:t>She took 2 pens from one group of 3 and added them to another group of 3,</a:t>
            </a:r>
            <a:r>
              <a:rPr lang="en-US" sz="1150" kern="1200" baseline="0" dirty="0" smtClean="0">
                <a:solidFill>
                  <a:schemeClr val="tx1"/>
                </a:solidFill>
                <a:latin typeface="Arial Narrow"/>
                <a:ea typeface="+mn-ea"/>
                <a:cs typeface="Arial Narrow"/>
              </a:rPr>
              <a:t> </a:t>
            </a:r>
            <a:r>
              <a:rPr lang="en-US" sz="1150" kern="1200" dirty="0" smtClean="0">
                <a:solidFill>
                  <a:schemeClr val="tx1"/>
                </a:solidFill>
                <a:latin typeface="Arial Narrow"/>
                <a:ea typeface="+mn-ea"/>
                <a:cs typeface="Arial Narrow"/>
              </a:rPr>
              <a:t>which made 5 tulips + 3 roses + 1 lily = 9 flowers in the arrangement.</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50</a:t>
            </a:fld>
            <a:endParaRPr 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a:buNone/>
            </a:pPr>
            <a:r>
              <a:rPr lang="en-US" sz="1150" b="1" kern="1200" dirty="0" smtClean="0">
                <a:solidFill>
                  <a:schemeClr val="tx1"/>
                </a:solidFill>
                <a:latin typeface="Arial Narrow"/>
                <a:ea typeface="+mn-ea"/>
                <a:cs typeface="Arial Narrow"/>
              </a:rPr>
              <a:t>Facilitator Notes:</a:t>
            </a:r>
          </a:p>
          <a:p>
            <a:pPr>
              <a:buNone/>
            </a:pPr>
            <a:r>
              <a:rPr lang="en-US" sz="1150" b="0" kern="1200" dirty="0" smtClean="0">
                <a:solidFill>
                  <a:schemeClr val="tx1"/>
                </a:solidFill>
                <a:latin typeface="Arial Narrow"/>
                <a:ea typeface="+mn-ea"/>
                <a:cs typeface="Arial Narrow"/>
              </a:rPr>
              <a:t>[refer to slide]</a:t>
            </a:r>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51</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sz="1150" b="1" kern="1200" dirty="0" smtClean="0">
                <a:solidFill>
                  <a:schemeClr val="tx1"/>
                </a:solidFill>
                <a:effectLst/>
                <a:latin typeface="Arial Narrow"/>
                <a:ea typeface="+mn-ea"/>
                <a:cs typeface="Arial Narrow"/>
              </a:rPr>
              <a:t>Facilitator Notes: </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kern="1200" dirty="0" smtClean="0">
                <a:solidFill>
                  <a:schemeClr val="tx1"/>
                </a:solidFill>
                <a:effectLst/>
                <a:latin typeface="Arial Narrow"/>
                <a:ea typeface="+mn-ea"/>
                <a:cs typeface="Arial Narrow"/>
              </a:rPr>
              <a:t>Refer</a:t>
            </a:r>
            <a:r>
              <a:rPr lang="en-US" sz="1150" kern="1200" baseline="0" dirty="0" smtClean="0">
                <a:solidFill>
                  <a:schemeClr val="tx1"/>
                </a:solidFill>
                <a:effectLst/>
                <a:latin typeface="Arial Narrow"/>
                <a:ea typeface="+mn-ea"/>
                <a:cs typeface="Arial Narrow"/>
              </a:rPr>
              <a:t> participants to “</a:t>
            </a:r>
            <a:r>
              <a:rPr lang="en-US" sz="1150" b="0" kern="1200" dirty="0" smtClean="0">
                <a:solidFill>
                  <a:schemeClr val="tx1"/>
                </a:solidFill>
                <a:effectLst/>
                <a:latin typeface="Arial Narrow"/>
                <a:ea typeface="+mn-ea"/>
                <a:cs typeface="Arial Narrow"/>
              </a:rPr>
              <a:t>David, </a:t>
            </a:r>
            <a:r>
              <a:rPr lang="en-US" sz="1150" b="0" kern="1200" dirty="0" err="1" smtClean="0">
                <a:solidFill>
                  <a:schemeClr val="tx1"/>
                </a:solidFill>
                <a:effectLst/>
                <a:latin typeface="Arial Narrow"/>
                <a:ea typeface="+mn-ea"/>
                <a:cs typeface="Arial Narrow"/>
              </a:rPr>
              <a:t>Josue</a:t>
            </a:r>
            <a:r>
              <a:rPr lang="en-US" sz="1150" b="0" kern="1200" dirty="0" smtClean="0">
                <a:solidFill>
                  <a:schemeClr val="tx1"/>
                </a:solidFill>
                <a:effectLst/>
                <a:latin typeface="Arial Narrow"/>
                <a:ea typeface="+mn-ea"/>
                <a:cs typeface="Arial Narrow"/>
              </a:rPr>
              <a:t>, and Michael’s Poster” </a:t>
            </a:r>
            <a:r>
              <a:rPr lang="en-US" sz="1150" b="1" kern="1200" dirty="0" smtClean="0">
                <a:solidFill>
                  <a:schemeClr val="tx1"/>
                </a:solidFill>
                <a:effectLst/>
                <a:latin typeface="Arial Narrow"/>
                <a:ea typeface="+mn-ea"/>
                <a:cs typeface="Arial Narrow"/>
              </a:rPr>
              <a:t>(Handout 3.4.4</a:t>
            </a:r>
            <a:r>
              <a:rPr lang="en-US" sz="1150" b="0" kern="1200" dirty="0" smtClean="0">
                <a:solidFill>
                  <a:schemeClr val="tx1"/>
                </a:solidFill>
                <a:effectLst/>
                <a:latin typeface="Arial Narrow"/>
                <a:ea typeface="+mn-ea"/>
                <a:cs typeface="Arial Narrow"/>
              </a:rPr>
              <a:t>)</a:t>
            </a:r>
          </a:p>
          <a:p>
            <a:pPr marL="0" indent="0">
              <a:buNone/>
            </a:pPr>
            <a:endParaRPr lang="en-US" sz="1150" kern="1200" dirty="0" smtClean="0">
              <a:solidFill>
                <a:schemeClr val="tx1"/>
              </a:solidFill>
              <a:effectLst/>
              <a:latin typeface="Arial Narrow"/>
              <a:ea typeface="+mn-ea"/>
              <a:cs typeface="Arial Narrow"/>
            </a:endParaRPr>
          </a:p>
          <a:p>
            <a:pPr marL="0" indent="0">
              <a:buNone/>
            </a:pPr>
            <a:r>
              <a:rPr lang="en-US" sz="1150" b="1" kern="1200" dirty="0" smtClean="0">
                <a:solidFill>
                  <a:schemeClr val="tx1"/>
                </a:solidFill>
                <a:effectLst/>
                <a:latin typeface="Arial Narrow"/>
                <a:ea typeface="+mn-ea"/>
                <a:cs typeface="Arial Narrow"/>
              </a:rPr>
              <a:t>Talking Points:</a:t>
            </a:r>
          </a:p>
          <a:p>
            <a:pPr marL="114300" indent="-114300"/>
            <a:r>
              <a:rPr lang="en-US" sz="1150" kern="1200" dirty="0" smtClean="0">
                <a:solidFill>
                  <a:schemeClr val="tx1"/>
                </a:solidFill>
                <a:effectLst/>
                <a:latin typeface="Arial Narrow"/>
                <a:ea typeface="+mn-ea"/>
                <a:cs typeface="Arial Narrow"/>
              </a:rPr>
              <a:t>The</a:t>
            </a:r>
            <a:r>
              <a:rPr lang="en-US" sz="1150" kern="1200" baseline="0" dirty="0" smtClean="0">
                <a:solidFill>
                  <a:schemeClr val="tx1"/>
                </a:solidFill>
                <a:effectLst/>
                <a:latin typeface="Arial Narrow"/>
                <a:ea typeface="+mn-ea"/>
                <a:cs typeface="Arial Narrow"/>
              </a:rPr>
              <a:t> last two steps of the revision process include: [refer to steps on slide]</a:t>
            </a:r>
            <a:endParaRPr lang="en-US" sz="1150" kern="1200" dirty="0" smtClean="0">
              <a:solidFill>
                <a:schemeClr val="tx1"/>
              </a:solidFill>
              <a:effectLst/>
              <a:latin typeface="Arial Narrow"/>
              <a:ea typeface="+mn-ea"/>
              <a:cs typeface="Arial Narrow"/>
            </a:endParaRPr>
          </a:p>
          <a:p>
            <a:r>
              <a:rPr lang="en-US" sz="1150" kern="1200" dirty="0" smtClean="0">
                <a:solidFill>
                  <a:schemeClr val="tx1"/>
                </a:solidFill>
                <a:latin typeface="Arial Narrow"/>
                <a:ea typeface="+mn-ea"/>
                <a:cs typeface="Arial Narrow"/>
              </a:rPr>
              <a:t>Look at the poster that Daniel, Michael, David, and </a:t>
            </a:r>
            <a:r>
              <a:rPr lang="en-US" sz="1150" kern="1200" dirty="0" err="1" smtClean="0">
                <a:solidFill>
                  <a:schemeClr val="tx1"/>
                </a:solidFill>
                <a:latin typeface="Arial Narrow"/>
                <a:ea typeface="+mn-ea"/>
                <a:cs typeface="Arial Narrow"/>
              </a:rPr>
              <a:t>Josue</a:t>
            </a:r>
            <a:r>
              <a:rPr lang="en-US" sz="1150" kern="1200" dirty="0" smtClean="0">
                <a:solidFill>
                  <a:schemeClr val="tx1"/>
                </a:solidFill>
                <a:latin typeface="Arial Narrow"/>
                <a:ea typeface="+mn-ea"/>
                <a:cs typeface="Arial Narrow"/>
              </a:rPr>
              <a:t> developed, combining their strategies and representations.  </a:t>
            </a:r>
          </a:p>
          <a:p>
            <a:r>
              <a:rPr lang="en-US" sz="1150" kern="1200" dirty="0" smtClean="0">
                <a:solidFill>
                  <a:schemeClr val="tx1"/>
                </a:solidFill>
                <a:latin typeface="Arial Narrow"/>
                <a:ea typeface="+mn-ea"/>
                <a:cs typeface="Arial Narrow"/>
              </a:rPr>
              <a:t>Consider the following questions: Does the poster represent a complete argument?  Why or why not?</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52</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Facilitator Notes:</a:t>
            </a:r>
          </a:p>
          <a:p>
            <a:pPr marL="0" indent="0">
              <a:buNone/>
            </a:pPr>
            <a:r>
              <a:rPr lang="en-US" dirty="0" smtClean="0"/>
              <a:t>[refer to slide</a:t>
            </a:r>
            <a:r>
              <a:rPr lang="en-US" baseline="0" dirty="0" smtClean="0"/>
              <a:t> for pair talk or small group discussion]</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53</a:t>
            </a:fld>
            <a:endParaRPr lang="en-US" dirty="0"/>
          </a:p>
        </p:txBody>
      </p:sp>
    </p:spTree>
    <p:extLst>
      <p:ext uri="{BB962C8B-B14F-4D97-AF65-F5344CB8AC3E}">
        <p14:creationId xmlns:p14="http://schemas.microsoft.com/office/powerpoint/2010/main" val="141695932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sz="1150"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 Points:</a:t>
            </a:r>
          </a:p>
          <a:p>
            <a:pPr marL="114300" indent="-114300"/>
            <a:r>
              <a:rPr lang="en-US" sz="1150" kern="1200" dirty="0" smtClean="0">
                <a:solidFill>
                  <a:schemeClr val="tx1"/>
                </a:solidFill>
                <a:latin typeface="Arial Narrow"/>
                <a:ea typeface="+mn-ea"/>
                <a:cs typeface="Arial Narrow"/>
              </a:rPr>
              <a:t>Led by a student with special needs, the class developed their own challenge: What happens when adding odd and even numbers? </a:t>
            </a:r>
          </a:p>
          <a:p>
            <a:pPr>
              <a:buNone/>
            </a:pPr>
            <a:endParaRPr lang="en-US" sz="1150" kern="1200" dirty="0" smtClean="0">
              <a:solidFill>
                <a:schemeClr val="tx1"/>
              </a:solidFill>
              <a:latin typeface="Arial Narrow"/>
              <a:ea typeface="+mn-ea"/>
              <a:cs typeface="Arial Narrow"/>
            </a:endParaRP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Max, Spencer, and Haley worked on this challenge during their own time. [</a:t>
            </a:r>
            <a:r>
              <a:rPr lang="en-US" dirty="0" smtClean="0"/>
              <a:t>Refer to</a:t>
            </a:r>
            <a:r>
              <a:rPr lang="en-US" b="1" dirty="0" smtClean="0"/>
              <a:t> “</a:t>
            </a:r>
            <a:r>
              <a:rPr lang="en-US" dirty="0" smtClean="0"/>
              <a:t>Student-Generated Math Challenge” (</a:t>
            </a:r>
            <a:r>
              <a:rPr lang="en-US" b="1" dirty="0" smtClean="0"/>
              <a:t>Handout 3.4.4</a:t>
            </a:r>
            <a:r>
              <a:rPr lang="en-US" dirty="0" smtClean="0"/>
              <a:t>)</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dirty="0" smtClean="0"/>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dirty="0" smtClean="0">
                <a:effectLst/>
              </a:rPr>
              <a:t>This student-generated challenge fits the descriptors of Ball’s reasoning community, stating how public knowledge (e.g., the definition of odd and even) becomes the foundation for new knowledge under construction (e.g., developing rules for adding odd and even numbers).</a:t>
            </a:r>
            <a:endParaRPr lang="en-US" dirty="0" smtClean="0"/>
          </a:p>
          <a:p>
            <a:endParaRPr lang="en-US" sz="1150" kern="1200" dirty="0">
              <a:solidFill>
                <a:schemeClr val="tx1"/>
              </a:solidFill>
              <a:latin typeface="Arial Narrow"/>
              <a:ea typeface="+mn-ea"/>
              <a:cs typeface="Arial Narrow"/>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b="1" dirty="0" smtClean="0"/>
              <a:t>Notes to Facilitator:</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kern="1200" dirty="0" smtClean="0">
                <a:solidFill>
                  <a:schemeClr val="tx1"/>
                </a:solidFill>
                <a:latin typeface="Arial Narrow"/>
                <a:ea typeface="+mn-ea"/>
                <a:cs typeface="Arial Narrow"/>
              </a:rPr>
              <a:t>Movie length: </a:t>
            </a:r>
            <a:r>
              <a:rPr lang="en-US" sz="1100" dirty="0" smtClean="0">
                <a:cs typeface="Arial Narrow"/>
              </a:rPr>
              <a:t>4 minutes.</a:t>
            </a:r>
            <a:r>
              <a:rPr lang="en-US" sz="1100" baseline="0" dirty="0" smtClean="0">
                <a:cs typeface="Arial Narrow"/>
              </a:rPr>
              <a:t> </a:t>
            </a:r>
            <a:r>
              <a:rPr lang="en-US" b="0" baseline="0" dirty="0" smtClean="0"/>
              <a:t>Prepare Internet video hyperlink:</a:t>
            </a:r>
          </a:p>
          <a:p>
            <a:pPr marL="0" indent="0">
              <a:spcBef>
                <a:spcPts val="0"/>
              </a:spcBef>
              <a:spcAft>
                <a:spcPts val="600"/>
              </a:spcAft>
              <a:buNone/>
              <a:tabLst>
                <a:tab pos="5948363" algn="r"/>
              </a:tabLst>
              <a:defRPr/>
            </a:pPr>
            <a:r>
              <a:rPr lang="en-US" sz="1100" dirty="0" smtClean="0">
                <a:cs typeface="Arial Narrow"/>
                <a:hlinkClick r:id="rId3"/>
              </a:rPr>
              <a:t>http://myboe.org/portal/default/Content/Viewer/Content?action=2&amp;scId=306591&amp;sciId=11852</a:t>
            </a:r>
            <a:endParaRPr lang="en-US" sz="1100" dirty="0" smtClean="0">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00" kern="1200" dirty="0" smtClean="0">
              <a:solidFill>
                <a:schemeClr val="tx1"/>
              </a:solidFill>
              <a:latin typeface="Arial Narrow"/>
              <a:ea typeface="+mn-ea"/>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0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00" dirty="0" smtClean="0">
                <a:cs typeface="Arial Narrow"/>
              </a:rPr>
              <a:t>View this final odd/even video of three students describing viable arguments.</a:t>
            </a: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endParaRPr lang="en-US" sz="1100" b="1" kern="1200" dirty="0" smtClean="0">
              <a:solidFill>
                <a:schemeClr val="tx1"/>
              </a:solidFill>
              <a:latin typeface="Arial Narrow"/>
              <a:ea typeface="+mn-ea"/>
              <a:cs typeface="Arial Narrow"/>
            </a:endParaRP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55</a:t>
            </a:fld>
            <a:endParaRPr lang="en-US" dirty="0"/>
          </a:p>
        </p:txBody>
      </p:sp>
    </p:spTree>
    <p:extLst>
      <p:ext uri="{BB962C8B-B14F-4D97-AF65-F5344CB8AC3E}">
        <p14:creationId xmlns:p14="http://schemas.microsoft.com/office/powerpoint/2010/main" val="173235472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dirty="0" smtClean="0"/>
              <a:t>Refer participants to the </a:t>
            </a:r>
            <a:r>
              <a:rPr lang="en-US" sz="1150" b="0" i="1" kern="1200" dirty="0" smtClean="0">
                <a:solidFill>
                  <a:schemeClr val="tx1"/>
                </a:solidFill>
                <a:effectLst/>
                <a:latin typeface="Arial Narrow"/>
                <a:ea typeface="+mn-ea"/>
                <a:cs typeface="Arial Narrow"/>
              </a:rPr>
              <a:t>MP2. Reasoning Abstractly and Quantitatively</a:t>
            </a:r>
            <a:r>
              <a:rPr lang="en-US" sz="1150" b="0" i="1" kern="1200" baseline="0" dirty="0" smtClean="0">
                <a:solidFill>
                  <a:schemeClr val="tx1"/>
                </a:solidFill>
                <a:effectLst/>
                <a:latin typeface="Arial Narrow"/>
                <a:ea typeface="+mn-ea"/>
                <a:cs typeface="Arial Narrow"/>
              </a:rPr>
              <a:t> </a:t>
            </a:r>
            <a:r>
              <a:rPr lang="en-US" sz="1150" b="0" i="0" kern="1200" baseline="0" dirty="0" smtClean="0">
                <a:solidFill>
                  <a:schemeClr val="tx1"/>
                </a:solidFill>
                <a:effectLst/>
                <a:latin typeface="Arial Narrow"/>
                <a:ea typeface="+mn-ea"/>
                <a:cs typeface="Arial Narrow"/>
              </a:rPr>
              <a:t>section of the </a:t>
            </a:r>
            <a:r>
              <a:rPr lang="en-US" b="0" dirty="0" smtClean="0"/>
              <a:t>“</a:t>
            </a:r>
            <a:r>
              <a:rPr lang="en-US" sz="1150" b="0" kern="1200" dirty="0" smtClean="0">
                <a:solidFill>
                  <a:schemeClr val="tx1"/>
                </a:solidFill>
                <a:effectLst/>
                <a:latin typeface="Arial Narrow"/>
                <a:ea typeface="+mn-ea"/>
                <a:cs typeface="Arial Narrow"/>
              </a:rPr>
              <a:t>Comparing Standards</a:t>
            </a:r>
            <a:r>
              <a:rPr lang="en-US" b="0" baseline="0" dirty="0" smtClean="0"/>
              <a:t>” document in their Participant Packet </a:t>
            </a:r>
            <a:r>
              <a:rPr lang="en-US" b="1" baseline="0" dirty="0" smtClean="0"/>
              <a:t>(</a:t>
            </a:r>
            <a:r>
              <a:rPr lang="en-US" b="1" dirty="0" smtClean="0"/>
              <a:t>Handout</a:t>
            </a:r>
            <a:r>
              <a:rPr lang="en-US" b="1" baseline="0" dirty="0" smtClean="0"/>
              <a:t> 3.0.2)</a:t>
            </a:r>
            <a:r>
              <a:rPr lang="en-US" b="0" baseline="0" dirty="0" smtClean="0"/>
              <a:t>.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baseline="0" dirty="0" smtClean="0"/>
              <a:t>Review slide.</a:t>
            </a:r>
            <a:endParaRPr lang="en-US" b="1" baseline="0" dirty="0" smtClean="0"/>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Discuss: What evidence from the student work on Flower Arrangements fit the above descriptors for reasoning abstractly and quantitatively?</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b="1"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56</a:t>
            </a:fld>
            <a:endParaRPr lang="en-US" dirty="0"/>
          </a:p>
        </p:txBody>
      </p:sp>
    </p:spTree>
    <p:extLst>
      <p:ext uri="{BB962C8B-B14F-4D97-AF65-F5344CB8AC3E}">
        <p14:creationId xmlns:p14="http://schemas.microsoft.com/office/powerpoint/2010/main" val="3915387012"/>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b="1" dirty="0" smtClean="0"/>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b="0" dirty="0" smtClean="0"/>
              <a:t>Refer participants to the </a:t>
            </a:r>
            <a:r>
              <a:rPr lang="en-US" sz="1150" b="0" i="1" kern="1200" dirty="0" smtClean="0">
                <a:solidFill>
                  <a:schemeClr val="tx1"/>
                </a:solidFill>
                <a:effectLst/>
                <a:latin typeface="Arial Narrow"/>
                <a:ea typeface="+mn-ea"/>
                <a:cs typeface="Arial Narrow"/>
              </a:rPr>
              <a:t>MP3. </a:t>
            </a:r>
            <a:r>
              <a:rPr lang="en-US" sz="1200" i="1" dirty="0" smtClean="0">
                <a:latin typeface="Arial"/>
                <a:cs typeface="Arial"/>
              </a:rPr>
              <a:t>Constructing Viable Arguments and Critiquing the Reasoning of Others</a:t>
            </a:r>
            <a:r>
              <a:rPr lang="en-US" sz="1200" i="1" baseline="0" dirty="0" smtClean="0">
                <a:latin typeface="Arial"/>
                <a:cs typeface="Arial"/>
              </a:rPr>
              <a:t> </a:t>
            </a:r>
            <a:r>
              <a:rPr lang="en-US" sz="1150" b="0" i="0" kern="1200" baseline="0" dirty="0" smtClean="0">
                <a:solidFill>
                  <a:schemeClr val="tx1"/>
                </a:solidFill>
                <a:effectLst/>
                <a:latin typeface="Arial Narrow"/>
                <a:ea typeface="+mn-ea"/>
                <a:cs typeface="Arial Narrow"/>
              </a:rPr>
              <a:t>section of the </a:t>
            </a:r>
            <a:r>
              <a:rPr lang="en-US" b="0" dirty="0" smtClean="0"/>
              <a:t>“</a:t>
            </a:r>
            <a:r>
              <a:rPr lang="en-US" sz="1150" b="0" kern="1200" dirty="0" smtClean="0">
                <a:solidFill>
                  <a:schemeClr val="tx1"/>
                </a:solidFill>
                <a:effectLst/>
                <a:latin typeface="Arial Narrow"/>
                <a:ea typeface="+mn-ea"/>
                <a:cs typeface="Arial Narrow"/>
              </a:rPr>
              <a:t>Comparing Standards</a:t>
            </a:r>
            <a:r>
              <a:rPr lang="en-US" b="0" baseline="0" dirty="0" smtClean="0"/>
              <a:t>” document in their Participant Packet </a:t>
            </a:r>
            <a:r>
              <a:rPr lang="en-US" b="1" baseline="0" dirty="0" smtClean="0"/>
              <a:t>(</a:t>
            </a:r>
            <a:r>
              <a:rPr lang="en-US" b="1" dirty="0" smtClean="0"/>
              <a:t>Handout</a:t>
            </a:r>
            <a:r>
              <a:rPr lang="en-US" b="1" baseline="0" dirty="0" smtClean="0"/>
              <a:t> 3.0.2)</a:t>
            </a:r>
            <a:r>
              <a:rPr lang="en-US" b="0" baseline="0" dirty="0" smtClean="0"/>
              <a:t>. </a:t>
            </a:r>
          </a:p>
          <a:p>
            <a:r>
              <a:rPr lang="en-US" sz="1150" dirty="0" smtClean="0">
                <a:effectLst/>
              </a:rPr>
              <a:t>As demonstrated in this unit, elementary students can construct arguments using concrete referents such as objects, drawings, diagrams, and actions. Such arguments can make sense and be correct, even though they are not generalized or made formal until later grades.</a:t>
            </a:r>
            <a:endParaRPr lang="en-US" sz="1150" dirty="0">
              <a:effectLst/>
            </a:endParaRPr>
          </a:p>
        </p:txBody>
      </p:sp>
      <p:sp>
        <p:nvSpPr>
          <p:cNvPr id="4" name="Slide Number Placeholder 3"/>
          <p:cNvSpPr>
            <a:spLocks noGrp="1"/>
          </p:cNvSpPr>
          <p:nvPr>
            <p:ph type="sldNum" sz="quarter" idx="10"/>
          </p:nvPr>
        </p:nvSpPr>
        <p:spPr/>
        <p:txBody>
          <a:bodyPr/>
          <a:lstStyle/>
          <a:p>
            <a:fld id="{AB1F5374-48F0-4346-B569-F9B87CEEA239}" type="slidenum">
              <a:rPr lang="en-US" smtClean="0"/>
              <a:pPr/>
              <a:t>57</a:t>
            </a:fld>
            <a:endParaRPr lang="en-US" dirty="0"/>
          </a:p>
        </p:txBody>
      </p:sp>
    </p:spTree>
    <p:extLst>
      <p:ext uri="{BB962C8B-B14F-4D97-AF65-F5344CB8AC3E}">
        <p14:creationId xmlns:p14="http://schemas.microsoft.com/office/powerpoint/2010/main" val="935717142"/>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a:t>
            </a:r>
            <a:r>
              <a:rPr lang="en-US" sz="1150" b="1" kern="1200" baseline="0" dirty="0" smtClean="0">
                <a:solidFill>
                  <a:schemeClr val="tx1"/>
                </a:solidFill>
                <a:latin typeface="Arial Narrow"/>
                <a:ea typeface="+mn-ea"/>
                <a:cs typeface="Arial Narrow"/>
              </a:rPr>
              <a:t> Points:</a:t>
            </a:r>
          </a:p>
          <a:p>
            <a:pPr marL="114300" marR="0" indent="-114300" algn="l" defTabSz="457200" rtl="0" eaLnBrk="1" fontAlgn="auto" latinLnBrk="0" hangingPunct="1">
              <a:lnSpc>
                <a:spcPct val="100000"/>
              </a:lnSpc>
              <a:spcBef>
                <a:spcPts val="0"/>
              </a:spcBef>
              <a:spcAft>
                <a:spcPts val="600"/>
              </a:spcAft>
              <a:buClrTx/>
              <a:buSzTx/>
              <a:tabLst>
                <a:tab pos="5948363" algn="r"/>
              </a:tabLst>
              <a:defRPr/>
            </a:pPr>
            <a:r>
              <a:rPr lang="en-US" sz="1150" kern="1200" dirty="0" smtClean="0">
                <a:solidFill>
                  <a:schemeClr val="tx1"/>
                </a:solidFill>
                <a:latin typeface="Arial Narrow"/>
                <a:ea typeface="+mn-ea"/>
                <a:cs typeface="Arial Narrow"/>
              </a:rPr>
              <a:t>Developing a reasoning community is time-consuming and intensive, but after the community is established, the energy expended transitions to applying reasoning not only to mathematics, but also other areas.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For example, within the participating class, the physical education teacher noticed a difference in the genuine respect that students had for each other. On a field trip to the State Capitol, students asked the Governor’s aide if the Governor had a viable argument for vetoing a certain bill.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The classroom teacher said that developing arguments using evidence and questioning gave her students a voice to advocate for themselves and others.</a:t>
            </a:r>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r>
              <a:rPr lang="en-US" b="1" dirty="0" smtClean="0"/>
              <a:t>Note to Facilitator:</a:t>
            </a:r>
          </a:p>
          <a:p>
            <a:pPr marL="0" indent="0">
              <a:buNone/>
            </a:pPr>
            <a:r>
              <a:rPr lang="en-US" dirty="0" smtClean="0"/>
              <a:t>[Review</a:t>
            </a:r>
            <a:r>
              <a:rPr lang="en-US" baseline="0" dirty="0" smtClean="0"/>
              <a:t> slide]</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eaLnBrk="1" hangingPunct="1">
              <a:buNone/>
            </a:pPr>
            <a:endParaRPr lang="en-US" b="1" dirty="0" smtClean="0"/>
          </a:p>
          <a:p>
            <a:pPr marL="0" indent="0" eaLnBrk="1" hangingPunct="1">
              <a:buNone/>
            </a:pPr>
            <a:endParaRPr lang="en-US" b="1" dirty="0" smtClean="0"/>
          </a:p>
          <a:p>
            <a:pPr marL="0" indent="0" eaLnBrk="1" hangingPunct="1">
              <a:buNone/>
            </a:pPr>
            <a:r>
              <a:rPr lang="en-US" b="1" dirty="0" smtClean="0"/>
              <a:t>Talking</a:t>
            </a:r>
            <a:r>
              <a:rPr lang="en-US" b="1" baseline="0" dirty="0" smtClean="0"/>
              <a:t> Points:</a:t>
            </a:r>
            <a:endParaRPr lang="en-US" b="1" dirty="0" smtClean="0"/>
          </a:p>
          <a:p>
            <a:pPr eaLnBrk="1" hangingPunct="1"/>
            <a:r>
              <a:rPr lang="en-US" sz="1150" dirty="0" smtClean="0">
                <a:effectLst/>
              </a:rPr>
              <a:t>Take a few minutes to read the reasoning and explaining practices; MP2 and MP3. You will deepen your understanding of the various aspects of each standard as you work through this unit. </a:t>
            </a:r>
          </a:p>
          <a:p>
            <a:pPr eaLnBrk="1" hangingPunct="1"/>
            <a:endParaRPr lang="en-US" sz="1150" dirty="0" smtClean="0">
              <a:effectLst/>
            </a:endParaRPr>
          </a:p>
          <a:p>
            <a:pPr marL="0" indent="0" eaLnBrk="1" hangingPunct="1">
              <a:buNone/>
            </a:pPr>
            <a:r>
              <a:rPr lang="en-US" sz="1150" dirty="0" smtClean="0">
                <a:effectLst/>
              </a:rPr>
              <a:t>[Review bullets</a:t>
            </a:r>
            <a:r>
              <a:rPr lang="en-US" sz="1150" baseline="0" dirty="0" smtClean="0">
                <a:effectLst/>
              </a:rPr>
              <a:t> on slide]</a:t>
            </a:r>
            <a:endParaRPr lang="en-US" sz="1150" dirty="0" smtClean="0">
              <a:effectLst/>
            </a:endParaRPr>
          </a:p>
          <a:p>
            <a:pPr marL="0" indent="0" eaLnBrk="1" hangingPunct="1">
              <a:buNone/>
            </a:pPr>
            <a:endParaRPr lang="en-US" dirty="0" smtClean="0">
              <a:latin typeface="Arial Narrow" pitchFamily="84" charset="0"/>
            </a:endParaRPr>
          </a:p>
          <a:p>
            <a:pPr eaLnBrk="1" hangingPunct="1">
              <a:buNone/>
            </a:pPr>
            <a:r>
              <a:rPr lang="en-US" b="1" dirty="0" smtClean="0">
                <a:latin typeface="Arial Narrow" pitchFamily="84" charset="0"/>
              </a:rPr>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dirty="0" smtClean="0">
                <a:latin typeface="Arial Narrow" pitchFamily="84" charset="0"/>
              </a:rPr>
              <a:t>Refer</a:t>
            </a:r>
            <a:r>
              <a:rPr lang="en-US" baseline="0" dirty="0" smtClean="0">
                <a:latin typeface="Arial Narrow" pitchFamily="84" charset="0"/>
              </a:rPr>
              <a:t> participants to</a:t>
            </a:r>
            <a:r>
              <a:rPr lang="en-US" dirty="0" smtClean="0">
                <a:latin typeface="Arial Narrow" pitchFamily="84" charset="0"/>
              </a:rPr>
              <a:t> the </a:t>
            </a:r>
            <a:r>
              <a:rPr lang="en-US" b="0" dirty="0" smtClean="0">
                <a:latin typeface="Arial Narrow"/>
              </a:rPr>
              <a:t>r</a:t>
            </a:r>
            <a:r>
              <a:rPr lang="en-US" b="0" dirty="0" smtClean="0"/>
              <a:t>easoning standards </a:t>
            </a:r>
            <a:r>
              <a:rPr lang="en-US" dirty="0" smtClean="0">
                <a:latin typeface="Arial Narrow" pitchFamily="84" charset="0"/>
              </a:rPr>
              <a:t>MP2 and MP3</a:t>
            </a:r>
            <a:r>
              <a:rPr lang="en-US" b="0" baseline="0" dirty="0" smtClean="0"/>
              <a:t> </a:t>
            </a:r>
            <a:r>
              <a:rPr lang="en-US" b="1" dirty="0" smtClean="0">
                <a:latin typeface="Arial Narrow" pitchFamily="84" charset="0"/>
              </a:rPr>
              <a:t>(Handout </a:t>
            </a:r>
            <a:r>
              <a:rPr lang="en-US" b="1" dirty="0" smtClean="0"/>
              <a:t>3.0.1</a:t>
            </a:r>
            <a:r>
              <a:rPr lang="en-US" b="1" dirty="0" smtClean="0">
                <a:latin typeface="Arial Narrow" pitchFamily="84" charset="0"/>
              </a:rPr>
              <a:t>)</a:t>
            </a:r>
            <a:r>
              <a:rPr lang="en-US" dirty="0" smtClean="0">
                <a:latin typeface="Arial Narrow" pitchFamily="84" charset="0"/>
              </a:rPr>
              <a:t>. </a:t>
            </a:r>
          </a:p>
        </p:txBody>
      </p:sp>
      <p:sp>
        <p:nvSpPr>
          <p:cNvPr id="4" name="Slide Number Placeholder 3"/>
          <p:cNvSpPr>
            <a:spLocks noGrp="1"/>
          </p:cNvSpPr>
          <p:nvPr>
            <p:ph type="sldNum" sz="quarter" idx="10"/>
          </p:nvPr>
        </p:nvSpPr>
        <p:spPr/>
        <p:txBody>
          <a:bodyPr/>
          <a:lstStyle/>
          <a:p>
            <a:fld id="{AB1F5374-48F0-4346-B569-F9B87CEEA239}" type="slidenum">
              <a:rPr lang="en-US" smtClean="0"/>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r>
              <a:rPr lang="en-US" b="1" dirty="0" smtClean="0"/>
              <a:t>Note to Facilitator:</a:t>
            </a:r>
          </a:p>
          <a:p>
            <a:pPr marL="0" indent="0">
              <a:buNone/>
            </a:pPr>
            <a:r>
              <a:rPr lang="en-US" dirty="0" smtClean="0"/>
              <a:t>[Review</a:t>
            </a:r>
            <a:r>
              <a:rPr lang="en-US" baseline="0" dirty="0" smtClean="0"/>
              <a:t> slide]</a:t>
            </a:r>
            <a:endParaRPr lang="en-US" dirty="0" smtClean="0"/>
          </a:p>
          <a:p>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60</a:t>
            </a:fld>
            <a:endParaRPr lang="en-US" dirty="0"/>
          </a:p>
        </p:txBody>
      </p:sp>
    </p:spTree>
    <p:extLst>
      <p:ext uri="{BB962C8B-B14F-4D97-AF65-F5344CB8AC3E}">
        <p14:creationId xmlns:p14="http://schemas.microsoft.com/office/powerpoint/2010/main" val="989422743"/>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otes Placeholder 2"/>
          <p:cNvSpPr>
            <a:spLocks noGrp="1"/>
          </p:cNvSpPr>
          <p:nvPr>
            <p:ph type="body" idx="1"/>
          </p:nvPr>
        </p:nvSpPr>
        <p:spPr/>
        <p:txBody>
          <a:bodyPr>
            <a:normAutofit/>
          </a:bodyPr>
          <a:lstStyle/>
          <a:p>
            <a:pPr>
              <a:buNone/>
            </a:pPr>
            <a:r>
              <a:rPr lang="en-US" b="1" dirty="0" smtClean="0"/>
              <a:t>(TRANSITION SLIDE)	</a:t>
            </a:r>
            <a:br>
              <a:rPr lang="en-US" b="1" dirty="0" smtClean="0"/>
            </a:br>
            <a:endParaRPr lang="en-US" b="1" dirty="0" smtClean="0"/>
          </a:p>
        </p:txBody>
      </p:sp>
      <p:sp>
        <p:nvSpPr>
          <p:cNvPr id="4" name="Slide Number Placeholder 3"/>
          <p:cNvSpPr>
            <a:spLocks noGrp="1"/>
          </p:cNvSpPr>
          <p:nvPr>
            <p:ph type="sldNum" sz="quarter" idx="10"/>
          </p:nvPr>
        </p:nvSpPr>
        <p:spPr/>
        <p:txBody>
          <a:bodyPr/>
          <a:lstStyle/>
          <a:p>
            <a:fld id="{AB1F5374-48F0-4346-B569-F9B87CEEA239}" type="slidenum">
              <a:rPr lang="en-US" smtClean="0"/>
              <a:pPr/>
              <a:t>62</a:t>
            </a:fld>
            <a:endParaRPr lang="en-US" dirty="0"/>
          </a:p>
        </p:txBody>
      </p:sp>
      <p:sp>
        <p:nvSpPr>
          <p:cNvPr id="7" name="Slide Image Placeholder 6"/>
          <p:cNvSpPr>
            <a:spLocks noGrp="1" noRot="1" noChangeAspect="1"/>
          </p:cNvSpPr>
          <p:nvPr>
            <p:ph type="sldImg"/>
          </p:nvPr>
        </p:nvSpPr>
        <p:spPr>
          <a:xfrm>
            <a:off x="1143000" y="479425"/>
            <a:ext cx="4572000" cy="3429000"/>
          </a:xfr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indent="0">
              <a:buNone/>
            </a:pPr>
            <a:endParaRPr lang="en-US" b="1" dirty="0" smtClean="0"/>
          </a:p>
          <a:p>
            <a:pPr marL="0" indent="0">
              <a:buNone/>
            </a:pPr>
            <a:r>
              <a:rPr lang="en-US" b="1" dirty="0" smtClean="0"/>
              <a:t>Facilitator Notes:</a:t>
            </a:r>
          </a:p>
          <a:p>
            <a:pPr marL="114300" indent="-114300"/>
            <a:r>
              <a:rPr lang="en-US" dirty="0" smtClean="0"/>
              <a:t>Review</a:t>
            </a:r>
            <a:r>
              <a:rPr lang="en-US" baseline="0" dirty="0" smtClean="0"/>
              <a:t> questions with participants.</a:t>
            </a:r>
          </a:p>
          <a:p>
            <a:pPr marL="114300" indent="-114300"/>
            <a:r>
              <a:rPr lang="en-US" baseline="0" dirty="0" smtClean="0"/>
              <a:t>Allow time for discussion in small groups and whole-group sharing upon completion.</a:t>
            </a: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lstStyle/>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endParaRPr lang="en-US" sz="1150" kern="1200" dirty="0" smtClean="0">
              <a:solidFill>
                <a:schemeClr val="tx1"/>
              </a:solidFill>
              <a:latin typeface="Arial Narrow"/>
              <a:ea typeface="+mn-ea"/>
              <a:cs typeface="Arial Narrow"/>
            </a:endParaRPr>
          </a:p>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Talking Points: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Throughout Unit 3 you will be asked to engage in “professional noticing of children’s mathematical thinking” (Jacobs, et al., 2010) around the reasoning and explaining practices in a 5</a:t>
            </a:r>
            <a:r>
              <a:rPr lang="en-US" sz="1150" kern="1200" baseline="30000" dirty="0" smtClean="0">
                <a:solidFill>
                  <a:schemeClr val="tx1"/>
                </a:solidFill>
                <a:latin typeface="Arial Narrow"/>
                <a:ea typeface="+mn-ea"/>
                <a:cs typeface="Arial Narrow"/>
              </a:rPr>
              <a:t>th</a:t>
            </a:r>
            <a:r>
              <a:rPr lang="en-US" sz="1150" kern="1200" dirty="0" smtClean="0">
                <a:solidFill>
                  <a:schemeClr val="tx1"/>
                </a:solidFill>
                <a:latin typeface="Arial Narrow"/>
                <a:ea typeface="+mn-ea"/>
                <a:cs typeface="Arial Narrow"/>
              </a:rPr>
              <a:t>-grade classroom.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You will be asked to reflect upon the practices illuminated in classroom videos and student work, and to record your observations. </a:t>
            </a:r>
          </a:p>
          <a:p>
            <a:pPr marL="0" indent="0">
              <a:buNone/>
            </a:pPr>
            <a:endParaRPr lang="en-US" dirty="0"/>
          </a:p>
        </p:txBody>
      </p:sp>
      <p:sp>
        <p:nvSpPr>
          <p:cNvPr id="4" name="Slide Number Placeholder 3"/>
          <p:cNvSpPr>
            <a:spLocks noGrp="1"/>
          </p:cNvSpPr>
          <p:nvPr>
            <p:ph type="sldNum" sz="quarter" idx="10"/>
          </p:nvPr>
        </p:nvSpPr>
        <p:spPr/>
        <p:txBody>
          <a:bodyPr/>
          <a:lstStyle/>
          <a:p>
            <a:fld id="{AB1F5374-48F0-4346-B569-F9B87CEEA239}" type="slidenum">
              <a:rPr lang="en-US" smtClean="0"/>
              <a:pPr/>
              <a:t>8</a:t>
            </a:fld>
            <a:endParaRPr lang="en-US" dirty="0"/>
          </a:p>
        </p:txBody>
      </p:sp>
    </p:spTree>
    <p:extLst>
      <p:ext uri="{BB962C8B-B14F-4D97-AF65-F5344CB8AC3E}">
        <p14:creationId xmlns:p14="http://schemas.microsoft.com/office/powerpoint/2010/main" val="42710600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479425"/>
            <a:ext cx="4572000" cy="3429000"/>
          </a:xfrm>
        </p:spPr>
      </p:sp>
      <p:sp>
        <p:nvSpPr>
          <p:cNvPr id="3" name="Notes Placeholder 2"/>
          <p:cNvSpPr>
            <a:spLocks noGrp="1"/>
          </p:cNvSpPr>
          <p:nvPr>
            <p:ph type="body" idx="1"/>
          </p:nvPr>
        </p:nvSpPr>
        <p:spPr/>
        <p:txBody>
          <a:bodyPr>
            <a:normAutofit/>
          </a:bodyPr>
          <a:lstStyle/>
          <a:p>
            <a:pPr marL="0" marR="0" indent="0" algn="l" defTabSz="457200" rtl="0" eaLnBrk="1" fontAlgn="auto" latinLnBrk="0" hangingPunct="1">
              <a:lnSpc>
                <a:spcPct val="100000"/>
              </a:lnSpc>
              <a:spcBef>
                <a:spcPts val="0"/>
              </a:spcBef>
              <a:spcAft>
                <a:spcPts val="600"/>
              </a:spcAft>
              <a:buClrTx/>
              <a:buSzTx/>
              <a:buFont typeface="Arial"/>
              <a:buNone/>
              <a:tabLst>
                <a:tab pos="5948363" algn="r"/>
              </a:tabLst>
              <a:defRPr/>
            </a:pPr>
            <a:r>
              <a:rPr lang="en-US" sz="1150" b="1" kern="1200" dirty="0" smtClean="0">
                <a:solidFill>
                  <a:schemeClr val="tx1"/>
                </a:solidFill>
                <a:latin typeface="Arial Narrow"/>
                <a:ea typeface="+mn-ea"/>
                <a:cs typeface="Arial Narrow"/>
              </a:rPr>
              <a:t>Facilitator Notes:</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For</a:t>
            </a:r>
            <a:r>
              <a:rPr lang="en-US" sz="1150" kern="1200" baseline="0" dirty="0" smtClean="0">
                <a:solidFill>
                  <a:schemeClr val="tx1"/>
                </a:solidFill>
                <a:latin typeface="Arial Narrow"/>
                <a:ea typeface="+mn-ea"/>
                <a:cs typeface="Arial Narrow"/>
              </a:rPr>
              <a:t> additional MARS tasks and reengagement lessons visit</a:t>
            </a:r>
            <a:r>
              <a:rPr lang="en-US" sz="1150" kern="1200" dirty="0" smtClean="0">
                <a:solidFill>
                  <a:schemeClr val="tx1"/>
                </a:solidFill>
                <a:latin typeface="Arial Narrow"/>
                <a:ea typeface="+mn-ea"/>
                <a:cs typeface="Arial Narrow"/>
              </a:rPr>
              <a:t> </a:t>
            </a:r>
            <a:r>
              <a:rPr lang="en-US" sz="1150" u="sng" kern="1200" dirty="0" smtClean="0">
                <a:solidFill>
                  <a:schemeClr val="tx1"/>
                </a:solidFill>
                <a:latin typeface="Arial Narrow"/>
                <a:ea typeface="+mn-ea"/>
                <a:cs typeface="Arial Narrow"/>
                <a:hlinkClick r:id="rId3"/>
              </a:rPr>
              <a:t>www.insidemathematics.org</a:t>
            </a:r>
            <a:r>
              <a:rPr lang="en-US" sz="1150" u="sng" kern="1200" dirty="0" smtClean="0">
                <a:solidFill>
                  <a:schemeClr val="tx1"/>
                </a:solidFill>
                <a:latin typeface="Arial Narrow"/>
                <a:ea typeface="+mn-ea"/>
                <a:cs typeface="Arial Narrow"/>
              </a:rPr>
              <a:t>.</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Video length: 8 minutes. </a:t>
            </a:r>
            <a:r>
              <a:rPr lang="en-US" b="0" baseline="0" dirty="0" smtClean="0"/>
              <a:t>Prepare Internet video hyperlink: </a:t>
            </a:r>
            <a:r>
              <a:rPr lang="en-US" sz="1200" dirty="0" smtClean="0">
                <a:cs typeface="Arial Narrow"/>
                <a:hlinkClick r:id="rId4"/>
              </a:rPr>
              <a:t>http://myboe.org/portal/default/Content/Viewer/Content?action=2&amp;scId=306591&amp;sciId=11837</a:t>
            </a:r>
            <a:endParaRPr lang="en-US" sz="1150" kern="1200" dirty="0" smtClean="0">
              <a:solidFill>
                <a:schemeClr val="tx1"/>
              </a:solidFill>
              <a:latin typeface="Arial Narrow"/>
              <a:ea typeface="+mn-ea"/>
              <a:cs typeface="Arial Narrow"/>
            </a:endParaRPr>
          </a:p>
          <a:p>
            <a:pPr marL="114300" marR="0" lvl="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kern="1200" dirty="0" smtClean="0">
                <a:solidFill>
                  <a:schemeClr val="tx1"/>
                </a:solidFill>
                <a:latin typeface="Arial Narrow"/>
                <a:ea typeface="+mn-ea"/>
                <a:cs typeface="Arial Narrow"/>
              </a:rPr>
              <a:t>After the video, </a:t>
            </a:r>
            <a:r>
              <a:rPr lang="en-US" sz="1150" kern="1200" baseline="0" dirty="0" smtClean="0">
                <a:solidFill>
                  <a:schemeClr val="tx1"/>
                </a:solidFill>
                <a:latin typeface="Arial Narrow"/>
                <a:ea typeface="+mn-ea"/>
                <a:cs typeface="Arial Narrow"/>
              </a:rPr>
              <a:t>have participants d</a:t>
            </a:r>
            <a:r>
              <a:rPr lang="en-US" baseline="0" dirty="0" smtClean="0"/>
              <a:t>iscuss with partner and then share out with whole group.</a:t>
            </a:r>
          </a:p>
          <a:p>
            <a:pPr marL="0" indent="0">
              <a:buNone/>
            </a:pPr>
            <a:endParaRPr lang="en-US" sz="1150" b="1" kern="1200" dirty="0" smtClean="0">
              <a:solidFill>
                <a:schemeClr val="tx1"/>
              </a:solidFill>
              <a:latin typeface="Arial Narrow"/>
              <a:ea typeface="+mn-ea"/>
              <a:cs typeface="Arial Narrow"/>
            </a:endParaRPr>
          </a:p>
          <a:p>
            <a:pPr marL="0" indent="0">
              <a:buNone/>
            </a:pPr>
            <a:r>
              <a:rPr lang="en-US" sz="1150" b="1" kern="1200" dirty="0" smtClean="0">
                <a:solidFill>
                  <a:schemeClr val="tx1"/>
                </a:solidFill>
                <a:latin typeface="Arial Narrow"/>
                <a:ea typeface="+mn-ea"/>
                <a:cs typeface="Arial Narrow"/>
              </a:rPr>
              <a:t>Talking Points:</a:t>
            </a:r>
          </a:p>
          <a:p>
            <a:r>
              <a:rPr lang="en-US" sz="1150" kern="1200" dirty="0" smtClean="0">
                <a:solidFill>
                  <a:schemeClr val="tx1"/>
                </a:solidFill>
                <a:latin typeface="Arial Narrow"/>
                <a:ea typeface="+mn-ea"/>
                <a:cs typeface="Arial Narrow"/>
              </a:rPr>
              <a:t>Throughout Unit 3, you will follow the same 5th-grade students as they learn to engage in viable arguments. </a:t>
            </a:r>
          </a:p>
          <a:p>
            <a:r>
              <a:rPr lang="en-US" sz="1150" kern="1200" dirty="0" smtClean="0">
                <a:solidFill>
                  <a:schemeClr val="tx1"/>
                </a:solidFill>
                <a:latin typeface="Arial Narrow"/>
                <a:ea typeface="+mn-ea"/>
                <a:cs typeface="Arial Narrow"/>
              </a:rPr>
              <a:t>The classroom teacher, Lynn </a:t>
            </a:r>
            <a:r>
              <a:rPr lang="en-US" sz="1150" kern="1200" dirty="0" err="1" smtClean="0">
                <a:solidFill>
                  <a:schemeClr val="tx1"/>
                </a:solidFill>
                <a:latin typeface="Arial Narrow"/>
                <a:ea typeface="+mn-ea"/>
                <a:cs typeface="Arial Narrow"/>
              </a:rPr>
              <a:t>Duri</a:t>
            </a:r>
            <a:r>
              <a:rPr lang="en-US" sz="1150" kern="1200" dirty="0" smtClean="0">
                <a:solidFill>
                  <a:schemeClr val="tx1"/>
                </a:solidFill>
                <a:latin typeface="Arial Narrow"/>
                <a:ea typeface="+mn-ea"/>
                <a:cs typeface="Arial Narrow"/>
              </a:rPr>
              <a:t>, is a participant in professional learning with the California Mathematics Project, the North Bay Math Project, and the California Math Science Partnership Grant, Project LEAD. </a:t>
            </a:r>
          </a:p>
          <a:p>
            <a:r>
              <a:rPr lang="en-US" sz="1150" kern="1200" dirty="0" smtClean="0">
                <a:solidFill>
                  <a:schemeClr val="tx1"/>
                </a:solidFill>
                <a:latin typeface="Arial Narrow"/>
                <a:ea typeface="+mn-ea"/>
                <a:cs typeface="Arial Narrow"/>
              </a:rPr>
              <a:t>The professional learning includes: Lesson study, Mathematics Assessment Resource Services (MARS) Tasks (also in Unit 5), and re-engagement lessons. </a:t>
            </a:r>
          </a:p>
          <a:p>
            <a:r>
              <a:rPr lang="en-US" sz="1150" kern="1200" dirty="0" smtClean="0">
                <a:solidFill>
                  <a:schemeClr val="tx1"/>
                </a:solidFill>
                <a:latin typeface="Arial Narrow"/>
                <a:ea typeface="+mn-ea"/>
                <a:cs typeface="Arial Narrow"/>
              </a:rPr>
              <a:t>The 5th-grade students featured in this unit focus on the reasoning and explaining practices. They received coaching from Harold Asturias, Director of the Center for Mathematics Excellence and Equity (Lawrence Hall of Sciences at the University of California, Berkeley), and Patrick Callahan, co-director of the California Mathematics Project. </a:t>
            </a:r>
          </a:p>
          <a:p>
            <a:pPr marL="114300" marR="0" indent="-114300" algn="l" defTabSz="457200" rtl="0" eaLnBrk="1" fontAlgn="auto" latinLnBrk="0" hangingPunct="1">
              <a:lnSpc>
                <a:spcPct val="100000"/>
              </a:lnSpc>
              <a:spcBef>
                <a:spcPts val="0"/>
              </a:spcBef>
              <a:spcAft>
                <a:spcPts val="600"/>
              </a:spcAft>
              <a:buClrTx/>
              <a:buSzTx/>
              <a:buFont typeface="Arial"/>
              <a:buChar char="•"/>
              <a:tabLst>
                <a:tab pos="5948363" algn="r"/>
              </a:tabLst>
              <a:defRPr/>
            </a:pPr>
            <a:r>
              <a:rPr lang="en-US" sz="1150" dirty="0" smtClean="0">
                <a:effectLst/>
              </a:rPr>
              <a:t>The following</a:t>
            </a:r>
            <a:r>
              <a:rPr lang="en-US" sz="1150" baseline="0" dirty="0" smtClean="0">
                <a:effectLst/>
              </a:rPr>
              <a:t> v</a:t>
            </a:r>
            <a:r>
              <a:rPr lang="en-US" sz="1150" dirty="0" smtClean="0">
                <a:effectLst/>
              </a:rPr>
              <a:t>ideo was filmed on the last full day of instruction and demonstrates how students communicated their thinking and investment in continuing their learning. </a:t>
            </a:r>
          </a:p>
          <a:p>
            <a:r>
              <a:rPr lang="en-US" sz="1150" kern="1200" baseline="0" dirty="0" smtClean="0">
                <a:solidFill>
                  <a:schemeClr val="tx1"/>
                </a:solidFill>
                <a:latin typeface="Arial Narrow"/>
                <a:ea typeface="+mn-ea"/>
                <a:cs typeface="Arial Narrow"/>
              </a:rPr>
              <a:t>As you watch the video, consider </a:t>
            </a:r>
            <a:r>
              <a:rPr lang="en-US" sz="1150" kern="1200" dirty="0" smtClean="0">
                <a:solidFill>
                  <a:schemeClr val="tx1"/>
                </a:solidFill>
                <a:latin typeface="Arial Narrow"/>
                <a:ea typeface="+mn-ea"/>
                <a:cs typeface="Arial Narrow"/>
              </a:rPr>
              <a:t>how Jeanette, Haley, and Leslie define and value viable arguments:</a:t>
            </a:r>
          </a:p>
          <a:p>
            <a:pPr lvl="1"/>
            <a:r>
              <a:rPr lang="en-US" sz="1150" kern="1200" dirty="0" smtClean="0">
                <a:solidFill>
                  <a:schemeClr val="tx1"/>
                </a:solidFill>
                <a:latin typeface="Arial Narrow"/>
                <a:ea typeface="+mn-ea"/>
                <a:cs typeface="Arial Narrow"/>
              </a:rPr>
              <a:t>What are the descriptors of viable arguments that Jeanette, Haley, and Leslie speak about?</a:t>
            </a:r>
            <a:r>
              <a:rPr lang="en-US" sz="1150" kern="1200" baseline="0" dirty="0" smtClean="0">
                <a:solidFill>
                  <a:schemeClr val="tx1"/>
                </a:solidFill>
                <a:latin typeface="Arial Narrow"/>
                <a:ea typeface="+mn-ea"/>
                <a:cs typeface="Arial Narrow"/>
              </a:rPr>
              <a:t> </a:t>
            </a:r>
          </a:p>
          <a:p>
            <a:pPr lvl="1"/>
            <a:r>
              <a:rPr lang="en-US" sz="1150" kern="1200" dirty="0" smtClean="0">
                <a:solidFill>
                  <a:schemeClr val="tx1"/>
                </a:solidFill>
                <a:latin typeface="Arial Narrow"/>
                <a:ea typeface="+mn-ea"/>
                <a:cs typeface="Arial Narrow"/>
              </a:rPr>
              <a:t>How do they describe viable arguments as part of their learning process?</a:t>
            </a:r>
          </a:p>
        </p:txBody>
      </p:sp>
      <p:sp>
        <p:nvSpPr>
          <p:cNvPr id="4" name="Slide Number Placeholder 3"/>
          <p:cNvSpPr>
            <a:spLocks noGrp="1"/>
          </p:cNvSpPr>
          <p:nvPr>
            <p:ph type="sldNum" sz="quarter" idx="10"/>
          </p:nvPr>
        </p:nvSpPr>
        <p:spPr/>
        <p:txBody>
          <a:bodyPr/>
          <a:lstStyle/>
          <a:p>
            <a:fld id="{AB1F5374-48F0-4346-B569-F9B87CEEA239}" type="slidenum">
              <a:rPr lang="en-US" smtClean="0"/>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grpSp>
        <p:nvGrpSpPr>
          <p:cNvPr id="2" name="Group 12"/>
          <p:cNvGrpSpPr>
            <a:grpSpLocks/>
          </p:cNvGrpSpPr>
          <p:nvPr userDrawn="1"/>
        </p:nvGrpSpPr>
        <p:grpSpPr bwMode="auto">
          <a:xfrm>
            <a:off x="0" y="0"/>
            <a:ext cx="9144000" cy="6858000"/>
            <a:chOff x="0" y="0"/>
            <a:chExt cx="5760" cy="4320"/>
          </a:xfrm>
        </p:grpSpPr>
        <p:sp>
          <p:nvSpPr>
            <p:cNvPr id="4" name="Rectangle 13"/>
            <p:cNvSpPr>
              <a:spLocks noChangeArrowheads="1"/>
            </p:cNvSpPr>
            <p:nvPr/>
          </p:nvSpPr>
          <p:spPr bwMode="auto">
            <a:xfrm>
              <a:off x="0" y="0"/>
              <a:ext cx="5760" cy="4320"/>
            </a:xfrm>
            <a:prstGeom prst="rect">
              <a:avLst/>
            </a:prstGeom>
            <a:solidFill>
              <a:srgbClr val="FEEDE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eaLnBrk="0" hangingPunct="0"/>
              <a:endParaRPr lang="en-US" dirty="0">
                <a:solidFill>
                  <a:schemeClr val="tx1"/>
                </a:solidFill>
                <a:latin typeface="Arial Narrow"/>
              </a:endParaRPr>
            </a:p>
          </p:txBody>
        </p:sp>
        <p:sp>
          <p:nvSpPr>
            <p:cNvPr id="5" name="Rectangle 14"/>
            <p:cNvSpPr>
              <a:spLocks noChangeArrowheads="1"/>
            </p:cNvSpPr>
            <p:nvPr/>
          </p:nvSpPr>
          <p:spPr bwMode="auto">
            <a:xfrm>
              <a:off x="1248" y="1392"/>
              <a:ext cx="4512" cy="96"/>
            </a:xfrm>
            <a:prstGeom prst="rect">
              <a:avLst/>
            </a:prstGeom>
            <a:gradFill rotWithShape="0">
              <a:gsLst>
                <a:gs pos="0">
                  <a:srgbClr val="F17157"/>
                </a:gs>
                <a:gs pos="100000">
                  <a:srgbClr val="FAD0C8"/>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6" name="Rectangle 15"/>
            <p:cNvSpPr>
              <a:spLocks noChangeArrowheads="1"/>
            </p:cNvSpPr>
            <p:nvPr/>
          </p:nvSpPr>
          <p:spPr bwMode="auto">
            <a:xfrm>
              <a:off x="0" y="0"/>
              <a:ext cx="1056" cy="4320"/>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pic>
          <p:nvPicPr>
            <p:cNvPr id="7" name="Picture 16" descr="Color-ppt3"/>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96" y="288"/>
              <a:ext cx="864" cy="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 name="Rectangle 17"/>
          <p:cNvSpPr>
            <a:spLocks noChangeArrowheads="1"/>
          </p:cNvSpPr>
          <p:nvPr userDrawn="1"/>
        </p:nvSpPr>
        <p:spPr bwMode="auto">
          <a:xfrm>
            <a:off x="1905000" y="6096000"/>
            <a:ext cx="7162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eaLnBrk="0" hangingPunct="0">
              <a:spcBef>
                <a:spcPts val="800"/>
              </a:spcBef>
            </a:pPr>
            <a:r>
              <a:rPr lang="en-US" sz="1100" b="1" dirty="0">
                <a:solidFill>
                  <a:srgbClr val="070C51"/>
                </a:solidFill>
                <a:latin typeface="Arial Narrow"/>
              </a:rPr>
              <a:t>CALIFORNIA DEPARTMENT OF EDUCATION</a:t>
            </a:r>
            <a:br>
              <a:rPr lang="en-US" sz="1100" b="1" dirty="0">
                <a:solidFill>
                  <a:srgbClr val="070C51"/>
                </a:solidFill>
                <a:latin typeface="Arial Narrow"/>
              </a:rPr>
            </a:br>
            <a:r>
              <a:rPr lang="en-US" sz="1100" dirty="0">
                <a:solidFill>
                  <a:srgbClr val="070C51"/>
                </a:solidFill>
                <a:latin typeface="Arial Narrow"/>
              </a:rPr>
              <a:t>Tom Torlakson, State Superintendent of Public Instruction</a:t>
            </a:r>
            <a:endParaRPr lang="en-US" sz="1200" b="1" dirty="0">
              <a:solidFill>
                <a:schemeClr val="tx2"/>
              </a:solidFill>
              <a:latin typeface="Arial Narrow"/>
            </a:endParaRPr>
          </a:p>
        </p:txBody>
      </p:sp>
      <p:sp>
        <p:nvSpPr>
          <p:cNvPr id="25607" name="Rectangle 7"/>
          <p:cNvSpPr>
            <a:spLocks noGrp="1" noChangeArrowheads="1"/>
          </p:cNvSpPr>
          <p:nvPr>
            <p:ph type="ctrTitle"/>
          </p:nvPr>
        </p:nvSpPr>
        <p:spPr>
          <a:xfrm>
            <a:off x="1981200" y="2760663"/>
            <a:ext cx="6781800" cy="2420937"/>
          </a:xfrm>
        </p:spPr>
        <p:txBody>
          <a:bodyPr/>
          <a:lstStyle>
            <a:lvl1pPr>
              <a:defRPr/>
            </a:lvl1pPr>
          </a:lstStyle>
          <a:p>
            <a:r>
              <a:rPr lang="en-US"/>
              <a:t>Click to edit Master title style</a:t>
            </a:r>
          </a:p>
        </p:txBody>
      </p:sp>
    </p:spTree>
    <p:extLst>
      <p:ext uri="{BB962C8B-B14F-4D97-AF65-F5344CB8AC3E}">
        <p14:creationId xmlns:p14="http://schemas.microsoft.com/office/powerpoint/2010/main" val="2353720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lgn="ctr">
              <a:defRPr/>
            </a:lvl1pPr>
          </a:lstStyle>
          <a:p>
            <a:r>
              <a:rPr lang="en-US" dirty="0" smtClean="0"/>
              <a:t>Click to edit Master title style</a:t>
            </a:r>
            <a:endParaRPr lang="en-US"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5"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4"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15"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81302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813021"/>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5"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16"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4704297"/>
            <a:ext cx="7772400" cy="1286793"/>
          </a:xfrm>
        </p:spPr>
        <p:txBody>
          <a:bodyPr>
            <a:normAutofit/>
          </a:bodyPr>
          <a:lstStyle>
            <a:lvl1pPr>
              <a:defRPr sz="3600"/>
            </a:lvl1pPr>
          </a:lstStyle>
          <a:p>
            <a:r>
              <a:rPr lang="en-US" dirty="0" smtClean="0"/>
              <a:t>Click to edit Master title style</a:t>
            </a:r>
            <a:endParaRPr lang="en-US" dirty="0"/>
          </a:p>
        </p:txBody>
      </p:sp>
      <p:sp>
        <p:nvSpPr>
          <p:cNvPr id="7"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8"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Rectangle 15"/>
          <p:cNvSpPr>
            <a:spLocks noChangeArrowheads="1"/>
          </p:cNvSpPr>
          <p:nvPr userDrawn="1"/>
        </p:nvSpPr>
        <p:spPr bwMode="auto">
          <a:xfrm>
            <a:off x="0" y="0"/>
            <a:ext cx="9144000" cy="1392157"/>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2" name="Title Placeholder 1"/>
          <p:cNvSpPr>
            <a:spLocks noGrp="1"/>
          </p:cNvSpPr>
          <p:nvPr>
            <p:ph type="title"/>
          </p:nvPr>
        </p:nvSpPr>
        <p:spPr>
          <a:xfrm>
            <a:off x="457200" y="71113"/>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457200" y="1600200"/>
            <a:ext cx="8229600" cy="4823517"/>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8"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9"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0" r:id="rId1"/>
    <p:sldLayoutId id="2147483649" r:id="rId2"/>
    <p:sldLayoutId id="2147483650" r:id="rId3"/>
    <p:sldLayoutId id="2147483652" r:id="rId4"/>
  </p:sldLayoutIdLst>
  <p:hf hdr="0" dt="0"/>
  <p:txStyles>
    <p:titleStyle>
      <a:lvl1pPr algn="l" defTabSz="457200" rtl="0" eaLnBrk="1" latinLnBrk="0" hangingPunct="1">
        <a:spcBef>
          <a:spcPct val="0"/>
        </a:spcBef>
        <a:buNone/>
        <a:defRPr sz="4400" b="1" kern="1200">
          <a:solidFill>
            <a:schemeClr val="tx1"/>
          </a:solidFill>
          <a:latin typeface="Arial Narrow"/>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Arial Narrow"/>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Arial Narrow"/>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Arial Narrow"/>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Arial Narrow"/>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Arial Narrow"/>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Rectangle 15"/>
          <p:cNvSpPr>
            <a:spLocks noChangeArrowheads="1"/>
          </p:cNvSpPr>
          <p:nvPr userDrawn="1"/>
        </p:nvSpPr>
        <p:spPr bwMode="auto">
          <a:xfrm>
            <a:off x="0" y="4695942"/>
            <a:ext cx="9144000" cy="1311859"/>
          </a:xfrm>
          <a:prstGeom prst="rect">
            <a:avLst/>
          </a:prstGeom>
          <a:solidFill>
            <a:srgbClr val="F3D685"/>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eaLnBrk="0" hangingPunct="0"/>
            <a:endParaRPr lang="en-US" dirty="0">
              <a:latin typeface="Arial Narrow"/>
            </a:endParaRPr>
          </a:p>
        </p:txBody>
      </p:sp>
      <p:sp>
        <p:nvSpPr>
          <p:cNvPr id="2" name="Title Placeholder 1"/>
          <p:cNvSpPr>
            <a:spLocks noGrp="1"/>
          </p:cNvSpPr>
          <p:nvPr>
            <p:ph type="title"/>
          </p:nvPr>
        </p:nvSpPr>
        <p:spPr>
          <a:xfrm>
            <a:off x="473917" y="4695942"/>
            <a:ext cx="8229600" cy="1311859"/>
          </a:xfrm>
          <a:prstGeom prst="rect">
            <a:avLst/>
          </a:prstGeom>
        </p:spPr>
        <p:txBody>
          <a:bodyPr vert="horz" lIns="91440" tIns="45720" rIns="91440" bIns="45720" rtlCol="0" anchor="ctr">
            <a:normAutofit/>
          </a:bodyPr>
          <a:lstStyle/>
          <a:p>
            <a:r>
              <a:rPr lang="en-US" dirty="0" smtClean="0"/>
              <a:t>Click to edit Master title style</a:t>
            </a:r>
            <a:endParaRPr lang="en-US" dirty="0"/>
          </a:p>
        </p:txBody>
      </p:sp>
      <p:sp>
        <p:nvSpPr>
          <p:cNvPr id="8" name="Footer Placeholder 7"/>
          <p:cNvSpPr>
            <a:spLocks noGrp="1"/>
          </p:cNvSpPr>
          <p:nvPr>
            <p:ph type="ftr" sz="quarter" idx="3"/>
          </p:nvPr>
        </p:nvSpPr>
        <p:spPr>
          <a:xfrm>
            <a:off x="587739" y="6486693"/>
            <a:ext cx="3673342" cy="365125"/>
          </a:xfrm>
          <a:prstGeom prst="rect">
            <a:avLst/>
          </a:prstGeom>
        </p:spPr>
        <p:txBody>
          <a:bodyPr vert="horz" lIns="91440" tIns="45720" rIns="91440" bIns="45720" rtlCol="0" anchor="t"/>
          <a:lstStyle>
            <a:lvl1pPr algn="l">
              <a:defRPr sz="1200" b="1">
                <a:solidFill>
                  <a:srgbClr val="000000"/>
                </a:solidFill>
                <a:latin typeface="Arial Narrow"/>
                <a:cs typeface="Arial Narrow"/>
              </a:defRPr>
            </a:lvl1pPr>
          </a:lstStyle>
          <a:p>
            <a:r>
              <a:rPr lang="en-US" dirty="0" smtClean="0"/>
              <a:t>| California Department of Education</a:t>
            </a:r>
            <a:endParaRPr lang="en-US" dirty="0"/>
          </a:p>
        </p:txBody>
      </p:sp>
      <p:sp>
        <p:nvSpPr>
          <p:cNvPr id="9" name="Slide Number Placeholder 8"/>
          <p:cNvSpPr>
            <a:spLocks noGrp="1"/>
          </p:cNvSpPr>
          <p:nvPr>
            <p:ph type="sldNum" sz="quarter" idx="4"/>
          </p:nvPr>
        </p:nvSpPr>
        <p:spPr>
          <a:xfrm>
            <a:off x="339129" y="6486693"/>
            <a:ext cx="395540" cy="365125"/>
          </a:xfrm>
          <a:prstGeom prst="rect">
            <a:avLst/>
          </a:prstGeom>
        </p:spPr>
        <p:txBody>
          <a:bodyPr vert="horz" lIns="91440" tIns="45720" rIns="91440" bIns="45720" rtlCol="0" anchor="t"/>
          <a:lstStyle>
            <a:lvl1pPr algn="r">
              <a:defRPr sz="1200" b="1">
                <a:solidFill>
                  <a:schemeClr val="tx1"/>
                </a:solidFill>
              </a:defRPr>
            </a:lvl1pPr>
          </a:lstStyle>
          <a:p>
            <a:fld id="{13282393-FE81-4EAE-A294-F0392B34921A}" type="slidenum">
              <a:rPr lang="en-US" smtClean="0"/>
              <a:pPr/>
              <a:t>‹#›</a:t>
            </a:fld>
            <a:endParaRPr lang="en-US" dirty="0"/>
          </a:p>
        </p:txBody>
      </p:sp>
    </p:spTree>
  </p:cSld>
  <p:clrMap bg1="lt1" tx1="dk1" bg2="lt2" tx2="dk2" accent1="accent1" accent2="accent2" accent3="accent3" accent4="accent4" accent5="accent5" accent6="accent6" hlink="hlink" folHlink="folHlink"/>
  <p:sldLayoutIdLst>
    <p:sldLayoutId id="2147483662" r:id="rId1"/>
  </p:sldLayoutIdLst>
  <p:txStyles>
    <p:titleStyle>
      <a:lvl1pPr algn="ctr" defTabSz="457200" rtl="0" eaLnBrk="1" latinLnBrk="0" hangingPunct="1">
        <a:spcBef>
          <a:spcPct val="0"/>
        </a:spcBef>
        <a:buNone/>
        <a:defRPr sz="3800" b="1" kern="1200">
          <a:solidFill>
            <a:schemeClr val="tx1"/>
          </a:solidFill>
          <a:latin typeface="Arial Narrow"/>
          <a:ea typeface="+mj-ea"/>
          <a:cs typeface="Arial Narrow"/>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3" TargetMode="External"/><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4" TargetMode="External"/><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5" TargetMode="External"/><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hyperlink" Target="http://myboe.org/portal/default/Content/Viewer/Content?action=2&amp;scId=306591&amp;sciId=11846" TargetMode="External"/><Relationship Id="rId4" Type="http://schemas.openxmlformats.org/officeDocument/2006/relationships/image" Target="../media/image6.jpeg"/></Relationships>
</file>

<file path=ppt/slides/_rels/slide29.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7" TargetMode="External"/><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0.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3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8" TargetMode="External"/><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49" TargetMode="External"/><Relationship Id="rId2" Type="http://schemas.openxmlformats.org/officeDocument/2006/relationships/notesSlide" Target="../notesSlides/notesSlide38.xml"/><Relationship Id="rId1" Type="http://schemas.openxmlformats.org/officeDocument/2006/relationships/slideLayout" Target="../slideLayouts/slideLayout3.xml"/><Relationship Id="rId4" Type="http://schemas.openxmlformats.org/officeDocument/2006/relationships/hyperlink" Target="http://myboe.org/portal/default/Content/Viewer/Content?action=2&amp;scId=306591&amp;sciId=11850" TargetMode="Externa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4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48.xml"/><Relationship Id="rId1" Type="http://schemas.openxmlformats.org/officeDocument/2006/relationships/slideLayout" Target="../slideLayouts/slideLayout3.xml"/><Relationship Id="rId4" Type="http://schemas.openxmlformats.org/officeDocument/2006/relationships/image" Target="../media/image12.jpeg"/></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0.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1.xml"/><Relationship Id="rId1" Type="http://schemas.openxmlformats.org/officeDocument/2006/relationships/slideLayout" Target="../slideLayouts/slideLayout3.xml"/><Relationship Id="rId5" Type="http://schemas.openxmlformats.org/officeDocument/2006/relationships/image" Target="../media/image16.jpeg"/><Relationship Id="rId4" Type="http://schemas.openxmlformats.org/officeDocument/2006/relationships/image" Target="../media/image15.png"/></Relationships>
</file>

<file path=ppt/slides/_rels/slide5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52" TargetMode="External"/><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58.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1.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hyperlink" Target="http://myboe.org/portal/default/Content/Viewer/Content?action=2&amp;scId=306591&amp;sciId=11837" TargetMode="Externa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2009500" y="1012725"/>
            <a:ext cx="6781800" cy="968474"/>
          </a:xfrm>
        </p:spPr>
        <p:txBody>
          <a:bodyPr>
            <a:noAutofit/>
          </a:bodyPr>
          <a:lstStyle/>
          <a:p>
            <a:pPr algn="ctr"/>
            <a:r>
              <a:rPr lang="en-US" sz="3200" dirty="0">
                <a:latin typeface="Arial Narrow" pitchFamily="34" charset="0"/>
                <a:ea typeface="ＭＳ Ｐゴシック" charset="-128"/>
                <a:cs typeface="Arial" pitchFamily="34" charset="0"/>
              </a:rPr>
              <a:t>Kindergarten through Grade Twelve Standards for Mathematical Practice</a:t>
            </a:r>
            <a:endParaRPr lang="en-US" sz="3200" dirty="0" smtClean="0">
              <a:solidFill>
                <a:srgbClr val="0000FF"/>
              </a:solidFill>
            </a:endParaRPr>
          </a:p>
        </p:txBody>
      </p:sp>
      <p:sp>
        <p:nvSpPr>
          <p:cNvPr id="3075" name="Text Box 4"/>
          <p:cNvSpPr txBox="1">
            <a:spLocks noChangeArrowheads="1"/>
          </p:cNvSpPr>
          <p:nvPr/>
        </p:nvSpPr>
        <p:spPr bwMode="auto">
          <a:xfrm>
            <a:off x="1981200" y="2819400"/>
            <a:ext cx="67056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300">
                <a:solidFill>
                  <a:srgbClr val="000054"/>
                </a:solidFill>
                <a:latin typeface="Arial" charset="0"/>
                <a:ea typeface="ＭＳ Ｐゴシック" pitchFamily="-108" charset="-128"/>
              </a:defRPr>
            </a:lvl1pPr>
            <a:lvl2pPr marL="742950" indent="-285750" eaLnBrk="0" hangingPunct="0">
              <a:defRPr sz="1300">
                <a:solidFill>
                  <a:srgbClr val="000054"/>
                </a:solidFill>
                <a:latin typeface="Arial" charset="0"/>
                <a:ea typeface="ＭＳ Ｐゴシック" pitchFamily="-108" charset="-128"/>
              </a:defRPr>
            </a:lvl2pPr>
            <a:lvl3pPr marL="1143000" indent="-228600" eaLnBrk="0" hangingPunct="0">
              <a:defRPr sz="1300">
                <a:solidFill>
                  <a:srgbClr val="000054"/>
                </a:solidFill>
                <a:latin typeface="Arial" charset="0"/>
                <a:ea typeface="ＭＳ Ｐゴシック" pitchFamily="-108" charset="-128"/>
              </a:defRPr>
            </a:lvl3pPr>
            <a:lvl4pPr marL="1600200" indent="-228600" eaLnBrk="0" hangingPunct="0">
              <a:defRPr sz="1300">
                <a:solidFill>
                  <a:srgbClr val="000054"/>
                </a:solidFill>
                <a:latin typeface="Arial" charset="0"/>
                <a:ea typeface="ＭＳ Ｐゴシック" pitchFamily="-108" charset="-128"/>
              </a:defRPr>
            </a:lvl4pPr>
            <a:lvl5pPr marL="2057400" indent="-228600" eaLnBrk="0" hangingPunct="0">
              <a:defRPr sz="1300">
                <a:solidFill>
                  <a:srgbClr val="000054"/>
                </a:solidFill>
                <a:latin typeface="Arial" charset="0"/>
                <a:ea typeface="ＭＳ Ｐゴシック" pitchFamily="-108" charset="-128"/>
              </a:defRPr>
            </a:lvl5pPr>
            <a:lvl6pPr marL="2514600" indent="-228600" eaLnBrk="0" fontAlgn="base" hangingPunct="0">
              <a:spcBef>
                <a:spcPct val="0"/>
              </a:spcBef>
              <a:spcAft>
                <a:spcPct val="0"/>
              </a:spcAft>
              <a:defRPr sz="1300">
                <a:solidFill>
                  <a:srgbClr val="000054"/>
                </a:solidFill>
                <a:latin typeface="Arial" charset="0"/>
                <a:ea typeface="ＭＳ Ｐゴシック" pitchFamily="-108" charset="-128"/>
              </a:defRPr>
            </a:lvl6pPr>
            <a:lvl7pPr marL="2971800" indent="-228600" eaLnBrk="0" fontAlgn="base" hangingPunct="0">
              <a:spcBef>
                <a:spcPct val="0"/>
              </a:spcBef>
              <a:spcAft>
                <a:spcPct val="0"/>
              </a:spcAft>
              <a:defRPr sz="1300">
                <a:solidFill>
                  <a:srgbClr val="000054"/>
                </a:solidFill>
                <a:latin typeface="Arial" charset="0"/>
                <a:ea typeface="ＭＳ Ｐゴシック" pitchFamily="-108" charset="-128"/>
              </a:defRPr>
            </a:lvl7pPr>
            <a:lvl8pPr marL="3429000" indent="-228600" eaLnBrk="0" fontAlgn="base" hangingPunct="0">
              <a:spcBef>
                <a:spcPct val="0"/>
              </a:spcBef>
              <a:spcAft>
                <a:spcPct val="0"/>
              </a:spcAft>
              <a:defRPr sz="1300">
                <a:solidFill>
                  <a:srgbClr val="000054"/>
                </a:solidFill>
                <a:latin typeface="Arial" charset="0"/>
                <a:ea typeface="ＭＳ Ｐゴシック" pitchFamily="-108" charset="-128"/>
              </a:defRPr>
            </a:lvl8pPr>
            <a:lvl9pPr marL="3886200" indent="-228600" eaLnBrk="0" fontAlgn="base" hangingPunct="0">
              <a:spcBef>
                <a:spcPct val="0"/>
              </a:spcBef>
              <a:spcAft>
                <a:spcPct val="0"/>
              </a:spcAft>
              <a:defRPr sz="1300">
                <a:solidFill>
                  <a:srgbClr val="000054"/>
                </a:solidFill>
                <a:latin typeface="Arial" charset="0"/>
                <a:ea typeface="ＭＳ Ｐゴシック" pitchFamily="-108" charset="-128"/>
              </a:defRPr>
            </a:lvl9pPr>
          </a:lstStyle>
          <a:p>
            <a:pPr algn="ctr">
              <a:spcBef>
                <a:spcPct val="50000"/>
              </a:spcBef>
            </a:pPr>
            <a:endParaRPr lang="en-US" sz="3200" dirty="0">
              <a:solidFill>
                <a:schemeClr val="tx1"/>
              </a:solidFill>
              <a:latin typeface="Arial Narrow"/>
            </a:endParaRPr>
          </a:p>
          <a:p>
            <a:pPr algn="ctr">
              <a:spcBef>
                <a:spcPct val="50000"/>
              </a:spcBef>
            </a:pPr>
            <a:endParaRPr lang="en-US" sz="3200" dirty="0">
              <a:solidFill>
                <a:schemeClr val="tx1"/>
              </a:solidFill>
              <a:latin typeface="Arial Narrow"/>
            </a:endParaRPr>
          </a:p>
        </p:txBody>
      </p:sp>
      <p:sp>
        <p:nvSpPr>
          <p:cNvPr id="3076" name="Text Box 6"/>
          <p:cNvSpPr txBox="1">
            <a:spLocks noChangeArrowheads="1"/>
          </p:cNvSpPr>
          <p:nvPr/>
        </p:nvSpPr>
        <p:spPr bwMode="auto">
          <a:xfrm>
            <a:off x="2047600" y="2819400"/>
            <a:ext cx="6705600" cy="28469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rgbClr val="000054"/>
                </a:solidFill>
                <a:latin typeface="Arial" charset="0"/>
                <a:ea typeface="ＭＳ Ｐゴシック" pitchFamily="-108" charset="-128"/>
              </a:defRPr>
            </a:lvl1pPr>
            <a:lvl2pPr marL="742950" indent="-285750" eaLnBrk="0" hangingPunct="0">
              <a:defRPr sz="1300">
                <a:solidFill>
                  <a:srgbClr val="000054"/>
                </a:solidFill>
                <a:latin typeface="Arial" charset="0"/>
                <a:ea typeface="ＭＳ Ｐゴシック" pitchFamily="-108" charset="-128"/>
              </a:defRPr>
            </a:lvl2pPr>
            <a:lvl3pPr marL="1143000" indent="-228600" eaLnBrk="0" hangingPunct="0">
              <a:defRPr sz="1300">
                <a:solidFill>
                  <a:srgbClr val="000054"/>
                </a:solidFill>
                <a:latin typeface="Arial" charset="0"/>
                <a:ea typeface="ＭＳ Ｐゴシック" pitchFamily="-108" charset="-128"/>
              </a:defRPr>
            </a:lvl3pPr>
            <a:lvl4pPr marL="1600200" indent="-228600" eaLnBrk="0" hangingPunct="0">
              <a:defRPr sz="1300">
                <a:solidFill>
                  <a:srgbClr val="000054"/>
                </a:solidFill>
                <a:latin typeface="Arial" charset="0"/>
                <a:ea typeface="ＭＳ Ｐゴシック" pitchFamily="-108" charset="-128"/>
              </a:defRPr>
            </a:lvl4pPr>
            <a:lvl5pPr marL="2057400" indent="-228600" eaLnBrk="0" hangingPunct="0">
              <a:defRPr sz="1300">
                <a:solidFill>
                  <a:srgbClr val="000054"/>
                </a:solidFill>
                <a:latin typeface="Arial" charset="0"/>
                <a:ea typeface="ＭＳ Ｐゴシック" pitchFamily="-108" charset="-128"/>
              </a:defRPr>
            </a:lvl5pPr>
            <a:lvl6pPr marL="2514600" indent="-228600" eaLnBrk="0" fontAlgn="base" hangingPunct="0">
              <a:spcBef>
                <a:spcPct val="0"/>
              </a:spcBef>
              <a:spcAft>
                <a:spcPct val="0"/>
              </a:spcAft>
              <a:defRPr sz="1300">
                <a:solidFill>
                  <a:srgbClr val="000054"/>
                </a:solidFill>
                <a:latin typeface="Arial" charset="0"/>
                <a:ea typeface="ＭＳ Ｐゴシック" pitchFamily="-108" charset="-128"/>
              </a:defRPr>
            </a:lvl6pPr>
            <a:lvl7pPr marL="2971800" indent="-228600" eaLnBrk="0" fontAlgn="base" hangingPunct="0">
              <a:spcBef>
                <a:spcPct val="0"/>
              </a:spcBef>
              <a:spcAft>
                <a:spcPct val="0"/>
              </a:spcAft>
              <a:defRPr sz="1300">
                <a:solidFill>
                  <a:srgbClr val="000054"/>
                </a:solidFill>
                <a:latin typeface="Arial" charset="0"/>
                <a:ea typeface="ＭＳ Ｐゴシック" pitchFamily="-108" charset="-128"/>
              </a:defRPr>
            </a:lvl7pPr>
            <a:lvl8pPr marL="3429000" indent="-228600" eaLnBrk="0" fontAlgn="base" hangingPunct="0">
              <a:spcBef>
                <a:spcPct val="0"/>
              </a:spcBef>
              <a:spcAft>
                <a:spcPct val="0"/>
              </a:spcAft>
              <a:defRPr sz="1300">
                <a:solidFill>
                  <a:srgbClr val="000054"/>
                </a:solidFill>
                <a:latin typeface="Arial" charset="0"/>
                <a:ea typeface="ＭＳ Ｐゴシック" pitchFamily="-108" charset="-128"/>
              </a:defRPr>
            </a:lvl8pPr>
            <a:lvl9pPr marL="3886200" indent="-228600" eaLnBrk="0" fontAlgn="base" hangingPunct="0">
              <a:spcBef>
                <a:spcPct val="0"/>
              </a:spcBef>
              <a:spcAft>
                <a:spcPct val="0"/>
              </a:spcAft>
              <a:defRPr sz="1300">
                <a:solidFill>
                  <a:srgbClr val="000054"/>
                </a:solidFill>
                <a:latin typeface="Arial" charset="0"/>
                <a:ea typeface="ＭＳ Ｐゴシック" pitchFamily="-108" charset="-128"/>
              </a:defRPr>
            </a:lvl9pPr>
          </a:lstStyle>
          <a:p>
            <a:pPr algn="ctr">
              <a:spcBef>
                <a:spcPct val="50000"/>
              </a:spcBef>
            </a:pPr>
            <a:r>
              <a:rPr lang="en-US" sz="5400" b="1" dirty="0">
                <a:solidFill>
                  <a:schemeClr val="tx1"/>
                </a:solidFill>
                <a:latin typeface="Arial Narrow" pitchFamily="34" charset="0"/>
                <a:ea typeface="ＭＳ Ｐゴシック" charset="-128"/>
                <a:cs typeface="Arial" pitchFamily="34" charset="0"/>
              </a:rPr>
              <a:t>Unit 3:</a:t>
            </a:r>
          </a:p>
          <a:p>
            <a:pPr algn="ctr">
              <a:spcBef>
                <a:spcPct val="50000"/>
              </a:spcBef>
            </a:pPr>
            <a:r>
              <a:rPr lang="en-US" sz="4800" b="1" dirty="0">
                <a:solidFill>
                  <a:schemeClr val="tx1"/>
                </a:solidFill>
                <a:latin typeface="Arial Narrow" pitchFamily="34" charset="0"/>
                <a:ea typeface="ＭＳ Ｐゴシック" charset="-128"/>
                <a:cs typeface="Arial" pitchFamily="34" charset="0"/>
              </a:rPr>
              <a:t>Reasoning and </a:t>
            </a:r>
            <a:r>
              <a:rPr lang="en-US" sz="4800" b="1" dirty="0" smtClean="0">
                <a:solidFill>
                  <a:schemeClr val="tx1"/>
                </a:solidFill>
                <a:latin typeface="Arial Narrow" pitchFamily="34" charset="0"/>
                <a:ea typeface="ＭＳ Ｐゴシック" charset="-128"/>
                <a:cs typeface="Arial" pitchFamily="34" charset="0"/>
              </a:rPr>
              <a:t>Explaining: MP2 </a:t>
            </a:r>
            <a:r>
              <a:rPr lang="en-US" sz="4800" b="1" dirty="0">
                <a:solidFill>
                  <a:schemeClr val="tx1"/>
                </a:solidFill>
                <a:latin typeface="Arial Narrow" pitchFamily="34" charset="0"/>
                <a:ea typeface="ＭＳ Ｐゴシック" charset="-128"/>
                <a:cs typeface="Arial" pitchFamily="34" charset="0"/>
              </a:rPr>
              <a:t>and </a:t>
            </a:r>
            <a:r>
              <a:rPr lang="en-US" sz="4800" b="1" dirty="0" smtClean="0">
                <a:solidFill>
                  <a:schemeClr val="tx1"/>
                </a:solidFill>
                <a:latin typeface="Arial Narrow" pitchFamily="34" charset="0"/>
                <a:ea typeface="ＭＳ Ｐゴシック" charset="-128"/>
                <a:cs typeface="Arial" pitchFamily="34" charset="0"/>
              </a:rPr>
              <a:t>MP3</a:t>
            </a:r>
            <a:endParaRPr lang="en-US" sz="4800" b="1" dirty="0">
              <a:solidFill>
                <a:schemeClr val="tx1"/>
              </a:solidFill>
              <a:latin typeface="Arial Narrow" pitchFamily="34" charset="0"/>
              <a:ea typeface="ＭＳ Ｐゴシック" charset="-128"/>
              <a:cs typeface="Arial" pitchFamily="34" charset="0"/>
            </a:endParaRPr>
          </a:p>
        </p:txBody>
      </p:sp>
    </p:spTree>
    <p:extLst>
      <p:ext uri="{BB962C8B-B14F-4D97-AF65-F5344CB8AC3E}">
        <p14:creationId xmlns:p14="http://schemas.microsoft.com/office/powerpoint/2010/main" val="423174412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Connections Across Standards</a:t>
            </a:r>
            <a:endParaRPr lang="en-US" dirty="0"/>
          </a:p>
        </p:txBody>
      </p:sp>
      <p:sp>
        <p:nvSpPr>
          <p:cNvPr id="3" name="Content Placeholder 2"/>
          <p:cNvSpPr>
            <a:spLocks noGrp="1"/>
          </p:cNvSpPr>
          <p:nvPr>
            <p:ph idx="1"/>
          </p:nvPr>
        </p:nvSpPr>
        <p:spPr/>
        <p:txBody>
          <a:bodyPr>
            <a:normAutofit/>
          </a:bodyPr>
          <a:lstStyle/>
          <a:p>
            <a:pPr>
              <a:spcAft>
                <a:spcPts val="600"/>
              </a:spcAft>
              <a:buNone/>
            </a:pPr>
            <a:r>
              <a:rPr lang="en-US" sz="3600" dirty="0" smtClean="0">
                <a:cs typeface="Arial Narrow"/>
              </a:rPr>
              <a:t>	Compare reasoning practices in the different standards:</a:t>
            </a:r>
          </a:p>
          <a:p>
            <a:pPr lvl="1">
              <a:spcAft>
                <a:spcPts val="600"/>
              </a:spcAft>
              <a:buFont typeface="Arial" pitchFamily="34" charset="0"/>
              <a:buChar char="•"/>
            </a:pPr>
            <a:r>
              <a:rPr lang="en-US" sz="3200" dirty="0" smtClean="0">
                <a:cs typeface="Arial Narrow"/>
              </a:rPr>
              <a:t>CCSS for Mathematics Standards</a:t>
            </a:r>
          </a:p>
          <a:p>
            <a:pPr lvl="1">
              <a:spcAft>
                <a:spcPts val="600"/>
              </a:spcAft>
              <a:buFont typeface="Arial" pitchFamily="34" charset="0"/>
              <a:buChar char="•"/>
            </a:pPr>
            <a:r>
              <a:rPr lang="en-US" sz="3200" dirty="0" smtClean="0">
                <a:cs typeface="Arial Narrow"/>
              </a:rPr>
              <a:t>ELA College and Career Readiness (CCR) Anchor Standards</a:t>
            </a:r>
          </a:p>
          <a:p>
            <a:pPr lvl="1">
              <a:spcAft>
                <a:spcPts val="600"/>
              </a:spcAft>
              <a:buFont typeface="Arial" pitchFamily="34" charset="0"/>
              <a:buChar char="•"/>
            </a:pPr>
            <a:r>
              <a:rPr lang="en-US" sz="3200" dirty="0" smtClean="0">
                <a:cs typeface="Arial Narrow"/>
              </a:rPr>
              <a:t>Partnership for 21</a:t>
            </a:r>
            <a:r>
              <a:rPr lang="en-US" sz="3200" baseline="30000" dirty="0" smtClean="0">
                <a:cs typeface="Arial Narrow"/>
              </a:rPr>
              <a:t>st</a:t>
            </a:r>
            <a:r>
              <a:rPr lang="en-US" sz="3200" dirty="0" smtClean="0">
                <a:cs typeface="Arial Narrow"/>
              </a:rPr>
              <a:t> Century Skills</a:t>
            </a:r>
            <a:endParaRPr lang="en-US" sz="32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10</a:t>
            </a:fld>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3.1 Beginning to Reason</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11</a:t>
            </a:fld>
            <a:endParaRPr lang="en-US" dirty="0"/>
          </a:p>
        </p:txBody>
      </p:sp>
      <p:sp>
        <p:nvSpPr>
          <p:cNvPr id="7" name="Content Placeholder 2"/>
          <p:cNvSpPr>
            <a:spLocks noGrp="1"/>
          </p:cNvSpPr>
          <p:nvPr>
            <p:ph idx="1"/>
          </p:nvPr>
        </p:nvSpPr>
        <p:spPr>
          <a:xfrm>
            <a:off x="457200" y="1438276"/>
            <a:ext cx="8229600" cy="4985442"/>
          </a:xfrm>
        </p:spPr>
        <p:txBody>
          <a:bodyPr>
            <a:normAutofit fontScale="40000" lnSpcReduction="20000"/>
          </a:bodyPr>
          <a:lstStyle/>
          <a:p>
            <a:pPr>
              <a:spcBef>
                <a:spcPts val="0"/>
              </a:spcBef>
              <a:spcAft>
                <a:spcPts val="600"/>
              </a:spcAft>
              <a:tabLst>
                <a:tab pos="5948363" algn="r"/>
              </a:tabLst>
              <a:defRPr/>
            </a:pPr>
            <a:r>
              <a:rPr lang="en-US" sz="7500" dirty="0">
                <a:cs typeface="Arial Narrow"/>
              </a:rPr>
              <a:t>The CCSS for mathematical practices do not use the word “proof”. </a:t>
            </a:r>
            <a:endParaRPr lang="en-US" sz="7500" dirty="0" smtClean="0">
              <a:cs typeface="Arial Narrow"/>
            </a:endParaRPr>
          </a:p>
          <a:p>
            <a:pPr marL="0" indent="0">
              <a:spcBef>
                <a:spcPts val="0"/>
              </a:spcBef>
              <a:spcAft>
                <a:spcPts val="600"/>
              </a:spcAft>
              <a:buNone/>
              <a:tabLst>
                <a:tab pos="5948363" algn="r"/>
              </a:tabLst>
              <a:defRPr/>
            </a:pPr>
            <a:endParaRPr lang="en-US" sz="7500" dirty="0" smtClean="0">
              <a:cs typeface="Arial Narrow"/>
            </a:endParaRPr>
          </a:p>
          <a:p>
            <a:pPr>
              <a:spcBef>
                <a:spcPts val="0"/>
              </a:spcBef>
              <a:spcAft>
                <a:spcPts val="600"/>
              </a:spcAft>
              <a:tabLst>
                <a:tab pos="5948363" algn="r"/>
              </a:tabLst>
              <a:defRPr/>
            </a:pPr>
            <a:r>
              <a:rPr lang="en-US" sz="7500" dirty="0" smtClean="0">
                <a:cs typeface="Arial Narrow"/>
              </a:rPr>
              <a:t>The </a:t>
            </a:r>
            <a:r>
              <a:rPr lang="en-US" sz="7500" dirty="0">
                <a:cs typeface="Arial Narrow"/>
              </a:rPr>
              <a:t>term “argument” is </a:t>
            </a:r>
            <a:r>
              <a:rPr lang="en-US" sz="7500" dirty="0" smtClean="0">
                <a:cs typeface="Arial Narrow"/>
              </a:rPr>
              <a:t>more </a:t>
            </a:r>
            <a:r>
              <a:rPr lang="en-US" sz="7500" dirty="0">
                <a:cs typeface="Arial Narrow"/>
              </a:rPr>
              <a:t>general </a:t>
            </a:r>
            <a:r>
              <a:rPr lang="en-US" sz="7500" dirty="0" smtClean="0">
                <a:cs typeface="Arial Narrow"/>
              </a:rPr>
              <a:t>but has </a:t>
            </a:r>
            <a:r>
              <a:rPr lang="en-US" sz="7500" dirty="0">
                <a:cs typeface="Arial Narrow"/>
              </a:rPr>
              <a:t>the same purpose of constructing a logical sequence of steps that justify and communicate a given conclusion from a set of agreed premises</a:t>
            </a:r>
            <a:r>
              <a:rPr lang="en-US" sz="7500" dirty="0" smtClean="0">
                <a:cs typeface="Arial Narrow"/>
              </a:rPr>
              <a:t>.</a:t>
            </a:r>
          </a:p>
          <a:p>
            <a:pPr>
              <a:spcBef>
                <a:spcPts val="0"/>
              </a:spcBef>
              <a:spcAft>
                <a:spcPts val="600"/>
              </a:spcAft>
              <a:tabLst>
                <a:tab pos="5948363" algn="r"/>
              </a:tabLst>
              <a:defRPr/>
            </a:pPr>
            <a:endParaRPr lang="en-US" sz="5800" i="1" dirty="0" smtClean="0">
              <a:cs typeface="Arial Narrow"/>
            </a:endParaRPr>
          </a:p>
          <a:p>
            <a:pPr>
              <a:buNone/>
            </a:pPr>
            <a:endParaRPr lang="en-US" sz="2400" i="1" dirty="0">
              <a:cs typeface="Arial Narrow"/>
            </a:endParaRPr>
          </a:p>
          <a:p>
            <a:pPr algn="ctr">
              <a:buNone/>
            </a:pPr>
            <a:r>
              <a:rPr lang="en-US" sz="6000" i="1" dirty="0" smtClean="0">
                <a:cs typeface="Arial Narrow"/>
              </a:rPr>
              <a:t>“Students at all grades can listen or read the arguments of others, decide whether they make sense, and ask useful  questions             to clarify or improve the arguments.”</a:t>
            </a:r>
          </a:p>
          <a:p>
            <a:pPr>
              <a:buNone/>
            </a:pPr>
            <a:r>
              <a:rPr lang="en-US" dirty="0" smtClean="0">
                <a:cs typeface="Arial Narrow"/>
              </a:rPr>
              <a:t>                     		                   </a:t>
            </a:r>
            <a:endParaRPr lang="en-US" sz="2000" dirty="0">
              <a:cs typeface="Arial Narrow"/>
            </a:endParaRPr>
          </a:p>
          <a:p>
            <a:pPr algn="r">
              <a:buNone/>
            </a:pPr>
            <a:r>
              <a:rPr lang="en-US" sz="4500" dirty="0" smtClean="0">
                <a:cs typeface="Arial Narrow"/>
              </a:rPr>
              <a:t>CCSS for Mathematics, page 1</a:t>
            </a:r>
            <a:endParaRPr lang="en-US" sz="4500" dirty="0">
              <a:cs typeface="Arial Narrow"/>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Definitions and Conjectures</a:t>
            </a:r>
            <a:endParaRPr lang="en-US" dirty="0"/>
          </a:p>
        </p:txBody>
      </p:sp>
      <p:sp>
        <p:nvSpPr>
          <p:cNvPr id="3" name="Content Placeholder 2"/>
          <p:cNvSpPr>
            <a:spLocks noGrp="1"/>
          </p:cNvSpPr>
          <p:nvPr>
            <p:ph idx="1"/>
          </p:nvPr>
        </p:nvSpPr>
        <p:spPr/>
        <p:txBody>
          <a:bodyPr>
            <a:normAutofit/>
          </a:bodyPr>
          <a:lstStyle/>
          <a:p>
            <a:pPr>
              <a:buNone/>
            </a:pPr>
            <a:endParaRPr lang="en-US" sz="2800" dirty="0" smtClean="0">
              <a:cs typeface="Arial Narrow"/>
            </a:endParaRPr>
          </a:p>
          <a:p>
            <a:pPr>
              <a:spcAft>
                <a:spcPts val="2400"/>
              </a:spcAft>
            </a:pPr>
            <a:r>
              <a:rPr lang="en-US" sz="3000" dirty="0" smtClean="0">
                <a:cs typeface="Arial Narrow"/>
              </a:rPr>
              <a:t>When students begin to reason, they need to establish definitions (e.g., clear and logical descriptions of </a:t>
            </a:r>
            <a:r>
              <a:rPr lang="en-US" sz="3000" i="1" dirty="0" smtClean="0">
                <a:cs typeface="Arial Narrow"/>
              </a:rPr>
              <a:t>what</a:t>
            </a:r>
            <a:r>
              <a:rPr lang="en-US" sz="3000" dirty="0" smtClean="0">
                <a:cs typeface="Arial Narrow"/>
              </a:rPr>
              <a:t> they are reasoning about). </a:t>
            </a:r>
          </a:p>
          <a:p>
            <a:pPr>
              <a:spcAft>
                <a:spcPts val="2400"/>
              </a:spcAft>
            </a:pPr>
            <a:r>
              <a:rPr lang="en-US" sz="3000" dirty="0" smtClean="0">
                <a:cs typeface="Arial Narrow"/>
              </a:rPr>
              <a:t>They also need to make conjectures — informed guesses of what is true — they then set out to explain through reasoning.</a:t>
            </a:r>
          </a:p>
          <a:p>
            <a:pPr>
              <a:buNone/>
            </a:pPr>
            <a:endParaRPr lang="en-US" sz="2800" dirty="0" smtClean="0">
              <a:cs typeface="Arial Narrow"/>
            </a:endParaRPr>
          </a:p>
          <a:p>
            <a:endParaRPr lang="en-US" sz="28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12</a:t>
            </a:fld>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Student Definitions of “Even”</a:t>
            </a:r>
            <a:endParaRPr lang="en-US" dirty="0"/>
          </a:p>
        </p:txBody>
      </p:sp>
      <p:sp>
        <p:nvSpPr>
          <p:cNvPr id="3" name="Content Placeholder 2"/>
          <p:cNvSpPr>
            <a:spLocks noGrp="1"/>
          </p:cNvSpPr>
          <p:nvPr>
            <p:ph idx="1"/>
          </p:nvPr>
        </p:nvSpPr>
        <p:spPr/>
        <p:txBody>
          <a:bodyPr>
            <a:normAutofit/>
          </a:bodyPr>
          <a:lstStyle/>
          <a:p>
            <a:pPr>
              <a:spcAft>
                <a:spcPts val="1800"/>
              </a:spcAft>
            </a:pPr>
            <a:r>
              <a:rPr lang="en-US" dirty="0" smtClean="0">
                <a:cs typeface="Arial Narrow"/>
              </a:rPr>
              <a:t>Complete “Odd </a:t>
            </a:r>
            <a:r>
              <a:rPr lang="en-US" dirty="0">
                <a:cs typeface="Arial Narrow"/>
              </a:rPr>
              <a:t>and Even </a:t>
            </a:r>
            <a:r>
              <a:rPr lang="en-US" dirty="0" smtClean="0">
                <a:cs typeface="Arial Narrow"/>
              </a:rPr>
              <a:t>Survey”</a:t>
            </a:r>
          </a:p>
          <a:p>
            <a:pPr>
              <a:spcAft>
                <a:spcPts val="1800"/>
              </a:spcAft>
            </a:pPr>
            <a:r>
              <a:rPr lang="en-US" dirty="0" smtClean="0">
                <a:cs typeface="Arial Narrow"/>
              </a:rPr>
              <a:t>Analysis of student responses:</a:t>
            </a:r>
          </a:p>
          <a:p>
            <a:pPr lvl="1"/>
            <a:r>
              <a:rPr lang="en-US" dirty="0">
                <a:cs typeface="Arial Narrow"/>
              </a:rPr>
              <a:t>Does the </a:t>
            </a:r>
            <a:r>
              <a:rPr lang="en-US" dirty="0" smtClean="0">
                <a:cs typeface="Arial Narrow"/>
              </a:rPr>
              <a:t>student </a:t>
            </a:r>
            <a:r>
              <a:rPr lang="en-US" dirty="0">
                <a:cs typeface="Arial Narrow"/>
              </a:rPr>
              <a:t>grade level impact </a:t>
            </a:r>
            <a:r>
              <a:rPr lang="en-US" dirty="0" smtClean="0">
                <a:cs typeface="Arial Narrow"/>
              </a:rPr>
              <a:t>logic </a:t>
            </a:r>
            <a:r>
              <a:rPr lang="en-US" dirty="0">
                <a:cs typeface="Arial Narrow"/>
              </a:rPr>
              <a:t>and/or clarity?  </a:t>
            </a:r>
          </a:p>
          <a:p>
            <a:pPr lvl="1"/>
            <a:r>
              <a:rPr lang="en-US" dirty="0" smtClean="0">
                <a:cs typeface="Arial Narrow"/>
              </a:rPr>
              <a:t>What </a:t>
            </a:r>
            <a:r>
              <a:rPr lang="en-US" dirty="0">
                <a:cs typeface="Arial Narrow"/>
              </a:rPr>
              <a:t>argument strategies (e.g., example, counter-examples, non-examples) are evident </a:t>
            </a:r>
            <a:r>
              <a:rPr lang="en-US" dirty="0" smtClean="0">
                <a:cs typeface="Arial Narrow"/>
              </a:rPr>
              <a:t>? </a:t>
            </a:r>
          </a:p>
          <a:p>
            <a:pPr lvl="1"/>
            <a:r>
              <a:rPr lang="en-US" dirty="0" smtClean="0">
                <a:cs typeface="Arial Narrow"/>
              </a:rPr>
              <a:t>What </a:t>
            </a:r>
            <a:r>
              <a:rPr lang="en-US" dirty="0">
                <a:cs typeface="Arial Narrow"/>
              </a:rPr>
              <a:t>should be included in a definition to be considered complete and clear</a:t>
            </a:r>
            <a:r>
              <a:rPr lang="en-US" dirty="0" smtClean="0">
                <a:cs typeface="Arial Narrow"/>
              </a:rPr>
              <a:t>?</a:t>
            </a:r>
          </a:p>
          <a:p>
            <a:pPr lvl="1"/>
            <a:endParaRPr lang="en-US" dirty="0">
              <a:cs typeface="Arial Narrow"/>
            </a:endParaRPr>
          </a:p>
          <a:p>
            <a:endParaRPr lang="en-US" dirty="0" smtClean="0">
              <a:cs typeface="Arial Narrow"/>
            </a:endParaRPr>
          </a:p>
          <a:p>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13</a:t>
            </a:fld>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Reasoning</a:t>
            </a:r>
            <a:endParaRPr lang="en-US" dirty="0"/>
          </a:p>
        </p:txBody>
      </p:sp>
      <p:sp>
        <p:nvSpPr>
          <p:cNvPr id="3" name="Content Placeholder 2"/>
          <p:cNvSpPr>
            <a:spLocks noGrp="1"/>
          </p:cNvSpPr>
          <p:nvPr>
            <p:ph idx="1"/>
          </p:nvPr>
        </p:nvSpPr>
        <p:spPr/>
        <p:txBody>
          <a:bodyPr>
            <a:normAutofit/>
          </a:bodyPr>
          <a:lstStyle/>
          <a:p>
            <a:pPr>
              <a:buNone/>
            </a:pPr>
            <a:r>
              <a:rPr lang="en-US" b="1" dirty="0" smtClean="0">
                <a:cs typeface="Arial Narrow"/>
              </a:rPr>
              <a:t>Reasoning of Inquiry</a:t>
            </a:r>
          </a:p>
          <a:p>
            <a:r>
              <a:rPr lang="en-US" sz="2800" dirty="0" smtClean="0">
                <a:cs typeface="Arial Narrow"/>
              </a:rPr>
              <a:t>Inquiry for discovering and exploring new ideas  </a:t>
            </a:r>
          </a:p>
          <a:p>
            <a:pPr>
              <a:buNone/>
            </a:pPr>
            <a:r>
              <a:rPr lang="en-US" sz="2400" dirty="0" smtClean="0">
                <a:cs typeface="Arial Narrow"/>
              </a:rPr>
              <a:t>                      </a:t>
            </a:r>
            <a:endParaRPr lang="en-US" i="1" dirty="0" smtClean="0">
              <a:solidFill>
                <a:schemeClr val="accent2">
                  <a:lumMod val="75000"/>
                </a:schemeClr>
              </a:solidFill>
              <a:cs typeface="Arial Narrow"/>
            </a:endParaRPr>
          </a:p>
          <a:p>
            <a:pPr>
              <a:buNone/>
            </a:pPr>
            <a:r>
              <a:rPr lang="en-US" b="1" dirty="0">
                <a:cs typeface="Arial Narrow"/>
              </a:rPr>
              <a:t>Reasoning of Justification</a:t>
            </a:r>
          </a:p>
          <a:p>
            <a:pPr>
              <a:spcBef>
                <a:spcPts val="672"/>
              </a:spcBef>
            </a:pPr>
            <a:r>
              <a:rPr lang="en-US" sz="2800" dirty="0" smtClean="0">
                <a:cs typeface="Arial Narrow"/>
              </a:rPr>
              <a:t>Justifying or proving mathematical claims.  </a:t>
            </a:r>
            <a:endParaRPr lang="en-US" sz="2800" i="1" dirty="0" smtClean="0">
              <a:cs typeface="Arial Narrow"/>
            </a:endParaRPr>
          </a:p>
          <a:p>
            <a:pPr lvl="1">
              <a:buFont typeface="Wingdings" pitchFamily="2" charset="2"/>
              <a:buChar char="Ø"/>
            </a:pPr>
            <a:r>
              <a:rPr lang="en-US" sz="2400" dirty="0" smtClean="0">
                <a:cs typeface="Arial Narrow"/>
              </a:rPr>
              <a:t>Public knowledge – ideas, procedures, methods, terms established within a given community</a:t>
            </a:r>
          </a:p>
          <a:p>
            <a:pPr lvl="1">
              <a:buFont typeface="Wingdings" pitchFamily="2" charset="2"/>
              <a:buChar char="Ø"/>
            </a:pPr>
            <a:r>
              <a:rPr lang="en-US" sz="2400" dirty="0" smtClean="0">
                <a:cs typeface="Arial Narrow"/>
              </a:rPr>
              <a:t>Language – symbols, terms, notations, definitions, and representations and rules of logic and syntax</a:t>
            </a:r>
            <a:endParaRPr lang="en-US" sz="24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14</a:t>
            </a:fld>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Developing a Community of </a:t>
            </a:r>
            <a:r>
              <a:rPr lang="en-US" dirty="0" err="1" smtClean="0"/>
              <a:t>Reasoners</a:t>
            </a:r>
            <a:endParaRPr lang="en-US" dirty="0"/>
          </a:p>
        </p:txBody>
      </p:sp>
      <p:sp>
        <p:nvSpPr>
          <p:cNvPr id="3" name="Content Placeholder 2"/>
          <p:cNvSpPr>
            <a:spLocks noGrp="1"/>
          </p:cNvSpPr>
          <p:nvPr>
            <p:ph idx="1"/>
          </p:nvPr>
        </p:nvSpPr>
        <p:spPr>
          <a:xfrm>
            <a:off x="457200" y="1495426"/>
            <a:ext cx="8509000" cy="4928292"/>
          </a:xfrm>
        </p:spPr>
        <p:txBody>
          <a:bodyPr>
            <a:normAutofit fontScale="25000" lnSpcReduction="20000"/>
          </a:bodyPr>
          <a:lstStyle/>
          <a:p>
            <a:pPr marL="0" indent="0">
              <a:spcAft>
                <a:spcPts val="600"/>
              </a:spcAft>
              <a:buNone/>
            </a:pPr>
            <a:r>
              <a:rPr lang="en-US" sz="12800" b="1" dirty="0" smtClean="0">
                <a:cs typeface="Arial Narrow"/>
              </a:rPr>
              <a:t>Three domains of </a:t>
            </a:r>
            <a:r>
              <a:rPr lang="en-US" sz="12800" b="1" dirty="0">
                <a:cs typeface="Arial Narrow"/>
              </a:rPr>
              <a:t>work (Ball, 2002):</a:t>
            </a:r>
          </a:p>
          <a:p>
            <a:pPr>
              <a:spcAft>
                <a:spcPts val="600"/>
              </a:spcAft>
            </a:pPr>
            <a:r>
              <a:rPr lang="en-US" sz="11200" dirty="0" smtClean="0">
                <a:cs typeface="Arial Narrow"/>
              </a:rPr>
              <a:t>Select </a:t>
            </a:r>
            <a:r>
              <a:rPr lang="en-US" sz="11200" dirty="0">
                <a:cs typeface="Arial Narrow"/>
              </a:rPr>
              <a:t>tasks and provide opportunities for </a:t>
            </a:r>
            <a:r>
              <a:rPr lang="en-US" sz="11200" dirty="0" smtClean="0">
                <a:cs typeface="Arial Narrow"/>
              </a:rPr>
              <a:t>reasoning</a:t>
            </a:r>
            <a:endParaRPr lang="en-US" sz="11200" dirty="0">
              <a:cs typeface="Arial Narrow"/>
            </a:endParaRPr>
          </a:p>
          <a:p>
            <a:pPr>
              <a:spcAft>
                <a:spcPts val="600"/>
              </a:spcAft>
            </a:pPr>
            <a:r>
              <a:rPr lang="en-US" sz="11200" dirty="0" smtClean="0">
                <a:cs typeface="Arial Narrow"/>
              </a:rPr>
              <a:t>Make knowledge public </a:t>
            </a:r>
            <a:r>
              <a:rPr lang="en-US" sz="11200" dirty="0">
                <a:cs typeface="Arial Narrow"/>
              </a:rPr>
              <a:t>and </a:t>
            </a:r>
            <a:r>
              <a:rPr lang="en-US" sz="11200" dirty="0" smtClean="0">
                <a:cs typeface="Arial Narrow"/>
              </a:rPr>
              <a:t>scaffold </a:t>
            </a:r>
            <a:r>
              <a:rPr lang="en-US" sz="11200" dirty="0">
                <a:cs typeface="Arial Narrow"/>
              </a:rPr>
              <a:t>the use of mathematical language and knowledge</a:t>
            </a:r>
          </a:p>
          <a:p>
            <a:pPr lvl="1">
              <a:spcAft>
                <a:spcPts val="600"/>
              </a:spcAft>
            </a:pPr>
            <a:r>
              <a:rPr lang="en-US" sz="9600" dirty="0" smtClean="0">
                <a:cs typeface="Arial Narrow"/>
              </a:rPr>
              <a:t>Make </a:t>
            </a:r>
            <a:r>
              <a:rPr lang="en-US" sz="9600" dirty="0">
                <a:cs typeface="Arial Narrow"/>
              </a:rPr>
              <a:t>mathematical records (through notebooks, public </a:t>
            </a:r>
            <a:r>
              <a:rPr lang="en-US" sz="9600" dirty="0" smtClean="0">
                <a:cs typeface="Arial Narrow"/>
              </a:rPr>
              <a:t>postings) to make </a:t>
            </a:r>
            <a:r>
              <a:rPr lang="en-US" sz="9600" dirty="0">
                <a:cs typeface="Arial Narrow"/>
              </a:rPr>
              <a:t>the work public and available for public </a:t>
            </a:r>
            <a:r>
              <a:rPr lang="en-US" sz="9600" dirty="0" smtClean="0">
                <a:cs typeface="Arial Narrow"/>
              </a:rPr>
              <a:t>development</a:t>
            </a:r>
            <a:endParaRPr lang="en-US" sz="9600" dirty="0">
              <a:cs typeface="Arial Narrow"/>
            </a:endParaRPr>
          </a:p>
          <a:p>
            <a:pPr>
              <a:spcAft>
                <a:spcPts val="600"/>
              </a:spcAft>
            </a:pPr>
            <a:r>
              <a:rPr lang="en-US" sz="11200" dirty="0">
                <a:cs typeface="Arial Narrow"/>
              </a:rPr>
              <a:t>Develop a classroom culture in which students</a:t>
            </a:r>
          </a:p>
          <a:p>
            <a:pPr lvl="1">
              <a:spcAft>
                <a:spcPts val="600"/>
              </a:spcAft>
            </a:pPr>
            <a:r>
              <a:rPr lang="en-US" sz="9600" dirty="0">
                <a:cs typeface="Arial Narrow"/>
              </a:rPr>
              <a:t>Develop serious interest in and respect for others’ ideas</a:t>
            </a:r>
          </a:p>
          <a:p>
            <a:pPr lvl="1">
              <a:spcAft>
                <a:spcPts val="600"/>
              </a:spcAft>
            </a:pPr>
            <a:r>
              <a:rPr lang="en-US" sz="9600" dirty="0">
                <a:cs typeface="Arial Narrow"/>
              </a:rPr>
              <a:t>Attend and respond to, as well as </a:t>
            </a:r>
            <a:r>
              <a:rPr lang="en-US" sz="9600" dirty="0" smtClean="0">
                <a:cs typeface="Arial Narrow"/>
              </a:rPr>
              <a:t>use, </a:t>
            </a:r>
            <a:r>
              <a:rPr lang="en-US" sz="9600" dirty="0">
                <a:cs typeface="Arial Narrow"/>
              </a:rPr>
              <a:t>others’ solutions or proposals as a means of strengthening understanding</a:t>
            </a:r>
          </a:p>
          <a:p>
            <a:pPr>
              <a:buNone/>
            </a:pPr>
            <a:r>
              <a:rPr lang="en-US" sz="5538" dirty="0" smtClean="0">
                <a:cs typeface="Arial Narrow"/>
              </a:rPr>
              <a:t>                                                                                                                                         </a:t>
            </a:r>
          </a:p>
          <a:p>
            <a:pPr algn="r">
              <a:buNone/>
            </a:pPr>
            <a:r>
              <a:rPr lang="en-US" sz="5538" dirty="0" smtClean="0">
                <a:cs typeface="Arial Narrow"/>
              </a:rPr>
              <a:t>                                                                                                                                            </a:t>
            </a:r>
            <a:endParaRPr lang="en-US" sz="80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15</a:t>
            </a:fld>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39129" y="1600200"/>
            <a:ext cx="8347671" cy="4823517"/>
          </a:xfrm>
        </p:spPr>
        <p:txBody>
          <a:bodyPr>
            <a:normAutofit fontScale="92500"/>
          </a:bodyPr>
          <a:lstStyle/>
          <a:p>
            <a:pPr>
              <a:buNone/>
            </a:pPr>
            <a:r>
              <a:rPr lang="en-US" sz="2600" dirty="0" smtClean="0">
                <a:cs typeface="Arial Narrow"/>
              </a:rPr>
              <a:t>	“</a:t>
            </a:r>
            <a:r>
              <a:rPr lang="en-US" sz="2600" dirty="0"/>
              <a:t>Research has demonstrated that vocabulary learning occurs most successfully through instructional environments that are language-rich, actively involve students in using language, require that students both understand both spoken and written words and also express that understanding orally and in writing, and require students to use in multiple ways over extended periods of time. </a:t>
            </a:r>
            <a:r>
              <a:rPr lang="en-US" sz="2600" dirty="0" smtClean="0">
                <a:cs typeface="Arial Narrow"/>
              </a:rPr>
              <a:t>To develop written and oral communication skills, students need to participate in negotiating meaning for mathematical situations and in mathematical practices that require output from students.”       </a:t>
            </a:r>
          </a:p>
          <a:p>
            <a:pPr algn="r">
              <a:buNone/>
            </a:pPr>
            <a:r>
              <a:rPr lang="en-US" sz="2118" dirty="0" smtClean="0">
                <a:cs typeface="Arial Narrow"/>
              </a:rPr>
              <a:t> -</a:t>
            </a:r>
            <a:r>
              <a:rPr lang="en-US" sz="1600" dirty="0" smtClean="0">
                <a:cs typeface="Arial Narrow"/>
              </a:rPr>
              <a:t>CCSS Initiative, Application of the Standards for English Language Learners</a:t>
            </a:r>
          </a:p>
          <a:p>
            <a:pPr marL="0" indent="0">
              <a:buNone/>
            </a:pPr>
            <a:r>
              <a:rPr lang="en-US" sz="3000" b="1" dirty="0" smtClean="0">
                <a:cs typeface="Arial Narrow"/>
              </a:rPr>
              <a:t>If </a:t>
            </a:r>
            <a:r>
              <a:rPr lang="en-US" sz="3000" b="1" dirty="0">
                <a:cs typeface="Arial Narrow"/>
              </a:rPr>
              <a:t>discourse improves learning for students, how can you support English learners in this community? </a:t>
            </a:r>
          </a:p>
          <a:p>
            <a:pPr algn="r">
              <a:buNone/>
            </a:pPr>
            <a:endParaRPr lang="en-US" sz="2200" dirty="0">
              <a:cs typeface="Arial Narrow"/>
            </a:endParaRPr>
          </a:p>
          <a:p>
            <a:pPr algn="r">
              <a:buNone/>
            </a:pPr>
            <a:endParaRPr lang="en-US" sz="1600" u="sng"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16</a:t>
            </a:fld>
            <a:endParaRPr lang="en-US" dirty="0"/>
          </a:p>
        </p:txBody>
      </p:sp>
      <p:sp>
        <p:nvSpPr>
          <p:cNvPr id="7" name="Title 1"/>
          <p:cNvSpPr>
            <a:spLocks noGrp="1"/>
          </p:cNvSpPr>
          <p:nvPr>
            <p:ph type="title"/>
          </p:nvPr>
        </p:nvSpPr>
        <p:spPr>
          <a:xfrm>
            <a:off x="457200" y="71113"/>
            <a:ext cx="8229600" cy="1143000"/>
          </a:xfrm>
        </p:spPr>
        <p:txBody>
          <a:bodyPr>
            <a:normAutofit fontScale="90000"/>
          </a:bodyPr>
          <a:lstStyle/>
          <a:p>
            <a:pPr algn="ctr"/>
            <a:r>
              <a:rPr lang="en-US" dirty="0" smtClean="0"/>
              <a:t>Meeting the Needs of Diverse Learners</a:t>
            </a:r>
            <a:endParaRPr lang="en-US"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Conjectures</a:t>
            </a:r>
            <a:endParaRPr lang="en-US" dirty="0"/>
          </a:p>
        </p:txBody>
      </p:sp>
      <p:sp>
        <p:nvSpPr>
          <p:cNvPr id="3" name="Content Placeholder 2"/>
          <p:cNvSpPr>
            <a:spLocks noGrp="1"/>
          </p:cNvSpPr>
          <p:nvPr>
            <p:ph idx="1"/>
          </p:nvPr>
        </p:nvSpPr>
        <p:spPr>
          <a:xfrm>
            <a:off x="457200" y="1600200"/>
            <a:ext cx="8229600" cy="4886493"/>
          </a:xfrm>
        </p:spPr>
        <p:txBody>
          <a:bodyPr>
            <a:normAutofit fontScale="25000" lnSpcReduction="20000"/>
          </a:bodyPr>
          <a:lstStyle/>
          <a:p>
            <a:pPr>
              <a:buNone/>
            </a:pPr>
            <a:r>
              <a:rPr lang="en-US" sz="8000" i="1" dirty="0">
                <a:cs typeface="Arial Narrow"/>
              </a:rPr>
              <a:t>“Conjectures enable students to discover and construct ‘new’ mathematical knowledge by connecting what they are trying to learn to previous experience and knowledge.”</a:t>
            </a:r>
            <a:r>
              <a:rPr lang="en-US" sz="8000" dirty="0">
                <a:cs typeface="Arial Narrow"/>
              </a:rPr>
              <a:t>     </a:t>
            </a:r>
          </a:p>
          <a:p>
            <a:pPr algn="r">
              <a:buNone/>
            </a:pPr>
            <a:r>
              <a:rPr lang="en-US" sz="2800" dirty="0">
                <a:cs typeface="Arial Narrow"/>
              </a:rPr>
              <a:t>                                                           </a:t>
            </a:r>
            <a:r>
              <a:rPr lang="en-US" sz="6400" dirty="0">
                <a:cs typeface="Arial Narrow"/>
              </a:rPr>
              <a:t>Carlton, </a:t>
            </a:r>
            <a:r>
              <a:rPr lang="en-US" sz="6400" dirty="0" smtClean="0">
                <a:cs typeface="Arial Narrow"/>
              </a:rPr>
              <a:t>1998</a:t>
            </a:r>
            <a:endParaRPr lang="en-US" sz="9600" dirty="0" smtClean="0">
              <a:cs typeface="Arial Narrow"/>
            </a:endParaRPr>
          </a:p>
          <a:p>
            <a:pPr marL="0" indent="0">
              <a:spcAft>
                <a:spcPts val="600"/>
              </a:spcAft>
              <a:buNone/>
            </a:pPr>
            <a:endParaRPr lang="en-US" sz="10400" dirty="0" smtClean="0">
              <a:cs typeface="Arial Narrow"/>
            </a:endParaRPr>
          </a:p>
          <a:p>
            <a:pPr marL="0" indent="0">
              <a:spcAft>
                <a:spcPts val="600"/>
              </a:spcAft>
              <a:buNone/>
            </a:pPr>
            <a:r>
              <a:rPr lang="en-US" sz="10400" dirty="0" smtClean="0">
                <a:cs typeface="Arial Narrow"/>
              </a:rPr>
              <a:t>The process of making and testing mathematical conjectures about predictable outcomes can impact student learning by:</a:t>
            </a:r>
          </a:p>
          <a:p>
            <a:pPr>
              <a:spcAft>
                <a:spcPts val="600"/>
              </a:spcAft>
            </a:pPr>
            <a:r>
              <a:rPr lang="en-US" sz="9600" dirty="0" smtClean="0">
                <a:cs typeface="Arial Narrow"/>
              </a:rPr>
              <a:t>Engaging students in learning as they become invested in learning if their conjectures are correct or not</a:t>
            </a:r>
          </a:p>
          <a:p>
            <a:pPr>
              <a:spcAft>
                <a:spcPts val="600"/>
              </a:spcAft>
            </a:pPr>
            <a:r>
              <a:rPr lang="en-US" sz="9600" dirty="0" smtClean="0">
                <a:cs typeface="Arial Narrow"/>
              </a:rPr>
              <a:t>Stimulating students to think and reason</a:t>
            </a:r>
          </a:p>
          <a:p>
            <a:pPr>
              <a:spcAft>
                <a:spcPts val="600"/>
              </a:spcAft>
            </a:pPr>
            <a:r>
              <a:rPr lang="en-US" sz="9600" dirty="0" smtClean="0">
                <a:cs typeface="Arial Narrow"/>
              </a:rPr>
              <a:t>Giving students a chance to confront their misconceptions or faulty ideas</a:t>
            </a:r>
          </a:p>
          <a:p>
            <a:pPr>
              <a:spcAft>
                <a:spcPts val="600"/>
              </a:spcAft>
            </a:pPr>
            <a:r>
              <a:rPr lang="en-US" sz="9600" dirty="0" smtClean="0">
                <a:cs typeface="Arial Narrow"/>
              </a:rPr>
              <a:t>Helping students construct their knowledge in a way that leads to deeper understanding and reasoning abilities                                      														</a:t>
            </a:r>
            <a:r>
              <a:rPr lang="en-US" sz="5600" dirty="0" smtClean="0">
                <a:cs typeface="Arial Narrow"/>
              </a:rPr>
              <a:t>	</a:t>
            </a:r>
            <a:r>
              <a:rPr lang="en-US" sz="6400" dirty="0">
                <a:cs typeface="Arial Narrow"/>
              </a:rPr>
              <a:t>Alt, 2012</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17</a:t>
            </a:fld>
            <a:endParaRPr lang="en-US"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Introducing Viable Arguments</a:t>
            </a:r>
            <a:endParaRPr lang="en-US" dirty="0"/>
          </a:p>
        </p:txBody>
      </p:sp>
      <p:sp>
        <p:nvSpPr>
          <p:cNvPr id="3" name="Content Placeholder 2"/>
          <p:cNvSpPr>
            <a:spLocks noGrp="1"/>
          </p:cNvSpPr>
          <p:nvPr>
            <p:ph idx="1"/>
          </p:nvPr>
        </p:nvSpPr>
        <p:spPr/>
        <p:txBody>
          <a:bodyPr>
            <a:noAutofit/>
          </a:bodyPr>
          <a:lstStyle/>
          <a:p>
            <a:pPr marL="1371600" indent="-1371600">
              <a:lnSpc>
                <a:spcPct val="90000"/>
              </a:lnSpc>
              <a:spcBef>
                <a:spcPts val="0"/>
              </a:spcBef>
              <a:spcAft>
                <a:spcPts val="1200"/>
              </a:spcAft>
              <a:buNone/>
            </a:pPr>
            <a:r>
              <a:rPr lang="en-US" sz="2400" dirty="0" smtClean="0">
                <a:solidFill>
                  <a:schemeClr val="accent4">
                    <a:lumMod val="75000"/>
                  </a:schemeClr>
                </a:solidFill>
                <a:cs typeface="Arial Narrow"/>
              </a:rPr>
              <a:t>Harold</a:t>
            </a:r>
            <a:r>
              <a:rPr lang="en-US" sz="2400" dirty="0" smtClean="0">
                <a:cs typeface="Arial Narrow"/>
              </a:rPr>
              <a:t>:	What do you know about odd and even?</a:t>
            </a:r>
          </a:p>
          <a:p>
            <a:pPr marL="1371600" indent="-1371600">
              <a:lnSpc>
                <a:spcPct val="90000"/>
              </a:lnSpc>
              <a:spcBef>
                <a:spcPts val="0"/>
              </a:spcBef>
              <a:spcAft>
                <a:spcPts val="1200"/>
              </a:spcAft>
              <a:buNone/>
            </a:pPr>
            <a:r>
              <a:rPr lang="en-US" sz="2400" dirty="0" smtClean="0">
                <a:solidFill>
                  <a:srgbClr val="604A7B"/>
                </a:solidFill>
                <a:cs typeface="Arial Narrow"/>
              </a:rPr>
              <a:t>Leslie:</a:t>
            </a:r>
            <a:r>
              <a:rPr lang="en-US" sz="2400" dirty="0" smtClean="0">
                <a:cs typeface="Arial Narrow"/>
              </a:rPr>
              <a:t>	Odd is something that doesn’t, like you can’t have it equal. Number 7 is 4 and 3, not 4 and 4, like 8.</a:t>
            </a:r>
          </a:p>
          <a:p>
            <a:pPr marL="1371600" indent="-1371600">
              <a:lnSpc>
                <a:spcPct val="90000"/>
              </a:lnSpc>
              <a:spcBef>
                <a:spcPts val="0"/>
              </a:spcBef>
              <a:spcAft>
                <a:spcPts val="1200"/>
              </a:spcAft>
              <a:buNone/>
            </a:pPr>
            <a:r>
              <a:rPr lang="en-US" sz="2400" dirty="0" smtClean="0">
                <a:solidFill>
                  <a:srgbClr val="604A7B"/>
                </a:solidFill>
                <a:cs typeface="Arial Narrow"/>
              </a:rPr>
              <a:t>Max:</a:t>
            </a:r>
            <a:r>
              <a:rPr lang="en-US" sz="2400" dirty="0" smtClean="0">
                <a:cs typeface="Arial Narrow"/>
              </a:rPr>
              <a:t>	Odd numbers if you add it, you’d have to add two </a:t>
            </a:r>
          </a:p>
          <a:p>
            <a:pPr marL="1371600" indent="-1371600">
              <a:lnSpc>
                <a:spcPct val="90000"/>
              </a:lnSpc>
              <a:spcBef>
                <a:spcPts val="0"/>
              </a:spcBef>
              <a:spcAft>
                <a:spcPts val="1200"/>
              </a:spcAft>
              <a:buNone/>
            </a:pPr>
            <a:r>
              <a:rPr lang="en-US" sz="2400" dirty="0" smtClean="0">
                <a:cs typeface="Arial Narrow"/>
              </a:rPr>
              <a:t>	different numbers, not like the same; and if you divide it, you get 1 remainder.</a:t>
            </a:r>
          </a:p>
          <a:p>
            <a:pPr marL="1371600" indent="-1371600">
              <a:lnSpc>
                <a:spcPct val="90000"/>
              </a:lnSpc>
              <a:spcBef>
                <a:spcPts val="0"/>
              </a:spcBef>
              <a:spcAft>
                <a:spcPts val="1200"/>
              </a:spcAft>
              <a:buNone/>
            </a:pPr>
            <a:r>
              <a:rPr lang="en-US" sz="2400" dirty="0" smtClean="0">
                <a:solidFill>
                  <a:srgbClr val="604A7B"/>
                </a:solidFill>
                <a:cs typeface="Arial Narrow"/>
              </a:rPr>
              <a:t>Daniela:    </a:t>
            </a:r>
            <a:r>
              <a:rPr lang="en-US" sz="2400" dirty="0" smtClean="0">
                <a:cs typeface="Arial Narrow"/>
              </a:rPr>
              <a:t>Odd numbers don’t have partners, and even numbers do have patterns. Four, there are two fingers for each. Three has one left over. It doesn’t have a partner, so it’s not even.</a:t>
            </a:r>
          </a:p>
          <a:p>
            <a:pPr marL="0" indent="0" algn="ctr">
              <a:buNone/>
            </a:pPr>
            <a:r>
              <a:rPr lang="en-US" sz="2400" dirty="0"/>
              <a:t>The following video captures </a:t>
            </a:r>
            <a:r>
              <a:rPr lang="en-US" sz="2400" dirty="0" smtClean="0"/>
              <a:t>Daniela’s </a:t>
            </a:r>
            <a:r>
              <a:rPr lang="en-US" sz="2400" dirty="0"/>
              <a:t>pairing of </a:t>
            </a:r>
            <a:r>
              <a:rPr lang="en-US" sz="2400" dirty="0" smtClean="0"/>
              <a:t>fingers:</a:t>
            </a:r>
            <a:endParaRPr lang="en-US" sz="2400" dirty="0">
              <a:hlinkClick r:id="rId3"/>
            </a:endParaRPr>
          </a:p>
          <a:p>
            <a:pPr marL="0" indent="0" algn="ctr">
              <a:buNone/>
            </a:pPr>
            <a:r>
              <a:rPr lang="en-US" sz="1800" dirty="0">
                <a:hlinkClick r:id="rId3"/>
              </a:rPr>
              <a:t>http://myboe.org/portal/default/Content/Viewer/Content?action=2&amp;scId=306591&amp;sciId=11843</a:t>
            </a:r>
            <a:endParaRPr lang="en-US" sz="1800" dirty="0"/>
          </a:p>
          <a:p>
            <a:pPr marL="1371600" indent="-1371600">
              <a:lnSpc>
                <a:spcPct val="90000"/>
              </a:lnSpc>
              <a:spcBef>
                <a:spcPts val="0"/>
              </a:spcBef>
              <a:spcAft>
                <a:spcPts val="1200"/>
              </a:spcAft>
              <a:buNone/>
            </a:pPr>
            <a:r>
              <a:rPr lang="en-US" sz="2400" dirty="0" smtClean="0">
                <a:cs typeface="Arial Narrow"/>
              </a:rPr>
              <a:t> </a:t>
            </a:r>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18</a:t>
            </a:fld>
            <a:endParaRPr lang="en-US"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
            </a:r>
            <a:br>
              <a:rPr lang="en-US" dirty="0" smtClean="0"/>
            </a:br>
            <a:r>
              <a:rPr lang="en-US" dirty="0" smtClean="0"/>
              <a:t>Misconception: </a:t>
            </a:r>
            <a:br>
              <a:rPr lang="en-US" dirty="0" smtClean="0"/>
            </a:br>
            <a:r>
              <a:rPr lang="en-US" dirty="0" smtClean="0"/>
              <a:t>“</a:t>
            </a:r>
            <a:r>
              <a:rPr lang="en-US" dirty="0"/>
              <a:t>50 is both odd and even”</a:t>
            </a:r>
            <a:br>
              <a:rPr lang="en-US" dirty="0"/>
            </a:br>
            <a:endParaRPr lang="en-US" dirty="0"/>
          </a:p>
        </p:txBody>
      </p:sp>
      <p:sp>
        <p:nvSpPr>
          <p:cNvPr id="3" name="Content Placeholder 2"/>
          <p:cNvSpPr>
            <a:spLocks noGrp="1"/>
          </p:cNvSpPr>
          <p:nvPr>
            <p:ph idx="1"/>
          </p:nvPr>
        </p:nvSpPr>
        <p:spPr>
          <a:xfrm>
            <a:off x="457200" y="1447800"/>
            <a:ext cx="8229600" cy="5038893"/>
          </a:xfrm>
        </p:spPr>
        <p:txBody>
          <a:bodyPr>
            <a:normAutofit fontScale="92500" lnSpcReduction="20000"/>
          </a:bodyPr>
          <a:lstStyle/>
          <a:p>
            <a:pPr marL="0" indent="0">
              <a:buNone/>
            </a:pPr>
            <a:r>
              <a:rPr lang="en-US" sz="2600" b="1" dirty="0" smtClean="0">
                <a:cs typeface="Arial Narrow"/>
              </a:rPr>
              <a:t>Instructional conjecture: </a:t>
            </a:r>
            <a:r>
              <a:rPr lang="en-US" sz="2600" dirty="0" smtClean="0">
                <a:cs typeface="Arial Narrow"/>
              </a:rPr>
              <a:t>If </a:t>
            </a:r>
            <a:r>
              <a:rPr lang="en-US" sz="2600" dirty="0">
                <a:cs typeface="Arial Narrow"/>
              </a:rPr>
              <a:t>students </a:t>
            </a:r>
            <a:r>
              <a:rPr lang="en-US" sz="2600" dirty="0" smtClean="0">
                <a:cs typeface="Arial Narrow"/>
              </a:rPr>
              <a:t>view </a:t>
            </a:r>
            <a:r>
              <a:rPr lang="en-US" sz="2600" dirty="0">
                <a:cs typeface="Arial Narrow"/>
              </a:rPr>
              <a:t>a video of another </a:t>
            </a:r>
            <a:r>
              <a:rPr lang="en-US" sz="2600" dirty="0" smtClean="0">
                <a:cs typeface="Arial Narrow"/>
              </a:rPr>
              <a:t>student’s </a:t>
            </a:r>
            <a:r>
              <a:rPr lang="en-US" sz="2600" dirty="0">
                <a:cs typeface="Arial Narrow"/>
              </a:rPr>
              <a:t>misconception of odd and even, </a:t>
            </a:r>
            <a:r>
              <a:rPr lang="en-US" sz="2600" dirty="0" smtClean="0">
                <a:cs typeface="Arial Narrow"/>
              </a:rPr>
              <a:t>they </a:t>
            </a:r>
            <a:r>
              <a:rPr lang="en-US" sz="2600" dirty="0">
                <a:cs typeface="Arial Narrow"/>
              </a:rPr>
              <a:t>would be motivated to develop an argument to help this student clarify her understanding. In turn, the class would develop a common definition that would become part of the classroom’s public knowledge. </a:t>
            </a:r>
          </a:p>
          <a:p>
            <a:pPr marL="0" indent="0">
              <a:buNone/>
            </a:pPr>
            <a:endParaRPr lang="en-US" sz="2200" dirty="0" smtClean="0">
              <a:cs typeface="Arial Narrow"/>
            </a:endParaRPr>
          </a:p>
          <a:p>
            <a:pPr marL="0" indent="0">
              <a:buNone/>
            </a:pPr>
            <a:r>
              <a:rPr lang="en-US" sz="2400" dirty="0" smtClean="0">
                <a:cs typeface="Arial Narrow"/>
              </a:rPr>
              <a:t>A video </a:t>
            </a:r>
            <a:r>
              <a:rPr lang="en-US" sz="2400" dirty="0">
                <a:cs typeface="Arial Narrow"/>
              </a:rPr>
              <a:t>of Emily was filmed immediately after she successfully participated in a </a:t>
            </a:r>
            <a:r>
              <a:rPr lang="en-US" sz="2400" dirty="0" smtClean="0">
                <a:cs typeface="Arial Narrow"/>
              </a:rPr>
              <a:t>textbook lesson </a:t>
            </a:r>
            <a:r>
              <a:rPr lang="en-US" sz="2400" dirty="0">
                <a:cs typeface="Arial Narrow"/>
              </a:rPr>
              <a:t>defining even numbers as </a:t>
            </a:r>
            <a:r>
              <a:rPr lang="en-US" sz="2400" dirty="0" smtClean="0">
                <a:cs typeface="Arial Narrow"/>
              </a:rPr>
              <a:t>ending </a:t>
            </a:r>
            <a:r>
              <a:rPr lang="en-US" sz="2400" dirty="0">
                <a:cs typeface="Arial Narrow"/>
              </a:rPr>
              <a:t>in 0, 2, 4, 6, </a:t>
            </a:r>
            <a:r>
              <a:rPr lang="en-US" sz="2400" dirty="0" smtClean="0">
                <a:cs typeface="Arial Narrow"/>
              </a:rPr>
              <a:t>8:</a:t>
            </a:r>
          </a:p>
          <a:p>
            <a:endParaRPr lang="en-US" sz="2400" dirty="0" smtClean="0">
              <a:cs typeface="Arial Narrow"/>
            </a:endParaRPr>
          </a:p>
          <a:p>
            <a:pPr marL="0" indent="0" algn="ctr">
              <a:buNone/>
            </a:pPr>
            <a:r>
              <a:rPr lang="en-US" sz="1900" dirty="0">
                <a:cs typeface="Arial Narrow"/>
                <a:hlinkClick r:id="rId3"/>
              </a:rPr>
              <a:t>http://</a:t>
            </a:r>
            <a:r>
              <a:rPr lang="en-US" sz="1900" dirty="0" smtClean="0">
                <a:cs typeface="Arial Narrow"/>
                <a:hlinkClick r:id="rId3"/>
              </a:rPr>
              <a:t>myboe.org/portal/default/Content/Viewer/Content?action=2&amp;scId=306591&amp;sciId=11844</a:t>
            </a:r>
            <a:endParaRPr lang="en-US" sz="1900" dirty="0" smtClean="0">
              <a:cs typeface="Arial Narrow"/>
            </a:endParaRPr>
          </a:p>
          <a:p>
            <a:pPr marL="0" indent="0" algn="ctr">
              <a:buNone/>
            </a:pPr>
            <a:endParaRPr lang="en-US" sz="1800" dirty="0" smtClean="0">
              <a:cs typeface="Arial Narrow"/>
            </a:endParaRPr>
          </a:p>
          <a:p>
            <a:pPr marL="0" indent="0">
              <a:spcAft>
                <a:spcPts val="600"/>
              </a:spcAft>
              <a:buNone/>
            </a:pPr>
            <a:r>
              <a:rPr lang="en-US" sz="3000" b="1" dirty="0" smtClean="0">
                <a:cs typeface="Arial Narrow"/>
              </a:rPr>
              <a:t>Identify </a:t>
            </a:r>
            <a:r>
              <a:rPr lang="en-US" sz="3000" b="1" dirty="0">
                <a:cs typeface="Arial Narrow"/>
              </a:rPr>
              <a:t>the cases that Emily shared.  </a:t>
            </a:r>
          </a:p>
          <a:p>
            <a:pPr marL="0" indent="0">
              <a:spcAft>
                <a:spcPts val="600"/>
              </a:spcAft>
              <a:buNone/>
            </a:pPr>
            <a:r>
              <a:rPr lang="en-US" sz="3000" b="1" dirty="0" smtClean="0">
                <a:cs typeface="Arial Narrow"/>
              </a:rPr>
              <a:t>What </a:t>
            </a:r>
            <a:r>
              <a:rPr lang="en-US" sz="3000" b="1" dirty="0">
                <a:cs typeface="Arial Narrow"/>
              </a:rPr>
              <a:t>is her misconception? </a:t>
            </a:r>
          </a:p>
          <a:p>
            <a:pPr marL="0" indent="0">
              <a:spcAft>
                <a:spcPts val="600"/>
              </a:spcAft>
              <a:buNone/>
            </a:pPr>
            <a:r>
              <a:rPr lang="en-US" sz="3000" b="1" dirty="0" smtClean="0">
                <a:cs typeface="Arial Narrow"/>
              </a:rPr>
              <a:t>How </a:t>
            </a:r>
            <a:r>
              <a:rPr lang="en-US" sz="3000" b="1" dirty="0">
                <a:cs typeface="Arial Narrow"/>
              </a:rPr>
              <a:t>would you help her?</a:t>
            </a:r>
          </a:p>
          <a:p>
            <a:endParaRPr lang="en-US" sz="24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19</a:t>
            </a:fld>
            <a:endParaRPr lang="en-US" dirty="0"/>
          </a:p>
        </p:txBody>
      </p:sp>
    </p:spTree>
    <p:extLst>
      <p:ext uri="{BB962C8B-B14F-4D97-AF65-F5344CB8AC3E}">
        <p14:creationId xmlns:p14="http://schemas.microsoft.com/office/powerpoint/2010/main" val="302859661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a:t>
            </a:fld>
            <a:endParaRPr lang="en-US" dirty="0"/>
          </a:p>
        </p:txBody>
      </p:sp>
      <p:pic>
        <p:nvPicPr>
          <p:cNvPr id="8" name="Content Placeholder 7" descr="Slide3.jpg"/>
          <p:cNvPicPr>
            <a:picLocks noGrp="1" noChangeAspect="1"/>
          </p:cNvPicPr>
          <p:nvPr>
            <p:ph idx="1"/>
          </p:nvPr>
        </p:nvPicPr>
        <p:blipFill>
          <a:blip r:embed="rId3"/>
          <a:srcRect l="-13989" r="-13989"/>
          <a:stretch>
            <a:fillRect/>
          </a:stretch>
        </p:blipFill>
        <p:spPr>
          <a:xfrm>
            <a:off x="132179" y="769614"/>
            <a:ext cx="8888319" cy="5209604"/>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Forming Conjectures</a:t>
            </a:r>
            <a:endParaRPr lang="en-US" dirty="0"/>
          </a:p>
        </p:txBody>
      </p:sp>
      <p:sp>
        <p:nvSpPr>
          <p:cNvPr id="3" name="Content Placeholder 2"/>
          <p:cNvSpPr>
            <a:spLocks noGrp="1"/>
          </p:cNvSpPr>
          <p:nvPr>
            <p:ph idx="1"/>
          </p:nvPr>
        </p:nvSpPr>
        <p:spPr>
          <a:xfrm>
            <a:off x="457200" y="1600200"/>
            <a:ext cx="5774267" cy="4886493"/>
          </a:xfrm>
        </p:spPr>
        <p:txBody>
          <a:bodyPr>
            <a:normAutofit fontScale="92500"/>
          </a:bodyPr>
          <a:lstStyle/>
          <a:p>
            <a:pPr>
              <a:buNone/>
            </a:pPr>
            <a:r>
              <a:rPr lang="en-US" sz="3000" dirty="0" smtClean="0">
                <a:cs typeface="Arial Narrow"/>
              </a:rPr>
              <a:t>Daniela’s </a:t>
            </a:r>
            <a:r>
              <a:rPr lang="en-US" sz="3000" dirty="0">
                <a:cs typeface="Arial Narrow"/>
              </a:rPr>
              <a:t>explanation:</a:t>
            </a:r>
          </a:p>
          <a:p>
            <a:pPr>
              <a:buNone/>
            </a:pPr>
            <a:r>
              <a:rPr lang="en-US" sz="2700" dirty="0" smtClean="0">
                <a:cs typeface="Arial Narrow"/>
              </a:rPr>
              <a:t>	“We figured out that 50 is an even number. And how we found that out is … because we first wanted to prove that (grouping) in any way, meaning in threes, fours, fives, or tens … we wanted to prove that it is even. So we tried (dividing into groups of) three, and it worked. But we had two left over, and we figured out that that’s still even, because the two has a partner. So it was even in any way, even if you have leftovers, the leftovers have even blocks.”</a:t>
            </a:r>
          </a:p>
          <a:p>
            <a:endParaRPr lang="en-US" sz="27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20</a:t>
            </a:fld>
            <a:endParaRPr lang="en-US" dirty="0"/>
          </a:p>
        </p:txBody>
      </p:sp>
      <p:pic>
        <p:nvPicPr>
          <p:cNvPr id="6" name="Picture 5" descr="::CMP_SMP: SMP backup:photos/screenshots:Daniella Doc Camera.png"/>
          <p:cNvPicPr/>
          <p:nvPr/>
        </p:nvPicPr>
        <p:blipFill>
          <a:blip r:embed="rId3"/>
          <a:srcRect/>
          <a:stretch>
            <a:fillRect/>
          </a:stretch>
        </p:blipFill>
        <p:spPr bwMode="auto">
          <a:xfrm>
            <a:off x="6231466" y="2696632"/>
            <a:ext cx="2455333" cy="22817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Achieving Consensus</a:t>
            </a:r>
            <a:endParaRPr lang="en-US" dirty="0"/>
          </a:p>
        </p:txBody>
      </p:sp>
      <p:sp>
        <p:nvSpPr>
          <p:cNvPr id="3" name="Content Placeholder 2"/>
          <p:cNvSpPr>
            <a:spLocks noGrp="1"/>
          </p:cNvSpPr>
          <p:nvPr>
            <p:ph idx="1"/>
          </p:nvPr>
        </p:nvSpPr>
        <p:spPr/>
        <p:txBody>
          <a:bodyPr>
            <a:normAutofit fontScale="92500" lnSpcReduction="10000"/>
          </a:bodyPr>
          <a:lstStyle/>
          <a:p>
            <a:pPr algn="ctr">
              <a:buNone/>
            </a:pPr>
            <a:r>
              <a:rPr lang="en-US" sz="2600" i="1" dirty="0">
                <a:cs typeface="Arial Narrow"/>
              </a:rPr>
              <a:t>“Evidence shows that class discussion is important in </a:t>
            </a:r>
            <a:r>
              <a:rPr lang="en-US" sz="2600" i="1" dirty="0" smtClean="0">
                <a:cs typeface="Arial Narrow"/>
              </a:rPr>
              <a:t>students’ development </a:t>
            </a:r>
            <a:r>
              <a:rPr lang="en-US" sz="2600" i="1" dirty="0">
                <a:cs typeface="Arial Narrow"/>
              </a:rPr>
              <a:t>of mathematical conceptions … instances </a:t>
            </a:r>
            <a:r>
              <a:rPr lang="en-US" sz="2600" i="1" dirty="0" smtClean="0">
                <a:cs typeface="Arial Narrow"/>
              </a:rPr>
              <a:t>of disagreement </a:t>
            </a:r>
            <a:r>
              <a:rPr lang="en-US" sz="2600" i="1" dirty="0">
                <a:cs typeface="Arial Narrow"/>
              </a:rPr>
              <a:t>arise from diverse </a:t>
            </a:r>
            <a:r>
              <a:rPr lang="en-US" sz="2600" i="1" dirty="0" smtClean="0">
                <a:cs typeface="Arial Narrow"/>
              </a:rPr>
              <a:t>ideas </a:t>
            </a:r>
            <a:r>
              <a:rPr lang="en-US" sz="2600" i="1" dirty="0">
                <a:cs typeface="Arial Narrow"/>
              </a:rPr>
              <a:t>generated by children</a:t>
            </a:r>
            <a:r>
              <a:rPr lang="en-US" sz="2600" i="1" dirty="0" smtClean="0">
                <a:cs typeface="Arial Narrow"/>
              </a:rPr>
              <a:t>.”</a:t>
            </a:r>
          </a:p>
          <a:p>
            <a:pPr algn="r">
              <a:buNone/>
            </a:pPr>
            <a:r>
              <a:rPr lang="en-US" sz="2000" dirty="0" smtClean="0">
                <a:cs typeface="Arial Narrow"/>
              </a:rPr>
              <a:t>Wood</a:t>
            </a:r>
            <a:r>
              <a:rPr lang="en-US" sz="2000" dirty="0">
                <a:cs typeface="Arial Narrow"/>
              </a:rPr>
              <a:t>, 1999</a:t>
            </a:r>
          </a:p>
          <a:p>
            <a:pPr marL="0" indent="0">
              <a:spcAft>
                <a:spcPts val="1200"/>
              </a:spcAft>
              <a:buNone/>
            </a:pPr>
            <a:r>
              <a:rPr lang="en-US" dirty="0" smtClean="0">
                <a:cs typeface="Arial Narrow"/>
              </a:rPr>
              <a:t>As the work progressed, the students developed two conjectures the class agreed to:</a:t>
            </a:r>
          </a:p>
          <a:p>
            <a:pPr>
              <a:spcAft>
                <a:spcPts val="1200"/>
              </a:spcAft>
            </a:pPr>
            <a:r>
              <a:rPr lang="en-US" dirty="0" smtClean="0">
                <a:cs typeface="Arial Narrow"/>
              </a:rPr>
              <a:t>If you put cubes into pairs, and there are no leftovers, then the number is even.</a:t>
            </a:r>
          </a:p>
          <a:p>
            <a:pPr>
              <a:spcAft>
                <a:spcPts val="1200"/>
              </a:spcAft>
            </a:pPr>
            <a:r>
              <a:rPr lang="en-US" dirty="0" smtClean="0">
                <a:cs typeface="Arial Narrow"/>
              </a:rPr>
              <a:t>If you put the cubes into pairs, and there is a leftover, then the number is odd.</a:t>
            </a:r>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21</a:t>
            </a:fld>
            <a:endParaRPr lang="en-US"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Other Conjectures</a:t>
            </a:r>
            <a:endParaRPr lang="en-US" dirty="0"/>
          </a:p>
        </p:txBody>
      </p:sp>
      <p:sp>
        <p:nvSpPr>
          <p:cNvPr id="3" name="Content Placeholder 2"/>
          <p:cNvSpPr>
            <a:spLocks noGrp="1"/>
          </p:cNvSpPr>
          <p:nvPr>
            <p:ph idx="1"/>
          </p:nvPr>
        </p:nvSpPr>
        <p:spPr>
          <a:xfrm>
            <a:off x="457200" y="1514475"/>
            <a:ext cx="8229600" cy="4972217"/>
          </a:xfrm>
        </p:spPr>
        <p:txBody>
          <a:bodyPr>
            <a:normAutofit fontScale="70000" lnSpcReduction="20000"/>
          </a:bodyPr>
          <a:lstStyle/>
          <a:p>
            <a:r>
              <a:rPr lang="en-US" sz="4000" dirty="0" smtClean="0">
                <a:cs typeface="Arial Narrow"/>
              </a:rPr>
              <a:t>Even means the “same amount.” If you divide a number by any divisor, and it doesn’t have a leftover, then it’s even.</a:t>
            </a:r>
          </a:p>
          <a:p>
            <a:pPr marL="0" indent="0">
              <a:buNone/>
            </a:pPr>
            <a:r>
              <a:rPr lang="en-US" dirty="0" smtClean="0">
                <a:cs typeface="Arial Narrow"/>
              </a:rPr>
              <a:t> </a:t>
            </a:r>
          </a:p>
          <a:p>
            <a:r>
              <a:rPr lang="en-US" sz="4000" dirty="0" smtClean="0">
                <a:cs typeface="Arial Narrow"/>
              </a:rPr>
              <a:t>If you divide a number by some divisor and there is no leftover, then the number is even. If you divide the same number by a different divisor, and there is a leftover, then that shows that the number is odd. For example:</a:t>
            </a:r>
          </a:p>
          <a:p>
            <a:pPr marL="0" lvl="0" indent="0">
              <a:buNone/>
            </a:pPr>
            <a:r>
              <a:rPr lang="en-US" sz="4000" dirty="0" smtClean="0">
                <a:cs typeface="Arial Narrow"/>
              </a:rPr>
              <a:t>		</a:t>
            </a:r>
          </a:p>
          <a:p>
            <a:pPr marL="0" lvl="0" indent="0">
              <a:buNone/>
            </a:pPr>
            <a:r>
              <a:rPr lang="en-US" sz="4000" dirty="0">
                <a:cs typeface="Arial Narrow"/>
              </a:rPr>
              <a:t>	</a:t>
            </a:r>
            <a:r>
              <a:rPr lang="en-US" sz="4000" dirty="0" smtClean="0">
                <a:cs typeface="Arial Narrow"/>
              </a:rPr>
              <a:t>	15 ÷ 3 = 5 (even) </a:t>
            </a:r>
          </a:p>
          <a:p>
            <a:pPr marL="0" lvl="0" indent="0">
              <a:buNone/>
            </a:pPr>
            <a:r>
              <a:rPr lang="en-US" sz="4000" dirty="0">
                <a:cs typeface="Arial Narrow"/>
              </a:rPr>
              <a:t>	</a:t>
            </a:r>
            <a:r>
              <a:rPr lang="en-US" sz="4000" dirty="0" smtClean="0">
                <a:cs typeface="Arial Narrow"/>
              </a:rPr>
              <a:t>	15 ÷ 2 = 7 R-1 (odd)</a:t>
            </a:r>
          </a:p>
          <a:p>
            <a:pPr lvl="0">
              <a:buNone/>
            </a:pPr>
            <a:endParaRPr lang="en-US" sz="4000" dirty="0" smtClean="0">
              <a:cs typeface="Arial Narrow"/>
            </a:endParaRPr>
          </a:p>
          <a:p>
            <a:pPr lvl="0">
              <a:buNone/>
            </a:pPr>
            <a:r>
              <a:rPr lang="en-US" sz="4000" dirty="0">
                <a:cs typeface="Arial Narrow"/>
              </a:rPr>
              <a:t>	</a:t>
            </a:r>
            <a:r>
              <a:rPr lang="en-US" sz="4000" dirty="0" smtClean="0">
                <a:cs typeface="Arial Narrow"/>
              </a:rPr>
              <a:t>... so 15 is both odd and even …</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22</a:t>
            </a:fld>
            <a:endParaRPr lang="en-US" dirty="0"/>
          </a:p>
        </p:txBody>
      </p:sp>
      <p:pic>
        <p:nvPicPr>
          <p:cNvPr id="6" name="Picture 5" descr=":Screen Shot 2012-07-10 at 11.14.10 AM.png"/>
          <p:cNvPicPr/>
          <p:nvPr/>
        </p:nvPicPr>
        <p:blipFill>
          <a:blip r:embed="rId3"/>
          <a:srcRect/>
          <a:stretch>
            <a:fillRect/>
          </a:stretch>
        </p:blipFill>
        <p:spPr bwMode="auto">
          <a:xfrm>
            <a:off x="6652029" y="4150416"/>
            <a:ext cx="2034771" cy="198368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Discuss</a:t>
            </a:r>
            <a:endParaRPr lang="en-US" dirty="0"/>
          </a:p>
        </p:txBody>
      </p:sp>
      <p:sp>
        <p:nvSpPr>
          <p:cNvPr id="3" name="Content Placeholder 2"/>
          <p:cNvSpPr>
            <a:spLocks noGrp="1"/>
          </p:cNvSpPr>
          <p:nvPr>
            <p:ph idx="1"/>
          </p:nvPr>
        </p:nvSpPr>
        <p:spPr/>
        <p:txBody>
          <a:bodyPr/>
          <a:lstStyle/>
          <a:p>
            <a:pPr>
              <a:spcAft>
                <a:spcPts val="600"/>
              </a:spcAft>
              <a:buNone/>
            </a:pPr>
            <a:r>
              <a:rPr lang="en-US" b="1" dirty="0">
                <a:cs typeface="Arial Narrow"/>
              </a:rPr>
              <a:t>In small groups discuss:</a:t>
            </a:r>
          </a:p>
          <a:p>
            <a:pPr>
              <a:spcAft>
                <a:spcPts val="600"/>
              </a:spcAft>
            </a:pPr>
            <a:r>
              <a:rPr lang="en-US" dirty="0">
                <a:cs typeface="Arial Narrow"/>
              </a:rPr>
              <a:t>Allotting time for students to develop thinking around definitions, content, and </a:t>
            </a:r>
            <a:r>
              <a:rPr lang="en-US" dirty="0" smtClean="0">
                <a:cs typeface="Arial Narrow"/>
              </a:rPr>
              <a:t>argument</a:t>
            </a:r>
            <a:endParaRPr lang="en-US" dirty="0">
              <a:cs typeface="Arial Narrow"/>
            </a:endParaRPr>
          </a:p>
          <a:p>
            <a:pPr>
              <a:spcAft>
                <a:spcPts val="600"/>
              </a:spcAft>
            </a:pPr>
            <a:r>
              <a:rPr lang="en-US" dirty="0">
                <a:cs typeface="Arial Narrow"/>
              </a:rPr>
              <a:t>Developing a community of </a:t>
            </a:r>
            <a:r>
              <a:rPr lang="en-US" dirty="0" err="1">
                <a:cs typeface="Arial Narrow"/>
              </a:rPr>
              <a:t>reasoners</a:t>
            </a:r>
            <a:r>
              <a:rPr lang="en-US" dirty="0">
                <a:cs typeface="Arial Narrow"/>
              </a:rPr>
              <a:t> that includes: </a:t>
            </a:r>
            <a:r>
              <a:rPr lang="en-US" dirty="0" smtClean="0">
                <a:cs typeface="Arial Narrow"/>
              </a:rPr>
              <a:t>English learners, </a:t>
            </a:r>
            <a:r>
              <a:rPr lang="en-US" dirty="0">
                <a:cs typeface="Arial Narrow"/>
              </a:rPr>
              <a:t>students with special needs, and </a:t>
            </a:r>
            <a:r>
              <a:rPr lang="en-US" dirty="0" smtClean="0">
                <a:cs typeface="Arial Narrow"/>
              </a:rPr>
              <a:t>high-achieving students</a:t>
            </a:r>
            <a:endParaRPr lang="en-US" dirty="0">
              <a:cs typeface="Arial Narrow"/>
            </a:endParaRPr>
          </a:p>
          <a:p>
            <a:r>
              <a:rPr lang="en-US" dirty="0">
                <a:cs typeface="Arial Narrow"/>
              </a:rPr>
              <a:t>C</a:t>
            </a:r>
            <a:r>
              <a:rPr lang="en-US" dirty="0" smtClean="0">
                <a:cs typeface="Arial Narrow"/>
              </a:rPr>
              <a:t>urriculum </a:t>
            </a:r>
            <a:r>
              <a:rPr lang="en-US" dirty="0">
                <a:cs typeface="Arial Narrow"/>
              </a:rPr>
              <a:t>topics that offer students opportunities for developing </a:t>
            </a:r>
            <a:r>
              <a:rPr lang="en-US" dirty="0" smtClean="0">
                <a:cs typeface="Arial Narrow"/>
              </a:rPr>
              <a:t>conjectures</a:t>
            </a:r>
            <a:endParaRPr lang="en-US" dirty="0">
              <a:cs typeface="Arial Narrow"/>
            </a:endParaRP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23</a:t>
            </a:fld>
            <a:endParaRPr lang="en-US" dirty="0"/>
          </a:p>
        </p:txBody>
      </p:sp>
    </p:spTree>
    <p:extLst>
      <p:ext uri="{BB962C8B-B14F-4D97-AF65-F5344CB8AC3E}">
        <p14:creationId xmlns:p14="http://schemas.microsoft.com/office/powerpoint/2010/main" val="251906986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3.2 Explaining and Justifying</a:t>
            </a:r>
            <a:endParaRPr lang="en-US" dirty="0">
              <a:solidFill>
                <a:srgbClr val="7F7F7F"/>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24</a:t>
            </a:fld>
            <a:endParaRPr lang="en-US" dirty="0"/>
          </a:p>
        </p:txBody>
      </p:sp>
      <p:sp>
        <p:nvSpPr>
          <p:cNvPr id="7" name="Content Placeholder 2"/>
          <p:cNvSpPr>
            <a:spLocks noGrp="1"/>
          </p:cNvSpPr>
          <p:nvPr>
            <p:ph idx="1"/>
          </p:nvPr>
        </p:nvSpPr>
        <p:spPr>
          <a:xfrm>
            <a:off x="457200" y="1583267"/>
            <a:ext cx="8229600" cy="4823517"/>
          </a:xfrm>
        </p:spPr>
        <p:txBody>
          <a:bodyPr>
            <a:normAutofit/>
          </a:bodyPr>
          <a:lstStyle/>
          <a:p>
            <a:pPr>
              <a:buNone/>
            </a:pPr>
            <a:endParaRPr lang="en-US" sz="2400" i="1" dirty="0" smtClean="0">
              <a:cs typeface="Arial Narrow"/>
            </a:endParaRPr>
          </a:p>
          <a:p>
            <a:pPr>
              <a:buNone/>
            </a:pPr>
            <a:endParaRPr lang="en-US" sz="2400" i="1" dirty="0" smtClean="0">
              <a:cs typeface="Arial Narrow"/>
            </a:endParaRPr>
          </a:p>
          <a:p>
            <a:pPr>
              <a:buNone/>
            </a:pPr>
            <a:r>
              <a:rPr lang="en-US" sz="2400" i="1" dirty="0" smtClean="0">
                <a:cs typeface="Arial Narrow"/>
              </a:rPr>
              <a:t>	</a:t>
            </a:r>
            <a:r>
              <a:rPr lang="en-US" i="1" dirty="0" smtClean="0">
                <a:cs typeface="Arial Narrow"/>
              </a:rPr>
              <a:t>“Higher order questions generally challenge the student to provide additional information and engage in deeper understanding and reflection, and ultimately promote greater conceptual development</a:t>
            </a:r>
            <a:r>
              <a:rPr lang="en-US" dirty="0" smtClean="0">
                <a:cs typeface="Arial Narrow"/>
              </a:rPr>
              <a:t> </a:t>
            </a:r>
            <a:r>
              <a:rPr lang="en-US" i="1" dirty="0" smtClean="0">
                <a:cs typeface="Arial Narrow"/>
              </a:rPr>
              <a:t>.”</a:t>
            </a:r>
            <a:endParaRPr lang="en-US" dirty="0" smtClean="0">
              <a:cs typeface="Arial Narrow"/>
            </a:endParaRPr>
          </a:p>
          <a:p>
            <a:pPr>
              <a:buNone/>
            </a:pPr>
            <a:endParaRPr lang="en-US" sz="1800" dirty="0" smtClean="0">
              <a:cs typeface="Arial Narrow"/>
            </a:endParaRPr>
          </a:p>
          <a:p>
            <a:pPr>
              <a:buNone/>
            </a:pPr>
            <a:r>
              <a:rPr lang="en-US" sz="1800" dirty="0" smtClean="0">
                <a:cs typeface="Arial Narrow"/>
              </a:rPr>
              <a:t>													</a:t>
            </a:r>
            <a:r>
              <a:rPr lang="en-US" sz="2000" dirty="0" smtClean="0">
                <a:cs typeface="Arial Narrow"/>
              </a:rPr>
              <a:t>Nathan &amp; Kim, 2007 </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Taxonomy of Questions in </a:t>
            </a:r>
            <a:r>
              <a:rPr lang="en-US" dirty="0" smtClean="0"/>
              <a:t> Mathematical </a:t>
            </a:r>
            <a:r>
              <a:rPr lang="en-US" dirty="0"/>
              <a:t>Discourse</a:t>
            </a:r>
          </a:p>
        </p:txBody>
      </p:sp>
      <p:sp>
        <p:nvSpPr>
          <p:cNvPr id="3" name="Content Placeholder 2"/>
          <p:cNvSpPr>
            <a:spLocks noGrp="1"/>
          </p:cNvSpPr>
          <p:nvPr>
            <p:ph idx="1"/>
          </p:nvPr>
        </p:nvSpPr>
        <p:spPr/>
        <p:txBody>
          <a:bodyPr>
            <a:normAutofit fontScale="85000" lnSpcReduction="10000"/>
          </a:bodyPr>
          <a:lstStyle/>
          <a:p>
            <a:pPr marL="57150" indent="0">
              <a:buNone/>
            </a:pPr>
            <a:r>
              <a:rPr lang="en-US" dirty="0" smtClean="0"/>
              <a:t>When </a:t>
            </a:r>
            <a:r>
              <a:rPr lang="en-US" dirty="0"/>
              <a:t>students make their thinking visible, they are organizing their thoughts, connecting to previous understandings, and recognizing and correcting gaps in their logic. </a:t>
            </a:r>
            <a:endParaRPr lang="en-US" dirty="0" smtClean="0"/>
          </a:p>
          <a:p>
            <a:pPr marL="57150" indent="0">
              <a:buNone/>
            </a:pPr>
            <a:endParaRPr lang="en-US" dirty="0" smtClean="0"/>
          </a:p>
          <a:p>
            <a:pPr lvl="1">
              <a:buFont typeface="Arial" pitchFamily="34" charset="0"/>
              <a:buChar char="•"/>
            </a:pPr>
            <a:r>
              <a:rPr lang="en-US" sz="3300" dirty="0"/>
              <a:t>R</a:t>
            </a:r>
            <a:r>
              <a:rPr lang="en-US" sz="3300" dirty="0" smtClean="0"/>
              <a:t>eview </a:t>
            </a:r>
            <a:r>
              <a:rPr lang="en-US" sz="3300" dirty="0"/>
              <a:t>the </a:t>
            </a:r>
            <a:r>
              <a:rPr lang="en-US" sz="3300" dirty="0" smtClean="0"/>
              <a:t>“</a:t>
            </a:r>
            <a:r>
              <a:rPr lang="en-US" sz="3300" dirty="0"/>
              <a:t>Taxonomy of Questions in Mathematical Discourse” </a:t>
            </a:r>
            <a:r>
              <a:rPr lang="en-US" sz="3300" dirty="0" smtClean="0"/>
              <a:t>handout.</a:t>
            </a:r>
          </a:p>
          <a:p>
            <a:pPr marL="457200" lvl="1" indent="0">
              <a:buNone/>
            </a:pPr>
            <a:endParaRPr lang="en-US" sz="3300" dirty="0" smtClean="0"/>
          </a:p>
          <a:p>
            <a:pPr marL="0" indent="0">
              <a:buNone/>
            </a:pPr>
            <a:r>
              <a:rPr lang="en-US" dirty="0" smtClean="0"/>
              <a:t>An </a:t>
            </a:r>
            <a:r>
              <a:rPr lang="en-US" dirty="0"/>
              <a:t>awareness of language patterns enables the teacher and other students to access student thinking which helps to develop a public knowledge base. This awareness is especially helpful in supporting English learners and students with special needs.</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25</a:t>
            </a:fld>
            <a:endParaRPr lang="en-US" dirty="0"/>
          </a:p>
        </p:txBody>
      </p:sp>
    </p:spTree>
    <p:extLst>
      <p:ext uri="{BB962C8B-B14F-4D97-AF65-F5344CB8AC3E}">
        <p14:creationId xmlns:p14="http://schemas.microsoft.com/office/powerpoint/2010/main" val="4017699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Levels of Explanations</a:t>
            </a:r>
            <a:endParaRPr lang="en-US" dirty="0"/>
          </a:p>
        </p:txBody>
      </p:sp>
      <p:sp>
        <p:nvSpPr>
          <p:cNvPr id="3" name="Content Placeholder 2"/>
          <p:cNvSpPr>
            <a:spLocks noGrp="1"/>
          </p:cNvSpPr>
          <p:nvPr>
            <p:ph idx="1"/>
          </p:nvPr>
        </p:nvSpPr>
        <p:spPr/>
        <p:txBody>
          <a:bodyPr>
            <a:normAutofit/>
          </a:bodyPr>
          <a:lstStyle/>
          <a:p>
            <a:pPr>
              <a:spcAft>
                <a:spcPts val="1200"/>
              </a:spcAft>
              <a:buNone/>
            </a:pPr>
            <a:endParaRPr lang="en-US" dirty="0" smtClean="0">
              <a:cs typeface="Arial Narrow"/>
            </a:endParaRPr>
          </a:p>
          <a:p>
            <a:pPr>
              <a:spcAft>
                <a:spcPts val="1200"/>
              </a:spcAft>
              <a:buNone/>
            </a:pPr>
            <a:r>
              <a:rPr lang="en-US" dirty="0" smtClean="0">
                <a:cs typeface="Arial Narrow"/>
              </a:rPr>
              <a:t>Level 1:	Abdicating reasoning to an external authority   </a:t>
            </a:r>
          </a:p>
          <a:p>
            <a:pPr marL="1371600" indent="-1371600">
              <a:spcAft>
                <a:spcPts val="1200"/>
              </a:spcAft>
              <a:buNone/>
            </a:pPr>
            <a:r>
              <a:rPr lang="en-US" dirty="0">
                <a:cs typeface="Arial Narrow"/>
              </a:rPr>
              <a:t>Level 2:	</a:t>
            </a:r>
            <a:r>
              <a:rPr lang="en-US" dirty="0" smtClean="0">
                <a:cs typeface="Arial Narrow"/>
              </a:rPr>
              <a:t>Systematically working through multiple explanations</a:t>
            </a:r>
          </a:p>
          <a:p>
            <a:pPr>
              <a:spcAft>
                <a:spcPts val="1200"/>
              </a:spcAft>
              <a:buNone/>
            </a:pPr>
            <a:r>
              <a:rPr lang="en-US" dirty="0">
                <a:cs typeface="Arial Narrow"/>
              </a:rPr>
              <a:t>Level 3:</a:t>
            </a:r>
            <a:r>
              <a:rPr lang="en-US" b="1" dirty="0">
                <a:cs typeface="Arial Narrow"/>
              </a:rPr>
              <a:t>	</a:t>
            </a:r>
            <a:r>
              <a:rPr lang="en-US" dirty="0" smtClean="0">
                <a:cs typeface="Arial Narrow"/>
              </a:rPr>
              <a:t>Beginning to notice patterns or trends</a:t>
            </a:r>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26</a:t>
            </a:fld>
            <a:endParaRPr lang="en-US"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Level 1:  External authority</a:t>
            </a:r>
          </a:p>
        </p:txBody>
      </p:sp>
      <p:sp>
        <p:nvSpPr>
          <p:cNvPr id="3" name="Content Placeholder 2"/>
          <p:cNvSpPr>
            <a:spLocks noGrp="1"/>
          </p:cNvSpPr>
          <p:nvPr>
            <p:ph idx="1"/>
          </p:nvPr>
        </p:nvSpPr>
        <p:spPr>
          <a:xfrm>
            <a:off x="339129" y="1600200"/>
            <a:ext cx="8471495" cy="4823517"/>
          </a:xfrm>
        </p:spPr>
        <p:txBody>
          <a:bodyPr/>
          <a:lstStyle/>
          <a:p>
            <a:pPr marL="0" indent="0" algn="ctr">
              <a:spcBef>
                <a:spcPts val="0"/>
              </a:spcBef>
              <a:spcAft>
                <a:spcPts val="600"/>
              </a:spcAft>
              <a:buNone/>
              <a:tabLst>
                <a:tab pos="5948363" algn="r"/>
              </a:tabLst>
              <a:defRPr/>
            </a:pPr>
            <a:r>
              <a:rPr lang="en-US" b="1" dirty="0" smtClean="0">
                <a:cs typeface="Arial Narrow"/>
              </a:rPr>
              <a:t>First </a:t>
            </a:r>
            <a:r>
              <a:rPr lang="en-US" b="1" dirty="0">
                <a:cs typeface="Arial Narrow"/>
              </a:rPr>
              <a:t>level of </a:t>
            </a:r>
            <a:r>
              <a:rPr lang="en-US" b="1" dirty="0" smtClean="0">
                <a:cs typeface="Arial Narrow"/>
              </a:rPr>
              <a:t>explanations: </a:t>
            </a:r>
          </a:p>
          <a:p>
            <a:pPr marL="0" indent="0" algn="ctr">
              <a:spcBef>
                <a:spcPts val="0"/>
              </a:spcBef>
              <a:spcAft>
                <a:spcPts val="600"/>
              </a:spcAft>
              <a:buNone/>
              <a:tabLst>
                <a:tab pos="5948363" algn="r"/>
              </a:tabLst>
              <a:defRPr/>
            </a:pPr>
            <a:r>
              <a:rPr lang="en-US" b="1" dirty="0" smtClean="0">
                <a:cs typeface="Arial Narrow"/>
              </a:rPr>
              <a:t>Deferring </a:t>
            </a:r>
            <a:r>
              <a:rPr lang="en-US" b="1" dirty="0">
                <a:cs typeface="Arial Narrow"/>
              </a:rPr>
              <a:t>to an external </a:t>
            </a:r>
            <a:r>
              <a:rPr lang="en-US" b="1" dirty="0" smtClean="0">
                <a:cs typeface="Arial Narrow"/>
              </a:rPr>
              <a:t>authority</a:t>
            </a:r>
          </a:p>
          <a:p>
            <a:pPr marL="0" indent="0" algn="ctr">
              <a:spcBef>
                <a:spcPts val="0"/>
              </a:spcBef>
              <a:spcAft>
                <a:spcPts val="600"/>
              </a:spcAft>
              <a:buNone/>
              <a:tabLst>
                <a:tab pos="5948363" algn="r"/>
              </a:tabLst>
              <a:defRPr/>
            </a:pPr>
            <a:endParaRPr lang="en-US" sz="2800" b="1" dirty="0">
              <a:cs typeface="Arial Narrow"/>
            </a:endParaRPr>
          </a:p>
          <a:p>
            <a:pPr marL="0" indent="0">
              <a:spcBef>
                <a:spcPts val="0"/>
              </a:spcBef>
              <a:spcAft>
                <a:spcPts val="600"/>
              </a:spcAft>
              <a:buNone/>
              <a:tabLst>
                <a:tab pos="5948363" algn="r"/>
              </a:tabLst>
              <a:defRPr/>
            </a:pPr>
            <a:r>
              <a:rPr lang="en-US" sz="2800" dirty="0" smtClean="0">
                <a:cs typeface="Arial Narrow"/>
              </a:rPr>
              <a:t>As </a:t>
            </a:r>
            <a:r>
              <a:rPr lang="en-US" sz="2800" dirty="0">
                <a:cs typeface="Arial Narrow"/>
              </a:rPr>
              <a:t>you watch the video, think about how attributing thinking to someone else impacts student learning</a:t>
            </a:r>
            <a:r>
              <a:rPr lang="en-US" sz="2800" dirty="0" smtClean="0">
                <a:cs typeface="Arial Narrow"/>
              </a:rPr>
              <a:t>.</a:t>
            </a:r>
          </a:p>
          <a:p>
            <a:pPr marL="0" indent="0">
              <a:spcBef>
                <a:spcPts val="0"/>
              </a:spcBef>
              <a:spcAft>
                <a:spcPts val="600"/>
              </a:spcAft>
              <a:buNone/>
              <a:tabLst>
                <a:tab pos="5948363" algn="r"/>
              </a:tabLst>
              <a:defRPr/>
            </a:pPr>
            <a:endParaRPr lang="en-US" sz="2400" dirty="0">
              <a:cs typeface="Arial Narrow"/>
              <a:hlinkClick r:id="rId3"/>
            </a:endParaRPr>
          </a:p>
          <a:p>
            <a:pPr marL="0" indent="0">
              <a:buNone/>
            </a:pPr>
            <a:r>
              <a:rPr lang="en-US" sz="1800" dirty="0" smtClean="0">
                <a:cs typeface="Arial Narrow"/>
                <a:hlinkClick r:id="rId3"/>
              </a:rPr>
              <a:t>http</a:t>
            </a:r>
            <a:r>
              <a:rPr lang="en-US" sz="1800" dirty="0">
                <a:cs typeface="Arial Narrow"/>
                <a:hlinkClick r:id="rId3"/>
              </a:rPr>
              <a:t>://</a:t>
            </a:r>
            <a:r>
              <a:rPr lang="en-US" sz="1800" dirty="0" smtClean="0">
                <a:cs typeface="Arial Narrow"/>
                <a:hlinkClick r:id="rId3"/>
              </a:rPr>
              <a:t>myboe.org/portal/default/Content/Viewer/Content?action=2&amp;scId=306591&amp;sciId=11845</a:t>
            </a:r>
            <a:endParaRPr lang="en-US" sz="1800" dirty="0" smtClean="0">
              <a:cs typeface="Arial Narrow"/>
            </a:endParaRPr>
          </a:p>
          <a:p>
            <a:endParaRPr lang="en-US" dirty="0">
              <a:cs typeface="Arial Narrow"/>
            </a:endParaRPr>
          </a:p>
          <a:p>
            <a:endParaRPr lang="en-US" dirty="0" smtClean="0"/>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27</a:t>
            </a:fld>
            <a:endParaRPr lang="en-US" dirty="0"/>
          </a:p>
        </p:txBody>
      </p:sp>
    </p:spTree>
    <p:extLst>
      <p:ext uri="{BB962C8B-B14F-4D97-AF65-F5344CB8AC3E}">
        <p14:creationId xmlns:p14="http://schemas.microsoft.com/office/powerpoint/2010/main" val="21171921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Level 1:  Perceptual Proof</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28</a:t>
            </a:fld>
            <a:endParaRPr lang="en-US" dirty="0"/>
          </a:p>
        </p:txBody>
      </p:sp>
      <p:pic>
        <p:nvPicPr>
          <p:cNvPr id="6" name="Content Placeholder 5" descr="::CMP_SMP: SMP backup:photos/screenshots:Even_cookies.jpg"/>
          <p:cNvPicPr>
            <a:picLocks noGrp="1"/>
          </p:cNvPicPr>
          <p:nvPr>
            <p:ph idx="1"/>
          </p:nvPr>
        </p:nvPicPr>
        <p:blipFill>
          <a:blip r:embed="rId3"/>
          <a:srcRect l="-60188" r="-60188"/>
          <a:stretch>
            <a:fillRect/>
          </a:stretch>
        </p:blipFill>
        <p:spPr bwMode="auto">
          <a:xfrm>
            <a:off x="114301" y="1419225"/>
            <a:ext cx="5124450" cy="3095626"/>
          </a:xfrm>
          <a:prstGeom prst="rect">
            <a:avLst/>
          </a:prstGeom>
          <a:noFill/>
          <a:ln w="9525">
            <a:noFill/>
            <a:miter lim="800000"/>
            <a:headEnd/>
            <a:tailEnd/>
          </a:ln>
        </p:spPr>
      </p:pic>
      <p:pic>
        <p:nvPicPr>
          <p:cNvPr id="7" name="Picture 6" descr="::CMP_SMP: SMP backup:photos/screenshots:Odd_ghosts.jpg"/>
          <p:cNvPicPr/>
          <p:nvPr/>
        </p:nvPicPr>
        <p:blipFill>
          <a:blip r:embed="rId4"/>
          <a:srcRect/>
          <a:stretch>
            <a:fillRect/>
          </a:stretch>
        </p:blipFill>
        <p:spPr bwMode="auto">
          <a:xfrm>
            <a:off x="4815417" y="1419225"/>
            <a:ext cx="2433108" cy="3095627"/>
          </a:xfrm>
          <a:prstGeom prst="rect">
            <a:avLst/>
          </a:prstGeom>
          <a:noFill/>
          <a:ln w="9525">
            <a:noFill/>
            <a:miter lim="800000"/>
            <a:headEnd/>
            <a:tailEnd/>
          </a:ln>
        </p:spPr>
      </p:pic>
      <p:sp>
        <p:nvSpPr>
          <p:cNvPr id="3" name="Rectangle 2"/>
          <p:cNvSpPr/>
          <p:nvPr/>
        </p:nvSpPr>
        <p:spPr>
          <a:xfrm>
            <a:off x="587739" y="4605049"/>
            <a:ext cx="7984760" cy="1892826"/>
          </a:xfrm>
          <a:prstGeom prst="rect">
            <a:avLst/>
          </a:prstGeom>
        </p:spPr>
        <p:txBody>
          <a:bodyPr wrap="square">
            <a:spAutoFit/>
          </a:bodyPr>
          <a:lstStyle/>
          <a:p>
            <a:pPr marL="342900" indent="-342900">
              <a:spcAft>
                <a:spcPts val="600"/>
              </a:spcAft>
              <a:buFont typeface="Arial" pitchFamily="34" charset="0"/>
              <a:buChar char="•"/>
              <a:tabLst>
                <a:tab pos="5948363" algn="r"/>
              </a:tabLst>
              <a:defRPr/>
            </a:pPr>
            <a:r>
              <a:rPr lang="en-US" sz="2200" dirty="0" smtClean="0">
                <a:latin typeface="Arial Narrow"/>
                <a:cs typeface="Arial Narrow"/>
              </a:rPr>
              <a:t>Above are single examples demonstrating </a:t>
            </a:r>
            <a:r>
              <a:rPr lang="en-US" sz="2200" dirty="0">
                <a:latin typeface="Arial Narrow"/>
                <a:cs typeface="Arial Narrow"/>
              </a:rPr>
              <a:t>what an odd number </a:t>
            </a:r>
            <a:r>
              <a:rPr lang="en-US" sz="2200" dirty="0" smtClean="0">
                <a:latin typeface="Arial Narrow"/>
                <a:cs typeface="Arial Narrow"/>
              </a:rPr>
              <a:t>is.</a:t>
            </a:r>
            <a:endParaRPr lang="en-US" sz="2200" dirty="0">
              <a:latin typeface="Arial Narrow"/>
              <a:cs typeface="Arial Narrow"/>
            </a:endParaRPr>
          </a:p>
          <a:p>
            <a:pPr marL="342900" indent="-342900">
              <a:spcAft>
                <a:spcPts val="600"/>
              </a:spcAft>
              <a:buFont typeface="Arial" pitchFamily="34" charset="0"/>
              <a:buChar char="•"/>
              <a:tabLst>
                <a:tab pos="5948363" algn="r"/>
              </a:tabLst>
              <a:defRPr/>
            </a:pPr>
            <a:r>
              <a:rPr lang="en-US" sz="2200" dirty="0" smtClean="0">
                <a:latin typeface="Arial Narrow"/>
                <a:cs typeface="Arial Narrow"/>
              </a:rPr>
              <a:t>In the video, students </a:t>
            </a:r>
            <a:r>
              <a:rPr lang="en-US" sz="2200" dirty="0">
                <a:latin typeface="Arial Narrow"/>
                <a:cs typeface="Arial Narrow"/>
              </a:rPr>
              <a:t>are satisfied with one case as sufficient evidence to validate their claim</a:t>
            </a:r>
            <a:r>
              <a:rPr lang="en-US" sz="2200" dirty="0" smtClean="0">
                <a:latin typeface="Arial Narrow"/>
                <a:cs typeface="Arial Narrow"/>
              </a:rPr>
              <a:t>. This is referred to as a “perceptual proof.”</a:t>
            </a:r>
            <a:endParaRPr lang="en-US" dirty="0" smtClean="0">
              <a:latin typeface="Arial Narrow"/>
              <a:cs typeface="Arial Narrow"/>
              <a:hlinkClick r:id="rId5"/>
            </a:endParaRPr>
          </a:p>
          <a:p>
            <a:pPr>
              <a:spcAft>
                <a:spcPts val="600"/>
              </a:spcAft>
              <a:tabLst>
                <a:tab pos="5948363" algn="r"/>
              </a:tabLst>
              <a:defRPr/>
            </a:pPr>
            <a:r>
              <a:rPr lang="en-US" dirty="0" smtClean="0">
                <a:latin typeface="Arial Narrow"/>
                <a:cs typeface="Arial Narrow"/>
                <a:hlinkClick r:id="rId5"/>
              </a:rPr>
              <a:t>http</a:t>
            </a:r>
            <a:r>
              <a:rPr lang="en-US" dirty="0">
                <a:latin typeface="Arial Narrow"/>
                <a:cs typeface="Arial Narrow"/>
                <a:hlinkClick r:id="rId5"/>
              </a:rPr>
              <a:t>://</a:t>
            </a:r>
            <a:r>
              <a:rPr lang="en-US" dirty="0" smtClean="0">
                <a:latin typeface="Arial Narrow"/>
                <a:cs typeface="Arial Narrow"/>
                <a:hlinkClick r:id="rId5"/>
              </a:rPr>
              <a:t>myboe.org/portal/default/Content/Viewer/Content?action=2&amp;scId=306591&amp;sciId=11846</a:t>
            </a:r>
            <a:endParaRPr lang="en-US" dirty="0" smtClean="0">
              <a:latin typeface="Arial Narrow"/>
              <a:cs typeface="Arial Narrow"/>
            </a:endParaRPr>
          </a:p>
          <a:p>
            <a:pPr>
              <a:spcAft>
                <a:spcPts val="600"/>
              </a:spcAft>
              <a:tabLst>
                <a:tab pos="5948363" algn="r"/>
              </a:tabLst>
              <a:defRPr/>
            </a:pPr>
            <a:endParaRPr lang="en-US" dirty="0">
              <a:latin typeface="Arial Narrow"/>
              <a:cs typeface="Arial Narrow"/>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Level 2:  Multiple Examples</a:t>
            </a:r>
          </a:p>
        </p:txBody>
      </p:sp>
      <p:sp>
        <p:nvSpPr>
          <p:cNvPr id="3" name="Content Placeholder 2"/>
          <p:cNvSpPr>
            <a:spLocks noGrp="1"/>
          </p:cNvSpPr>
          <p:nvPr>
            <p:ph idx="1"/>
          </p:nvPr>
        </p:nvSpPr>
        <p:spPr/>
        <p:txBody>
          <a:bodyPr>
            <a:normAutofit fontScale="85000" lnSpcReduction="20000"/>
          </a:bodyPr>
          <a:lstStyle/>
          <a:p>
            <a:pPr marL="0" indent="0" algn="ctr">
              <a:buNone/>
            </a:pPr>
            <a:r>
              <a:rPr lang="en-US" sz="3500" b="1" dirty="0">
                <a:cs typeface="Arial Narrow"/>
              </a:rPr>
              <a:t>Second level of explanations: </a:t>
            </a:r>
            <a:endParaRPr lang="en-US" sz="3500" b="1" dirty="0" smtClean="0">
              <a:cs typeface="Arial Narrow"/>
            </a:endParaRPr>
          </a:p>
          <a:p>
            <a:pPr marL="0" indent="0" algn="ctr">
              <a:buNone/>
            </a:pPr>
            <a:r>
              <a:rPr lang="en-US" sz="3500" b="1" dirty="0" smtClean="0">
                <a:cs typeface="Arial Narrow"/>
              </a:rPr>
              <a:t>Learning </a:t>
            </a:r>
            <a:r>
              <a:rPr lang="en-US" sz="3500" b="1" dirty="0">
                <a:cs typeface="Arial Narrow"/>
              </a:rPr>
              <a:t>to present an argument by presenting multiple examples or </a:t>
            </a:r>
            <a:r>
              <a:rPr lang="en-US" sz="3500" b="1" dirty="0" smtClean="0">
                <a:cs typeface="Arial Narrow"/>
              </a:rPr>
              <a:t>cases</a:t>
            </a:r>
          </a:p>
          <a:p>
            <a:pPr marL="0" indent="0" algn="ctr">
              <a:buNone/>
            </a:pPr>
            <a:endParaRPr lang="en-US" sz="3000" dirty="0" smtClean="0"/>
          </a:p>
          <a:p>
            <a:r>
              <a:rPr lang="en-US" dirty="0" smtClean="0"/>
              <a:t>Demonstrates </a:t>
            </a:r>
            <a:r>
              <a:rPr lang="en-US" dirty="0"/>
              <a:t>that a claim works in more than one instance. </a:t>
            </a:r>
            <a:endParaRPr lang="en-US" dirty="0" smtClean="0"/>
          </a:p>
          <a:p>
            <a:r>
              <a:rPr lang="en-US" dirty="0" smtClean="0"/>
              <a:t>Students </a:t>
            </a:r>
            <a:r>
              <a:rPr lang="en-US" dirty="0"/>
              <a:t>often get into an argument about how much evidence is enough, especially when they realize they cannot test every case</a:t>
            </a:r>
            <a:r>
              <a:rPr lang="en-US" dirty="0" smtClean="0"/>
              <a:t>.</a:t>
            </a:r>
            <a:endParaRPr lang="en-US" dirty="0" smtClean="0">
              <a:cs typeface="Arial Narrow"/>
            </a:endParaRPr>
          </a:p>
          <a:p>
            <a:r>
              <a:rPr lang="en-US" dirty="0" smtClean="0">
                <a:cs typeface="Arial Narrow"/>
              </a:rPr>
              <a:t>In </a:t>
            </a:r>
            <a:r>
              <a:rPr lang="en-US" dirty="0">
                <a:cs typeface="Arial Narrow"/>
              </a:rPr>
              <a:t>the video, Brandon, Chris, and Nathan use multiple examples organized </a:t>
            </a:r>
            <a:r>
              <a:rPr lang="en-US" dirty="0" smtClean="0">
                <a:cs typeface="Arial Narrow"/>
              </a:rPr>
              <a:t>systematically:</a:t>
            </a:r>
          </a:p>
          <a:p>
            <a:pPr marL="0" indent="0">
              <a:buNone/>
            </a:pPr>
            <a:endParaRPr lang="en-US" dirty="0" smtClean="0"/>
          </a:p>
          <a:p>
            <a:pPr marL="0" indent="0" algn="ctr">
              <a:buNone/>
            </a:pPr>
            <a:r>
              <a:rPr lang="en-US" sz="2100" dirty="0" smtClean="0">
                <a:hlinkClick r:id="rId3"/>
              </a:rPr>
              <a:t>http</a:t>
            </a:r>
            <a:r>
              <a:rPr lang="en-US" sz="2100" dirty="0">
                <a:hlinkClick r:id="rId3"/>
              </a:rPr>
              <a:t>://</a:t>
            </a:r>
            <a:r>
              <a:rPr lang="en-US" sz="2100" dirty="0" smtClean="0">
                <a:hlinkClick r:id="rId3"/>
              </a:rPr>
              <a:t>myboe.org/portal/default/Content/Viewer/Content?action=2&amp;scId=306591&amp;sciId=11847</a:t>
            </a:r>
            <a:endParaRPr lang="en-US" sz="2100" dirty="0" smtClean="0"/>
          </a:p>
          <a:p>
            <a:endParaRPr lang="en-US" dirty="0"/>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29</a:t>
            </a:fld>
            <a:endParaRPr lang="en-US" dirty="0"/>
          </a:p>
        </p:txBody>
      </p:sp>
    </p:spTree>
    <p:extLst>
      <p:ext uri="{BB962C8B-B14F-4D97-AF65-F5344CB8AC3E}">
        <p14:creationId xmlns:p14="http://schemas.microsoft.com/office/powerpoint/2010/main" val="24450490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Unit 3 Learning Objectives</a:t>
            </a:r>
            <a:endParaRPr lang="en-US" dirty="0"/>
          </a:p>
        </p:txBody>
      </p:sp>
      <p:sp>
        <p:nvSpPr>
          <p:cNvPr id="3" name="Content Placeholder 2"/>
          <p:cNvSpPr>
            <a:spLocks noGrp="1"/>
          </p:cNvSpPr>
          <p:nvPr>
            <p:ph idx="1"/>
          </p:nvPr>
        </p:nvSpPr>
        <p:spPr/>
        <p:txBody>
          <a:bodyPr>
            <a:normAutofit/>
          </a:bodyPr>
          <a:lstStyle/>
          <a:p>
            <a:pPr lvl="0"/>
            <a:r>
              <a:rPr lang="en-US" dirty="0">
                <a:ea typeface="ＭＳ Ｐゴシック" pitchFamily="84" charset="-128"/>
                <a:cs typeface="Arial Narrow"/>
              </a:rPr>
              <a:t>You will be able to describe why, to be successful in mathematics, all students need to reason and explain.</a:t>
            </a:r>
          </a:p>
          <a:p>
            <a:pPr lvl="0"/>
            <a:r>
              <a:rPr lang="en-US" dirty="0">
                <a:ea typeface="ＭＳ Ｐゴシック" pitchFamily="84" charset="-128"/>
                <a:cs typeface="Arial Narrow"/>
              </a:rPr>
              <a:t>You will be able to explain what it means for students to reason abstractly and quantitatively.</a:t>
            </a:r>
          </a:p>
          <a:p>
            <a:pPr lvl="0"/>
            <a:r>
              <a:rPr lang="en-US" dirty="0">
                <a:ea typeface="ＭＳ Ｐゴシック" pitchFamily="84" charset="-128"/>
                <a:cs typeface="Arial Narrow"/>
              </a:rPr>
              <a:t>You will be able to explain what it means for students to construct viable arguments and critique the reasoning of others.</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a:t>
            </a:fld>
            <a:endParaRPr lang="en-US"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Level 2:  Multiple Examples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30</a:t>
            </a:fld>
            <a:endParaRPr lang="en-US" dirty="0"/>
          </a:p>
        </p:txBody>
      </p:sp>
      <p:pic>
        <p:nvPicPr>
          <p:cNvPr id="6" name="Content Placeholder 5" descr="::CMP_SMP: SMP backup:photos/screenshots:Leslie_examples.jpg"/>
          <p:cNvPicPr>
            <a:picLocks noGrp="1"/>
          </p:cNvPicPr>
          <p:nvPr>
            <p:ph idx="1"/>
          </p:nvPr>
        </p:nvPicPr>
        <p:blipFill>
          <a:blip r:embed="rId3"/>
          <a:srcRect l="-62688" r="-62688"/>
          <a:stretch>
            <a:fillRect/>
          </a:stretch>
        </p:blipFill>
        <p:spPr bwMode="auto">
          <a:xfrm>
            <a:off x="-1866900" y="1600200"/>
            <a:ext cx="8229600" cy="4823517"/>
          </a:xfrm>
          <a:prstGeom prst="rect">
            <a:avLst/>
          </a:prstGeom>
          <a:noFill/>
          <a:ln w="9525">
            <a:noFill/>
            <a:miter lim="800000"/>
            <a:headEnd/>
            <a:tailEnd/>
          </a:ln>
        </p:spPr>
      </p:pic>
      <p:pic>
        <p:nvPicPr>
          <p:cNvPr id="7" name="Picture 6" descr="::CMP_SMP: SMP backup:photos/screenshots:Leslie_2.jpg"/>
          <p:cNvPicPr/>
          <p:nvPr/>
        </p:nvPicPr>
        <p:blipFill>
          <a:blip r:embed="rId4"/>
          <a:srcRect/>
          <a:stretch>
            <a:fillRect/>
          </a:stretch>
        </p:blipFill>
        <p:spPr bwMode="auto">
          <a:xfrm>
            <a:off x="4974166" y="1600199"/>
            <a:ext cx="3712634" cy="482351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Level 3:  Noticing Patterns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31</a:t>
            </a:fld>
            <a:endParaRPr lang="en-US" dirty="0"/>
          </a:p>
        </p:txBody>
      </p:sp>
      <p:pic>
        <p:nvPicPr>
          <p:cNvPr id="6" name="Content Placeholder 5" descr="Brandon graph.jpg"/>
          <p:cNvPicPr>
            <a:picLocks noGrp="1"/>
          </p:cNvPicPr>
          <p:nvPr>
            <p:ph idx="1"/>
          </p:nvPr>
        </p:nvPicPr>
        <p:blipFill>
          <a:blip r:embed="rId3"/>
          <a:srcRect l="-19558" r="-19558"/>
          <a:stretch>
            <a:fillRect/>
          </a:stretch>
        </p:blipFill>
        <p:spPr>
          <a:xfrm>
            <a:off x="3600450" y="3495843"/>
            <a:ext cx="5543550" cy="2990850"/>
          </a:xfrm>
          <a:prstGeom prst="rect">
            <a:avLst/>
          </a:prstGeom>
        </p:spPr>
      </p:pic>
      <p:sp>
        <p:nvSpPr>
          <p:cNvPr id="3" name="Rectangle 2"/>
          <p:cNvSpPr/>
          <p:nvPr/>
        </p:nvSpPr>
        <p:spPr>
          <a:xfrm>
            <a:off x="219075" y="1460063"/>
            <a:ext cx="8743950" cy="1754326"/>
          </a:xfrm>
          <a:prstGeom prst="rect">
            <a:avLst/>
          </a:prstGeom>
        </p:spPr>
        <p:txBody>
          <a:bodyPr wrap="square">
            <a:spAutoFit/>
          </a:bodyPr>
          <a:lstStyle/>
          <a:p>
            <a:pPr algn="ctr"/>
            <a:r>
              <a:rPr lang="en-US" sz="2200" b="1" dirty="0" smtClean="0">
                <a:latin typeface="Arial" pitchFamily="34" charset="0"/>
                <a:cs typeface="Arial" pitchFamily="34" charset="0"/>
              </a:rPr>
              <a:t>Third </a:t>
            </a:r>
            <a:r>
              <a:rPr lang="en-US" sz="2200" b="1" dirty="0">
                <a:latin typeface="Arial" pitchFamily="34" charset="0"/>
                <a:cs typeface="Arial" pitchFamily="34" charset="0"/>
              </a:rPr>
              <a:t>level of </a:t>
            </a:r>
            <a:r>
              <a:rPr lang="en-US" sz="2200" b="1" dirty="0" smtClean="0">
                <a:latin typeface="Arial" pitchFamily="34" charset="0"/>
                <a:cs typeface="Arial" pitchFamily="34" charset="0"/>
              </a:rPr>
              <a:t>explanations:                                                  Multiple representations </a:t>
            </a:r>
            <a:r>
              <a:rPr lang="en-US" sz="2200" b="1" dirty="0">
                <a:latin typeface="Arial" pitchFamily="34" charset="0"/>
                <a:cs typeface="Arial" pitchFamily="34" charset="0"/>
              </a:rPr>
              <a:t>with </a:t>
            </a:r>
            <a:r>
              <a:rPr lang="en-US" sz="2200" b="1" dirty="0" smtClean="0">
                <a:latin typeface="Arial" pitchFamily="34" charset="0"/>
                <a:cs typeface="Arial" pitchFamily="34" charset="0"/>
              </a:rPr>
              <a:t>emerging pattern(s)</a:t>
            </a:r>
          </a:p>
          <a:p>
            <a:pPr algn="ctr"/>
            <a:endParaRPr lang="en-US" sz="2200" b="1" dirty="0">
              <a:latin typeface="Arial" pitchFamily="34" charset="0"/>
              <a:cs typeface="Arial" pitchFamily="34" charset="0"/>
            </a:endParaRPr>
          </a:p>
          <a:p>
            <a:r>
              <a:rPr lang="en-US" sz="2400" dirty="0">
                <a:latin typeface="Arial" pitchFamily="34" charset="0"/>
                <a:cs typeface="Arial" pitchFamily="34" charset="0"/>
              </a:rPr>
              <a:t>S</a:t>
            </a:r>
            <a:r>
              <a:rPr lang="en-US" sz="2400" dirty="0" smtClean="0">
                <a:latin typeface="Arial" pitchFamily="34" charset="0"/>
                <a:cs typeface="Arial" pitchFamily="34" charset="0"/>
              </a:rPr>
              <a:t>tudents </a:t>
            </a:r>
            <a:r>
              <a:rPr lang="en-US" sz="2400" dirty="0">
                <a:latin typeface="Arial" pitchFamily="34" charset="0"/>
                <a:cs typeface="Arial" pitchFamily="34" charset="0"/>
              </a:rPr>
              <a:t>begin to see patterns across </a:t>
            </a:r>
            <a:r>
              <a:rPr lang="en-US" sz="2400" dirty="0" smtClean="0">
                <a:latin typeface="Arial" pitchFamily="34" charset="0"/>
                <a:cs typeface="Arial" pitchFamily="34" charset="0"/>
              </a:rPr>
              <a:t>multiple representations</a:t>
            </a:r>
            <a:r>
              <a:rPr lang="en-US" sz="2400" dirty="0">
                <a:latin typeface="Arial" pitchFamily="34" charset="0"/>
                <a:cs typeface="Arial" pitchFamily="34" charset="0"/>
              </a:rPr>
              <a:t>. </a:t>
            </a:r>
            <a:endParaRPr lang="en-US" sz="2400" dirty="0" smtClean="0">
              <a:latin typeface="Arial" pitchFamily="34" charset="0"/>
              <a:cs typeface="Arial" pitchFamily="34" charset="0"/>
            </a:endParaRPr>
          </a:p>
          <a:p>
            <a:pPr marL="285750" indent="-285750">
              <a:buFont typeface="Arial" pitchFamily="34" charset="0"/>
              <a:buChar char="•"/>
            </a:pPr>
            <a:endParaRPr lang="en-US" dirty="0">
              <a:effectLst/>
            </a:endParaRPr>
          </a:p>
        </p:txBody>
      </p:sp>
      <p:sp>
        <p:nvSpPr>
          <p:cNvPr id="7" name="Rectangle 6"/>
          <p:cNvSpPr/>
          <p:nvPr/>
        </p:nvSpPr>
        <p:spPr>
          <a:xfrm>
            <a:off x="339130" y="3116996"/>
            <a:ext cx="3804246" cy="3231654"/>
          </a:xfrm>
          <a:prstGeom prst="rect">
            <a:avLst/>
          </a:prstGeom>
        </p:spPr>
        <p:txBody>
          <a:bodyPr wrap="square">
            <a:spAutoFit/>
          </a:bodyPr>
          <a:lstStyle/>
          <a:p>
            <a:pPr marL="342900" indent="-342900">
              <a:buFont typeface="Arial" pitchFamily="34" charset="0"/>
              <a:buChar char="•"/>
            </a:pPr>
            <a:r>
              <a:rPr lang="en-US" sz="2000" dirty="0">
                <a:latin typeface="Arial" pitchFamily="34" charset="0"/>
                <a:cs typeface="Arial" pitchFamily="34" charset="0"/>
              </a:rPr>
              <a:t>Being able to identify and understand these patterns supports learners as they begin to abstract and </a:t>
            </a:r>
            <a:r>
              <a:rPr lang="en-US" sz="2000" dirty="0" smtClean="0">
                <a:latin typeface="Arial" pitchFamily="34" charset="0"/>
                <a:cs typeface="Arial" pitchFamily="34" charset="0"/>
              </a:rPr>
              <a:t>generalize.</a:t>
            </a:r>
          </a:p>
          <a:p>
            <a:pPr marL="342900" indent="-342900">
              <a:buFont typeface="Arial" pitchFamily="34" charset="0"/>
              <a:buChar char="•"/>
            </a:pPr>
            <a:endParaRPr lang="en-US" sz="2000" dirty="0" smtClean="0">
              <a:latin typeface="Arial" pitchFamily="34" charset="0"/>
              <a:cs typeface="Arial" pitchFamily="34" charset="0"/>
            </a:endParaRPr>
          </a:p>
          <a:p>
            <a:pPr marL="342900" indent="-342900">
              <a:buFont typeface="Arial" pitchFamily="34" charset="0"/>
              <a:buChar char="•"/>
            </a:pPr>
            <a:r>
              <a:rPr lang="en-US" sz="2000" dirty="0">
                <a:latin typeface="Arial" pitchFamily="34" charset="0"/>
                <a:cs typeface="Arial" pitchFamily="34" charset="0"/>
              </a:rPr>
              <a:t>Review Handout 3.2.2, “Level 3: Noticing Patterns Across Multiple Examples” </a:t>
            </a:r>
          </a:p>
          <a:p>
            <a:pPr marL="342900" indent="-342900">
              <a:buFont typeface="Arial" pitchFamily="34" charset="0"/>
              <a:buChar char="•"/>
            </a:pPr>
            <a:endParaRPr lang="en-US" sz="2400" dirty="0">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Level 3:  Patterns Across Examples</a:t>
            </a:r>
          </a:p>
        </p:txBody>
      </p:sp>
      <p:sp>
        <p:nvSpPr>
          <p:cNvPr id="3" name="Content Placeholder 2"/>
          <p:cNvSpPr>
            <a:spLocks noGrp="1"/>
          </p:cNvSpPr>
          <p:nvPr>
            <p:ph idx="1"/>
          </p:nvPr>
        </p:nvSpPr>
        <p:spPr>
          <a:xfrm>
            <a:off x="339129" y="1600200"/>
            <a:ext cx="8433396" cy="4823517"/>
          </a:xfrm>
        </p:spPr>
        <p:txBody>
          <a:bodyPr>
            <a:normAutofit fontScale="25000" lnSpcReduction="20000"/>
          </a:bodyPr>
          <a:lstStyle/>
          <a:p>
            <a:pPr lvl="1" algn="r">
              <a:buNone/>
            </a:pPr>
            <a:r>
              <a:rPr lang="en-US" sz="9600" dirty="0" smtClean="0">
                <a:cs typeface="Arial Narrow"/>
              </a:rPr>
              <a:t> </a:t>
            </a:r>
            <a:endParaRPr lang="en-US" sz="9600" dirty="0">
              <a:cs typeface="Arial Narrow"/>
            </a:endParaRPr>
          </a:p>
          <a:p>
            <a:pPr>
              <a:spcAft>
                <a:spcPts val="600"/>
              </a:spcAft>
              <a:buNone/>
            </a:pPr>
            <a:r>
              <a:rPr lang="en-US" sz="10400" dirty="0">
                <a:cs typeface="Arial Narrow"/>
              </a:rPr>
              <a:t>Watch Brandon, Chris, and Nathan working across strategies:</a:t>
            </a:r>
          </a:p>
          <a:p>
            <a:pPr algn="ctr">
              <a:spcAft>
                <a:spcPts val="600"/>
              </a:spcAft>
              <a:buNone/>
            </a:pPr>
            <a:r>
              <a:rPr lang="en-US" sz="7200" dirty="0" smtClean="0">
                <a:cs typeface="Arial Narrow"/>
                <a:hlinkClick r:id="rId3"/>
              </a:rPr>
              <a:t>http</a:t>
            </a:r>
            <a:r>
              <a:rPr lang="en-US" sz="7200" dirty="0">
                <a:cs typeface="Arial Narrow"/>
                <a:hlinkClick r:id="rId3"/>
              </a:rPr>
              <a:t>://</a:t>
            </a:r>
            <a:r>
              <a:rPr lang="en-US" sz="7200" dirty="0" smtClean="0">
                <a:cs typeface="Arial Narrow"/>
                <a:hlinkClick r:id="rId3"/>
              </a:rPr>
              <a:t>myboe.org/portal/default/Content/Viewer/Content?action=2&amp;scId=306591&amp;sciId=11848</a:t>
            </a:r>
            <a:endParaRPr lang="en-US" sz="7200" dirty="0" smtClean="0">
              <a:cs typeface="Arial Narrow"/>
            </a:endParaRPr>
          </a:p>
          <a:p>
            <a:pPr>
              <a:spcAft>
                <a:spcPts val="600"/>
              </a:spcAft>
              <a:buNone/>
            </a:pPr>
            <a:endParaRPr lang="en-US" sz="10400" dirty="0" smtClean="0">
              <a:cs typeface="Arial Narrow"/>
            </a:endParaRPr>
          </a:p>
          <a:p>
            <a:pPr>
              <a:spcAft>
                <a:spcPts val="600"/>
              </a:spcAft>
              <a:buNone/>
            </a:pPr>
            <a:r>
              <a:rPr lang="en-US" sz="10400" dirty="0" smtClean="0">
                <a:cs typeface="Arial Narrow"/>
              </a:rPr>
              <a:t>Discuss </a:t>
            </a:r>
            <a:r>
              <a:rPr lang="en-US" sz="10400" dirty="0">
                <a:cs typeface="Arial Narrow"/>
              </a:rPr>
              <a:t>in small groups:</a:t>
            </a:r>
          </a:p>
          <a:p>
            <a:pPr>
              <a:spcAft>
                <a:spcPts val="600"/>
              </a:spcAft>
            </a:pPr>
            <a:r>
              <a:rPr lang="en-US" sz="9600" dirty="0">
                <a:cs typeface="Arial Narrow"/>
              </a:rPr>
              <a:t>The evidence students use in their explanation to argue for their claim.</a:t>
            </a:r>
          </a:p>
          <a:p>
            <a:pPr>
              <a:spcAft>
                <a:spcPts val="600"/>
              </a:spcAft>
            </a:pPr>
            <a:r>
              <a:rPr lang="en-US" sz="9600" dirty="0">
                <a:cs typeface="Arial Narrow"/>
              </a:rPr>
              <a:t>Does the argument include elements of an accurate generalization?</a:t>
            </a:r>
          </a:p>
          <a:p>
            <a:pPr>
              <a:spcAft>
                <a:spcPts val="1200"/>
              </a:spcAft>
            </a:pPr>
            <a:r>
              <a:rPr lang="en-US" sz="9600" dirty="0">
                <a:cs typeface="Arial Narrow"/>
              </a:rPr>
              <a:t>How will this impact their understanding of this concept</a:t>
            </a:r>
            <a:r>
              <a:rPr lang="en-US" sz="9600" dirty="0" smtClean="0">
                <a:cs typeface="Arial Narrow"/>
              </a:rPr>
              <a:t>?</a:t>
            </a:r>
          </a:p>
          <a:p>
            <a:pPr>
              <a:spcAft>
                <a:spcPts val="1200"/>
              </a:spcAft>
            </a:pPr>
            <a:r>
              <a:rPr lang="en-US" sz="9600" dirty="0" smtClean="0">
                <a:cs typeface="Arial Narrow"/>
              </a:rPr>
              <a:t>How does the work </a:t>
            </a:r>
            <a:r>
              <a:rPr lang="en-US" sz="9600" dirty="0">
                <a:cs typeface="Arial Narrow"/>
              </a:rPr>
              <a:t>with explanations presented in this unit </a:t>
            </a:r>
            <a:r>
              <a:rPr lang="en-US" sz="9600" dirty="0" smtClean="0">
                <a:cs typeface="Arial Narrow"/>
              </a:rPr>
              <a:t>intersect </a:t>
            </a:r>
            <a:r>
              <a:rPr lang="en-US" sz="9600" dirty="0">
                <a:cs typeface="Arial Narrow"/>
              </a:rPr>
              <a:t>with the recommendations for English </a:t>
            </a:r>
            <a:r>
              <a:rPr lang="en-US" sz="9600" dirty="0" smtClean="0">
                <a:cs typeface="Arial Narrow"/>
              </a:rPr>
              <a:t>learners? Students </a:t>
            </a:r>
            <a:r>
              <a:rPr lang="en-US" sz="9600" dirty="0">
                <a:cs typeface="Arial Narrow"/>
              </a:rPr>
              <a:t>with special </a:t>
            </a:r>
            <a:r>
              <a:rPr lang="en-US" sz="9600" dirty="0" smtClean="0">
                <a:cs typeface="Arial Narrow"/>
              </a:rPr>
              <a:t>needs? (Refer to Handout 3.2.3 “Engaging Diverse Learners”)</a:t>
            </a:r>
            <a:endParaRPr lang="en-US" sz="9600" dirty="0">
              <a:cs typeface="Arial Narrow"/>
            </a:endParaRPr>
          </a:p>
          <a:p>
            <a:pPr>
              <a:spcAft>
                <a:spcPts val="1200"/>
              </a:spcAft>
            </a:pPr>
            <a:endParaRPr lang="en-US" i="1" dirty="0">
              <a:cs typeface="Arial Narrow"/>
            </a:endParaRPr>
          </a:p>
          <a:p>
            <a:pPr lvl="1">
              <a:buNone/>
            </a:pPr>
            <a:endParaRPr lang="en-US" sz="6154" i="1" dirty="0">
              <a:cs typeface="Arial Narrow"/>
            </a:endParaRP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32</a:t>
            </a:fld>
            <a:endParaRPr lang="en-US" dirty="0"/>
          </a:p>
        </p:txBody>
      </p:sp>
    </p:spTree>
    <p:extLst>
      <p:ext uri="{BB962C8B-B14F-4D97-AF65-F5344CB8AC3E}">
        <p14:creationId xmlns:p14="http://schemas.microsoft.com/office/powerpoint/2010/main" val="262887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3.3 Flaws in Reasoning</a:t>
            </a:r>
            <a:endParaRPr lang="en-US" dirty="0">
              <a:solidFill>
                <a:schemeClr val="tx1">
                  <a:lumMod val="50000"/>
                  <a:lumOff val="50000"/>
                </a:schemeClr>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33</a:t>
            </a:fld>
            <a:endParaRPr lang="en-US" dirty="0"/>
          </a:p>
        </p:txBody>
      </p:sp>
      <p:sp>
        <p:nvSpPr>
          <p:cNvPr id="7" name="Content Placeholder 2"/>
          <p:cNvSpPr>
            <a:spLocks noGrp="1"/>
          </p:cNvSpPr>
          <p:nvPr>
            <p:ph idx="1"/>
          </p:nvPr>
        </p:nvSpPr>
        <p:spPr>
          <a:xfrm>
            <a:off x="339129" y="1600200"/>
            <a:ext cx="8461971" cy="4823517"/>
          </a:xfrm>
        </p:spPr>
        <p:txBody>
          <a:bodyPr>
            <a:normAutofit fontScale="55000" lnSpcReduction="20000"/>
          </a:bodyPr>
          <a:lstStyle/>
          <a:p>
            <a:pPr marL="171450" indent="-114300" algn="ctr">
              <a:buNone/>
            </a:pPr>
            <a:r>
              <a:rPr lang="en-US" sz="4000" dirty="0" smtClean="0">
                <a:cs typeface="Arial Narrow"/>
              </a:rPr>
              <a:t>	</a:t>
            </a:r>
            <a:r>
              <a:rPr lang="en-US" sz="4400" i="1" dirty="0">
                <a:cs typeface="Arial Narrow"/>
              </a:rPr>
              <a:t>“Argument is central to thought and the construction of knowledge (e.g., Kuhn, 1992). The significance of argument to conceptual understanding in mathematics is related to the development of students’ thinking and reasoning that occurs during the acts of challenge and justification.”</a:t>
            </a:r>
          </a:p>
          <a:p>
            <a:pPr lvl="1" algn="r">
              <a:buNone/>
            </a:pPr>
            <a:r>
              <a:rPr lang="en-US" sz="2900" dirty="0">
                <a:cs typeface="Arial Narrow"/>
              </a:rPr>
              <a:t>                                                                                Wood, 1999 </a:t>
            </a:r>
            <a:endParaRPr lang="en-US" sz="2900" dirty="0" smtClean="0">
              <a:cs typeface="Arial Narrow"/>
            </a:endParaRPr>
          </a:p>
          <a:p>
            <a:pPr lvl="1" algn="r">
              <a:buNone/>
            </a:pPr>
            <a:endParaRPr lang="en-US" sz="2600" dirty="0" smtClean="0">
              <a:cs typeface="Arial Narrow"/>
            </a:endParaRPr>
          </a:p>
          <a:p>
            <a:pPr algn="ctr">
              <a:buNone/>
            </a:pPr>
            <a:r>
              <a:rPr lang="en-US" sz="4000" i="1" dirty="0" smtClean="0">
                <a:cs typeface="Arial Narrow"/>
              </a:rPr>
              <a:t>	</a:t>
            </a:r>
            <a:r>
              <a:rPr lang="en-US" sz="4400" i="1" dirty="0" smtClean="0">
                <a:cs typeface="Arial Narrow"/>
              </a:rPr>
              <a:t>“</a:t>
            </a:r>
            <a:r>
              <a:rPr lang="en-US" sz="4400" i="1" dirty="0">
                <a:cs typeface="Arial Narrow"/>
              </a:rPr>
              <a:t>Students learn about mathematics by exploring their own and </a:t>
            </a:r>
            <a:r>
              <a:rPr lang="en-US" sz="4400" i="1" dirty="0" smtClean="0">
                <a:cs typeface="Arial Narrow"/>
              </a:rPr>
              <a:t>others’ reasoning </a:t>
            </a:r>
            <a:r>
              <a:rPr lang="en-US" sz="4400" i="1" dirty="0">
                <a:cs typeface="Arial Narrow"/>
              </a:rPr>
              <a:t>in problem-solving situations. Exploring the reasoning of self and others allows for flaws in thinking to be revealed and corrected. Opportunities for students to reveal their thinking and for their peers to evaluate and contribute to the improvement of student thinking can lead to stronger mathematical understanding. As students become more mathematically proficient and their reasoning skills increase they should be able to identify flaws in their own and others’ thinking; thus prompting revision of thinking that leads to better problem solving.”                                       </a:t>
            </a:r>
          </a:p>
          <a:p>
            <a:pPr lvl="1" algn="r">
              <a:buNone/>
            </a:pPr>
            <a:r>
              <a:rPr lang="en-US" sz="2900" dirty="0" err="1" smtClean="0">
                <a:cs typeface="Arial Narrow"/>
              </a:rPr>
              <a:t>Daro</a:t>
            </a:r>
            <a:r>
              <a:rPr lang="en-US" sz="2900" dirty="0">
                <a:cs typeface="Arial Narrow"/>
              </a:rPr>
              <a:t>, 2012</a:t>
            </a:r>
          </a:p>
          <a:p>
            <a:endParaRPr lang="en-US" sz="3600" i="1" dirty="0">
              <a:cs typeface="Arial Narrow"/>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Common Flaws</a:t>
            </a:r>
            <a:endParaRPr lang="en-US" dirty="0"/>
          </a:p>
        </p:txBody>
      </p:sp>
      <p:sp>
        <p:nvSpPr>
          <p:cNvPr id="3" name="Content Placeholder 2"/>
          <p:cNvSpPr>
            <a:spLocks noGrp="1"/>
          </p:cNvSpPr>
          <p:nvPr>
            <p:ph idx="1"/>
          </p:nvPr>
        </p:nvSpPr>
        <p:spPr/>
        <p:txBody>
          <a:bodyPr>
            <a:normAutofit fontScale="92500" lnSpcReduction="20000"/>
          </a:bodyPr>
          <a:lstStyle/>
          <a:p>
            <a:pPr algn="ctr">
              <a:buNone/>
            </a:pPr>
            <a:r>
              <a:rPr lang="en-US" sz="2800" dirty="0" smtClean="0"/>
              <a:t>Several </a:t>
            </a:r>
            <a:r>
              <a:rPr lang="en-US" sz="2800" dirty="0"/>
              <a:t>common flaws emerged as the 5th-grade students </a:t>
            </a:r>
            <a:r>
              <a:rPr lang="en-US" sz="2800" dirty="0" smtClean="0"/>
              <a:t>made their </a:t>
            </a:r>
            <a:r>
              <a:rPr lang="en-US" sz="2800" dirty="0"/>
              <a:t>arguments part of the public conversation.</a:t>
            </a:r>
          </a:p>
          <a:p>
            <a:pPr>
              <a:buNone/>
            </a:pPr>
            <a:endParaRPr lang="en-US" sz="2800" dirty="0" smtClean="0">
              <a:cs typeface="Arial Narrow"/>
            </a:endParaRPr>
          </a:p>
          <a:p>
            <a:pPr>
              <a:buNone/>
            </a:pPr>
            <a:r>
              <a:rPr lang="en-US" sz="2800" dirty="0" smtClean="0">
                <a:cs typeface="Arial Narrow"/>
              </a:rPr>
              <a:t>Competing definitions</a:t>
            </a:r>
          </a:p>
          <a:p>
            <a:pPr lvl="1"/>
            <a:r>
              <a:rPr lang="en-US" sz="2000" dirty="0" smtClean="0">
                <a:cs typeface="Arial Narrow"/>
              </a:rPr>
              <a:t>A number that can be divided evenly by any divisor without a remainder </a:t>
            </a:r>
          </a:p>
          <a:p>
            <a:pPr lvl="1"/>
            <a:r>
              <a:rPr lang="en-US" sz="2000" dirty="0" smtClean="0">
                <a:cs typeface="Arial Narrow"/>
              </a:rPr>
              <a:t>A number that is a multiple of two</a:t>
            </a:r>
          </a:p>
          <a:p>
            <a:pPr>
              <a:buNone/>
            </a:pPr>
            <a:endParaRPr lang="en-US" sz="2400" dirty="0" smtClean="0">
              <a:cs typeface="Arial Narrow"/>
            </a:endParaRPr>
          </a:p>
          <a:p>
            <a:pPr>
              <a:buNone/>
            </a:pPr>
            <a:r>
              <a:rPr lang="en-US" sz="2800" dirty="0">
                <a:cs typeface="Arial Narrow"/>
              </a:rPr>
              <a:t>Pronoun referents</a:t>
            </a:r>
          </a:p>
          <a:p>
            <a:pPr lvl="1">
              <a:buNone/>
            </a:pPr>
            <a:r>
              <a:rPr lang="en-US" sz="2000" dirty="0" smtClean="0">
                <a:cs typeface="Arial Narrow"/>
              </a:rPr>
              <a:t>	“Odd numbers if you add it, you’d have to add two different numbers, not like the same; and if you divide it, you get one remainder.” </a:t>
            </a:r>
          </a:p>
          <a:p>
            <a:pPr lvl="1">
              <a:buNone/>
            </a:pPr>
            <a:endParaRPr lang="en-US" sz="2000" dirty="0" smtClean="0">
              <a:cs typeface="Arial Narrow"/>
            </a:endParaRPr>
          </a:p>
          <a:p>
            <a:pPr>
              <a:buNone/>
            </a:pPr>
            <a:r>
              <a:rPr lang="en-US" sz="2800" dirty="0">
                <a:cs typeface="Arial Narrow"/>
              </a:rPr>
              <a:t>Partial understanding or explanations</a:t>
            </a:r>
          </a:p>
          <a:p>
            <a:pPr lvl="1"/>
            <a:r>
              <a:rPr lang="en-US" sz="2000" dirty="0" smtClean="0">
                <a:cs typeface="Arial Narrow"/>
              </a:rPr>
              <a:t>“Odd means there is a number left out when you count by 1s, 3s, 5s, 7s, or 9s.” </a:t>
            </a:r>
          </a:p>
          <a:p>
            <a:pPr lvl="1"/>
            <a:r>
              <a:rPr lang="en-US" sz="2000" dirty="0" smtClean="0">
                <a:cs typeface="Arial Narrow"/>
              </a:rPr>
              <a:t>“I think two decides, because two is always even.” </a:t>
            </a:r>
            <a:endParaRPr lang="en-US" sz="20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34</a:t>
            </a:fld>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Identifying Flaws through Discourse</a:t>
            </a:r>
            <a:endParaRPr lang="en-US" dirty="0"/>
          </a:p>
        </p:txBody>
      </p:sp>
      <p:sp>
        <p:nvSpPr>
          <p:cNvPr id="3" name="Content Placeholder 2"/>
          <p:cNvSpPr>
            <a:spLocks noGrp="1"/>
          </p:cNvSpPr>
          <p:nvPr>
            <p:ph idx="1"/>
          </p:nvPr>
        </p:nvSpPr>
        <p:spPr>
          <a:xfrm>
            <a:off x="457200" y="1466850"/>
            <a:ext cx="8229600" cy="4956867"/>
          </a:xfrm>
        </p:spPr>
        <p:txBody>
          <a:bodyPr>
            <a:normAutofit fontScale="55000" lnSpcReduction="20000"/>
          </a:bodyPr>
          <a:lstStyle/>
          <a:p>
            <a:pPr marL="0" indent="0">
              <a:buNone/>
            </a:pPr>
            <a:r>
              <a:rPr lang="en-US" sz="4400" b="1" dirty="0" smtClean="0"/>
              <a:t>Discussion: Refer to Handout 3.3.1</a:t>
            </a:r>
          </a:p>
          <a:p>
            <a:pPr marL="0" indent="0">
              <a:buNone/>
            </a:pPr>
            <a:endParaRPr lang="en-US" b="1" dirty="0" smtClean="0"/>
          </a:p>
          <a:p>
            <a:pPr marL="0" indent="0">
              <a:buNone/>
            </a:pPr>
            <a:r>
              <a:rPr lang="en-US" b="1" dirty="0" smtClean="0"/>
              <a:t>Community </a:t>
            </a:r>
            <a:r>
              <a:rPr lang="en-US" b="1" dirty="0"/>
              <a:t>of </a:t>
            </a:r>
            <a:r>
              <a:rPr lang="en-US" b="1" dirty="0" err="1"/>
              <a:t>Reasoners</a:t>
            </a:r>
            <a:r>
              <a:rPr lang="en-US" b="1" dirty="0"/>
              <a:t>: </a:t>
            </a:r>
            <a:endParaRPr lang="en-US" dirty="0"/>
          </a:p>
          <a:p>
            <a:pPr>
              <a:buFont typeface="Arial" pitchFamily="34" charset="0"/>
              <a:buChar char="•"/>
            </a:pPr>
            <a:r>
              <a:rPr lang="en-US" sz="3500" dirty="0"/>
              <a:t>Who is leading the </a:t>
            </a:r>
            <a:r>
              <a:rPr lang="en-US" sz="3500" dirty="0" smtClean="0"/>
              <a:t>conversation?</a:t>
            </a:r>
          </a:p>
          <a:p>
            <a:pPr>
              <a:buFont typeface="Arial" pitchFamily="34" charset="0"/>
              <a:buChar char="•"/>
            </a:pPr>
            <a:r>
              <a:rPr lang="en-US" sz="3500" dirty="0" smtClean="0"/>
              <a:t>Do </a:t>
            </a:r>
            <a:r>
              <a:rPr lang="en-US" sz="3500" dirty="0"/>
              <a:t>you see a respect for others’ mathematical ideas? What is the </a:t>
            </a:r>
            <a:r>
              <a:rPr lang="en-US" sz="3500" dirty="0" smtClean="0"/>
              <a:t>evidence?</a:t>
            </a:r>
          </a:p>
          <a:p>
            <a:pPr>
              <a:buFont typeface="Arial" pitchFamily="34" charset="0"/>
              <a:buChar char="•"/>
            </a:pPr>
            <a:r>
              <a:rPr lang="en-US" sz="3500" dirty="0" smtClean="0"/>
              <a:t>How </a:t>
            </a:r>
            <a:r>
              <a:rPr lang="en-US" sz="3500" dirty="0"/>
              <a:t>often does the teacher intervene and for what purpose(s</a:t>
            </a:r>
            <a:r>
              <a:rPr lang="en-US" sz="3500" dirty="0" smtClean="0"/>
              <a:t>)?</a:t>
            </a:r>
          </a:p>
          <a:p>
            <a:pPr>
              <a:buFont typeface="Arial" pitchFamily="34" charset="0"/>
              <a:buChar char="•"/>
            </a:pPr>
            <a:r>
              <a:rPr lang="en-US" sz="3500" dirty="0" smtClean="0"/>
              <a:t>Where </a:t>
            </a:r>
            <a:r>
              <a:rPr lang="en-US" sz="3500" dirty="0"/>
              <a:t>do you see evidence of students referring to, building on, and/or challenging other’s </a:t>
            </a:r>
            <a:r>
              <a:rPr lang="en-US" sz="3500" dirty="0" smtClean="0"/>
              <a:t>thinking?</a:t>
            </a:r>
          </a:p>
          <a:p>
            <a:pPr marL="400050" lvl="1" indent="0">
              <a:buNone/>
            </a:pPr>
            <a:endParaRPr lang="en-US" b="1" dirty="0"/>
          </a:p>
          <a:p>
            <a:pPr marL="0" indent="0">
              <a:buNone/>
            </a:pPr>
            <a:r>
              <a:rPr lang="en-US" b="1" dirty="0" smtClean="0"/>
              <a:t>Arguments</a:t>
            </a:r>
            <a:r>
              <a:rPr lang="en-US" b="1" dirty="0"/>
              <a:t>: </a:t>
            </a:r>
            <a:endParaRPr lang="en-US" dirty="0" smtClean="0"/>
          </a:p>
          <a:p>
            <a:pPr>
              <a:buFont typeface="Arial" pitchFamily="34" charset="0"/>
              <a:buChar char="•"/>
            </a:pPr>
            <a:r>
              <a:rPr lang="en-US" sz="3500" dirty="0"/>
              <a:t>What questions do the students pose?</a:t>
            </a:r>
          </a:p>
          <a:p>
            <a:pPr>
              <a:buFont typeface="Arial" pitchFamily="34" charset="0"/>
              <a:buChar char="•"/>
            </a:pPr>
            <a:r>
              <a:rPr lang="en-US" sz="3500" dirty="0"/>
              <a:t>What reasoning does Chris use? Max?</a:t>
            </a:r>
          </a:p>
          <a:p>
            <a:pPr>
              <a:buFont typeface="Arial" pitchFamily="34" charset="0"/>
              <a:buChar char="•"/>
            </a:pPr>
            <a:r>
              <a:rPr lang="en-US" sz="3500" dirty="0"/>
              <a:t>What flaws are students identifying?</a:t>
            </a:r>
          </a:p>
          <a:p>
            <a:pPr marL="0" indent="0">
              <a:buNone/>
            </a:pPr>
            <a:r>
              <a:rPr lang="en-US" b="1" dirty="0"/>
              <a:t>Flaws:</a:t>
            </a:r>
            <a:endParaRPr lang="en-US" dirty="0"/>
          </a:p>
          <a:p>
            <a:pPr>
              <a:buFont typeface="Arial" pitchFamily="34" charset="0"/>
              <a:buChar char="•"/>
            </a:pPr>
            <a:r>
              <a:rPr lang="en-US" sz="3500" dirty="0"/>
              <a:t>Does language cause confusion?</a:t>
            </a:r>
          </a:p>
          <a:p>
            <a:pPr>
              <a:buFont typeface="Arial" pitchFamily="34" charset="0"/>
              <a:buChar char="•"/>
            </a:pPr>
            <a:r>
              <a:rPr lang="en-US" sz="3500" dirty="0"/>
              <a:t>Are there partial arguments?</a:t>
            </a:r>
          </a:p>
          <a:p>
            <a:pPr>
              <a:buFont typeface="Arial" pitchFamily="34" charset="0"/>
              <a:buChar char="•"/>
            </a:pPr>
            <a:r>
              <a:rPr lang="en-US" sz="3500" dirty="0"/>
              <a:t>What is missing?</a:t>
            </a: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35</a:t>
            </a:fld>
            <a:endParaRPr lang="en-US" dirty="0"/>
          </a:p>
        </p:txBody>
      </p:sp>
    </p:spTree>
    <p:extLst>
      <p:ext uri="{BB962C8B-B14F-4D97-AF65-F5344CB8AC3E}">
        <p14:creationId xmlns:p14="http://schemas.microsoft.com/office/powerpoint/2010/main" val="27256572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Language of Explanations</a:t>
            </a:r>
            <a:endParaRPr lang="en-US" dirty="0"/>
          </a:p>
        </p:txBody>
      </p:sp>
      <p:sp>
        <p:nvSpPr>
          <p:cNvPr id="3" name="Content Placeholder 2"/>
          <p:cNvSpPr>
            <a:spLocks noGrp="1"/>
          </p:cNvSpPr>
          <p:nvPr>
            <p:ph idx="1"/>
          </p:nvPr>
        </p:nvSpPr>
        <p:spPr/>
        <p:txBody>
          <a:bodyPr>
            <a:normAutofit fontScale="70000" lnSpcReduction="20000"/>
          </a:bodyPr>
          <a:lstStyle/>
          <a:p>
            <a:pPr>
              <a:lnSpc>
                <a:spcPct val="120000"/>
              </a:lnSpc>
              <a:buNone/>
            </a:pPr>
            <a:r>
              <a:rPr lang="en-US" sz="2800" i="1" dirty="0" smtClean="0">
                <a:cs typeface="Arial Narrow"/>
              </a:rPr>
              <a:t>	“(</a:t>
            </a:r>
            <a:r>
              <a:rPr lang="en-US" sz="2800" i="1" dirty="0">
                <a:cs typeface="Arial Narrow"/>
              </a:rPr>
              <a:t>Teacher’s work is to) establish a classroom culture permeated with serious interest in and respect for others’ mathematical ideas. Deliberate attention is required for students to learn to attend and respond to as well as use, others’ solutions or proposals as a means of strengthening their own understanding and the subsequent contributions they can make to the class’ work.” </a:t>
            </a:r>
            <a:endParaRPr lang="en-US" sz="2800" i="1" dirty="0" smtClean="0">
              <a:cs typeface="Arial Narrow"/>
            </a:endParaRPr>
          </a:p>
          <a:p>
            <a:pPr algn="r">
              <a:lnSpc>
                <a:spcPct val="120000"/>
              </a:lnSpc>
              <a:buNone/>
            </a:pPr>
            <a:r>
              <a:rPr lang="en-US" sz="2000" dirty="0" smtClean="0">
                <a:cs typeface="Arial Narrow"/>
              </a:rPr>
              <a:t>Ball 2002</a:t>
            </a:r>
          </a:p>
          <a:p>
            <a:pPr marL="0" indent="0">
              <a:buNone/>
            </a:pPr>
            <a:endParaRPr lang="en-US" sz="2800" dirty="0" smtClean="0">
              <a:cs typeface="Arial Narrow"/>
            </a:endParaRPr>
          </a:p>
          <a:p>
            <a:pPr marL="0" indent="0">
              <a:buNone/>
            </a:pPr>
            <a:r>
              <a:rPr lang="en-US" sz="2800" b="1" dirty="0" smtClean="0">
                <a:cs typeface="Arial Narrow"/>
              </a:rPr>
              <a:t>The language of explanations uses conjunctions (because, but, so, and, etc.).</a:t>
            </a:r>
          </a:p>
          <a:p>
            <a:endParaRPr lang="en-US" sz="1297" dirty="0" smtClean="0">
              <a:cs typeface="Arial Narrow"/>
            </a:endParaRPr>
          </a:p>
          <a:p>
            <a:pPr marL="1143000" indent="-1143000">
              <a:buNone/>
            </a:pPr>
            <a:r>
              <a:rPr lang="en-US" sz="2595" dirty="0" err="1" smtClean="0">
                <a:cs typeface="Arial Narrow"/>
              </a:rPr>
              <a:t>Tristin</a:t>
            </a:r>
            <a:r>
              <a:rPr lang="en-US" sz="2595" dirty="0" smtClean="0">
                <a:cs typeface="Arial Narrow"/>
              </a:rPr>
              <a:t>: 	</a:t>
            </a:r>
            <a:r>
              <a:rPr lang="en-US" sz="2595" b="1" dirty="0" smtClean="0">
                <a:cs typeface="Arial Narrow"/>
              </a:rPr>
              <a:t>‘Cause</a:t>
            </a:r>
            <a:r>
              <a:rPr lang="en-US" sz="2595" dirty="0" smtClean="0">
                <a:cs typeface="Arial Narrow"/>
              </a:rPr>
              <a:t> usually when you count by fours, it’s even: 4, 8, 12, 16, 20. Those are all even. Then 3, 6, 9, 12, 15 is: odd, even, odd, even. </a:t>
            </a:r>
          </a:p>
          <a:p>
            <a:pPr marL="1143000" indent="-1143000">
              <a:buNone/>
            </a:pPr>
            <a:endParaRPr lang="en-US" sz="1297" dirty="0" smtClean="0">
              <a:cs typeface="Arial Narrow"/>
            </a:endParaRPr>
          </a:p>
          <a:p>
            <a:pPr marL="1143000" indent="-1143000">
              <a:buNone/>
            </a:pPr>
            <a:r>
              <a:rPr lang="en-US" sz="2595" b="1" dirty="0" smtClean="0">
                <a:cs typeface="Arial Narrow"/>
              </a:rPr>
              <a:t>	Because</a:t>
            </a:r>
            <a:r>
              <a:rPr lang="en-US" sz="2595" dirty="0" smtClean="0">
                <a:cs typeface="Arial Narrow"/>
              </a:rPr>
              <a:t> usually like 2, 4, 6, 8 is all even. It just keeps going in a pattern.</a:t>
            </a:r>
          </a:p>
          <a:p>
            <a:pPr marL="1143000" indent="-1143000">
              <a:buNone/>
            </a:pPr>
            <a:endParaRPr lang="en-US" sz="1297" dirty="0" smtClean="0">
              <a:cs typeface="Arial Narrow"/>
            </a:endParaRPr>
          </a:p>
          <a:p>
            <a:pPr marL="1143000" indent="-1143000">
              <a:buNone/>
            </a:pPr>
            <a:r>
              <a:rPr lang="en-US" sz="2595" dirty="0" smtClean="0">
                <a:cs typeface="Arial Narrow"/>
              </a:rPr>
              <a:t>Daniela:  Yep, well every time you count by twos, it’s even. </a:t>
            </a:r>
            <a:r>
              <a:rPr lang="en-US" sz="2595" b="1" dirty="0" smtClean="0">
                <a:cs typeface="Arial Narrow"/>
              </a:rPr>
              <a:t>But</a:t>
            </a:r>
            <a:r>
              <a:rPr lang="en-US" sz="2595" dirty="0" smtClean="0">
                <a:cs typeface="Arial Narrow"/>
              </a:rPr>
              <a:t>, the rest of the numbers are switching: odd, even, odd, even.</a:t>
            </a:r>
          </a:p>
          <a:p>
            <a:pPr>
              <a:buNone/>
            </a:pPr>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36</a:t>
            </a:fld>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Language of Justification</a:t>
            </a:r>
            <a:endParaRPr lang="en-US" dirty="0"/>
          </a:p>
        </p:txBody>
      </p:sp>
      <p:sp>
        <p:nvSpPr>
          <p:cNvPr id="3" name="Content Placeholder 2"/>
          <p:cNvSpPr>
            <a:spLocks noGrp="1"/>
          </p:cNvSpPr>
          <p:nvPr>
            <p:ph idx="1"/>
          </p:nvPr>
        </p:nvSpPr>
        <p:spPr>
          <a:xfrm>
            <a:off x="457200" y="1504950"/>
            <a:ext cx="8229600" cy="4981743"/>
          </a:xfrm>
        </p:spPr>
        <p:txBody>
          <a:bodyPr>
            <a:normAutofit fontScale="85000" lnSpcReduction="20000"/>
          </a:bodyPr>
          <a:lstStyle/>
          <a:p>
            <a:pPr marL="0" indent="0" algn="ctr">
              <a:buNone/>
            </a:pPr>
            <a:r>
              <a:rPr lang="en-US" sz="2800" b="1" dirty="0" smtClean="0">
                <a:cs typeface="Arial Narrow"/>
              </a:rPr>
              <a:t>The language of justification uses an  “If…. then… because…” structure. In many cases, “then” is implied.</a:t>
            </a:r>
          </a:p>
          <a:p>
            <a:pPr marL="0" indent="0">
              <a:buNone/>
            </a:pPr>
            <a:endParaRPr lang="en-US" sz="2800" dirty="0" smtClean="0">
              <a:cs typeface="Arial Narrow"/>
            </a:endParaRPr>
          </a:p>
          <a:p>
            <a:pPr marL="749300" indent="-749300">
              <a:buNone/>
            </a:pPr>
            <a:r>
              <a:rPr lang="en-US" sz="2800" dirty="0" smtClean="0">
                <a:solidFill>
                  <a:srgbClr val="000000"/>
                </a:solidFill>
                <a:cs typeface="Arial Narrow"/>
              </a:rPr>
              <a:t>Max:	I think what it’s trying to say is that </a:t>
            </a:r>
            <a:r>
              <a:rPr lang="en-US" sz="2800" b="1" dirty="0" smtClean="0">
                <a:solidFill>
                  <a:srgbClr val="000000"/>
                </a:solidFill>
                <a:cs typeface="Arial Narrow"/>
              </a:rPr>
              <a:t>if </a:t>
            </a:r>
            <a:r>
              <a:rPr lang="en-US" sz="2800" dirty="0" smtClean="0">
                <a:solidFill>
                  <a:srgbClr val="000000"/>
                </a:solidFill>
                <a:cs typeface="Arial Narrow"/>
              </a:rPr>
              <a:t>it’s 3, 3, and 3, (</a:t>
            </a:r>
            <a:r>
              <a:rPr lang="en-US" sz="2800" b="1" dirty="0" smtClean="0">
                <a:solidFill>
                  <a:srgbClr val="000000"/>
                </a:solidFill>
                <a:cs typeface="Arial Narrow"/>
              </a:rPr>
              <a:t>then</a:t>
            </a:r>
            <a:r>
              <a:rPr lang="en-US" sz="2800" dirty="0" smtClean="0">
                <a:solidFill>
                  <a:srgbClr val="000000"/>
                </a:solidFill>
                <a:cs typeface="Arial Narrow"/>
              </a:rPr>
              <a:t>) those are all equal numbers, </a:t>
            </a:r>
            <a:r>
              <a:rPr lang="en-US" sz="2800" b="1" dirty="0" smtClean="0">
                <a:solidFill>
                  <a:srgbClr val="000000"/>
                </a:solidFill>
                <a:cs typeface="Arial Narrow"/>
              </a:rPr>
              <a:t>but</a:t>
            </a:r>
            <a:r>
              <a:rPr lang="en-US" sz="2800" dirty="0" smtClean="0">
                <a:solidFill>
                  <a:srgbClr val="000000"/>
                </a:solidFill>
                <a:cs typeface="Arial Narrow"/>
              </a:rPr>
              <a:t> 3 is odd.</a:t>
            </a:r>
          </a:p>
          <a:p>
            <a:pPr marL="749300" indent="-749300">
              <a:buNone/>
            </a:pPr>
            <a:endParaRPr lang="en-US" sz="2800" dirty="0" smtClean="0">
              <a:solidFill>
                <a:srgbClr val="000000"/>
              </a:solidFill>
              <a:cs typeface="Arial Narrow"/>
            </a:endParaRPr>
          </a:p>
          <a:p>
            <a:pPr algn="ctr">
              <a:buNone/>
            </a:pPr>
            <a:r>
              <a:rPr lang="en-US" sz="2800" b="1" dirty="0">
                <a:cs typeface="Arial Narrow"/>
              </a:rPr>
              <a:t>Justifications often include modals (would, should, could, </a:t>
            </a:r>
            <a:r>
              <a:rPr lang="en-US" sz="2800" b="1" dirty="0" smtClean="0">
                <a:cs typeface="Arial Narrow"/>
              </a:rPr>
              <a:t>might have</a:t>
            </a:r>
            <a:r>
              <a:rPr lang="en-US" sz="2800" b="1" dirty="0">
                <a:cs typeface="Arial Narrow"/>
              </a:rPr>
              <a:t>, must). This language may need some additional support.</a:t>
            </a:r>
          </a:p>
          <a:p>
            <a:pPr algn="ctr">
              <a:buNone/>
            </a:pPr>
            <a:endParaRPr lang="en-US" sz="2800" b="1" dirty="0">
              <a:cs typeface="Arial Narrow"/>
            </a:endParaRPr>
          </a:p>
          <a:p>
            <a:pPr marL="863600" indent="-863600">
              <a:buNone/>
            </a:pPr>
            <a:r>
              <a:rPr lang="en-US" sz="2800" dirty="0">
                <a:solidFill>
                  <a:srgbClr val="000000"/>
                </a:solidFill>
                <a:cs typeface="Arial Narrow"/>
              </a:rPr>
              <a:t>Chris: 	</a:t>
            </a:r>
            <a:r>
              <a:rPr lang="en-US" sz="2800" b="1" dirty="0">
                <a:solidFill>
                  <a:srgbClr val="000000"/>
                </a:solidFill>
                <a:cs typeface="Arial Narrow"/>
              </a:rPr>
              <a:t>If</a:t>
            </a:r>
            <a:r>
              <a:rPr lang="en-US" sz="2800" dirty="0">
                <a:solidFill>
                  <a:srgbClr val="000000"/>
                </a:solidFill>
                <a:cs typeface="Arial Narrow"/>
              </a:rPr>
              <a:t> you count by twos, (</a:t>
            </a:r>
            <a:r>
              <a:rPr lang="en-US" sz="2800" b="1" dirty="0">
                <a:solidFill>
                  <a:srgbClr val="000000"/>
                </a:solidFill>
                <a:cs typeface="Arial Narrow"/>
              </a:rPr>
              <a:t>then)</a:t>
            </a:r>
            <a:r>
              <a:rPr lang="en-US" sz="2800" dirty="0">
                <a:solidFill>
                  <a:srgbClr val="000000"/>
                </a:solidFill>
                <a:cs typeface="Arial Narrow"/>
              </a:rPr>
              <a:t> you </a:t>
            </a:r>
            <a:r>
              <a:rPr lang="en-US" sz="2800" b="1" dirty="0">
                <a:solidFill>
                  <a:srgbClr val="000000"/>
                </a:solidFill>
                <a:cs typeface="Arial Narrow"/>
              </a:rPr>
              <a:t>would</a:t>
            </a:r>
            <a:r>
              <a:rPr lang="en-US" sz="2800" dirty="0">
                <a:solidFill>
                  <a:srgbClr val="000000"/>
                </a:solidFill>
                <a:cs typeface="Arial Narrow"/>
              </a:rPr>
              <a:t> just get an even number, and you’ll never land on an odd</a:t>
            </a:r>
            <a:r>
              <a:rPr lang="en-US" sz="2800" dirty="0" smtClean="0">
                <a:solidFill>
                  <a:srgbClr val="000000"/>
                </a:solidFill>
                <a:cs typeface="Arial Narrow"/>
              </a:rPr>
              <a:t>.</a:t>
            </a:r>
            <a:endParaRPr lang="en-US" sz="2800" dirty="0">
              <a:solidFill>
                <a:srgbClr val="000000"/>
              </a:solidFill>
              <a:cs typeface="Arial Narrow"/>
            </a:endParaRPr>
          </a:p>
          <a:p>
            <a:pPr marL="863600" indent="-863600">
              <a:buNone/>
            </a:pPr>
            <a:r>
              <a:rPr lang="en-US" sz="2800" dirty="0">
                <a:solidFill>
                  <a:srgbClr val="000000"/>
                </a:solidFill>
                <a:cs typeface="Arial Narrow"/>
              </a:rPr>
              <a:t>    	But like </a:t>
            </a:r>
            <a:r>
              <a:rPr lang="en-US" sz="2800" dirty="0" err="1">
                <a:solidFill>
                  <a:srgbClr val="000000"/>
                </a:solidFill>
                <a:cs typeface="Arial Narrow"/>
              </a:rPr>
              <a:t>Tristin</a:t>
            </a:r>
            <a:r>
              <a:rPr lang="en-US" sz="2800" dirty="0">
                <a:solidFill>
                  <a:srgbClr val="000000"/>
                </a:solidFill>
                <a:cs typeface="Arial Narrow"/>
              </a:rPr>
              <a:t> said, “…it goes in a pattern: odd, even, odd, even.  And, </a:t>
            </a:r>
            <a:r>
              <a:rPr lang="en-US" sz="2800" b="1" dirty="0">
                <a:solidFill>
                  <a:srgbClr val="000000"/>
                </a:solidFill>
                <a:cs typeface="Arial Narrow"/>
              </a:rPr>
              <a:t>if</a:t>
            </a:r>
            <a:r>
              <a:rPr lang="en-US" sz="2800" dirty="0">
                <a:solidFill>
                  <a:srgbClr val="000000"/>
                </a:solidFill>
                <a:cs typeface="Arial Narrow"/>
              </a:rPr>
              <a:t> one number was both, </a:t>
            </a:r>
            <a:r>
              <a:rPr lang="en-US" sz="2800" b="1" dirty="0">
                <a:solidFill>
                  <a:srgbClr val="000000"/>
                </a:solidFill>
                <a:cs typeface="Arial Narrow"/>
              </a:rPr>
              <a:t>(then</a:t>
            </a:r>
            <a:r>
              <a:rPr lang="en-US" sz="2800" dirty="0">
                <a:solidFill>
                  <a:srgbClr val="000000"/>
                </a:solidFill>
                <a:cs typeface="Arial Narrow"/>
              </a:rPr>
              <a:t>) it </a:t>
            </a:r>
            <a:r>
              <a:rPr lang="en-US" sz="2800" b="1" dirty="0">
                <a:solidFill>
                  <a:srgbClr val="000000"/>
                </a:solidFill>
                <a:cs typeface="Arial Narrow"/>
              </a:rPr>
              <a:t>would</a:t>
            </a:r>
            <a:r>
              <a:rPr lang="en-US" sz="2800" dirty="0">
                <a:solidFill>
                  <a:srgbClr val="000000"/>
                </a:solidFill>
                <a:cs typeface="Arial Narrow"/>
              </a:rPr>
              <a:t> break the pattern. I don’t think a number can be both even and odd.”</a:t>
            </a:r>
          </a:p>
          <a:p>
            <a:pPr>
              <a:buNone/>
            </a:pPr>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37</a:t>
            </a:fld>
            <a:endParaRPr lang="en-US"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Flaws </a:t>
            </a:r>
            <a:r>
              <a:rPr lang="en-US" dirty="0"/>
              <a:t>in Reasoning</a:t>
            </a:r>
          </a:p>
        </p:txBody>
      </p:sp>
      <p:sp>
        <p:nvSpPr>
          <p:cNvPr id="3" name="Content Placeholder 2"/>
          <p:cNvSpPr>
            <a:spLocks noGrp="1"/>
          </p:cNvSpPr>
          <p:nvPr>
            <p:ph idx="1"/>
          </p:nvPr>
        </p:nvSpPr>
        <p:spPr/>
        <p:txBody>
          <a:bodyPr>
            <a:normAutofit/>
          </a:bodyPr>
          <a:lstStyle/>
          <a:p>
            <a:pPr marL="0" indent="0">
              <a:buNone/>
            </a:pPr>
            <a:r>
              <a:rPr lang="en-US" sz="2200" dirty="0" smtClean="0">
                <a:cs typeface="Arial Narrow"/>
              </a:rPr>
              <a:t>A persistent argument </a:t>
            </a:r>
            <a:r>
              <a:rPr lang="en-US" sz="2200" dirty="0">
                <a:cs typeface="Arial Narrow"/>
              </a:rPr>
              <a:t>among the students was that a number could be both odd and </a:t>
            </a:r>
            <a:r>
              <a:rPr lang="en-US" sz="2200" dirty="0" smtClean="0">
                <a:cs typeface="Arial Narrow"/>
              </a:rPr>
              <a:t>even. Watch three students explain the flaw in the others’ reasoning:</a:t>
            </a:r>
            <a:endParaRPr lang="en-US" sz="2200" dirty="0">
              <a:cs typeface="Arial Narrow"/>
            </a:endParaRPr>
          </a:p>
          <a:p>
            <a:pPr marL="0" indent="0">
              <a:buNone/>
            </a:pPr>
            <a:endParaRPr lang="en-US" sz="1800" dirty="0" smtClean="0">
              <a:hlinkClick r:id="rId3"/>
            </a:endParaRPr>
          </a:p>
          <a:p>
            <a:pPr marL="0" indent="0">
              <a:buNone/>
            </a:pPr>
            <a:r>
              <a:rPr lang="en-US" sz="1800" dirty="0" smtClean="0">
                <a:hlinkClick r:id="rId3"/>
              </a:rPr>
              <a:t>http</a:t>
            </a:r>
            <a:r>
              <a:rPr lang="en-US" sz="1800" dirty="0">
                <a:hlinkClick r:id="rId3"/>
              </a:rPr>
              <a:t>://</a:t>
            </a:r>
            <a:r>
              <a:rPr lang="en-US" sz="1800" dirty="0" smtClean="0">
                <a:hlinkClick r:id="rId3"/>
              </a:rPr>
              <a:t>myboe.org/portal/default/Content/Viewer/Content?action=2&amp;scId=306591&amp;sciId=11849</a:t>
            </a:r>
            <a:endParaRPr lang="en-US" sz="1800" dirty="0" smtClean="0"/>
          </a:p>
          <a:p>
            <a:pPr marL="0" indent="0">
              <a:buNone/>
            </a:pPr>
            <a:endParaRPr lang="en-US" sz="1800" dirty="0" smtClean="0"/>
          </a:p>
          <a:p>
            <a:pPr marL="0" indent="0">
              <a:buNone/>
            </a:pPr>
            <a:r>
              <a:rPr lang="en-US" sz="2200" dirty="0">
                <a:cs typeface="Arial Narrow"/>
              </a:rPr>
              <a:t>Watch as three groups of students in the classroom demonstrated misunderstandings when asked to define what a mathematical "rule" was:</a:t>
            </a:r>
          </a:p>
          <a:p>
            <a:pPr marL="0" indent="0">
              <a:buNone/>
            </a:pPr>
            <a:endParaRPr lang="en-US" sz="1800" dirty="0"/>
          </a:p>
          <a:p>
            <a:pPr marL="0" indent="0">
              <a:buNone/>
            </a:pPr>
            <a:r>
              <a:rPr lang="en-US" sz="1800" dirty="0">
                <a:hlinkClick r:id="rId4"/>
              </a:rPr>
              <a:t>http://</a:t>
            </a:r>
            <a:r>
              <a:rPr lang="en-US" sz="1800" dirty="0" smtClean="0">
                <a:hlinkClick r:id="rId4"/>
              </a:rPr>
              <a:t>myboe.org/portal/default/Content/Viewer/Content?action=2&amp;scId=306591&amp;sciId=11850</a:t>
            </a:r>
            <a:endParaRPr lang="en-US" sz="1800" dirty="0" smtClean="0"/>
          </a:p>
          <a:p>
            <a:pPr marL="0" indent="0">
              <a:buNone/>
            </a:pPr>
            <a:endParaRPr lang="en-US" sz="1800" dirty="0" smtClean="0"/>
          </a:p>
          <a:p>
            <a:pPr marL="0" indent="0">
              <a:buNone/>
            </a:pPr>
            <a:r>
              <a:rPr lang="en-US" sz="2200" dirty="0">
                <a:cs typeface="Arial Narrow"/>
              </a:rPr>
              <a:t>Teachers may assume that students understand that a mathematical rule is a statement that is always true. The definition exercise demonstrated that in the daily activities of students, rules often have exceptions.</a:t>
            </a:r>
          </a:p>
          <a:p>
            <a:pPr marL="0" indent="0">
              <a:buNone/>
            </a:pP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38</a:t>
            </a:fld>
            <a:endParaRPr lang="en-US" dirty="0"/>
          </a:p>
        </p:txBody>
      </p:sp>
    </p:spTree>
    <p:extLst>
      <p:ext uri="{BB962C8B-B14F-4D97-AF65-F5344CB8AC3E}">
        <p14:creationId xmlns:p14="http://schemas.microsoft.com/office/powerpoint/2010/main" val="200160527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rPr>
              <a:t>3.4 Making Arguments More Viable</a:t>
            </a:r>
            <a:endParaRPr lang="en-US" dirty="0">
              <a:solidFill>
                <a:srgbClr val="000000"/>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39</a:t>
            </a:fld>
            <a:endParaRPr lang="en-US" dirty="0"/>
          </a:p>
        </p:txBody>
      </p:sp>
      <p:sp>
        <p:nvSpPr>
          <p:cNvPr id="7" name="Content Placeholder 2"/>
          <p:cNvSpPr>
            <a:spLocks noGrp="1"/>
          </p:cNvSpPr>
          <p:nvPr>
            <p:ph idx="1"/>
          </p:nvPr>
        </p:nvSpPr>
        <p:spPr>
          <a:xfrm>
            <a:off x="457200" y="1600200"/>
            <a:ext cx="8229600" cy="4823517"/>
          </a:xfrm>
        </p:spPr>
        <p:txBody>
          <a:bodyPr>
            <a:normAutofit/>
          </a:bodyPr>
          <a:lstStyle/>
          <a:p>
            <a:pPr>
              <a:buNone/>
            </a:pPr>
            <a:r>
              <a:rPr lang="en-US" dirty="0" smtClean="0">
                <a:cs typeface="Arial Narrow"/>
              </a:rPr>
              <a:t>	</a:t>
            </a:r>
            <a:endParaRPr lang="en-US" sz="2400" dirty="0" smtClean="0">
              <a:cs typeface="Arial Narrow"/>
            </a:endParaRPr>
          </a:p>
          <a:p>
            <a:pPr>
              <a:buNone/>
            </a:pPr>
            <a:r>
              <a:rPr lang="en-US" sz="2400" dirty="0" smtClean="0">
                <a:cs typeface="Arial Narrow"/>
              </a:rPr>
              <a:t>	</a:t>
            </a:r>
            <a:r>
              <a:rPr lang="en-US" dirty="0" smtClean="0">
                <a:cs typeface="Arial Narrow"/>
              </a:rPr>
              <a:t>“</a:t>
            </a:r>
            <a:r>
              <a:rPr lang="en-US" i="1" dirty="0" smtClean="0">
                <a:cs typeface="Arial Narrow"/>
              </a:rPr>
              <a:t>As students become more mathematically proficient and their reasoning skills increase they should be able to identify flaws in their own and others’ thinking: thus prompting revision of thinking that leads to better problem solving</a:t>
            </a:r>
            <a:r>
              <a:rPr lang="en-US" dirty="0" smtClean="0">
                <a:cs typeface="Arial Narrow"/>
              </a:rPr>
              <a:t>.” </a:t>
            </a:r>
          </a:p>
          <a:p>
            <a:pPr>
              <a:buNone/>
            </a:pPr>
            <a:r>
              <a:rPr lang="en-US" dirty="0" smtClean="0">
                <a:cs typeface="Arial Narrow"/>
              </a:rPr>
              <a:t> </a:t>
            </a:r>
          </a:p>
          <a:p>
            <a:pPr algn="r">
              <a:buNone/>
            </a:pPr>
            <a:r>
              <a:rPr lang="en-US" sz="1800" dirty="0" smtClean="0">
                <a:cs typeface="Arial Narrow"/>
              </a:rPr>
              <a:t>                                                                                                    </a:t>
            </a:r>
            <a:r>
              <a:rPr lang="en-US" sz="2000" dirty="0" err="1" smtClean="0">
                <a:cs typeface="Arial Narrow"/>
              </a:rPr>
              <a:t>Daro</a:t>
            </a:r>
            <a:r>
              <a:rPr lang="en-US" sz="2000" dirty="0" smtClean="0">
                <a:cs typeface="Arial Narrow"/>
              </a:rPr>
              <a:t>, 2012</a:t>
            </a:r>
          </a:p>
          <a:p>
            <a:endParaRPr lang="en-US" dirty="0">
              <a:cs typeface="Arial Narrow"/>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Unit 3 Overview</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3600" dirty="0"/>
              <a:t>F</a:t>
            </a:r>
            <a:r>
              <a:rPr lang="en-US" sz="3600" dirty="0" smtClean="0"/>
              <a:t>ocus </a:t>
            </a:r>
            <a:r>
              <a:rPr lang="en-US" sz="3600" dirty="0"/>
              <a:t>on how students learn to</a:t>
            </a:r>
            <a:r>
              <a:rPr lang="en-US" sz="3600" dirty="0" smtClean="0"/>
              <a:t>:</a:t>
            </a:r>
          </a:p>
          <a:p>
            <a:r>
              <a:rPr lang="en-US" sz="3000" dirty="0" smtClean="0"/>
              <a:t>Construct viable arguments</a:t>
            </a:r>
          </a:p>
          <a:p>
            <a:pPr lvl="0"/>
            <a:r>
              <a:rPr lang="en-US" sz="3000" dirty="0" smtClean="0"/>
              <a:t>Respond to the reasoning of others</a:t>
            </a:r>
          </a:p>
          <a:p>
            <a:r>
              <a:rPr lang="en-US" sz="3000" dirty="0" smtClean="0"/>
              <a:t>Increase the viability of their arguments </a:t>
            </a:r>
          </a:p>
          <a:p>
            <a:pPr>
              <a:buNone/>
            </a:pPr>
            <a:r>
              <a:rPr lang="en-US" sz="2800" dirty="0" smtClean="0"/>
              <a:t>	</a:t>
            </a:r>
          </a:p>
          <a:p>
            <a:pPr>
              <a:buNone/>
            </a:pPr>
            <a:r>
              <a:rPr lang="en-US" dirty="0" smtClean="0"/>
              <a:t>	Unit 3 highlights 5</a:t>
            </a:r>
            <a:r>
              <a:rPr lang="en-US" baseline="30000" dirty="0" smtClean="0"/>
              <a:t>th</a:t>
            </a:r>
            <a:r>
              <a:rPr lang="en-US" dirty="0" smtClean="0"/>
              <a:t>-grade students learning to use the reasoning and explaining practices. </a:t>
            </a:r>
          </a:p>
          <a:p>
            <a:pPr>
              <a:buNone/>
            </a:pPr>
            <a:r>
              <a:rPr lang="en-US" dirty="0" smtClean="0"/>
              <a:t>	Teachers of all grade levels can transfer concepts learned into their instructional practices. </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a:t>
            </a:fld>
            <a:endParaRPr lang="en-US"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Public Definitions of Odd and Even</a:t>
            </a:r>
            <a:endParaRPr lang="en-US" dirty="0"/>
          </a:p>
        </p:txBody>
      </p:sp>
      <p:sp>
        <p:nvSpPr>
          <p:cNvPr id="3" name="Content Placeholder 2"/>
          <p:cNvSpPr>
            <a:spLocks noGrp="1"/>
          </p:cNvSpPr>
          <p:nvPr>
            <p:ph idx="1"/>
          </p:nvPr>
        </p:nvSpPr>
        <p:spPr>
          <a:xfrm>
            <a:off x="457200" y="1600200"/>
            <a:ext cx="8229600" cy="4823517"/>
          </a:xfrm>
        </p:spPr>
        <p:txBody>
          <a:bodyPr>
            <a:normAutofit lnSpcReduction="10000"/>
          </a:bodyPr>
          <a:lstStyle/>
          <a:p>
            <a:pPr marL="0" indent="0">
              <a:buNone/>
            </a:pPr>
            <a:r>
              <a:rPr lang="en-US" sz="3400" dirty="0" smtClean="0">
                <a:cs typeface="Arial Narrow"/>
              </a:rPr>
              <a:t>Before the revision work began, the class agreed to the following definitions of odd and even:</a:t>
            </a:r>
          </a:p>
          <a:p>
            <a:pPr lvl="1">
              <a:spcAft>
                <a:spcPts val="600"/>
              </a:spcAft>
            </a:pPr>
            <a:r>
              <a:rPr lang="en-US" dirty="0" smtClean="0">
                <a:cs typeface="Arial Narrow"/>
              </a:rPr>
              <a:t>An even number ends in 0, 2, 4, 6, or 8</a:t>
            </a:r>
          </a:p>
          <a:p>
            <a:pPr lvl="1">
              <a:spcAft>
                <a:spcPts val="600"/>
              </a:spcAft>
            </a:pPr>
            <a:r>
              <a:rPr lang="en-US" dirty="0" smtClean="0">
                <a:cs typeface="Arial Narrow"/>
              </a:rPr>
              <a:t>If you count by twos, you will land on an even number</a:t>
            </a:r>
          </a:p>
          <a:p>
            <a:pPr lvl="1">
              <a:spcAft>
                <a:spcPts val="600"/>
              </a:spcAft>
            </a:pPr>
            <a:r>
              <a:rPr lang="en-US" dirty="0" smtClean="0">
                <a:cs typeface="Arial Narrow"/>
              </a:rPr>
              <a:t>An even number can be divided by 2 and has no remainder</a:t>
            </a:r>
          </a:p>
          <a:p>
            <a:pPr lvl="1">
              <a:spcAft>
                <a:spcPts val="600"/>
              </a:spcAft>
            </a:pPr>
            <a:r>
              <a:rPr lang="en-US" dirty="0" smtClean="0">
                <a:cs typeface="Arial Narrow"/>
              </a:rPr>
              <a:t>An odd number ends with 1, 3, 5, 7, or 9</a:t>
            </a:r>
          </a:p>
          <a:p>
            <a:pPr lvl="1">
              <a:spcAft>
                <a:spcPts val="600"/>
              </a:spcAft>
            </a:pPr>
            <a:r>
              <a:rPr lang="en-US" dirty="0" smtClean="0">
                <a:cs typeface="Arial Narrow"/>
              </a:rPr>
              <a:t>When you put numbers into pairs, and there is a leftover, the number is odd</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40</a:t>
            </a:fld>
            <a:endParaRPr lang="en-US"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Revision Sequence</a:t>
            </a:r>
            <a:endParaRPr lang="en-US" dirty="0"/>
          </a:p>
        </p:txBody>
      </p:sp>
      <p:sp>
        <p:nvSpPr>
          <p:cNvPr id="3" name="Content Placeholder 2"/>
          <p:cNvSpPr>
            <a:spLocks noGrp="1"/>
          </p:cNvSpPr>
          <p:nvPr>
            <p:ph idx="1"/>
          </p:nvPr>
        </p:nvSpPr>
        <p:spPr>
          <a:xfrm>
            <a:off x="457200" y="1600200"/>
            <a:ext cx="8229600" cy="4823517"/>
          </a:xfrm>
        </p:spPr>
        <p:txBody>
          <a:bodyPr>
            <a:noAutofit/>
          </a:bodyPr>
          <a:lstStyle/>
          <a:p>
            <a:pPr marL="1143000" indent="-1143000">
              <a:spcBef>
                <a:spcPts val="0"/>
              </a:spcBef>
              <a:spcAft>
                <a:spcPts val="600"/>
              </a:spcAft>
              <a:buNone/>
            </a:pPr>
            <a:r>
              <a:rPr lang="en-US" sz="2800" dirty="0" smtClean="0">
                <a:cs typeface="Arial Narrow"/>
              </a:rPr>
              <a:t>Step 1:	Complete the MARS Flower Arrangements task</a:t>
            </a:r>
          </a:p>
          <a:p>
            <a:pPr marL="1143000" indent="-1143000">
              <a:spcBef>
                <a:spcPts val="0"/>
              </a:spcBef>
              <a:spcAft>
                <a:spcPts val="600"/>
              </a:spcAft>
              <a:buNone/>
            </a:pPr>
            <a:r>
              <a:rPr lang="en-US" sz="2800" dirty="0" smtClean="0">
                <a:cs typeface="Arial Narrow"/>
              </a:rPr>
              <a:t>Step 2:	Meet individually with the teacher, then revise work</a:t>
            </a:r>
          </a:p>
          <a:p>
            <a:pPr marL="1143000" indent="-1143000">
              <a:spcBef>
                <a:spcPts val="0"/>
              </a:spcBef>
              <a:spcAft>
                <a:spcPts val="600"/>
              </a:spcAft>
              <a:buNone/>
            </a:pPr>
            <a:r>
              <a:rPr lang="en-US" sz="2800" dirty="0" smtClean="0">
                <a:cs typeface="Arial Narrow"/>
              </a:rPr>
              <a:t>Step 3:	Share solution with a partner and revise work</a:t>
            </a:r>
          </a:p>
          <a:p>
            <a:pPr marL="1143000" indent="-1143000">
              <a:spcBef>
                <a:spcPts val="0"/>
              </a:spcBef>
              <a:spcAft>
                <a:spcPts val="600"/>
              </a:spcAft>
              <a:buNone/>
            </a:pPr>
            <a:r>
              <a:rPr lang="en-US" sz="2800" dirty="0" smtClean="0">
                <a:cs typeface="Arial Narrow"/>
              </a:rPr>
              <a:t>Step 4:	Share solution with whole class and revise</a:t>
            </a:r>
          </a:p>
          <a:p>
            <a:pPr marL="1143000" indent="-1143000">
              <a:spcBef>
                <a:spcPts val="0"/>
              </a:spcBef>
              <a:spcAft>
                <a:spcPts val="600"/>
              </a:spcAft>
              <a:buNone/>
            </a:pPr>
            <a:r>
              <a:rPr lang="en-US" sz="2800" dirty="0" smtClean="0">
                <a:cs typeface="Arial Narrow"/>
              </a:rPr>
              <a:t>Step 5:	Work with small group to combine arguments into a poster</a:t>
            </a:r>
          </a:p>
          <a:p>
            <a:pPr marL="1143000" indent="-1143000">
              <a:spcBef>
                <a:spcPts val="0"/>
              </a:spcBef>
              <a:spcAft>
                <a:spcPts val="600"/>
              </a:spcAft>
              <a:buNone/>
            </a:pPr>
            <a:r>
              <a:rPr lang="en-US" sz="2800" dirty="0" smtClean="0">
                <a:cs typeface="Arial Narrow"/>
              </a:rPr>
              <a:t>Step 6:	Share rough draft of poster with another group and revise</a:t>
            </a:r>
          </a:p>
          <a:p>
            <a:pPr marL="1143000" indent="-1143000">
              <a:spcBef>
                <a:spcPts val="0"/>
              </a:spcBef>
              <a:spcAft>
                <a:spcPts val="600"/>
              </a:spcAft>
              <a:buNone/>
            </a:pPr>
            <a:r>
              <a:rPr lang="en-US" sz="2800" dirty="0" smtClean="0">
                <a:cs typeface="Arial Narrow"/>
              </a:rPr>
              <a:t>Step 7:	Share completed poster at public research lesson</a:t>
            </a:r>
          </a:p>
          <a:p>
            <a:pPr>
              <a:buNone/>
            </a:pPr>
            <a:endParaRPr lang="en-US" sz="28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41</a:t>
            </a:fld>
            <a:endParaRPr lang="en-US"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MARS Task: Flower Arrangements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42</a:t>
            </a:fld>
            <a:endParaRPr lang="en-US" dirty="0"/>
          </a:p>
        </p:txBody>
      </p:sp>
      <p:pic>
        <p:nvPicPr>
          <p:cNvPr id="6" name="Content Placeholder 5" descr=":Flowers.jpg"/>
          <p:cNvPicPr>
            <a:picLocks noGrp="1"/>
          </p:cNvPicPr>
          <p:nvPr>
            <p:ph idx="1"/>
          </p:nvPr>
        </p:nvPicPr>
        <p:blipFill>
          <a:blip r:embed="rId3"/>
          <a:srcRect l="-13989" r="-13989"/>
          <a:stretch>
            <a:fillRect/>
          </a:stretch>
        </p:blipFill>
        <p:spPr bwMode="auto">
          <a:xfrm>
            <a:off x="587739" y="1495425"/>
            <a:ext cx="7896225"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Flower Arrangements: Discussion</a:t>
            </a:r>
            <a:endParaRPr lang="en-US" dirty="0"/>
          </a:p>
        </p:txBody>
      </p:sp>
      <p:sp>
        <p:nvSpPr>
          <p:cNvPr id="3" name="Content Placeholder 2"/>
          <p:cNvSpPr>
            <a:spLocks noGrp="1"/>
          </p:cNvSpPr>
          <p:nvPr>
            <p:ph idx="1"/>
          </p:nvPr>
        </p:nvSpPr>
        <p:spPr/>
        <p:txBody>
          <a:bodyPr>
            <a:normAutofit fontScale="77500" lnSpcReduction="20000"/>
          </a:bodyPr>
          <a:lstStyle/>
          <a:p>
            <a:pPr marL="0" indent="0">
              <a:spcAft>
                <a:spcPts val="1800"/>
              </a:spcAft>
              <a:buNone/>
            </a:pPr>
            <a:r>
              <a:rPr lang="en-US" sz="4600" dirty="0" smtClean="0">
                <a:cs typeface="Arial Narrow"/>
              </a:rPr>
              <a:t>Step 1: </a:t>
            </a:r>
            <a:r>
              <a:rPr lang="en-US" sz="4100" dirty="0" smtClean="0">
                <a:cs typeface="Arial Narrow"/>
              </a:rPr>
              <a:t>Complete </a:t>
            </a:r>
            <a:r>
              <a:rPr lang="en-US" sz="4100" dirty="0">
                <a:cs typeface="Arial Narrow"/>
              </a:rPr>
              <a:t>the “Flower Arrangements” MARS task (Handout 3.4.1</a:t>
            </a:r>
            <a:r>
              <a:rPr lang="en-US" sz="4100" dirty="0" smtClean="0">
                <a:cs typeface="Arial Narrow"/>
              </a:rPr>
              <a:t>).</a:t>
            </a:r>
          </a:p>
          <a:p>
            <a:pPr>
              <a:spcAft>
                <a:spcPts val="1800"/>
              </a:spcAft>
            </a:pPr>
            <a:r>
              <a:rPr lang="en-US" sz="3400" dirty="0" smtClean="0">
                <a:cs typeface="Arial Narrow"/>
              </a:rPr>
              <a:t>Consider </a:t>
            </a:r>
            <a:r>
              <a:rPr lang="en-US" sz="3400" dirty="0">
                <a:cs typeface="Arial Narrow"/>
              </a:rPr>
              <a:t>how an English learner, GATE, and special needs student might respond to the task</a:t>
            </a:r>
            <a:r>
              <a:rPr lang="en-US" sz="3400" dirty="0" smtClean="0">
                <a:cs typeface="Arial Narrow"/>
              </a:rPr>
              <a:t>.</a:t>
            </a:r>
          </a:p>
          <a:p>
            <a:pPr marL="0" indent="0">
              <a:spcAft>
                <a:spcPts val="1800"/>
              </a:spcAft>
              <a:buNone/>
            </a:pPr>
            <a:r>
              <a:rPr lang="en-US" sz="4000" dirty="0" smtClean="0">
                <a:cs typeface="Arial Narrow"/>
              </a:rPr>
              <a:t>Discuss: </a:t>
            </a:r>
          </a:p>
          <a:p>
            <a:pPr>
              <a:spcAft>
                <a:spcPts val="1800"/>
              </a:spcAft>
            </a:pPr>
            <a:r>
              <a:rPr lang="en-US" sz="3400" dirty="0">
                <a:cs typeface="Arial Narrow"/>
              </a:rPr>
              <a:t>Constraints of the problem (e.g., there are more roses than lilies). Note: Students used “clue” as a synonym for “constraint”.</a:t>
            </a:r>
          </a:p>
          <a:p>
            <a:pPr>
              <a:spcAft>
                <a:spcPts val="1800"/>
              </a:spcAft>
            </a:pPr>
            <a:r>
              <a:rPr lang="en-US" sz="3400" dirty="0">
                <a:cs typeface="Arial Narrow"/>
              </a:rPr>
              <a:t>Questions you would ask students if they skipped any one of these constraints.</a:t>
            </a: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43</a:t>
            </a:fld>
            <a:endParaRPr lang="en-US" dirty="0"/>
          </a:p>
        </p:txBody>
      </p:sp>
    </p:spTree>
    <p:extLst>
      <p:ext uri="{BB962C8B-B14F-4D97-AF65-F5344CB8AC3E}">
        <p14:creationId xmlns:p14="http://schemas.microsoft.com/office/powerpoint/2010/main" val="162308038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Flower Arrangements:</a:t>
            </a:r>
            <a:br>
              <a:rPr lang="en-US" dirty="0" smtClean="0"/>
            </a:br>
            <a:r>
              <a:rPr lang="en-US" dirty="0" smtClean="0"/>
              <a:t>Student Work Sample 1</a:t>
            </a:r>
            <a:endParaRPr lang="en-US" dirty="0"/>
          </a:p>
        </p:txBody>
      </p:sp>
      <p:sp>
        <p:nvSpPr>
          <p:cNvPr id="3" name="Content Placeholder 2"/>
          <p:cNvSpPr>
            <a:spLocks noGrp="1"/>
          </p:cNvSpPr>
          <p:nvPr>
            <p:ph idx="1"/>
          </p:nvPr>
        </p:nvSpPr>
        <p:spPr/>
        <p:txBody>
          <a:bodyPr>
            <a:normAutofit/>
          </a:bodyPr>
          <a:lstStyle/>
          <a:p>
            <a:pPr>
              <a:buNone/>
            </a:pPr>
            <a:r>
              <a:rPr lang="en-US" sz="3600" dirty="0" smtClean="0">
                <a:cs typeface="Arial Narrow"/>
              </a:rPr>
              <a:t>Chris:</a:t>
            </a:r>
          </a:p>
          <a:p>
            <a:pPr marL="0" indent="0">
              <a:buNone/>
            </a:pPr>
            <a:r>
              <a:rPr lang="en-US" dirty="0" smtClean="0">
                <a:cs typeface="Arial Narrow"/>
              </a:rPr>
              <a:t>“I did addition and then I just guessed a random number for tulips; then I remembered that there is more tulips than roses and roses than lilies, so I went down by 2 number and then added 5 + 3 + 1 and it equaled 9. I was thinking of an even number being a problem but then in the direction it said, ‘She does odd numbers’.”</a:t>
            </a:r>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44</a:t>
            </a:fld>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Flower Arrangements: </a:t>
            </a:r>
            <a:r>
              <a:rPr lang="en-US" dirty="0" smtClean="0"/>
              <a:t/>
            </a:r>
            <a:br>
              <a:rPr lang="en-US" dirty="0" smtClean="0"/>
            </a:br>
            <a:r>
              <a:rPr lang="en-US" dirty="0" smtClean="0"/>
              <a:t>Student Work Sample 2</a:t>
            </a:r>
            <a:endParaRPr lang="en-US" dirty="0"/>
          </a:p>
        </p:txBody>
      </p:sp>
      <p:sp>
        <p:nvSpPr>
          <p:cNvPr id="3" name="Content Placeholder 2"/>
          <p:cNvSpPr>
            <a:spLocks noGrp="1"/>
          </p:cNvSpPr>
          <p:nvPr>
            <p:ph idx="1"/>
          </p:nvPr>
        </p:nvSpPr>
        <p:spPr/>
        <p:txBody>
          <a:bodyPr>
            <a:normAutofit/>
          </a:bodyPr>
          <a:lstStyle/>
          <a:p>
            <a:pPr>
              <a:buNone/>
            </a:pPr>
            <a:r>
              <a:rPr lang="en-US" sz="3600" dirty="0">
                <a:cs typeface="Arial Narrow"/>
              </a:rPr>
              <a:t>Nathan:</a:t>
            </a:r>
          </a:p>
          <a:p>
            <a:pPr>
              <a:buNone/>
            </a:pPr>
            <a:endParaRPr lang="en-US" sz="1600" dirty="0" smtClean="0">
              <a:cs typeface="Arial Narrow"/>
            </a:endParaRPr>
          </a:p>
          <a:p>
            <a:pPr marL="0" indent="0">
              <a:buNone/>
            </a:pPr>
            <a:r>
              <a:rPr lang="en-US" dirty="0">
                <a:cs typeface="Arial Narrow"/>
              </a:rPr>
              <a:t>“I figured it out with the clues. Tim’s grandmother always uses an odd number, and there are more tulips than roses and more roses than lilies. She is using 9 flowers today which is an odd number [II   II   II   II   I]. 5 is odd [II   II   I], because there is one left out. 3 is odd, because there is one left out [II   I]; </a:t>
            </a:r>
            <a:r>
              <a:rPr lang="en-US" dirty="0" smtClean="0">
                <a:cs typeface="Arial Narrow"/>
              </a:rPr>
              <a:t>and </a:t>
            </a:r>
            <a:r>
              <a:rPr lang="en-US" dirty="0">
                <a:cs typeface="Arial Narrow"/>
              </a:rPr>
              <a:t>1 is odd, because it has no partner.”</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45</a:t>
            </a:fld>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a:t>Flower Arrangements: </a:t>
            </a:r>
            <a:r>
              <a:rPr lang="en-US" dirty="0" smtClean="0"/>
              <a:t/>
            </a:r>
            <a:br>
              <a:rPr lang="en-US" dirty="0" smtClean="0"/>
            </a:br>
            <a:r>
              <a:rPr lang="en-US" dirty="0" smtClean="0"/>
              <a:t>Student Work Sample 3</a:t>
            </a:r>
            <a:endParaRPr lang="en-US" dirty="0"/>
          </a:p>
        </p:txBody>
      </p:sp>
      <p:sp>
        <p:nvSpPr>
          <p:cNvPr id="3" name="Content Placeholder 2"/>
          <p:cNvSpPr>
            <a:spLocks noGrp="1"/>
          </p:cNvSpPr>
          <p:nvPr>
            <p:ph idx="1"/>
          </p:nvPr>
        </p:nvSpPr>
        <p:spPr/>
        <p:txBody>
          <a:bodyPr>
            <a:normAutofit/>
          </a:bodyPr>
          <a:lstStyle/>
          <a:p>
            <a:pPr>
              <a:buNone/>
            </a:pPr>
            <a:r>
              <a:rPr lang="en-US" sz="3600" dirty="0">
                <a:cs typeface="Arial Narrow"/>
              </a:rPr>
              <a:t>Spencer:</a:t>
            </a:r>
          </a:p>
          <a:p>
            <a:pPr>
              <a:buNone/>
            </a:pPr>
            <a:endParaRPr lang="en-US" sz="1600" dirty="0" smtClean="0">
              <a:cs typeface="Arial Narrow"/>
            </a:endParaRPr>
          </a:p>
          <a:p>
            <a:pPr marL="0" indent="0">
              <a:buNone/>
            </a:pPr>
            <a:r>
              <a:rPr lang="en-US" dirty="0">
                <a:cs typeface="Arial Narrow"/>
              </a:rPr>
              <a:t>“I figured this out by looking at the odd numbers and seeing which one I could use without going too high. So I chose numbers 5, 3, 1, and they add up to 9. You can’t get to an odd number by going by 2.”</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46</a:t>
            </a:fld>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Quick Conference with Teacher</a:t>
            </a:r>
            <a:endParaRPr lang="en-US" dirty="0"/>
          </a:p>
        </p:txBody>
      </p:sp>
      <p:sp>
        <p:nvSpPr>
          <p:cNvPr id="3" name="Content Placeholder 2"/>
          <p:cNvSpPr>
            <a:spLocks noGrp="1"/>
          </p:cNvSpPr>
          <p:nvPr>
            <p:ph idx="1"/>
          </p:nvPr>
        </p:nvSpPr>
        <p:spPr/>
        <p:txBody>
          <a:bodyPr>
            <a:noAutofit/>
          </a:bodyPr>
          <a:lstStyle/>
          <a:p>
            <a:pPr marL="0" indent="0">
              <a:lnSpc>
                <a:spcPct val="80000"/>
              </a:lnSpc>
              <a:spcAft>
                <a:spcPts val="1800"/>
              </a:spcAft>
              <a:buNone/>
            </a:pPr>
            <a:r>
              <a:rPr lang="en-US" sz="3600" dirty="0">
                <a:cs typeface="Arial Narrow"/>
              </a:rPr>
              <a:t>Step 2: </a:t>
            </a:r>
            <a:r>
              <a:rPr lang="en-US" dirty="0" smtClean="0">
                <a:cs typeface="Arial Narrow"/>
              </a:rPr>
              <a:t>Students </a:t>
            </a:r>
            <a:r>
              <a:rPr lang="en-US" dirty="0">
                <a:cs typeface="Arial Narrow"/>
              </a:rPr>
              <a:t>individually meet with </a:t>
            </a:r>
            <a:r>
              <a:rPr lang="en-US" dirty="0" smtClean="0">
                <a:cs typeface="Arial Narrow"/>
              </a:rPr>
              <a:t>teacher</a:t>
            </a:r>
            <a:r>
              <a:rPr lang="en-US" dirty="0">
                <a:cs typeface="Arial Narrow"/>
              </a:rPr>
              <a:t>, then revise </a:t>
            </a:r>
            <a:r>
              <a:rPr lang="en-US" dirty="0" smtClean="0">
                <a:cs typeface="Arial Narrow"/>
              </a:rPr>
              <a:t>work</a:t>
            </a:r>
          </a:p>
          <a:p>
            <a:pPr marL="0" indent="0">
              <a:lnSpc>
                <a:spcPct val="80000"/>
              </a:lnSpc>
              <a:spcAft>
                <a:spcPts val="1800"/>
              </a:spcAft>
              <a:buNone/>
            </a:pPr>
            <a:r>
              <a:rPr lang="en-US" sz="2600" dirty="0" smtClean="0">
                <a:cs typeface="Arial Narrow"/>
              </a:rPr>
              <a:t>Teacher prompts:</a:t>
            </a:r>
            <a:endParaRPr lang="en-US" sz="2600" dirty="0">
              <a:cs typeface="Arial Narrow"/>
            </a:endParaRPr>
          </a:p>
          <a:p>
            <a:pPr>
              <a:spcAft>
                <a:spcPts val="600"/>
              </a:spcAft>
            </a:pPr>
            <a:r>
              <a:rPr lang="en-US" sz="2200" dirty="0" smtClean="0">
                <a:cs typeface="Arial Narrow"/>
              </a:rPr>
              <a:t>How do you know that 5 is an odd number?</a:t>
            </a:r>
          </a:p>
          <a:p>
            <a:pPr>
              <a:spcAft>
                <a:spcPts val="600"/>
              </a:spcAft>
            </a:pPr>
            <a:r>
              <a:rPr lang="en-US" sz="2200" dirty="0" smtClean="0">
                <a:cs typeface="Arial Narrow"/>
              </a:rPr>
              <a:t>How did you know that it was 5 and not 7?	</a:t>
            </a:r>
          </a:p>
          <a:p>
            <a:pPr>
              <a:spcAft>
                <a:spcPts val="600"/>
              </a:spcAft>
            </a:pPr>
            <a:r>
              <a:rPr lang="en-US" sz="2200" dirty="0" smtClean="0">
                <a:cs typeface="Arial Narrow"/>
              </a:rPr>
              <a:t>Can you show me another way?</a:t>
            </a:r>
          </a:p>
          <a:p>
            <a:pPr>
              <a:spcAft>
                <a:spcPts val="600"/>
              </a:spcAft>
            </a:pPr>
            <a:r>
              <a:rPr lang="en-US" sz="2200" dirty="0" smtClean="0">
                <a:cs typeface="Arial Narrow"/>
              </a:rPr>
              <a:t>Why doesn’t 4 + 3 + 2 work? It totals 9…</a:t>
            </a:r>
          </a:p>
          <a:p>
            <a:pPr>
              <a:spcAft>
                <a:spcPts val="600"/>
              </a:spcAft>
            </a:pPr>
            <a:r>
              <a:rPr lang="en-US" sz="2200" dirty="0" smtClean="0">
                <a:cs typeface="Arial Narrow"/>
              </a:rPr>
              <a:t>What does 5 refer to? The 3? The 1?</a:t>
            </a:r>
          </a:p>
          <a:p>
            <a:pPr>
              <a:spcAft>
                <a:spcPts val="600"/>
              </a:spcAft>
            </a:pPr>
            <a:r>
              <a:rPr lang="en-US" sz="2200" dirty="0" smtClean="0">
                <a:cs typeface="Arial Narrow"/>
              </a:rPr>
              <a:t>Could you use what you learned in the first problem to help with the second problem?</a:t>
            </a:r>
          </a:p>
          <a:p>
            <a:endParaRPr lang="en-US"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47</a:t>
            </a:fld>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Brandon’s Revisions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48</a:t>
            </a:fld>
            <a:endParaRPr lang="en-US" dirty="0"/>
          </a:p>
        </p:txBody>
      </p:sp>
      <p:pic>
        <p:nvPicPr>
          <p:cNvPr id="6" name="Picture 5" descr=":Brandon page 1.jpg"/>
          <p:cNvPicPr/>
          <p:nvPr/>
        </p:nvPicPr>
        <p:blipFill>
          <a:blip r:embed="rId3"/>
          <a:srcRect/>
          <a:stretch>
            <a:fillRect/>
          </a:stretch>
        </p:blipFill>
        <p:spPr bwMode="auto">
          <a:xfrm>
            <a:off x="457200" y="1431924"/>
            <a:ext cx="3600450" cy="3844926"/>
          </a:xfrm>
          <a:prstGeom prst="rect">
            <a:avLst/>
          </a:prstGeom>
          <a:noFill/>
          <a:ln w="9525">
            <a:noFill/>
            <a:miter lim="800000"/>
            <a:headEnd/>
            <a:tailEnd/>
          </a:ln>
        </p:spPr>
      </p:pic>
      <p:pic>
        <p:nvPicPr>
          <p:cNvPr id="7" name="Picture 6" descr=":Brandon page 2.jpg"/>
          <p:cNvPicPr/>
          <p:nvPr/>
        </p:nvPicPr>
        <p:blipFill>
          <a:blip r:embed="rId4"/>
          <a:srcRect/>
          <a:stretch>
            <a:fillRect/>
          </a:stretch>
        </p:blipFill>
        <p:spPr bwMode="auto">
          <a:xfrm>
            <a:off x="5019675" y="1431924"/>
            <a:ext cx="3467101" cy="3844926"/>
          </a:xfrm>
          <a:prstGeom prst="rect">
            <a:avLst/>
          </a:prstGeom>
          <a:noFill/>
          <a:ln w="9525">
            <a:noFill/>
            <a:miter lim="800000"/>
            <a:headEnd/>
            <a:tailEnd/>
          </a:ln>
        </p:spPr>
      </p:pic>
      <p:sp>
        <p:nvSpPr>
          <p:cNvPr id="3" name="Rectangle 2"/>
          <p:cNvSpPr/>
          <p:nvPr/>
        </p:nvSpPr>
        <p:spPr>
          <a:xfrm>
            <a:off x="171450" y="5286364"/>
            <a:ext cx="8791575" cy="1200329"/>
          </a:xfrm>
          <a:prstGeom prst="rect">
            <a:avLst/>
          </a:prstGeom>
        </p:spPr>
        <p:txBody>
          <a:bodyPr wrap="square">
            <a:spAutoFit/>
          </a:bodyPr>
          <a:lstStyle/>
          <a:p>
            <a:r>
              <a:rPr lang="en-US" dirty="0">
                <a:latin typeface="Arial Narrow"/>
                <a:cs typeface="Arial Narrow"/>
              </a:rPr>
              <a:t>Does Brandon meet all the constraints of the problem?  </a:t>
            </a:r>
          </a:p>
          <a:p>
            <a:r>
              <a:rPr lang="en-US" dirty="0">
                <a:latin typeface="Arial Narrow"/>
                <a:cs typeface="Arial Narrow"/>
              </a:rPr>
              <a:t>How do the additions to his work impact his response? (arrows point to revisions)</a:t>
            </a:r>
          </a:p>
          <a:p>
            <a:r>
              <a:rPr lang="en-US" dirty="0">
                <a:latin typeface="Arial Narrow"/>
                <a:cs typeface="Arial Narrow"/>
              </a:rPr>
              <a:t>Is anything missing? </a:t>
            </a:r>
            <a:endParaRPr lang="en-US" dirty="0" smtClean="0">
              <a:latin typeface="Arial Narrow"/>
              <a:cs typeface="Arial Narrow"/>
            </a:endParaRPr>
          </a:p>
          <a:p>
            <a:r>
              <a:rPr lang="en-US" dirty="0" smtClean="0">
                <a:latin typeface="Arial Narrow"/>
                <a:cs typeface="Arial Narrow"/>
              </a:rPr>
              <a:t>What </a:t>
            </a:r>
            <a:r>
              <a:rPr lang="en-US" dirty="0">
                <a:latin typeface="Arial Narrow"/>
                <a:cs typeface="Arial Narrow"/>
              </a:rPr>
              <a:t>would you ask him to consider about his run-on equation: 7 + 3 = 10 + 1 = 11?</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Partner Work</a:t>
            </a:r>
            <a:endParaRPr lang="en-US" dirty="0"/>
          </a:p>
        </p:txBody>
      </p:sp>
      <p:sp>
        <p:nvSpPr>
          <p:cNvPr id="3" name="Content Placeholder 2"/>
          <p:cNvSpPr>
            <a:spLocks noGrp="1"/>
          </p:cNvSpPr>
          <p:nvPr>
            <p:ph idx="1"/>
          </p:nvPr>
        </p:nvSpPr>
        <p:spPr>
          <a:xfrm>
            <a:off x="457200" y="1485900"/>
            <a:ext cx="8229600" cy="4772025"/>
          </a:xfrm>
        </p:spPr>
        <p:txBody>
          <a:bodyPr>
            <a:normAutofit fontScale="92500" lnSpcReduction="10000"/>
          </a:bodyPr>
          <a:lstStyle/>
          <a:p>
            <a:pPr>
              <a:buNone/>
            </a:pPr>
            <a:r>
              <a:rPr lang="en-US" sz="3900" dirty="0">
                <a:cs typeface="Arial Narrow"/>
              </a:rPr>
              <a:t>Step 3: </a:t>
            </a:r>
            <a:r>
              <a:rPr lang="en-US" sz="3500" dirty="0">
                <a:cs typeface="Arial Narrow"/>
              </a:rPr>
              <a:t>Students share with a partner and revise</a:t>
            </a:r>
          </a:p>
          <a:p>
            <a:pPr>
              <a:buNone/>
            </a:pPr>
            <a:endParaRPr lang="en-US" sz="4600" dirty="0" smtClean="0">
              <a:cs typeface="Arial Narrow"/>
            </a:endParaRPr>
          </a:p>
          <a:p>
            <a:r>
              <a:rPr lang="en-US" sz="3000" dirty="0"/>
              <a:t>Often, when a student is explaining a solution to someone else they discover gaps, mistakes, or incomplete responses. </a:t>
            </a:r>
            <a:endParaRPr lang="en-US" sz="3000" dirty="0" smtClean="0"/>
          </a:p>
          <a:p>
            <a:pPr marL="0" indent="0">
              <a:buNone/>
            </a:pPr>
            <a:endParaRPr lang="en-US" sz="4600" dirty="0">
              <a:cs typeface="Arial Narrow"/>
            </a:endParaRPr>
          </a:p>
          <a:p>
            <a:r>
              <a:rPr lang="en-US" sz="3000" dirty="0"/>
              <a:t>Refer to “Partners Sharing” (Handout 3.4.3) and look for points where Leslie and Stephanie correct themselves or refine their argument as they are talking.</a:t>
            </a:r>
          </a:p>
          <a:p>
            <a:pPr marL="0" indent="0">
              <a:buNone/>
            </a:pPr>
            <a:endParaRPr lang="en-US" sz="26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49</a:t>
            </a:fld>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Unit 3</a:t>
            </a:r>
            <a:r>
              <a:rPr lang="en-US" dirty="0"/>
              <a:t> </a:t>
            </a:r>
            <a:r>
              <a:rPr lang="en-US" dirty="0" smtClean="0"/>
              <a:t>Overview, Cont.</a:t>
            </a:r>
            <a:endParaRPr lang="en-US" dirty="0"/>
          </a:p>
        </p:txBody>
      </p:sp>
      <p:sp>
        <p:nvSpPr>
          <p:cNvPr id="3" name="Content Placeholder 2"/>
          <p:cNvSpPr>
            <a:spLocks noGrp="1"/>
          </p:cNvSpPr>
          <p:nvPr>
            <p:ph idx="1"/>
          </p:nvPr>
        </p:nvSpPr>
        <p:spPr/>
        <p:txBody>
          <a:bodyPr/>
          <a:lstStyle/>
          <a:p>
            <a:r>
              <a:rPr lang="en-US" dirty="0" smtClean="0"/>
              <a:t>Unpacking MP2 and MP3 and Introduction to 5</a:t>
            </a:r>
            <a:r>
              <a:rPr lang="en-US" baseline="30000" dirty="0" smtClean="0"/>
              <a:t>th</a:t>
            </a:r>
            <a:r>
              <a:rPr lang="en-US" dirty="0" smtClean="0"/>
              <a:t> Grade Classroom</a:t>
            </a:r>
          </a:p>
          <a:p>
            <a:pPr lvl="0"/>
            <a:r>
              <a:rPr lang="en-US" dirty="0" smtClean="0"/>
              <a:t>Beginning to Reason: Definitions and Conjectures</a:t>
            </a:r>
          </a:p>
          <a:p>
            <a:pPr lvl="0"/>
            <a:r>
              <a:rPr lang="en-US" dirty="0" smtClean="0"/>
              <a:t>Explaining and Justifying</a:t>
            </a:r>
          </a:p>
          <a:p>
            <a:pPr lvl="0"/>
            <a:r>
              <a:rPr lang="en-US" dirty="0" smtClean="0"/>
              <a:t>Identifying Flaws in Reasoning</a:t>
            </a:r>
          </a:p>
          <a:p>
            <a:pPr lvl="0"/>
            <a:r>
              <a:rPr lang="en-US" dirty="0" smtClean="0"/>
              <a:t>Making Arguments More Viable</a:t>
            </a:r>
          </a:p>
          <a:p>
            <a:pPr lvl="0"/>
            <a:r>
              <a:rPr lang="en-US" dirty="0" smtClean="0"/>
              <a:t>Summary and Reflections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a:t>
            </a:fld>
            <a:endParaRPr lang="en-US"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Using Objects to Share Solutions</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50</a:t>
            </a:fld>
            <a:endParaRPr lang="en-US" dirty="0"/>
          </a:p>
        </p:txBody>
      </p:sp>
      <p:pic>
        <p:nvPicPr>
          <p:cNvPr id="6" name="Picture 5" descr="::Screen Shot 2012-07-13 at 5.36.05 AM.png"/>
          <p:cNvPicPr/>
          <p:nvPr/>
        </p:nvPicPr>
        <p:blipFill>
          <a:blip r:embed="rId3"/>
          <a:srcRect/>
          <a:stretch>
            <a:fillRect/>
          </a:stretch>
        </p:blipFill>
        <p:spPr bwMode="auto">
          <a:xfrm>
            <a:off x="4650548" y="2926318"/>
            <a:ext cx="3921952" cy="2328333"/>
          </a:xfrm>
          <a:prstGeom prst="rect">
            <a:avLst/>
          </a:prstGeom>
          <a:noFill/>
          <a:ln w="9525">
            <a:noFill/>
            <a:miter lim="800000"/>
            <a:headEnd/>
            <a:tailEnd/>
          </a:ln>
        </p:spPr>
      </p:pic>
      <p:sp>
        <p:nvSpPr>
          <p:cNvPr id="8" name="TextBox 7"/>
          <p:cNvSpPr txBox="1"/>
          <p:nvPr/>
        </p:nvSpPr>
        <p:spPr>
          <a:xfrm>
            <a:off x="587739" y="1682634"/>
            <a:ext cx="8280036" cy="1138773"/>
          </a:xfrm>
          <a:prstGeom prst="rect">
            <a:avLst/>
          </a:prstGeom>
          <a:noFill/>
        </p:spPr>
        <p:txBody>
          <a:bodyPr wrap="square" rtlCol="0">
            <a:spAutoFit/>
          </a:bodyPr>
          <a:lstStyle/>
          <a:p>
            <a:r>
              <a:rPr lang="en-US" sz="3600" dirty="0">
                <a:latin typeface="Arial Narrow"/>
                <a:cs typeface="Arial Narrow"/>
              </a:rPr>
              <a:t>Step 4: </a:t>
            </a:r>
            <a:r>
              <a:rPr lang="en-US" sz="3200" dirty="0">
                <a:latin typeface="Arial Narrow"/>
                <a:cs typeface="Arial Narrow"/>
              </a:rPr>
              <a:t>Students share work with the whole class then revise</a:t>
            </a:r>
          </a:p>
        </p:txBody>
      </p:sp>
      <p:sp>
        <p:nvSpPr>
          <p:cNvPr id="3" name="Rectangle 2"/>
          <p:cNvSpPr/>
          <p:nvPr/>
        </p:nvSpPr>
        <p:spPr>
          <a:xfrm>
            <a:off x="587739" y="2926318"/>
            <a:ext cx="3917586" cy="3077766"/>
          </a:xfrm>
          <a:prstGeom prst="rect">
            <a:avLst/>
          </a:prstGeom>
        </p:spPr>
        <p:txBody>
          <a:bodyPr wrap="square">
            <a:spAutoFit/>
          </a:bodyPr>
          <a:lstStyle/>
          <a:p>
            <a:pPr>
              <a:buNone/>
            </a:pPr>
            <a:r>
              <a:rPr lang="en-US" sz="2200" dirty="0" smtClean="0">
                <a:latin typeface="Arial Narrow" pitchFamily="34" charset="0"/>
              </a:rPr>
              <a:t>Explaining </a:t>
            </a:r>
            <a:r>
              <a:rPr lang="en-US" sz="2200" dirty="0">
                <a:latin typeface="Arial Narrow" pitchFamily="34" charset="0"/>
              </a:rPr>
              <a:t>individual </a:t>
            </a:r>
            <a:r>
              <a:rPr lang="en-US" sz="2200" dirty="0" smtClean="0">
                <a:latin typeface="Arial Narrow" pitchFamily="34" charset="0"/>
              </a:rPr>
              <a:t>solutions </a:t>
            </a:r>
            <a:r>
              <a:rPr lang="en-US" sz="2200" dirty="0">
                <a:latin typeface="Arial Narrow" pitchFamily="34" charset="0"/>
              </a:rPr>
              <a:t>allows for </a:t>
            </a:r>
            <a:r>
              <a:rPr lang="en-US" sz="2200" dirty="0" smtClean="0">
                <a:latin typeface="Arial Narrow" pitchFamily="34" charset="0"/>
              </a:rPr>
              <a:t>rehearsing an argument </a:t>
            </a:r>
            <a:r>
              <a:rPr lang="en-US" sz="2200" dirty="0">
                <a:latin typeface="Arial Narrow" pitchFamily="34" charset="0"/>
              </a:rPr>
              <a:t>and opening it up to questioning. </a:t>
            </a:r>
            <a:endParaRPr lang="en-US" sz="2200" dirty="0" smtClean="0">
              <a:latin typeface="Arial Narrow" pitchFamily="34" charset="0"/>
            </a:endParaRPr>
          </a:p>
          <a:p>
            <a:pPr>
              <a:buNone/>
            </a:pPr>
            <a:endParaRPr lang="en-US" sz="2200" dirty="0">
              <a:latin typeface="Arial Narrow" pitchFamily="34" charset="0"/>
            </a:endParaRPr>
          </a:p>
          <a:p>
            <a:pPr>
              <a:buNone/>
            </a:pPr>
            <a:r>
              <a:rPr lang="en-US" sz="2200" dirty="0">
                <a:latin typeface="Arial Narrow" pitchFamily="34" charset="0"/>
              </a:rPr>
              <a:t>P</a:t>
            </a:r>
            <a:r>
              <a:rPr lang="en-US" sz="2200" dirty="0" smtClean="0">
                <a:latin typeface="Arial Narrow" pitchFamily="34" charset="0"/>
              </a:rPr>
              <a:t>ublic </a:t>
            </a:r>
            <a:r>
              <a:rPr lang="en-US" sz="2200" dirty="0">
                <a:latin typeface="Arial Narrow" pitchFamily="34" charset="0"/>
              </a:rPr>
              <a:t>sharing also gives the students an opportunity to view multiple representations and </a:t>
            </a:r>
            <a:r>
              <a:rPr lang="en-US" sz="2200" dirty="0" smtClean="0">
                <a:latin typeface="Arial Narrow" pitchFamily="34" charset="0"/>
              </a:rPr>
              <a:t>strategies. </a:t>
            </a:r>
            <a:endParaRPr lang="en-US" sz="2200" dirty="0">
              <a:latin typeface="Arial Narrow" pitchFamily="34" charset="0"/>
              <a:cs typeface="Arial Narrow"/>
            </a:endParaRPr>
          </a:p>
          <a:p>
            <a:pPr>
              <a:buNone/>
            </a:pPr>
            <a:endParaRPr lang="en-US" dirty="0">
              <a:latin typeface="Arial Narrow"/>
              <a:cs typeface="Arial Narrow"/>
            </a:endParaRP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t>Using Objects: </a:t>
            </a:r>
            <a:br>
              <a:rPr lang="en-US" dirty="0" smtClean="0"/>
            </a:br>
            <a:r>
              <a:rPr lang="en-US" sz="4000" dirty="0" smtClean="0"/>
              <a:t>Finger Method, Tally Marks, and Drawings</a:t>
            </a:r>
            <a:endParaRPr lang="en-US" sz="4000"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51</a:t>
            </a:fld>
            <a:endParaRPr lang="en-US" dirty="0"/>
          </a:p>
        </p:txBody>
      </p:sp>
      <p:pic>
        <p:nvPicPr>
          <p:cNvPr id="6" name="Picture 5" descr=":SMP Screen shots:FA_presentation_ Finger method.png"/>
          <p:cNvPicPr/>
          <p:nvPr/>
        </p:nvPicPr>
        <p:blipFill>
          <a:blip r:embed="rId3"/>
          <a:srcRect/>
          <a:stretch>
            <a:fillRect/>
          </a:stretch>
        </p:blipFill>
        <p:spPr bwMode="auto">
          <a:xfrm>
            <a:off x="6086474" y="1450975"/>
            <a:ext cx="2600325" cy="2025650"/>
          </a:xfrm>
          <a:prstGeom prst="rect">
            <a:avLst/>
          </a:prstGeom>
          <a:noFill/>
          <a:ln w="9525">
            <a:noFill/>
            <a:miter lim="800000"/>
            <a:headEnd/>
            <a:tailEnd/>
          </a:ln>
        </p:spPr>
      </p:pic>
      <p:sp>
        <p:nvSpPr>
          <p:cNvPr id="3" name="Rectangle 2"/>
          <p:cNvSpPr/>
          <p:nvPr/>
        </p:nvSpPr>
        <p:spPr>
          <a:xfrm>
            <a:off x="457199" y="1485901"/>
            <a:ext cx="5534025" cy="3816429"/>
          </a:xfrm>
          <a:prstGeom prst="rect">
            <a:avLst/>
          </a:prstGeom>
        </p:spPr>
        <p:txBody>
          <a:bodyPr wrap="square">
            <a:spAutoFit/>
          </a:bodyPr>
          <a:lstStyle/>
          <a:p>
            <a:r>
              <a:rPr lang="en-US" sz="2200" dirty="0">
                <a:latin typeface="Arial Narrow"/>
                <a:cs typeface="Arial Narrow"/>
              </a:rPr>
              <a:t>Daniela uses her fingers as a tool</a:t>
            </a:r>
            <a:r>
              <a:rPr lang="en-US" sz="2200" dirty="0" smtClean="0">
                <a:latin typeface="Arial Narrow"/>
                <a:cs typeface="Arial Narrow"/>
              </a:rPr>
              <a:t>. She </a:t>
            </a:r>
            <a:r>
              <a:rPr lang="en-US" sz="2200" dirty="0">
                <a:latin typeface="Arial Narrow"/>
                <a:cs typeface="Arial Narrow"/>
              </a:rPr>
              <a:t>begins by putting out nine fingers and then adjusts the numbers of fingers to meet the constraints of the problem</a:t>
            </a:r>
            <a:r>
              <a:rPr lang="en-US" sz="2200" dirty="0" smtClean="0">
                <a:latin typeface="Arial Narrow"/>
                <a:cs typeface="Arial Narrow"/>
              </a:rPr>
              <a:t>.</a:t>
            </a:r>
          </a:p>
          <a:p>
            <a:endParaRPr lang="en-US" sz="2200" dirty="0">
              <a:latin typeface="Arial Narrow"/>
              <a:cs typeface="Arial Narrow"/>
            </a:endParaRPr>
          </a:p>
          <a:p>
            <a:r>
              <a:rPr lang="en-US" sz="2200" dirty="0" smtClean="0">
                <a:latin typeface="Arial Narrow"/>
                <a:cs typeface="Arial Narrow"/>
              </a:rPr>
              <a:t>Some students used </a:t>
            </a:r>
            <a:r>
              <a:rPr lang="en-US" sz="2200" dirty="0">
                <a:latin typeface="Arial Narrow"/>
                <a:cs typeface="Arial Narrow"/>
              </a:rPr>
              <a:t>tally marks to decontextualize the problem</a:t>
            </a:r>
            <a:r>
              <a:rPr lang="en-US" sz="2200" dirty="0" smtClean="0">
                <a:latin typeface="Arial Narrow"/>
                <a:cs typeface="Arial Narrow"/>
              </a:rPr>
              <a:t>.</a:t>
            </a:r>
          </a:p>
          <a:p>
            <a:endParaRPr lang="en-US" sz="2200" dirty="0">
              <a:latin typeface="Arial Narrow"/>
              <a:cs typeface="Arial Narrow"/>
            </a:endParaRPr>
          </a:p>
          <a:p>
            <a:r>
              <a:rPr lang="en-US" sz="2200" dirty="0">
                <a:latin typeface="Arial Narrow"/>
                <a:cs typeface="Arial Narrow"/>
              </a:rPr>
              <a:t>Other students decontextualized the problem using lists of odd numbers and cubes, and then used drawings of flowers to re-contextualize their solution</a:t>
            </a:r>
            <a:r>
              <a:rPr lang="en-US" sz="2200" dirty="0" smtClean="0">
                <a:latin typeface="Arial Narrow"/>
                <a:cs typeface="Arial Narrow"/>
              </a:rPr>
              <a:t>.</a:t>
            </a:r>
          </a:p>
        </p:txBody>
      </p:sp>
      <p:pic>
        <p:nvPicPr>
          <p:cNvPr id="7" name="Picture 6" descr="::Screen Shot 2012-07-13 at 5.37.29 AM.png"/>
          <p:cNvPicPr/>
          <p:nvPr/>
        </p:nvPicPr>
        <p:blipFill>
          <a:blip r:embed="rId4"/>
          <a:srcRect/>
          <a:stretch>
            <a:fillRect/>
          </a:stretch>
        </p:blipFill>
        <p:spPr bwMode="auto">
          <a:xfrm>
            <a:off x="6086474" y="3680030"/>
            <a:ext cx="2781830" cy="2311195"/>
          </a:xfrm>
          <a:prstGeom prst="rect">
            <a:avLst/>
          </a:prstGeom>
          <a:noFill/>
          <a:ln w="9525">
            <a:noFill/>
            <a:miter lim="800000"/>
            <a:headEnd/>
            <a:tailEnd/>
          </a:ln>
        </p:spPr>
      </p:pic>
      <p:pic>
        <p:nvPicPr>
          <p:cNvPr id="8" name="P 2" descr="Flowers.jpg"/>
          <p:cNvPicPr/>
          <p:nvPr/>
        </p:nvPicPr>
        <p:blipFill>
          <a:blip r:embed="rId5"/>
          <a:srcRect/>
          <a:stretch>
            <a:fillRect/>
          </a:stretch>
        </p:blipFill>
        <p:spPr bwMode="auto">
          <a:xfrm>
            <a:off x="457199" y="5309826"/>
            <a:ext cx="5486400" cy="117686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Group Collaboration</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52</a:t>
            </a:fld>
            <a:endParaRPr lang="en-US" dirty="0"/>
          </a:p>
        </p:txBody>
      </p:sp>
      <p:pic>
        <p:nvPicPr>
          <p:cNvPr id="6" name="Picture 5" descr="::CMP_SMP:FA_Michael, David, Daniel_Poster.jpg"/>
          <p:cNvPicPr/>
          <p:nvPr/>
        </p:nvPicPr>
        <p:blipFill>
          <a:blip r:embed="rId3"/>
          <a:srcRect/>
          <a:stretch>
            <a:fillRect/>
          </a:stretch>
        </p:blipFill>
        <p:spPr bwMode="auto">
          <a:xfrm>
            <a:off x="5082117" y="1592960"/>
            <a:ext cx="3771900" cy="4893733"/>
          </a:xfrm>
          <a:prstGeom prst="rect">
            <a:avLst/>
          </a:prstGeom>
          <a:noFill/>
          <a:ln w="9525">
            <a:noFill/>
            <a:miter lim="800000"/>
            <a:headEnd/>
            <a:tailEnd/>
          </a:ln>
        </p:spPr>
      </p:pic>
      <p:sp>
        <p:nvSpPr>
          <p:cNvPr id="7" name="TextBox 6"/>
          <p:cNvSpPr txBox="1"/>
          <p:nvPr/>
        </p:nvSpPr>
        <p:spPr>
          <a:xfrm>
            <a:off x="228600" y="1592960"/>
            <a:ext cx="4772025" cy="5201424"/>
          </a:xfrm>
          <a:prstGeom prst="rect">
            <a:avLst/>
          </a:prstGeom>
          <a:noFill/>
        </p:spPr>
        <p:txBody>
          <a:bodyPr wrap="square" rtlCol="0">
            <a:spAutoFit/>
          </a:bodyPr>
          <a:lstStyle/>
          <a:p>
            <a:r>
              <a:rPr lang="en-US" sz="3600" dirty="0">
                <a:latin typeface="Arial Narrow"/>
                <a:cs typeface="Arial Narrow"/>
              </a:rPr>
              <a:t>Step 5:</a:t>
            </a:r>
          </a:p>
          <a:p>
            <a:r>
              <a:rPr lang="en-US" sz="3000" dirty="0">
                <a:latin typeface="Arial Narrow"/>
                <a:cs typeface="Arial Narrow"/>
              </a:rPr>
              <a:t>Work in small group to combine </a:t>
            </a:r>
          </a:p>
          <a:p>
            <a:r>
              <a:rPr lang="en-US" sz="3000" dirty="0">
                <a:latin typeface="Arial Narrow"/>
                <a:cs typeface="Arial Narrow"/>
              </a:rPr>
              <a:t>arguments into a poster.</a:t>
            </a:r>
          </a:p>
          <a:p>
            <a:endParaRPr lang="en-US" dirty="0" smtClean="0"/>
          </a:p>
          <a:p>
            <a:r>
              <a:rPr lang="en-US" sz="3600" dirty="0">
                <a:latin typeface="Arial Narrow"/>
                <a:cs typeface="Arial Narrow"/>
              </a:rPr>
              <a:t>Step 6:</a:t>
            </a:r>
          </a:p>
          <a:p>
            <a:r>
              <a:rPr lang="en-US" sz="3000" dirty="0">
                <a:latin typeface="Arial Narrow"/>
                <a:cs typeface="Arial Narrow"/>
              </a:rPr>
              <a:t>Share rough draft of poster with </a:t>
            </a:r>
          </a:p>
          <a:p>
            <a:r>
              <a:rPr lang="en-US" sz="3000" dirty="0">
                <a:latin typeface="Arial Narrow"/>
                <a:cs typeface="Arial Narrow"/>
              </a:rPr>
              <a:t>another group who </a:t>
            </a:r>
            <a:r>
              <a:rPr lang="en-US" sz="3000" dirty="0" smtClean="0">
                <a:latin typeface="Arial Narrow"/>
                <a:cs typeface="Arial Narrow"/>
              </a:rPr>
              <a:t>critiques.</a:t>
            </a:r>
            <a:endParaRPr lang="en-US" sz="3000" dirty="0">
              <a:latin typeface="Arial Narrow"/>
              <a:cs typeface="Arial Narrow"/>
            </a:endParaRPr>
          </a:p>
          <a:p>
            <a:endParaRPr lang="en-US" sz="2000" b="1" dirty="0" smtClean="0">
              <a:latin typeface="Arial Narrow"/>
              <a:cs typeface="Arial Narrow"/>
            </a:endParaRPr>
          </a:p>
          <a:p>
            <a:r>
              <a:rPr lang="en-US" sz="2800" b="1" dirty="0" smtClean="0">
                <a:latin typeface="Arial Narrow"/>
                <a:cs typeface="Arial Narrow"/>
              </a:rPr>
              <a:t>Does </a:t>
            </a:r>
            <a:r>
              <a:rPr lang="en-US" sz="2800" b="1" dirty="0">
                <a:latin typeface="Arial Narrow"/>
                <a:cs typeface="Arial Narrow"/>
              </a:rPr>
              <a:t>the poster represent a complete argument? </a:t>
            </a:r>
            <a:endParaRPr lang="en-US" sz="2800" b="1" dirty="0" smtClean="0">
              <a:latin typeface="Arial Narrow"/>
              <a:cs typeface="Arial Narrow"/>
            </a:endParaRPr>
          </a:p>
          <a:p>
            <a:r>
              <a:rPr lang="en-US" sz="2800" b="1" dirty="0" smtClean="0">
                <a:latin typeface="Arial Narrow"/>
                <a:cs typeface="Arial Narrow"/>
              </a:rPr>
              <a:t>Why </a:t>
            </a:r>
            <a:r>
              <a:rPr lang="en-US" sz="2800" b="1" dirty="0">
                <a:latin typeface="Arial Narrow"/>
                <a:cs typeface="Arial Narrow"/>
              </a:rPr>
              <a:t>or why not?</a:t>
            </a:r>
          </a:p>
          <a:p>
            <a:endParaRPr lang="en-US" dirty="0"/>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Discussion</a:t>
            </a:r>
            <a:endParaRPr lang="en-US" dirty="0"/>
          </a:p>
        </p:txBody>
      </p:sp>
      <p:sp>
        <p:nvSpPr>
          <p:cNvPr id="3" name="Content Placeholder 2"/>
          <p:cNvSpPr>
            <a:spLocks noGrp="1"/>
          </p:cNvSpPr>
          <p:nvPr>
            <p:ph idx="1"/>
          </p:nvPr>
        </p:nvSpPr>
        <p:spPr>
          <a:xfrm>
            <a:off x="457200" y="1600200"/>
            <a:ext cx="8229600" cy="4524375"/>
          </a:xfrm>
        </p:spPr>
        <p:txBody>
          <a:bodyPr/>
          <a:lstStyle/>
          <a:p>
            <a:pPr>
              <a:spcAft>
                <a:spcPts val="1200"/>
              </a:spcAft>
              <a:buNone/>
            </a:pPr>
            <a:r>
              <a:rPr lang="en-US" dirty="0" smtClean="0">
                <a:cs typeface="Arial Narrow"/>
              </a:rPr>
              <a:t>	</a:t>
            </a:r>
            <a:r>
              <a:rPr lang="en-US" sz="3600" dirty="0" smtClean="0">
                <a:cs typeface="Arial Narrow"/>
              </a:rPr>
              <a:t>Reflect </a:t>
            </a:r>
            <a:r>
              <a:rPr lang="en-US" sz="3600" dirty="0">
                <a:cs typeface="Arial Narrow"/>
              </a:rPr>
              <a:t>on the benefits of investing time and instruction to provide opportunities for students to revise and refine their arguments</a:t>
            </a:r>
            <a:r>
              <a:rPr lang="en-US" sz="3600" dirty="0" smtClean="0">
                <a:cs typeface="Arial Narrow"/>
              </a:rPr>
              <a:t>.</a:t>
            </a:r>
          </a:p>
          <a:p>
            <a:pPr>
              <a:spcAft>
                <a:spcPts val="1200"/>
              </a:spcAft>
              <a:buNone/>
            </a:pPr>
            <a:r>
              <a:rPr lang="en-US" sz="3600" dirty="0" smtClean="0">
                <a:cs typeface="Arial Narrow"/>
              </a:rPr>
              <a:t> </a:t>
            </a:r>
            <a:endParaRPr lang="en-US" sz="3600" dirty="0">
              <a:cs typeface="Arial Narrow"/>
            </a:endParaRPr>
          </a:p>
          <a:p>
            <a:pPr lvl="1">
              <a:spcAft>
                <a:spcPts val="1200"/>
              </a:spcAft>
              <a:buFont typeface="Arial" pitchFamily="34" charset="0"/>
              <a:buChar char="•"/>
            </a:pPr>
            <a:r>
              <a:rPr lang="en-US" sz="3200" b="1" dirty="0">
                <a:cs typeface="Arial Narrow"/>
              </a:rPr>
              <a:t>What do students learn from this process?  </a:t>
            </a:r>
          </a:p>
          <a:p>
            <a:pPr lvl="1">
              <a:spcAft>
                <a:spcPts val="1200"/>
              </a:spcAft>
              <a:buFont typeface="Arial" pitchFamily="34" charset="0"/>
              <a:buChar char="•"/>
            </a:pPr>
            <a:r>
              <a:rPr lang="en-US" sz="3200" b="1" dirty="0">
                <a:cs typeface="Arial Narrow"/>
              </a:rPr>
              <a:t>How might this impact future learning</a:t>
            </a:r>
            <a:r>
              <a:rPr lang="en-US" sz="3200" b="1" dirty="0" smtClean="0">
                <a:cs typeface="Arial Narrow"/>
              </a:rPr>
              <a:t>?</a:t>
            </a:r>
            <a:endParaRPr lang="en-US" sz="3200" b="1"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53</a:t>
            </a:fld>
            <a:endParaRPr lang="en-US" dirty="0"/>
          </a:p>
        </p:txBody>
      </p:sp>
    </p:spTree>
    <p:extLst>
      <p:ext uri="{BB962C8B-B14F-4D97-AF65-F5344CB8AC3E}">
        <p14:creationId xmlns:p14="http://schemas.microsoft.com/office/powerpoint/2010/main" val="18488349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Student-Generated Challenge</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54</a:t>
            </a:fld>
            <a:endParaRPr lang="en-US" dirty="0"/>
          </a:p>
        </p:txBody>
      </p:sp>
      <p:sp>
        <p:nvSpPr>
          <p:cNvPr id="3" name="Content Placeholder 2"/>
          <p:cNvSpPr>
            <a:spLocks noGrp="1"/>
          </p:cNvSpPr>
          <p:nvPr>
            <p:ph idx="1"/>
          </p:nvPr>
        </p:nvSpPr>
        <p:spPr/>
        <p:txBody>
          <a:bodyPr>
            <a:normAutofit/>
          </a:bodyPr>
          <a:lstStyle/>
          <a:p>
            <a:pPr marL="0" indent="0">
              <a:buNone/>
            </a:pPr>
            <a:r>
              <a:rPr lang="en-US" sz="3600" dirty="0"/>
              <a:t>T</a:t>
            </a:r>
            <a:r>
              <a:rPr lang="en-US" sz="3600" dirty="0" smtClean="0"/>
              <a:t>he </a:t>
            </a:r>
            <a:r>
              <a:rPr lang="en-US" sz="3600" dirty="0"/>
              <a:t>class developed their own challenge: </a:t>
            </a:r>
            <a:endParaRPr lang="en-US" sz="3600" dirty="0" smtClean="0"/>
          </a:p>
          <a:p>
            <a:pPr marL="0" indent="0">
              <a:buNone/>
            </a:pPr>
            <a:r>
              <a:rPr lang="en-US" dirty="0" smtClean="0"/>
              <a:t>What </a:t>
            </a:r>
            <a:r>
              <a:rPr lang="en-US" dirty="0"/>
              <a:t>happens when adding odd and even numbers</a:t>
            </a:r>
            <a:r>
              <a:rPr lang="en-US" dirty="0" smtClean="0"/>
              <a:t>?</a:t>
            </a:r>
          </a:p>
          <a:p>
            <a:pPr marL="0" indent="0">
              <a:buNone/>
            </a:pPr>
            <a:endParaRPr lang="en-US" dirty="0"/>
          </a:p>
          <a:p>
            <a:r>
              <a:rPr lang="en-US" dirty="0"/>
              <a:t>Max, Spencer, and Haley worked on this challenge during their own time</a:t>
            </a:r>
            <a:r>
              <a:rPr lang="en-US" dirty="0" smtClean="0"/>
              <a:t>.</a:t>
            </a:r>
          </a:p>
          <a:p>
            <a:endParaRPr lang="en-US" dirty="0" smtClean="0"/>
          </a:p>
          <a:p>
            <a:pPr marL="0" indent="0" algn="ctr">
              <a:buNone/>
            </a:pPr>
            <a:r>
              <a:rPr lang="en-US" dirty="0" smtClean="0"/>
              <a:t>Refer to</a:t>
            </a:r>
            <a:r>
              <a:rPr lang="en-US" b="1" dirty="0"/>
              <a:t> </a:t>
            </a:r>
            <a:r>
              <a:rPr lang="en-US" b="1" dirty="0" smtClean="0"/>
              <a:t>“</a:t>
            </a:r>
            <a:r>
              <a:rPr lang="en-US" dirty="0" smtClean="0"/>
              <a:t>Student-Generated </a:t>
            </a:r>
            <a:r>
              <a:rPr lang="en-US" dirty="0"/>
              <a:t>Math </a:t>
            </a:r>
            <a:r>
              <a:rPr lang="en-US" dirty="0" smtClean="0"/>
              <a:t>Challenge” (Handout 3.4.4)</a:t>
            </a:r>
            <a:endParaRPr lang="en-US" dirty="0"/>
          </a:p>
          <a:p>
            <a:pPr marL="0" indent="0">
              <a:buNone/>
            </a:pPr>
            <a:endParaRPr lang="en-US"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ctr"/>
            <a:r>
              <a:rPr lang="en-US" dirty="0" smtClean="0">
                <a:cs typeface="Arial Narrow"/>
              </a:rPr>
              <a:t>Students Describing Viable Arguments</a:t>
            </a:r>
            <a:endParaRPr lang="en-US" dirty="0"/>
          </a:p>
        </p:txBody>
      </p:sp>
      <p:sp>
        <p:nvSpPr>
          <p:cNvPr id="3" name="Content Placeholder 2"/>
          <p:cNvSpPr>
            <a:spLocks noGrp="1"/>
          </p:cNvSpPr>
          <p:nvPr>
            <p:ph idx="1"/>
          </p:nvPr>
        </p:nvSpPr>
        <p:spPr>
          <a:xfrm>
            <a:off x="339129" y="1600200"/>
            <a:ext cx="8414346" cy="4823517"/>
          </a:xfrm>
        </p:spPr>
        <p:txBody>
          <a:bodyPr>
            <a:normAutofit/>
          </a:bodyPr>
          <a:lstStyle/>
          <a:p>
            <a:pPr marL="0" indent="0">
              <a:spcBef>
                <a:spcPts val="0"/>
              </a:spcBef>
              <a:spcAft>
                <a:spcPts val="600"/>
              </a:spcAft>
              <a:buNone/>
              <a:tabLst>
                <a:tab pos="5948363" algn="r"/>
              </a:tabLst>
              <a:defRPr/>
            </a:pPr>
            <a:r>
              <a:rPr lang="en-US" dirty="0" smtClean="0">
                <a:cs typeface="Arial Narrow"/>
              </a:rPr>
              <a:t>View </a:t>
            </a:r>
            <a:r>
              <a:rPr lang="en-US" dirty="0">
                <a:cs typeface="Arial Narrow"/>
              </a:rPr>
              <a:t>this final odd/even video of three </a:t>
            </a:r>
            <a:r>
              <a:rPr lang="en-US" dirty="0" smtClean="0">
                <a:cs typeface="Arial Narrow"/>
              </a:rPr>
              <a:t>students </a:t>
            </a:r>
            <a:r>
              <a:rPr lang="en-US" dirty="0">
                <a:cs typeface="Arial Narrow"/>
              </a:rPr>
              <a:t>describing viable </a:t>
            </a:r>
            <a:r>
              <a:rPr lang="en-US" dirty="0" smtClean="0">
                <a:cs typeface="Arial Narrow"/>
              </a:rPr>
              <a:t>arguments:</a:t>
            </a:r>
          </a:p>
          <a:p>
            <a:pPr marL="0" indent="0">
              <a:spcBef>
                <a:spcPts val="0"/>
              </a:spcBef>
              <a:spcAft>
                <a:spcPts val="600"/>
              </a:spcAft>
              <a:buNone/>
              <a:tabLst>
                <a:tab pos="5948363" algn="r"/>
              </a:tabLst>
              <a:defRPr/>
            </a:pPr>
            <a:endParaRPr lang="en-US" dirty="0" smtClean="0">
              <a:cs typeface="Arial Narrow"/>
            </a:endParaRPr>
          </a:p>
          <a:p>
            <a:pPr marL="0" indent="0">
              <a:spcBef>
                <a:spcPts val="0"/>
              </a:spcBef>
              <a:spcAft>
                <a:spcPts val="600"/>
              </a:spcAft>
              <a:buNone/>
              <a:tabLst>
                <a:tab pos="5948363" algn="r"/>
              </a:tabLst>
              <a:defRPr/>
            </a:pPr>
            <a:r>
              <a:rPr lang="en-US" sz="1900" dirty="0">
                <a:cs typeface="Arial Narrow"/>
                <a:hlinkClick r:id="rId3"/>
              </a:rPr>
              <a:t>http://</a:t>
            </a:r>
            <a:r>
              <a:rPr lang="en-US" sz="1900" dirty="0" smtClean="0">
                <a:cs typeface="Arial Narrow"/>
                <a:hlinkClick r:id="rId3"/>
              </a:rPr>
              <a:t>myboe.org/portal/default/Content/Viewer/Content?action=2&amp;scId=306591&amp;sciId=11852</a:t>
            </a:r>
            <a:endParaRPr lang="en-US" sz="1900" dirty="0" smtClean="0">
              <a:cs typeface="Arial Narrow"/>
            </a:endParaRPr>
          </a:p>
          <a:p>
            <a:pPr marL="0" indent="0" algn="ctr">
              <a:spcBef>
                <a:spcPts val="0"/>
              </a:spcBef>
              <a:spcAft>
                <a:spcPts val="600"/>
              </a:spcAft>
              <a:buNone/>
              <a:tabLst>
                <a:tab pos="5948363" algn="r"/>
              </a:tabLst>
              <a:defRPr/>
            </a:pPr>
            <a:endParaRPr lang="en-US" sz="2600" i="1" dirty="0" smtClean="0">
              <a:cs typeface="Arial Narrow"/>
            </a:endParaRPr>
          </a:p>
          <a:p>
            <a:pPr marL="0" indent="0" algn="ctr">
              <a:spcBef>
                <a:spcPts val="0"/>
              </a:spcBef>
              <a:spcAft>
                <a:spcPts val="600"/>
              </a:spcAft>
              <a:buNone/>
              <a:tabLst>
                <a:tab pos="5948363" algn="r"/>
              </a:tabLst>
              <a:defRPr/>
            </a:pPr>
            <a:endParaRPr lang="en-US" sz="2600" i="1" dirty="0" smtClean="0">
              <a:cs typeface="Arial Narrow"/>
            </a:endParaRPr>
          </a:p>
          <a:p>
            <a:pPr marL="0" indent="0" algn="ctr">
              <a:buNone/>
            </a:pPr>
            <a:r>
              <a:rPr lang="en-US" sz="2400" i="1" dirty="0" smtClean="0"/>
              <a:t>“Children </a:t>
            </a:r>
            <a:r>
              <a:rPr lang="en-US" sz="2400" i="1" dirty="0"/>
              <a:t>must be shown how to cultivate a climate of debate, questioning and multiple interpretations. They must think about </a:t>
            </a:r>
            <a:r>
              <a:rPr lang="en-US" sz="2400" i="1" dirty="0" smtClean="0"/>
              <a:t>how </a:t>
            </a:r>
            <a:r>
              <a:rPr lang="en-US" sz="2400" i="1" dirty="0"/>
              <a:t>to disagree with each other in ways that allow </a:t>
            </a:r>
            <a:r>
              <a:rPr lang="en-US" sz="2400" i="1" dirty="0" smtClean="0"/>
              <a:t>the other </a:t>
            </a:r>
            <a:r>
              <a:rPr lang="en-US" sz="2400" i="1" dirty="0"/>
              <a:t>person to hear what is being said."</a:t>
            </a:r>
          </a:p>
          <a:p>
            <a:pPr marL="0" indent="0" algn="r">
              <a:buNone/>
            </a:pPr>
            <a:r>
              <a:rPr lang="en-US" sz="1600" dirty="0"/>
              <a:t>Calkins, 2001</a:t>
            </a:r>
          </a:p>
          <a:p>
            <a:pPr marL="0" indent="0">
              <a:spcBef>
                <a:spcPts val="0"/>
              </a:spcBef>
              <a:spcAft>
                <a:spcPts val="600"/>
              </a:spcAft>
              <a:buNone/>
              <a:tabLst>
                <a:tab pos="5948363" algn="r"/>
              </a:tabLst>
              <a:defRPr/>
            </a:pPr>
            <a:endParaRPr lang="en-US" dirty="0">
              <a:cs typeface="Arial Narrow"/>
            </a:endParaRP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55</a:t>
            </a:fld>
            <a:endParaRPr lang="en-US" dirty="0"/>
          </a:p>
        </p:txBody>
      </p:sp>
    </p:spTree>
    <p:extLst>
      <p:ext uri="{BB962C8B-B14F-4D97-AF65-F5344CB8AC3E}">
        <p14:creationId xmlns:p14="http://schemas.microsoft.com/office/powerpoint/2010/main" val="331458802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3.5 Summary: MP2</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sz="2800" dirty="0"/>
              <a:t>C</a:t>
            </a:r>
            <a:r>
              <a:rPr lang="en-US" sz="2800" dirty="0" smtClean="0"/>
              <a:t>ompare </a:t>
            </a:r>
            <a:r>
              <a:rPr lang="en-US" sz="2800" dirty="0"/>
              <a:t>the student responses to the Flower Arrangements task </a:t>
            </a:r>
            <a:r>
              <a:rPr lang="en-US" sz="2800" dirty="0" smtClean="0"/>
              <a:t>to the reasoning practices in </a:t>
            </a:r>
            <a:r>
              <a:rPr lang="en-US" sz="2800" i="1" dirty="0" smtClean="0">
                <a:cs typeface="Arial Narrow"/>
              </a:rPr>
              <a:t>MP2</a:t>
            </a:r>
            <a:r>
              <a:rPr lang="en-US" sz="2800" i="1" dirty="0">
                <a:cs typeface="Arial Narrow"/>
              </a:rPr>
              <a:t>. Reasoning Abstractly and </a:t>
            </a:r>
            <a:r>
              <a:rPr lang="en-US" sz="2800" i="1" dirty="0" smtClean="0">
                <a:cs typeface="Arial Narrow"/>
              </a:rPr>
              <a:t>Quantitatively </a:t>
            </a:r>
            <a:r>
              <a:rPr lang="en-US" sz="2800" b="1" dirty="0"/>
              <a:t>(Handout 3.0.2)</a:t>
            </a:r>
            <a:r>
              <a:rPr lang="en-US" sz="2800" dirty="0"/>
              <a:t>. </a:t>
            </a:r>
          </a:p>
          <a:p>
            <a:pPr marL="0" indent="0">
              <a:buNone/>
            </a:pPr>
            <a:endParaRPr lang="en-US" dirty="0" smtClean="0"/>
          </a:p>
          <a:p>
            <a:pPr marL="0" indent="0">
              <a:buNone/>
            </a:pPr>
            <a:r>
              <a:rPr lang="en-US" sz="2800" dirty="0"/>
              <a:t>Look for evidence of the practice descriptors in the student work samples </a:t>
            </a:r>
            <a:r>
              <a:rPr lang="en-US" sz="2800" dirty="0" smtClean="0"/>
              <a:t>just </a:t>
            </a:r>
            <a:r>
              <a:rPr lang="en-US" sz="2800" dirty="0"/>
              <a:t>reviewed.</a:t>
            </a:r>
          </a:p>
          <a:p>
            <a:endParaRPr lang="en-US" dirty="0" smtClean="0"/>
          </a:p>
          <a:p>
            <a:pPr marL="0" indent="0">
              <a:buNone/>
            </a:pPr>
            <a:r>
              <a:rPr lang="en-US" sz="2800" b="1" dirty="0">
                <a:cs typeface="Arial Narrow"/>
              </a:rPr>
              <a:t>What evidence from the student work on </a:t>
            </a:r>
            <a:r>
              <a:rPr lang="en-US" sz="2800" b="1" dirty="0" smtClean="0">
                <a:cs typeface="Arial Narrow"/>
              </a:rPr>
              <a:t>“Flower Arrangements” </a:t>
            </a:r>
            <a:r>
              <a:rPr lang="en-US" sz="2800" b="1" dirty="0">
                <a:cs typeface="Arial Narrow"/>
              </a:rPr>
              <a:t>fit the </a:t>
            </a:r>
            <a:r>
              <a:rPr lang="en-US" sz="2800" b="1" dirty="0" smtClean="0">
                <a:cs typeface="Arial Narrow"/>
              </a:rPr>
              <a:t>descriptors </a:t>
            </a:r>
            <a:r>
              <a:rPr lang="en-US" sz="2800" b="1" dirty="0">
                <a:cs typeface="Arial Narrow"/>
              </a:rPr>
              <a:t>for reasoning abstractly and quantitatively?</a:t>
            </a: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56</a:t>
            </a:fld>
            <a:endParaRPr lang="en-US" dirty="0"/>
          </a:p>
        </p:txBody>
      </p:sp>
    </p:spTree>
    <p:extLst>
      <p:ext uri="{BB962C8B-B14F-4D97-AF65-F5344CB8AC3E}">
        <p14:creationId xmlns:p14="http://schemas.microsoft.com/office/powerpoint/2010/main" val="370698951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Summary, MP3</a:t>
            </a:r>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57</a:t>
            </a:fld>
            <a:endParaRPr lang="en-US" dirty="0"/>
          </a:p>
        </p:txBody>
      </p:sp>
      <p:sp>
        <p:nvSpPr>
          <p:cNvPr id="6" name="Content Placeholder 2"/>
          <p:cNvSpPr>
            <a:spLocks noGrp="1"/>
          </p:cNvSpPr>
          <p:nvPr>
            <p:ph idx="1"/>
          </p:nvPr>
        </p:nvSpPr>
        <p:spPr>
          <a:xfrm>
            <a:off x="457200" y="1663176"/>
            <a:ext cx="8686800" cy="4823517"/>
          </a:xfrm>
        </p:spPr>
        <p:txBody>
          <a:bodyPr>
            <a:normAutofit/>
          </a:bodyPr>
          <a:lstStyle/>
          <a:p>
            <a:endParaRPr lang="en-US" sz="1800" dirty="0" smtClean="0"/>
          </a:p>
          <a:p>
            <a:pPr marL="0" indent="0">
              <a:buNone/>
            </a:pPr>
            <a:r>
              <a:rPr lang="en-US" sz="2800" dirty="0" smtClean="0">
                <a:latin typeface="Arial Narrow" pitchFamily="34" charset="0"/>
                <a:cs typeface="Arial Narrow"/>
              </a:rPr>
              <a:t>Refer to </a:t>
            </a:r>
            <a:r>
              <a:rPr lang="en-US" sz="2800" i="1" dirty="0" smtClean="0">
                <a:latin typeface="Arial Narrow" pitchFamily="34" charset="0"/>
                <a:cs typeface="Arial Narrow"/>
              </a:rPr>
              <a:t>MP3</a:t>
            </a:r>
            <a:r>
              <a:rPr lang="en-US" sz="2800" i="1" dirty="0">
                <a:latin typeface="Arial Narrow" pitchFamily="34" charset="0"/>
                <a:cs typeface="Arial Narrow"/>
              </a:rPr>
              <a:t>. </a:t>
            </a:r>
            <a:r>
              <a:rPr lang="en-US" sz="2800" i="1" dirty="0">
                <a:latin typeface="Arial Narrow" pitchFamily="34" charset="0"/>
                <a:cs typeface="Arial"/>
              </a:rPr>
              <a:t>Constructing Viable Arguments and Critiquing the Reasoning of Others </a:t>
            </a:r>
            <a:r>
              <a:rPr lang="en-US" sz="2800" i="1" dirty="0" smtClean="0">
                <a:latin typeface="Arial Narrow" pitchFamily="34" charset="0"/>
                <a:cs typeface="Arial Narrow"/>
              </a:rPr>
              <a:t> </a:t>
            </a:r>
            <a:r>
              <a:rPr lang="en-US" sz="2800" dirty="0">
                <a:latin typeface="Arial Narrow" pitchFamily="34" charset="0"/>
              </a:rPr>
              <a:t>(Handout 3.0.2). </a:t>
            </a:r>
          </a:p>
          <a:p>
            <a:endParaRPr lang="en-US" sz="1800" dirty="0"/>
          </a:p>
          <a:p>
            <a:r>
              <a:rPr lang="en-US" sz="2800" dirty="0" smtClean="0"/>
              <a:t>Elementary </a:t>
            </a:r>
            <a:r>
              <a:rPr lang="en-US" sz="2800" dirty="0"/>
              <a:t>students can construct arguments using concrete referents such as objects, drawings, diagrams, and actions. </a:t>
            </a:r>
            <a:endParaRPr lang="en-US" sz="2800" dirty="0" smtClean="0"/>
          </a:p>
          <a:p>
            <a:endParaRPr lang="en-US" sz="2800" dirty="0" smtClean="0"/>
          </a:p>
          <a:p>
            <a:r>
              <a:rPr lang="en-US" sz="2800" dirty="0" smtClean="0"/>
              <a:t>Such </a:t>
            </a:r>
            <a:r>
              <a:rPr lang="en-US" sz="2800" dirty="0"/>
              <a:t>arguments can make sense and be correct, even though they are not generalized or made formal until later grades.</a:t>
            </a:r>
          </a:p>
          <a:p>
            <a:endParaRPr lang="en-US" dirty="0"/>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rPr>
              <a:t>Community of </a:t>
            </a:r>
            <a:r>
              <a:rPr lang="en-US" dirty="0" err="1" smtClean="0">
                <a:solidFill>
                  <a:srgbClr val="000000"/>
                </a:solidFill>
              </a:rPr>
              <a:t>Reasoners</a:t>
            </a:r>
            <a:endParaRPr lang="en-US" dirty="0">
              <a:solidFill>
                <a:srgbClr val="000000"/>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58</a:t>
            </a:fld>
            <a:endParaRPr lang="en-US" dirty="0"/>
          </a:p>
        </p:txBody>
      </p:sp>
      <p:pic>
        <p:nvPicPr>
          <p:cNvPr id="6" name="Picture 5" descr="::::CMP_SMP:Old:SMP Screen shots:Instant Conversation1.png"/>
          <p:cNvPicPr/>
          <p:nvPr/>
        </p:nvPicPr>
        <p:blipFill>
          <a:blip r:embed="rId3"/>
          <a:srcRect/>
          <a:stretch>
            <a:fillRect/>
          </a:stretch>
        </p:blipFill>
        <p:spPr bwMode="auto">
          <a:xfrm>
            <a:off x="389400" y="3861858"/>
            <a:ext cx="3437004" cy="1966311"/>
          </a:xfrm>
          <a:prstGeom prst="rect">
            <a:avLst/>
          </a:prstGeom>
          <a:noFill/>
          <a:ln w="9525">
            <a:noFill/>
            <a:miter lim="800000"/>
            <a:headEnd/>
            <a:tailEnd/>
          </a:ln>
        </p:spPr>
      </p:pic>
      <p:sp>
        <p:nvSpPr>
          <p:cNvPr id="7" name="TextBox 6"/>
          <p:cNvSpPr txBox="1"/>
          <p:nvPr/>
        </p:nvSpPr>
        <p:spPr>
          <a:xfrm>
            <a:off x="3990201" y="1504086"/>
            <a:ext cx="4916731" cy="4078039"/>
          </a:xfrm>
          <a:prstGeom prst="rect">
            <a:avLst/>
          </a:prstGeom>
          <a:noFill/>
        </p:spPr>
        <p:txBody>
          <a:bodyPr wrap="square" rtlCol="0">
            <a:spAutoFit/>
          </a:bodyPr>
          <a:lstStyle/>
          <a:p>
            <a:pPr>
              <a:spcAft>
                <a:spcPts val="600"/>
              </a:spcAft>
            </a:pPr>
            <a:endParaRPr lang="en-US" sz="2800" b="1" dirty="0" smtClean="0">
              <a:latin typeface="Arial Narrow"/>
              <a:cs typeface="Arial Narrow"/>
            </a:endParaRPr>
          </a:p>
          <a:p>
            <a:pPr>
              <a:spcAft>
                <a:spcPts val="600"/>
              </a:spcAft>
            </a:pPr>
            <a:r>
              <a:rPr lang="en-US" sz="2800" b="1" dirty="0" smtClean="0">
                <a:latin typeface="Arial Narrow"/>
                <a:cs typeface="Arial Narrow"/>
              </a:rPr>
              <a:t>Mathematical Conversations</a:t>
            </a:r>
          </a:p>
          <a:p>
            <a:pPr>
              <a:spcAft>
                <a:spcPts val="600"/>
              </a:spcAft>
              <a:buFontTx/>
              <a:buChar char="-"/>
            </a:pPr>
            <a:r>
              <a:rPr lang="en-US" sz="2800" dirty="0" smtClean="0">
                <a:latin typeface="Arial Narrow"/>
                <a:cs typeface="Arial Narrow"/>
              </a:rPr>
              <a:t>Active listeners</a:t>
            </a:r>
          </a:p>
          <a:p>
            <a:pPr>
              <a:spcAft>
                <a:spcPts val="600"/>
              </a:spcAft>
              <a:buFontTx/>
              <a:buChar char="-"/>
            </a:pPr>
            <a:r>
              <a:rPr lang="en-US" sz="2800" dirty="0" smtClean="0">
                <a:latin typeface="Arial Narrow"/>
                <a:cs typeface="Arial Narrow"/>
              </a:rPr>
              <a:t>Analyze what have heard</a:t>
            </a:r>
          </a:p>
          <a:p>
            <a:pPr>
              <a:spcAft>
                <a:spcPts val="600"/>
              </a:spcAft>
              <a:buFontTx/>
              <a:buChar char="-"/>
            </a:pPr>
            <a:r>
              <a:rPr lang="en-US" sz="2800" dirty="0" smtClean="0">
                <a:latin typeface="Arial Narrow"/>
                <a:cs typeface="Arial Narrow"/>
              </a:rPr>
              <a:t>Ask clarifying questions</a:t>
            </a:r>
          </a:p>
          <a:p>
            <a:pPr>
              <a:spcAft>
                <a:spcPts val="600"/>
              </a:spcAft>
              <a:buFontTx/>
              <a:buChar char="-"/>
            </a:pPr>
            <a:r>
              <a:rPr lang="en-US" sz="2800" dirty="0" smtClean="0">
                <a:latin typeface="Arial Narrow"/>
                <a:cs typeface="Arial Narrow"/>
              </a:rPr>
              <a:t>Build on other’s ideas</a:t>
            </a:r>
          </a:p>
          <a:p>
            <a:pPr>
              <a:spcAft>
                <a:spcPts val="600"/>
              </a:spcAft>
              <a:buFontTx/>
              <a:buChar char="-"/>
            </a:pPr>
            <a:r>
              <a:rPr lang="en-US" sz="2800" dirty="0" smtClean="0">
                <a:latin typeface="Arial Narrow"/>
                <a:cs typeface="Arial Narrow"/>
              </a:rPr>
              <a:t>Challenge other’s thinking</a:t>
            </a:r>
          </a:p>
          <a:p>
            <a:pPr>
              <a:spcAft>
                <a:spcPts val="600"/>
              </a:spcAft>
              <a:buFontTx/>
              <a:buChar char="-"/>
            </a:pPr>
            <a:r>
              <a:rPr lang="en-US" sz="2800" dirty="0" smtClean="0">
                <a:latin typeface="Arial Narrow"/>
                <a:cs typeface="Arial Narrow"/>
              </a:rPr>
              <a:t>Present a variety of strategies</a:t>
            </a:r>
            <a:endParaRPr lang="en-US" sz="2800" dirty="0">
              <a:latin typeface="Arial Narrow"/>
              <a:cs typeface="Arial Narrow"/>
            </a:endParaRPr>
          </a:p>
        </p:txBody>
      </p:sp>
      <p:sp>
        <p:nvSpPr>
          <p:cNvPr id="3" name="Rectangle 2"/>
          <p:cNvSpPr/>
          <p:nvPr/>
        </p:nvSpPr>
        <p:spPr>
          <a:xfrm>
            <a:off x="339129" y="1824334"/>
            <a:ext cx="3537546" cy="1569660"/>
          </a:xfrm>
          <a:prstGeom prst="rect">
            <a:avLst/>
          </a:prstGeom>
        </p:spPr>
        <p:txBody>
          <a:bodyPr wrap="square">
            <a:spAutoFit/>
          </a:bodyPr>
          <a:lstStyle/>
          <a:p>
            <a:pPr>
              <a:spcAft>
                <a:spcPts val="600"/>
              </a:spcAft>
            </a:pPr>
            <a:r>
              <a:rPr lang="en-US" sz="2400" dirty="0">
                <a:latin typeface="Arial Narrow" pitchFamily="34" charset="0"/>
              </a:rPr>
              <a:t>Students in the participating classroom made strides in building a strong community of </a:t>
            </a:r>
            <a:r>
              <a:rPr lang="en-US" sz="2400" dirty="0" err="1" smtClean="0">
                <a:latin typeface="Arial Narrow" pitchFamily="34" charset="0"/>
              </a:rPr>
              <a:t>reasoners</a:t>
            </a:r>
            <a:r>
              <a:rPr lang="en-US" sz="2400" dirty="0" smtClean="0">
                <a:latin typeface="Arial Narrow" pitchFamily="34" charset="0"/>
              </a:rPr>
              <a:t>.</a:t>
            </a:r>
            <a:endParaRPr lang="en-US" sz="2400" dirty="0">
              <a:latin typeface="Arial Narrow" pitchFamily="34" charset="0"/>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rPr>
              <a:t>Assumptions</a:t>
            </a:r>
            <a:endParaRPr lang="en-US" dirty="0">
              <a:solidFill>
                <a:srgbClr val="000000"/>
              </a:solidFill>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59</a:t>
            </a:fld>
            <a:endParaRPr lang="en-US" dirty="0"/>
          </a:p>
        </p:txBody>
      </p:sp>
      <p:sp>
        <p:nvSpPr>
          <p:cNvPr id="7" name="Content Placeholder 6"/>
          <p:cNvSpPr>
            <a:spLocks noGrp="1"/>
          </p:cNvSpPr>
          <p:nvPr>
            <p:ph idx="1"/>
          </p:nvPr>
        </p:nvSpPr>
        <p:spPr/>
        <p:txBody>
          <a:bodyPr>
            <a:normAutofit lnSpcReduction="10000"/>
          </a:bodyPr>
          <a:lstStyle/>
          <a:p>
            <a:pPr>
              <a:buNone/>
            </a:pPr>
            <a:endParaRPr lang="en-US" sz="1200" dirty="0" smtClean="0">
              <a:cs typeface="Arial Narrow"/>
            </a:endParaRPr>
          </a:p>
          <a:p>
            <a:pPr>
              <a:spcAft>
                <a:spcPts val="1200"/>
              </a:spcAft>
            </a:pPr>
            <a:r>
              <a:rPr lang="en-US" dirty="0" smtClean="0">
                <a:cs typeface="Arial Narrow"/>
              </a:rPr>
              <a:t>Classrooms of teachers and students need time, culture, and opportunities to implement the reasoning and explaining practices.</a:t>
            </a:r>
          </a:p>
          <a:p>
            <a:pPr>
              <a:spcAft>
                <a:spcPts val="1200"/>
              </a:spcAft>
            </a:pPr>
            <a:r>
              <a:rPr lang="en-US" dirty="0" smtClean="0">
                <a:cs typeface="Arial Narrow"/>
              </a:rPr>
              <a:t>Classrooms need to establish a “community of </a:t>
            </a:r>
            <a:r>
              <a:rPr lang="en-US" dirty="0" err="1" smtClean="0">
                <a:cs typeface="Arial Narrow"/>
              </a:rPr>
              <a:t>reasoners</a:t>
            </a:r>
            <a:r>
              <a:rPr lang="en-US" dirty="0" smtClean="0">
                <a:cs typeface="Arial Narrow"/>
              </a:rPr>
              <a:t>” where students make public their thinking</a:t>
            </a:r>
          </a:p>
          <a:p>
            <a:pPr>
              <a:spcAft>
                <a:spcPts val="1200"/>
              </a:spcAft>
            </a:pPr>
            <a:r>
              <a:rPr lang="en-US" dirty="0" smtClean="0">
                <a:cs typeface="Arial Narrow"/>
              </a:rPr>
              <a:t>Revision is an essential part of increasing the viability of arguments.</a:t>
            </a:r>
          </a:p>
          <a:p>
            <a:pPr>
              <a:buNone/>
            </a:pPr>
            <a:endParaRPr lang="en-US" dirty="0">
              <a:cs typeface="Arial Narrow"/>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Unpacking MP2 and MP3</a:t>
            </a:r>
            <a:endParaRPr lang="en-US" dirty="0"/>
          </a:p>
        </p:txBody>
      </p:sp>
      <p:sp>
        <p:nvSpPr>
          <p:cNvPr id="3" name="Content Placeholder 2"/>
          <p:cNvSpPr>
            <a:spLocks noGrp="1"/>
          </p:cNvSpPr>
          <p:nvPr>
            <p:ph idx="1"/>
          </p:nvPr>
        </p:nvSpPr>
        <p:spPr/>
        <p:txBody>
          <a:bodyPr/>
          <a:lstStyle/>
          <a:p>
            <a:pPr marL="0" indent="0">
              <a:buNone/>
            </a:pPr>
            <a:r>
              <a:rPr lang="en-US" sz="3600" dirty="0">
                <a:ea typeface="ＭＳ Ｐゴシック" pitchFamily="84" charset="-128"/>
                <a:cs typeface="Arial Narrow"/>
              </a:rPr>
              <a:t>Read MP2 and MP3</a:t>
            </a:r>
          </a:p>
          <a:p>
            <a:r>
              <a:rPr lang="en-US" sz="3000" dirty="0">
                <a:ea typeface="ＭＳ Ｐゴシック" pitchFamily="84" charset="-128"/>
                <a:cs typeface="Arial Narrow"/>
              </a:rPr>
              <a:t>Highlight key words or phrases that seem particularly cogent to you or that puzzle or intrigue you</a:t>
            </a:r>
          </a:p>
          <a:p>
            <a:r>
              <a:rPr lang="en-US" sz="3000" dirty="0">
                <a:ea typeface="ＭＳ Ｐゴシック" pitchFamily="84" charset="-128"/>
                <a:cs typeface="Arial Narrow"/>
              </a:rPr>
              <a:t>Make a note of questions you have about particular parts of these two mathematical practices.</a:t>
            </a:r>
          </a:p>
          <a:p>
            <a:r>
              <a:rPr lang="en-US" sz="3000" dirty="0">
                <a:ea typeface="ＭＳ Ｐゴシック" pitchFamily="84" charset="-128"/>
                <a:cs typeface="Arial Narrow"/>
              </a:rPr>
              <a:t>Consider in particular how the two practices are related.</a:t>
            </a: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6</a:t>
            </a:fld>
            <a:endParaRPr lang="en-US" dirty="0"/>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solidFill>
                  <a:srgbClr val="000000"/>
                </a:solidFill>
              </a:rPr>
              <a:t>Claim</a:t>
            </a:r>
            <a:endParaRPr lang="en-US" dirty="0">
              <a:solidFill>
                <a:srgbClr val="000000"/>
              </a:solidFill>
            </a:endParaRPr>
          </a:p>
        </p:txBody>
      </p:sp>
      <p:sp>
        <p:nvSpPr>
          <p:cNvPr id="3" name="Content Placeholder 2"/>
          <p:cNvSpPr>
            <a:spLocks noGrp="1"/>
          </p:cNvSpPr>
          <p:nvPr>
            <p:ph idx="1"/>
          </p:nvPr>
        </p:nvSpPr>
        <p:spPr/>
        <p:txBody>
          <a:bodyPr>
            <a:normAutofit lnSpcReduction="10000"/>
          </a:bodyPr>
          <a:lstStyle/>
          <a:p>
            <a:pPr marL="0" indent="0">
              <a:buNone/>
            </a:pPr>
            <a:r>
              <a:rPr lang="en-US" dirty="0" smtClean="0">
                <a:cs typeface="Arial Narrow"/>
              </a:rPr>
              <a:t>If all student become proficient with using the reasoning and explaining practices, they will improve their learning, understanding, and application of mathematics.</a:t>
            </a:r>
          </a:p>
          <a:p>
            <a:pPr marL="0" indent="0"/>
            <a:endParaRPr lang="en-US" dirty="0" smtClean="0">
              <a:cs typeface="Arial Narrow"/>
            </a:endParaRPr>
          </a:p>
          <a:p>
            <a:pPr marL="0" indent="0">
              <a:buNone/>
            </a:pPr>
            <a:r>
              <a:rPr lang="en-US" i="1" dirty="0" smtClean="0">
                <a:cs typeface="Arial Narrow"/>
              </a:rPr>
              <a:t>“Students at all grades can listen or read the arguments of others, decide whether they make sense, and ask useful questions to clarify or improve the arguments.”                </a:t>
            </a:r>
            <a:endParaRPr lang="en-US" sz="2400" dirty="0" smtClean="0">
              <a:cs typeface="Arial Narrow"/>
            </a:endParaRPr>
          </a:p>
          <a:p>
            <a:pPr algn="r">
              <a:buNone/>
            </a:pPr>
            <a:r>
              <a:rPr lang="en-US" sz="2400" dirty="0" smtClean="0">
                <a:cs typeface="Arial Narrow"/>
              </a:rPr>
              <a:t>                               </a:t>
            </a:r>
            <a:r>
              <a:rPr lang="en-US" sz="2162" dirty="0" smtClean="0">
                <a:cs typeface="Arial Narrow"/>
              </a:rPr>
              <a:t>California’s CCSS for Mathematics, 2012</a:t>
            </a:r>
          </a:p>
          <a:p>
            <a:endParaRPr lang="en-US" sz="24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60</a:t>
            </a:fld>
            <a:endParaRPr 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Reflection</a:t>
            </a:r>
            <a:endParaRPr lang="en-US" dirty="0"/>
          </a:p>
        </p:txBody>
      </p:sp>
      <p:sp>
        <p:nvSpPr>
          <p:cNvPr id="3" name="Content Placeholder 2"/>
          <p:cNvSpPr>
            <a:spLocks noGrp="1"/>
          </p:cNvSpPr>
          <p:nvPr>
            <p:ph idx="1"/>
          </p:nvPr>
        </p:nvSpPr>
        <p:spPr/>
        <p:txBody>
          <a:bodyPr/>
          <a:lstStyle/>
          <a:p>
            <a:pPr marL="0" indent="0">
              <a:buNone/>
            </a:pPr>
            <a:endParaRPr lang="en-US" dirty="0" smtClean="0">
              <a:cs typeface="Arial Narrow"/>
            </a:endParaRPr>
          </a:p>
          <a:p>
            <a:pPr marL="0" indent="0">
              <a:buNone/>
            </a:pPr>
            <a:r>
              <a:rPr lang="en-US" dirty="0" smtClean="0">
                <a:cs typeface="Arial Narrow"/>
              </a:rPr>
              <a:t>In </a:t>
            </a:r>
            <a:r>
              <a:rPr lang="en-US" dirty="0">
                <a:cs typeface="Arial Narrow"/>
              </a:rPr>
              <a:t>your Metacognitive </a:t>
            </a:r>
            <a:r>
              <a:rPr lang="en-US" dirty="0" smtClean="0">
                <a:cs typeface="Arial Narrow"/>
              </a:rPr>
              <a:t>Journal, </a:t>
            </a:r>
            <a:r>
              <a:rPr lang="en-US" dirty="0">
                <a:cs typeface="Arial Narrow"/>
              </a:rPr>
              <a:t>reflect on what you learned in this unit to find evidence of the reasoning and explaining standards.  </a:t>
            </a:r>
            <a:endParaRPr lang="en-US" dirty="0" smtClean="0">
              <a:cs typeface="Arial Narrow"/>
            </a:endParaRPr>
          </a:p>
          <a:p>
            <a:pPr marL="0" indent="0">
              <a:buNone/>
            </a:pPr>
            <a:endParaRPr lang="en-US" dirty="0">
              <a:cs typeface="Arial Narrow"/>
            </a:endParaRPr>
          </a:p>
          <a:p>
            <a:pPr marL="0" indent="0">
              <a:buNone/>
            </a:pPr>
            <a:r>
              <a:rPr lang="en-US" dirty="0" smtClean="0">
                <a:cs typeface="Arial Narrow"/>
              </a:rPr>
              <a:t>Write </a:t>
            </a:r>
            <a:r>
              <a:rPr lang="en-US" dirty="0">
                <a:cs typeface="Arial Narrow"/>
              </a:rPr>
              <a:t>about how you might go about creating a community of </a:t>
            </a:r>
            <a:r>
              <a:rPr lang="en-US" dirty="0" err="1">
                <a:cs typeface="Arial Narrow"/>
              </a:rPr>
              <a:t>reasoners</a:t>
            </a:r>
            <a:r>
              <a:rPr lang="en-US" dirty="0">
                <a:cs typeface="Arial Narrow"/>
              </a:rPr>
              <a:t> and implement the practices into your classroom.</a:t>
            </a:r>
          </a:p>
          <a:p>
            <a:endParaRPr lang="en-US" dirty="0"/>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61</a:t>
            </a:fld>
            <a:endParaRPr lang="en-US" dirty="0"/>
          </a:p>
        </p:txBody>
      </p:sp>
    </p:spTree>
    <p:extLst>
      <p:ext uri="{BB962C8B-B14F-4D97-AF65-F5344CB8AC3E}">
        <p14:creationId xmlns:p14="http://schemas.microsoft.com/office/powerpoint/2010/main" val="2845653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686800" cy="1143000"/>
          </a:xfrm>
        </p:spPr>
        <p:txBody>
          <a:bodyPr>
            <a:noAutofit/>
          </a:bodyPr>
          <a:lstStyle/>
          <a:p>
            <a:pPr algn="ctr"/>
            <a:r>
              <a:rPr lang="en-US" sz="3800" dirty="0" smtClean="0"/>
              <a:t>California’s Common Core State Standards for Mathematics</a:t>
            </a:r>
            <a:endParaRPr lang="en-US" sz="3800" dirty="0"/>
          </a:p>
        </p:txBody>
      </p:sp>
      <p:pic>
        <p:nvPicPr>
          <p:cNvPr id="6" name="Content Placeholder 5" descr="iStock_CCSS_Math_Red.jpg"/>
          <p:cNvPicPr>
            <a:picLocks noGrp="1" noChangeAspect="1"/>
          </p:cNvPicPr>
          <p:nvPr>
            <p:ph idx="1"/>
          </p:nvPr>
        </p:nvPicPr>
        <p:blipFill>
          <a:blip r:embed="rId3"/>
          <a:srcRect l="-6746" r="-6746"/>
          <a:stretch>
            <a:fillRect/>
          </a:stretch>
        </p:blip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Small Group Discussion</a:t>
            </a:r>
            <a:endParaRPr lang="en-US" dirty="0"/>
          </a:p>
        </p:txBody>
      </p:sp>
      <p:sp>
        <p:nvSpPr>
          <p:cNvPr id="3" name="Content Placeholder 2"/>
          <p:cNvSpPr>
            <a:spLocks noGrp="1"/>
          </p:cNvSpPr>
          <p:nvPr>
            <p:ph idx="1"/>
          </p:nvPr>
        </p:nvSpPr>
        <p:spPr>
          <a:xfrm>
            <a:off x="165100" y="1600200"/>
            <a:ext cx="8712200" cy="4823517"/>
          </a:xfrm>
        </p:spPr>
        <p:txBody>
          <a:bodyPr>
            <a:noAutofit/>
          </a:bodyPr>
          <a:lstStyle/>
          <a:p>
            <a:r>
              <a:rPr lang="en-US" sz="2800" dirty="0" smtClean="0"/>
              <a:t>What key words or phrases did you highlighted and why they were important to you?</a:t>
            </a:r>
          </a:p>
          <a:p>
            <a:r>
              <a:rPr lang="en-US" sz="2800" dirty="0" smtClean="0"/>
              <a:t>What questions do you have about these two mathematical practices? </a:t>
            </a:r>
          </a:p>
          <a:p>
            <a:r>
              <a:rPr lang="en-US" sz="2800" dirty="0" smtClean="0"/>
              <a:t>How are the two standards related?</a:t>
            </a:r>
          </a:p>
          <a:p>
            <a:r>
              <a:rPr lang="en-US" sz="2800" dirty="0" smtClean="0"/>
              <a:t>What experiences do your students have representing solutions, sharing strategies, listening to other students, and questioning others?</a:t>
            </a:r>
          </a:p>
          <a:p>
            <a:r>
              <a:rPr lang="en-US" sz="2800" dirty="0" smtClean="0"/>
              <a:t>How can you use this information to build toward MP2 and MP3?</a:t>
            </a:r>
          </a:p>
          <a:p>
            <a:endParaRPr lang="en-US" sz="2600" dirty="0"/>
          </a:p>
        </p:txBody>
      </p:sp>
      <p:sp>
        <p:nvSpPr>
          <p:cNvPr id="4" name="Footer Placeholder 3"/>
          <p:cNvSpPr>
            <a:spLocks noGrp="1"/>
          </p:cNvSpPr>
          <p:nvPr>
            <p:ph type="ftr" sz="quarter" idx="3"/>
          </p:nvPr>
        </p:nvSpPr>
        <p:spPr/>
        <p:txBody>
          <a:bodyPr/>
          <a:lstStyle/>
          <a:p>
            <a:r>
              <a:rPr lang="en-US" dirty="0"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7</a:t>
            </a:fld>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dirty="0" smtClean="0"/>
              <a:t>Noticing Students’ Thinking</a:t>
            </a:r>
            <a:endParaRPr lang="en-US" dirty="0"/>
          </a:p>
        </p:txBody>
      </p:sp>
      <p:sp>
        <p:nvSpPr>
          <p:cNvPr id="3" name="Content Placeholder 2"/>
          <p:cNvSpPr>
            <a:spLocks noGrp="1"/>
          </p:cNvSpPr>
          <p:nvPr>
            <p:ph idx="1"/>
          </p:nvPr>
        </p:nvSpPr>
        <p:spPr/>
        <p:txBody>
          <a:bodyPr>
            <a:normAutofit lnSpcReduction="10000"/>
          </a:bodyPr>
          <a:lstStyle/>
          <a:p>
            <a:pPr>
              <a:buNone/>
            </a:pPr>
            <a:r>
              <a:rPr lang="en-US" sz="2400" i="1" dirty="0" smtClean="0"/>
              <a:t>	</a:t>
            </a:r>
            <a:r>
              <a:rPr lang="en-US" dirty="0" smtClean="0"/>
              <a:t>Throughout </a:t>
            </a:r>
            <a:r>
              <a:rPr lang="en-US" dirty="0"/>
              <a:t>Unit 3 you will follow the same 5th-grade students as they learn to engage in viable arguments. </a:t>
            </a:r>
            <a:endParaRPr lang="en-US" dirty="0" smtClean="0"/>
          </a:p>
          <a:p>
            <a:pPr>
              <a:buNone/>
            </a:pPr>
            <a:endParaRPr lang="en-US" i="1" dirty="0" smtClean="0">
              <a:cs typeface="Arial Narrow"/>
            </a:endParaRPr>
          </a:p>
          <a:p>
            <a:pPr>
              <a:buNone/>
            </a:pPr>
            <a:r>
              <a:rPr lang="en-US" i="1" dirty="0" smtClean="0">
                <a:cs typeface="Arial Narrow"/>
              </a:rPr>
              <a:t>	</a:t>
            </a:r>
            <a:r>
              <a:rPr lang="en-US" sz="3000" i="1" dirty="0" smtClean="0">
                <a:cs typeface="Arial Narrow"/>
              </a:rPr>
              <a:t>“</a:t>
            </a:r>
            <a:r>
              <a:rPr lang="en-US" sz="3000" i="1" dirty="0">
                <a:cs typeface="Arial Narrow"/>
              </a:rPr>
              <a:t>If discussions about what constitutes a valid justification do not occur, students often rely on the superficial aspects of an argument, such as the use of formal mathematical symbols, over the mathematical reasoning that underlies the argument.”     </a:t>
            </a:r>
          </a:p>
          <a:p>
            <a:pPr>
              <a:buNone/>
            </a:pPr>
            <a:r>
              <a:rPr lang="en-US" sz="1800" dirty="0">
                <a:cs typeface="Arial Narrow"/>
              </a:rPr>
              <a:t>                                    </a:t>
            </a:r>
          </a:p>
          <a:p>
            <a:pPr algn="r">
              <a:buNone/>
            </a:pPr>
            <a:r>
              <a:rPr lang="en-US" sz="2000" dirty="0">
                <a:cs typeface="Arial Narrow"/>
              </a:rPr>
              <a:t>Healy &amp; </a:t>
            </a:r>
            <a:r>
              <a:rPr lang="en-US" sz="2000" dirty="0" err="1">
                <a:cs typeface="Arial Narrow"/>
              </a:rPr>
              <a:t>Hoyles</a:t>
            </a:r>
            <a:r>
              <a:rPr lang="en-US" sz="2000" dirty="0">
                <a:cs typeface="Arial Narrow"/>
              </a:rPr>
              <a:t>, </a:t>
            </a:r>
            <a:r>
              <a:rPr lang="en-US" sz="2000" dirty="0" smtClean="0">
                <a:cs typeface="Arial Narrow"/>
              </a:rPr>
              <a:t>2000</a:t>
            </a:r>
            <a:endParaRPr lang="en-US" sz="2000"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8</a:t>
            </a:fld>
            <a:endParaRPr lang="en-US" dirty="0"/>
          </a:p>
        </p:txBody>
      </p:sp>
    </p:spTree>
    <p:extLst>
      <p:ext uri="{BB962C8B-B14F-4D97-AF65-F5344CB8AC3E}">
        <p14:creationId xmlns:p14="http://schemas.microsoft.com/office/powerpoint/2010/main" val="334276954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1113"/>
            <a:ext cx="8394700" cy="1143000"/>
          </a:xfrm>
        </p:spPr>
        <p:txBody>
          <a:bodyPr>
            <a:normAutofit/>
          </a:bodyPr>
          <a:lstStyle/>
          <a:p>
            <a:pPr algn="ctr"/>
            <a:r>
              <a:rPr lang="en-US" dirty="0" smtClean="0"/>
              <a:t>Introductions</a:t>
            </a:r>
            <a:endParaRPr lang="en-US" dirty="0"/>
          </a:p>
        </p:txBody>
      </p:sp>
      <p:sp>
        <p:nvSpPr>
          <p:cNvPr id="3" name="Content Placeholder 2"/>
          <p:cNvSpPr>
            <a:spLocks noGrp="1"/>
          </p:cNvSpPr>
          <p:nvPr>
            <p:ph idx="1"/>
          </p:nvPr>
        </p:nvSpPr>
        <p:spPr>
          <a:xfrm>
            <a:off x="457200" y="1438275"/>
            <a:ext cx="8229600" cy="5048418"/>
          </a:xfrm>
        </p:spPr>
        <p:txBody>
          <a:bodyPr>
            <a:normAutofit fontScale="47500" lnSpcReduction="20000"/>
          </a:bodyPr>
          <a:lstStyle/>
          <a:p>
            <a:pPr marL="0" indent="0">
              <a:buNone/>
            </a:pPr>
            <a:r>
              <a:rPr lang="en-US" sz="5100" dirty="0">
                <a:cs typeface="Arial Narrow"/>
              </a:rPr>
              <a:t>The 5th-grade students featured in this unit </a:t>
            </a:r>
            <a:r>
              <a:rPr lang="en-US" sz="5100" dirty="0" smtClean="0">
                <a:cs typeface="Arial Narrow"/>
              </a:rPr>
              <a:t>participated </a:t>
            </a:r>
            <a:r>
              <a:rPr lang="en-US" sz="5100" dirty="0">
                <a:cs typeface="Arial Narrow"/>
              </a:rPr>
              <a:t>in a public lesson study </a:t>
            </a:r>
            <a:r>
              <a:rPr lang="en-US" sz="5100" dirty="0" smtClean="0">
                <a:cs typeface="Arial Narrow"/>
              </a:rPr>
              <a:t>(coached </a:t>
            </a:r>
            <a:r>
              <a:rPr lang="en-US" sz="5100" dirty="0">
                <a:cs typeface="Arial Narrow"/>
              </a:rPr>
              <a:t>by </a:t>
            </a:r>
            <a:r>
              <a:rPr lang="en-US" sz="5100" dirty="0" smtClean="0">
                <a:cs typeface="Arial Narrow"/>
              </a:rPr>
              <a:t>the California </a:t>
            </a:r>
            <a:r>
              <a:rPr lang="en-US" sz="5100" dirty="0">
                <a:cs typeface="Arial Narrow"/>
              </a:rPr>
              <a:t>Mathematics </a:t>
            </a:r>
            <a:r>
              <a:rPr lang="en-US" sz="5100" dirty="0" smtClean="0">
                <a:cs typeface="Arial Narrow"/>
              </a:rPr>
              <a:t>Project) and focused on </a:t>
            </a:r>
            <a:r>
              <a:rPr lang="en-US" sz="5100" dirty="0">
                <a:cs typeface="Arial Narrow"/>
              </a:rPr>
              <a:t>the reasoning and explaining practices. </a:t>
            </a:r>
            <a:endParaRPr lang="en-US" sz="5100" dirty="0" smtClean="0">
              <a:cs typeface="Arial Narrow"/>
            </a:endParaRPr>
          </a:p>
          <a:p>
            <a:pPr marL="0" indent="0">
              <a:buNone/>
            </a:pPr>
            <a:endParaRPr lang="en-US" sz="3800" dirty="0" smtClean="0">
              <a:cs typeface="Arial Narrow"/>
            </a:endParaRPr>
          </a:p>
          <a:p>
            <a:r>
              <a:rPr lang="en-US" sz="4200" dirty="0">
                <a:cs typeface="Arial Narrow"/>
              </a:rPr>
              <a:t>Students Represented: 44% English learners; 67% free and reduced lunch; 8% special needs</a:t>
            </a:r>
          </a:p>
          <a:p>
            <a:pPr>
              <a:buNone/>
            </a:pPr>
            <a:endParaRPr lang="en-US" sz="3800" dirty="0" smtClean="0">
              <a:cs typeface="Arial Narrow"/>
            </a:endParaRPr>
          </a:p>
          <a:p>
            <a:pPr marL="0" indent="0">
              <a:buNone/>
            </a:pPr>
            <a:r>
              <a:rPr lang="en-US" sz="5100" dirty="0">
                <a:cs typeface="Arial Narrow"/>
              </a:rPr>
              <a:t>As you watch the video, consider how the students define and value viable arguments:</a:t>
            </a:r>
          </a:p>
          <a:p>
            <a:pPr marL="0" indent="0">
              <a:buNone/>
            </a:pPr>
            <a:endParaRPr lang="en-US" sz="5100" dirty="0">
              <a:cs typeface="Arial Narrow"/>
            </a:endParaRPr>
          </a:p>
          <a:p>
            <a:pPr marL="57150" indent="0" algn="ctr">
              <a:buNone/>
            </a:pPr>
            <a:r>
              <a:rPr lang="en-US" sz="3800" dirty="0">
                <a:cs typeface="Arial Narrow"/>
                <a:hlinkClick r:id="rId3"/>
              </a:rPr>
              <a:t>http://</a:t>
            </a:r>
            <a:r>
              <a:rPr lang="en-US" sz="3800" dirty="0" smtClean="0">
                <a:cs typeface="Arial Narrow"/>
                <a:hlinkClick r:id="rId3"/>
              </a:rPr>
              <a:t>myboe.org/portal/default/Content/Viewer/Content?action=2&amp;scId=306591&amp;sciId=11837</a:t>
            </a:r>
            <a:endParaRPr lang="en-US" sz="3800" dirty="0" smtClean="0">
              <a:cs typeface="Arial Narrow"/>
            </a:endParaRPr>
          </a:p>
          <a:p>
            <a:pPr marL="57150" indent="0" algn="ctr">
              <a:buNone/>
            </a:pPr>
            <a:endParaRPr lang="en-US" sz="3800" dirty="0" smtClean="0">
              <a:cs typeface="Arial Narrow"/>
            </a:endParaRPr>
          </a:p>
          <a:p>
            <a:pPr marL="0" lvl="1" indent="0">
              <a:buNone/>
            </a:pPr>
            <a:r>
              <a:rPr lang="en-US" sz="4600" b="1" dirty="0">
                <a:cs typeface="Arial Narrow"/>
              </a:rPr>
              <a:t>What are the descriptors of viable arguments that </a:t>
            </a:r>
            <a:r>
              <a:rPr lang="en-US" sz="4600" b="1" dirty="0" smtClean="0">
                <a:cs typeface="Arial Narrow"/>
              </a:rPr>
              <a:t>Jeanette, Haley</a:t>
            </a:r>
            <a:r>
              <a:rPr lang="en-US" sz="4600" b="1" dirty="0">
                <a:cs typeface="Arial Narrow"/>
              </a:rPr>
              <a:t>, and Leslie speak about? </a:t>
            </a:r>
            <a:endParaRPr lang="en-US" sz="4600" b="1" dirty="0" smtClean="0">
              <a:cs typeface="Arial Narrow"/>
            </a:endParaRPr>
          </a:p>
          <a:p>
            <a:pPr marL="0" lvl="1" indent="0">
              <a:buNone/>
            </a:pPr>
            <a:endParaRPr lang="en-US" sz="4600" b="1" dirty="0">
              <a:cs typeface="Arial Narrow"/>
            </a:endParaRPr>
          </a:p>
          <a:p>
            <a:pPr marL="0" lvl="1" indent="0">
              <a:buNone/>
            </a:pPr>
            <a:r>
              <a:rPr lang="en-US" sz="4600" b="1" dirty="0">
                <a:cs typeface="Arial Narrow"/>
              </a:rPr>
              <a:t>How do they describe viable arguments as </a:t>
            </a:r>
            <a:r>
              <a:rPr lang="en-US" sz="4600" b="1" dirty="0" smtClean="0">
                <a:cs typeface="Arial Narrow"/>
              </a:rPr>
              <a:t>part </a:t>
            </a:r>
            <a:r>
              <a:rPr lang="en-US" sz="4600" b="1" dirty="0">
                <a:cs typeface="Arial Narrow"/>
              </a:rPr>
              <a:t>of their </a:t>
            </a:r>
            <a:r>
              <a:rPr lang="en-US" sz="4600" b="1" dirty="0" smtClean="0">
                <a:cs typeface="Arial Narrow"/>
              </a:rPr>
              <a:t>learning </a:t>
            </a:r>
            <a:r>
              <a:rPr lang="en-US" sz="4600" b="1" dirty="0">
                <a:cs typeface="Arial Narrow"/>
              </a:rPr>
              <a:t>process</a:t>
            </a:r>
            <a:r>
              <a:rPr lang="en-US" sz="4600" b="1" dirty="0" smtClean="0">
                <a:cs typeface="Arial Narrow"/>
              </a:rPr>
              <a:t>?</a:t>
            </a:r>
            <a:endParaRPr lang="en-US" sz="4600" b="1" dirty="0">
              <a:cs typeface="Arial Narrow"/>
            </a:endParaRPr>
          </a:p>
        </p:txBody>
      </p:sp>
      <p:sp>
        <p:nvSpPr>
          <p:cNvPr id="4" name="Footer Placeholder 3"/>
          <p:cNvSpPr>
            <a:spLocks noGrp="1"/>
          </p:cNvSpPr>
          <p:nvPr>
            <p:ph type="ftr" sz="quarter" idx="3"/>
          </p:nvPr>
        </p:nvSpPr>
        <p:spPr/>
        <p:txBody>
          <a:bodyPr/>
          <a:lstStyle/>
          <a:p>
            <a:r>
              <a:rPr lang="en-US" smtClean="0"/>
              <a:t>| California Department of Education</a:t>
            </a:r>
            <a:endParaRPr lang="en-US" dirty="0"/>
          </a:p>
        </p:txBody>
      </p:sp>
      <p:sp>
        <p:nvSpPr>
          <p:cNvPr id="5" name="Slide Number Placeholder 4"/>
          <p:cNvSpPr>
            <a:spLocks noGrp="1"/>
          </p:cNvSpPr>
          <p:nvPr>
            <p:ph type="sldNum" sz="quarter" idx="4"/>
          </p:nvPr>
        </p:nvSpPr>
        <p:spPr/>
        <p:txBody>
          <a:bodyPr/>
          <a:lstStyle/>
          <a:p>
            <a:fld id="{13282393-FE81-4EAE-A294-F0392B34921A}" type="slidenum">
              <a:rPr lang="en-US" smtClean="0"/>
              <a:pPr/>
              <a:t>9</a:t>
            </a:fld>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2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Custom 2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Custom 23">
      <a:dk1>
        <a:srgbClr val="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6490</TotalTime>
  <Words>8153</Words>
  <Application>Microsoft Office PowerPoint</Application>
  <PresentationFormat>On-screen Show (4:3)</PresentationFormat>
  <Paragraphs>939</Paragraphs>
  <Slides>62</Slides>
  <Notes>61</Notes>
  <HiddenSlides>0</HiddenSlides>
  <MMClips>0</MMClips>
  <ScaleCrop>false</ScaleCrop>
  <HeadingPairs>
    <vt:vector size="4" baseType="variant">
      <vt:variant>
        <vt:lpstr>Theme</vt:lpstr>
      </vt:variant>
      <vt:variant>
        <vt:i4>2</vt:i4>
      </vt:variant>
      <vt:variant>
        <vt:lpstr>Slide Titles</vt:lpstr>
      </vt:variant>
      <vt:variant>
        <vt:i4>62</vt:i4>
      </vt:variant>
    </vt:vector>
  </HeadingPairs>
  <TitlesOfParts>
    <vt:vector size="64" baseType="lpstr">
      <vt:lpstr>Office Theme</vt:lpstr>
      <vt:lpstr>Office Theme</vt:lpstr>
      <vt:lpstr>Kindergarten through Grade Twelve Standards for Mathematical Practice</vt:lpstr>
      <vt:lpstr>PowerPoint Presentation</vt:lpstr>
      <vt:lpstr>Unit 3 Learning Objectives</vt:lpstr>
      <vt:lpstr>Unit 3 Overview</vt:lpstr>
      <vt:lpstr>Unit 3 Overview, Cont.</vt:lpstr>
      <vt:lpstr>Unpacking MP2 and MP3</vt:lpstr>
      <vt:lpstr>Small Group Discussion</vt:lpstr>
      <vt:lpstr>Noticing Students’ Thinking</vt:lpstr>
      <vt:lpstr>Introductions</vt:lpstr>
      <vt:lpstr>Connections Across Standards</vt:lpstr>
      <vt:lpstr>3.1 Beginning to Reason</vt:lpstr>
      <vt:lpstr>Definitions and Conjectures</vt:lpstr>
      <vt:lpstr>Student Definitions of “Even”</vt:lpstr>
      <vt:lpstr>Reasoning</vt:lpstr>
      <vt:lpstr>Developing a Community of Reasoners</vt:lpstr>
      <vt:lpstr>Meeting the Needs of Diverse Learners</vt:lpstr>
      <vt:lpstr>Conjectures</vt:lpstr>
      <vt:lpstr>Introducing Viable Arguments</vt:lpstr>
      <vt:lpstr> Misconception:  “50 is both odd and even” </vt:lpstr>
      <vt:lpstr>Forming Conjectures</vt:lpstr>
      <vt:lpstr>Achieving Consensus</vt:lpstr>
      <vt:lpstr>Other Conjectures</vt:lpstr>
      <vt:lpstr>Discuss</vt:lpstr>
      <vt:lpstr>3.2 Explaining and Justifying</vt:lpstr>
      <vt:lpstr>Taxonomy of Questions in  Mathematical Discourse</vt:lpstr>
      <vt:lpstr>Levels of Explanations</vt:lpstr>
      <vt:lpstr>Level 1:  External authority</vt:lpstr>
      <vt:lpstr>Level 1:  Perceptual Proof</vt:lpstr>
      <vt:lpstr>Level 2:  Multiple Examples</vt:lpstr>
      <vt:lpstr>Level 2:  Multiple Examples</vt:lpstr>
      <vt:lpstr>Level 3:  Noticing Patterns</vt:lpstr>
      <vt:lpstr>Level 3:  Patterns Across Examples</vt:lpstr>
      <vt:lpstr>3.3 Flaws in Reasoning</vt:lpstr>
      <vt:lpstr>Common Flaws</vt:lpstr>
      <vt:lpstr>Identifying Flaws through Discourse</vt:lpstr>
      <vt:lpstr>Language of Explanations</vt:lpstr>
      <vt:lpstr>Language of Justification</vt:lpstr>
      <vt:lpstr>Flaws in Reasoning</vt:lpstr>
      <vt:lpstr>3.4 Making Arguments More Viable</vt:lpstr>
      <vt:lpstr>Public Definitions of Odd and Even</vt:lpstr>
      <vt:lpstr>Revision Sequence</vt:lpstr>
      <vt:lpstr>MARS Task: Flower Arrangements</vt:lpstr>
      <vt:lpstr>Flower Arrangements: Discussion</vt:lpstr>
      <vt:lpstr>Flower Arrangements: Student Work Sample 1</vt:lpstr>
      <vt:lpstr>Flower Arrangements:  Student Work Sample 2</vt:lpstr>
      <vt:lpstr>Flower Arrangements:  Student Work Sample 3</vt:lpstr>
      <vt:lpstr>Quick Conference with Teacher</vt:lpstr>
      <vt:lpstr>Brandon’s Revisions</vt:lpstr>
      <vt:lpstr>Partner Work</vt:lpstr>
      <vt:lpstr>Using Objects to Share Solutions</vt:lpstr>
      <vt:lpstr>Using Objects:  Finger Method, Tally Marks, and Drawings</vt:lpstr>
      <vt:lpstr>Group Collaboration</vt:lpstr>
      <vt:lpstr>Discussion</vt:lpstr>
      <vt:lpstr>Student-Generated Challenge</vt:lpstr>
      <vt:lpstr>Students Describing Viable Arguments</vt:lpstr>
      <vt:lpstr>3.5 Summary: MP2</vt:lpstr>
      <vt:lpstr>Summary, MP3</vt:lpstr>
      <vt:lpstr>Community of Reasoners</vt:lpstr>
      <vt:lpstr>Assumptions</vt:lpstr>
      <vt:lpstr>Claim</vt:lpstr>
      <vt:lpstr>Reflection</vt:lpstr>
      <vt:lpstr>California’s Common Core State Standards for Mathematics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Overview of the Common Core State Standards for California Educators</dc:title>
  <dc:creator>Becky Sullivan</dc:creator>
  <cp:lastModifiedBy>CDE</cp:lastModifiedBy>
  <cp:revision>405</cp:revision>
  <cp:lastPrinted>2012-09-19T19:15:11Z</cp:lastPrinted>
  <dcterms:created xsi:type="dcterms:W3CDTF">2013-01-15T05:29:37Z</dcterms:created>
  <dcterms:modified xsi:type="dcterms:W3CDTF">2013-02-08T00:04:59Z</dcterms:modified>
</cp:coreProperties>
</file>