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1" r:id="rId2"/>
  </p:sldMasterIdLst>
  <p:notesMasterIdLst>
    <p:notesMasterId r:id="rId57"/>
  </p:notesMasterIdLst>
  <p:handoutMasterIdLst>
    <p:handoutMasterId r:id="rId58"/>
  </p:handoutMasterIdLst>
  <p:sldIdLst>
    <p:sldId id="332" r:id="rId3"/>
    <p:sldId id="444" r:id="rId4"/>
    <p:sldId id="377" r:id="rId5"/>
    <p:sldId id="386" r:id="rId6"/>
    <p:sldId id="389" r:id="rId7"/>
    <p:sldId id="445" r:id="rId8"/>
    <p:sldId id="384" r:id="rId9"/>
    <p:sldId id="387" r:id="rId10"/>
    <p:sldId id="390" r:id="rId11"/>
    <p:sldId id="381" r:id="rId12"/>
    <p:sldId id="391" r:id="rId13"/>
    <p:sldId id="392" r:id="rId14"/>
    <p:sldId id="393" r:id="rId15"/>
    <p:sldId id="396" r:id="rId16"/>
    <p:sldId id="398" r:id="rId17"/>
    <p:sldId id="399" r:id="rId18"/>
    <p:sldId id="400" r:id="rId19"/>
    <p:sldId id="401" r:id="rId20"/>
    <p:sldId id="402" r:id="rId21"/>
    <p:sldId id="403" r:id="rId22"/>
    <p:sldId id="404" r:id="rId23"/>
    <p:sldId id="405" r:id="rId24"/>
    <p:sldId id="406" r:id="rId25"/>
    <p:sldId id="407" r:id="rId26"/>
    <p:sldId id="408" r:id="rId27"/>
    <p:sldId id="409" r:id="rId28"/>
    <p:sldId id="410" r:id="rId29"/>
    <p:sldId id="411" r:id="rId30"/>
    <p:sldId id="412" r:id="rId31"/>
    <p:sldId id="413" r:id="rId32"/>
    <p:sldId id="414" r:id="rId33"/>
    <p:sldId id="415" r:id="rId34"/>
    <p:sldId id="416" r:id="rId35"/>
    <p:sldId id="417" r:id="rId36"/>
    <p:sldId id="418" r:id="rId37"/>
    <p:sldId id="419" r:id="rId38"/>
    <p:sldId id="420" r:id="rId39"/>
    <p:sldId id="421" r:id="rId40"/>
    <p:sldId id="422" r:id="rId41"/>
    <p:sldId id="423" r:id="rId42"/>
    <p:sldId id="424" r:id="rId43"/>
    <p:sldId id="425" r:id="rId44"/>
    <p:sldId id="426" r:id="rId45"/>
    <p:sldId id="428" r:id="rId46"/>
    <p:sldId id="430" r:id="rId47"/>
    <p:sldId id="433" r:id="rId48"/>
    <p:sldId id="435" r:id="rId49"/>
    <p:sldId id="436" r:id="rId50"/>
    <p:sldId id="438" r:id="rId51"/>
    <p:sldId id="440" r:id="rId52"/>
    <p:sldId id="439" r:id="rId53"/>
    <p:sldId id="441" r:id="rId54"/>
    <p:sldId id="442" r:id="rId55"/>
    <p:sldId id="335" r:id="rId56"/>
  </p:sldIdLst>
  <p:sldSz cx="9144000" cy="6858000" type="screen4x3"/>
  <p:notesSz cx="6881813" cy="92964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DE" initials="C" lastIdx="10" clrIdx="0"/>
  <p:cmAuthor id="1" name="Danielle Geary" initials="DG" lastIdx="0" clrIdx="1"/>
</p:cmAuthorLst>
</file>

<file path=ppt/presProps.xml><?xml version="1.0" encoding="utf-8"?>
<p:presentationPr xmlns:a="http://schemas.openxmlformats.org/drawingml/2006/main" xmlns:r="http://schemas.openxmlformats.org/officeDocument/2006/relationships" xmlns:p="http://schemas.openxmlformats.org/presentationml/2006/main">
  <p:prnPr prnWhat="handouts9" clrMode="bw"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DED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notesView">
  <p:normalViewPr>
    <p:restoredLeft sz="22732" autoAdjust="0"/>
    <p:restoredTop sz="77551" autoAdjust="0"/>
  </p:normalViewPr>
  <p:slideViewPr>
    <p:cSldViewPr snapToGrid="0" snapToObjects="1">
      <p:cViewPr>
        <p:scale>
          <a:sx n="60" d="100"/>
          <a:sy n="60" d="100"/>
        </p:scale>
        <p:origin x="-2364" y="-660"/>
      </p:cViewPr>
      <p:guideLst>
        <p:guide orient="horz" pos="2160"/>
        <p:guide pos="2880"/>
      </p:guideLst>
    </p:cSldViewPr>
  </p:slideViewPr>
  <p:outlineViewPr>
    <p:cViewPr>
      <p:scale>
        <a:sx n="33" d="100"/>
        <a:sy n="33" d="100"/>
      </p:scale>
      <p:origin x="156" y="2922"/>
    </p:cViewPr>
  </p:outlineViewPr>
  <p:notesTextViewPr>
    <p:cViewPr>
      <p:scale>
        <a:sx n="150" d="100"/>
        <a:sy n="150" d="100"/>
      </p:scale>
      <p:origin x="0" y="672"/>
    </p:cViewPr>
  </p:notesTextViewPr>
  <p:sorterViewPr>
    <p:cViewPr>
      <p:scale>
        <a:sx n="75" d="100"/>
        <a:sy n="75" d="100"/>
      </p:scale>
      <p:origin x="0" y="4352"/>
    </p:cViewPr>
  </p:sorterViewPr>
  <p:notesViewPr>
    <p:cSldViewPr snapToGrid="0" snapToObjects="1">
      <p:cViewPr varScale="1">
        <p:scale>
          <a:sx n="84" d="100"/>
          <a:sy n="84" d="100"/>
        </p:scale>
        <p:origin x="-3162" y="-78"/>
      </p:cViewPr>
      <p:guideLst>
        <p:guide orient="horz" pos="2928"/>
        <p:guide pos="2168"/>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notesMaster" Target="notesMasters/notesMaster1.xml"/><Relationship Id="rId61"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44AA80C-F8B6-DE4D-BC43-7F8E93BC24B1}" type="doc">
      <dgm:prSet loTypeId="urn:microsoft.com/office/officeart/2005/8/layout/equation2" loCatId="" qsTypeId="urn:microsoft.com/office/officeart/2005/8/quickstyle/simple4" qsCatId="simple" csTypeId="urn:microsoft.com/office/officeart/2005/8/colors/accent1_2" csCatId="accent1" phldr="1"/>
      <dgm:spPr/>
    </dgm:pt>
    <dgm:pt modelId="{4C170B01-E802-2948-B765-3E53057A773C}">
      <dgm:prSet phldrT="[Text]"/>
      <dgm:spPr>
        <a:solidFill>
          <a:schemeClr val="bg2">
            <a:lumMod val="75000"/>
          </a:schemeClr>
        </a:solidFill>
      </dgm:spPr>
      <dgm:t>
        <a:bodyPr/>
        <a:lstStyle/>
        <a:p>
          <a:r>
            <a:rPr lang="en-US" dirty="0" smtClean="0"/>
            <a:t>Practice Standards</a:t>
          </a:r>
          <a:endParaRPr lang="en-US" dirty="0"/>
        </a:p>
      </dgm:t>
    </dgm:pt>
    <dgm:pt modelId="{22A75521-764E-024E-83D4-38CE32441353}" type="parTrans" cxnId="{CF728714-A986-FE43-949B-1C2294FF3662}">
      <dgm:prSet/>
      <dgm:spPr/>
      <dgm:t>
        <a:bodyPr/>
        <a:lstStyle/>
        <a:p>
          <a:endParaRPr lang="en-US"/>
        </a:p>
      </dgm:t>
    </dgm:pt>
    <dgm:pt modelId="{72E1AB57-CC90-5D43-8E02-B11A0FC6062C}" type="sibTrans" cxnId="{CF728714-A986-FE43-949B-1C2294FF3662}">
      <dgm:prSet/>
      <dgm:spPr>
        <a:solidFill>
          <a:schemeClr val="tx1">
            <a:lumMod val="75000"/>
            <a:lumOff val="25000"/>
          </a:schemeClr>
        </a:solidFill>
      </dgm:spPr>
      <dgm:t>
        <a:bodyPr/>
        <a:lstStyle/>
        <a:p>
          <a:endParaRPr lang="en-US" dirty="0"/>
        </a:p>
      </dgm:t>
    </dgm:pt>
    <dgm:pt modelId="{FC2DBB6D-A6D6-AC42-87A7-A508C198CD0E}">
      <dgm:prSet phldrT="[Text]"/>
      <dgm:spPr>
        <a:solidFill>
          <a:srgbClr val="C4BD97"/>
        </a:solidFill>
      </dgm:spPr>
      <dgm:t>
        <a:bodyPr/>
        <a:lstStyle/>
        <a:p>
          <a:r>
            <a:rPr lang="en-US" dirty="0" smtClean="0"/>
            <a:t>Content Standards</a:t>
          </a:r>
          <a:endParaRPr lang="en-US" dirty="0"/>
        </a:p>
      </dgm:t>
    </dgm:pt>
    <dgm:pt modelId="{184953D5-C3D8-2A45-B7B3-89D51D50C31D}" type="parTrans" cxnId="{97D7D58C-BD49-264B-BE30-8DB318D4E0FC}">
      <dgm:prSet/>
      <dgm:spPr/>
      <dgm:t>
        <a:bodyPr/>
        <a:lstStyle/>
        <a:p>
          <a:endParaRPr lang="en-US"/>
        </a:p>
      </dgm:t>
    </dgm:pt>
    <dgm:pt modelId="{3791540D-E00E-5C4D-B1D2-C90439C265F3}" type="sibTrans" cxnId="{97D7D58C-BD49-264B-BE30-8DB318D4E0FC}">
      <dgm:prSet/>
      <dgm:spPr>
        <a:solidFill>
          <a:schemeClr val="tx1">
            <a:lumMod val="75000"/>
            <a:lumOff val="25000"/>
          </a:schemeClr>
        </a:solidFill>
      </dgm:spPr>
      <dgm:t>
        <a:bodyPr/>
        <a:lstStyle/>
        <a:p>
          <a:endParaRPr lang="en-US" dirty="0"/>
        </a:p>
      </dgm:t>
    </dgm:pt>
    <dgm:pt modelId="{78CF0170-3586-3640-B807-7255FBB6B9D4}">
      <dgm:prSet phldrT="[Text]"/>
      <dgm:spPr>
        <a:solidFill>
          <a:srgbClr val="C4BD97"/>
        </a:solidFill>
      </dgm:spPr>
      <dgm:t>
        <a:bodyPr/>
        <a:lstStyle/>
        <a:p>
          <a:r>
            <a:rPr lang="en-US" dirty="0" smtClean="0"/>
            <a:t>Meaningful Learning</a:t>
          </a:r>
          <a:endParaRPr lang="en-US" dirty="0"/>
        </a:p>
      </dgm:t>
    </dgm:pt>
    <dgm:pt modelId="{8E98D172-F9DC-AD46-9CD1-AE5EAC2F4EDD}" type="parTrans" cxnId="{99FAC4C1-5DEE-8141-9AF7-0205389AB9F5}">
      <dgm:prSet/>
      <dgm:spPr/>
      <dgm:t>
        <a:bodyPr/>
        <a:lstStyle/>
        <a:p>
          <a:endParaRPr lang="en-US"/>
        </a:p>
      </dgm:t>
    </dgm:pt>
    <dgm:pt modelId="{4AEE2E59-70A8-3243-BADD-C89AC332AA7A}" type="sibTrans" cxnId="{99FAC4C1-5DEE-8141-9AF7-0205389AB9F5}">
      <dgm:prSet/>
      <dgm:spPr/>
      <dgm:t>
        <a:bodyPr/>
        <a:lstStyle/>
        <a:p>
          <a:endParaRPr lang="en-US"/>
        </a:p>
      </dgm:t>
    </dgm:pt>
    <dgm:pt modelId="{960CDA11-87E5-9949-8E3D-44DD4E198234}" type="pres">
      <dgm:prSet presAssocID="{D44AA80C-F8B6-DE4D-BC43-7F8E93BC24B1}" presName="Name0" presStyleCnt="0">
        <dgm:presLayoutVars>
          <dgm:dir/>
          <dgm:resizeHandles val="exact"/>
        </dgm:presLayoutVars>
      </dgm:prSet>
      <dgm:spPr/>
    </dgm:pt>
    <dgm:pt modelId="{456B6BB5-58EA-8F40-B69F-C78415D6E539}" type="pres">
      <dgm:prSet presAssocID="{D44AA80C-F8B6-DE4D-BC43-7F8E93BC24B1}" presName="vNodes" presStyleCnt="0"/>
      <dgm:spPr/>
    </dgm:pt>
    <dgm:pt modelId="{2A516BBA-19FF-BD4D-8672-93D70A05C347}" type="pres">
      <dgm:prSet presAssocID="{4C170B01-E802-2948-B765-3E53057A773C}" presName="node" presStyleLbl="node1" presStyleIdx="0" presStyleCnt="3">
        <dgm:presLayoutVars>
          <dgm:bulletEnabled val="1"/>
        </dgm:presLayoutVars>
      </dgm:prSet>
      <dgm:spPr/>
      <dgm:t>
        <a:bodyPr/>
        <a:lstStyle/>
        <a:p>
          <a:endParaRPr lang="en-US"/>
        </a:p>
      </dgm:t>
    </dgm:pt>
    <dgm:pt modelId="{159A023B-7A95-3449-8BB3-53D02DF0FEF2}" type="pres">
      <dgm:prSet presAssocID="{72E1AB57-CC90-5D43-8E02-B11A0FC6062C}" presName="spacerT" presStyleCnt="0"/>
      <dgm:spPr/>
    </dgm:pt>
    <dgm:pt modelId="{0AFFF1A7-4947-A44B-9EC2-AB22B7CD0A92}" type="pres">
      <dgm:prSet presAssocID="{72E1AB57-CC90-5D43-8E02-B11A0FC6062C}" presName="sibTrans" presStyleLbl="sibTrans2D1" presStyleIdx="0" presStyleCnt="2"/>
      <dgm:spPr/>
      <dgm:t>
        <a:bodyPr/>
        <a:lstStyle/>
        <a:p>
          <a:endParaRPr lang="en-US"/>
        </a:p>
      </dgm:t>
    </dgm:pt>
    <dgm:pt modelId="{B08E1098-E471-6F41-BB21-E2DE210AFB18}" type="pres">
      <dgm:prSet presAssocID="{72E1AB57-CC90-5D43-8E02-B11A0FC6062C}" presName="spacerB" presStyleCnt="0"/>
      <dgm:spPr/>
    </dgm:pt>
    <dgm:pt modelId="{F1139FF2-5611-4B4E-8273-7E1286D26F17}" type="pres">
      <dgm:prSet presAssocID="{FC2DBB6D-A6D6-AC42-87A7-A508C198CD0E}" presName="node" presStyleLbl="node1" presStyleIdx="1" presStyleCnt="3">
        <dgm:presLayoutVars>
          <dgm:bulletEnabled val="1"/>
        </dgm:presLayoutVars>
      </dgm:prSet>
      <dgm:spPr/>
      <dgm:t>
        <a:bodyPr/>
        <a:lstStyle/>
        <a:p>
          <a:endParaRPr lang="en-US"/>
        </a:p>
      </dgm:t>
    </dgm:pt>
    <dgm:pt modelId="{13CAE44E-4804-CF4D-BD3A-D8578127B73E}" type="pres">
      <dgm:prSet presAssocID="{D44AA80C-F8B6-DE4D-BC43-7F8E93BC24B1}" presName="sibTransLast" presStyleLbl="sibTrans2D1" presStyleIdx="1" presStyleCnt="2"/>
      <dgm:spPr/>
      <dgm:t>
        <a:bodyPr/>
        <a:lstStyle/>
        <a:p>
          <a:endParaRPr lang="en-US"/>
        </a:p>
      </dgm:t>
    </dgm:pt>
    <dgm:pt modelId="{1CA0D5CC-5BF2-2E4F-B6DB-BF1730676E63}" type="pres">
      <dgm:prSet presAssocID="{D44AA80C-F8B6-DE4D-BC43-7F8E93BC24B1}" presName="connectorText" presStyleLbl="sibTrans2D1" presStyleIdx="1" presStyleCnt="2"/>
      <dgm:spPr/>
      <dgm:t>
        <a:bodyPr/>
        <a:lstStyle/>
        <a:p>
          <a:endParaRPr lang="en-US"/>
        </a:p>
      </dgm:t>
    </dgm:pt>
    <dgm:pt modelId="{5BA158AA-E47D-BC40-8BAD-2BEE55063B83}" type="pres">
      <dgm:prSet presAssocID="{D44AA80C-F8B6-DE4D-BC43-7F8E93BC24B1}" presName="lastNode" presStyleLbl="node1" presStyleIdx="2" presStyleCnt="3">
        <dgm:presLayoutVars>
          <dgm:bulletEnabled val="1"/>
        </dgm:presLayoutVars>
      </dgm:prSet>
      <dgm:spPr/>
      <dgm:t>
        <a:bodyPr/>
        <a:lstStyle/>
        <a:p>
          <a:endParaRPr lang="en-US"/>
        </a:p>
      </dgm:t>
    </dgm:pt>
  </dgm:ptLst>
  <dgm:cxnLst>
    <dgm:cxn modelId="{53EB2FF4-F259-6645-AB30-8A8FCF4D2293}" type="presOf" srcId="{3791540D-E00E-5C4D-B1D2-C90439C265F3}" destId="{13CAE44E-4804-CF4D-BD3A-D8578127B73E}" srcOrd="0" destOrd="0" presId="urn:microsoft.com/office/officeart/2005/8/layout/equation2"/>
    <dgm:cxn modelId="{610A6D66-3AE4-BD42-9CE3-2752098E4AC6}" type="presOf" srcId="{4C170B01-E802-2948-B765-3E53057A773C}" destId="{2A516BBA-19FF-BD4D-8672-93D70A05C347}" srcOrd="0" destOrd="0" presId="urn:microsoft.com/office/officeart/2005/8/layout/equation2"/>
    <dgm:cxn modelId="{E08830AA-CE71-7444-B08B-3E78D3C21D4E}" type="presOf" srcId="{3791540D-E00E-5C4D-B1D2-C90439C265F3}" destId="{1CA0D5CC-5BF2-2E4F-B6DB-BF1730676E63}" srcOrd="1" destOrd="0" presId="urn:microsoft.com/office/officeart/2005/8/layout/equation2"/>
    <dgm:cxn modelId="{CF728714-A986-FE43-949B-1C2294FF3662}" srcId="{D44AA80C-F8B6-DE4D-BC43-7F8E93BC24B1}" destId="{4C170B01-E802-2948-B765-3E53057A773C}" srcOrd="0" destOrd="0" parTransId="{22A75521-764E-024E-83D4-38CE32441353}" sibTransId="{72E1AB57-CC90-5D43-8E02-B11A0FC6062C}"/>
    <dgm:cxn modelId="{95D6ABE2-B046-A049-9B87-F8D3A435AD88}" type="presOf" srcId="{D44AA80C-F8B6-DE4D-BC43-7F8E93BC24B1}" destId="{960CDA11-87E5-9949-8E3D-44DD4E198234}" srcOrd="0" destOrd="0" presId="urn:microsoft.com/office/officeart/2005/8/layout/equation2"/>
    <dgm:cxn modelId="{97D7D58C-BD49-264B-BE30-8DB318D4E0FC}" srcId="{D44AA80C-F8B6-DE4D-BC43-7F8E93BC24B1}" destId="{FC2DBB6D-A6D6-AC42-87A7-A508C198CD0E}" srcOrd="1" destOrd="0" parTransId="{184953D5-C3D8-2A45-B7B3-89D51D50C31D}" sibTransId="{3791540D-E00E-5C4D-B1D2-C90439C265F3}"/>
    <dgm:cxn modelId="{E62D63F4-F43A-F54C-A62B-7097F6B9BFB6}" type="presOf" srcId="{78CF0170-3586-3640-B807-7255FBB6B9D4}" destId="{5BA158AA-E47D-BC40-8BAD-2BEE55063B83}" srcOrd="0" destOrd="0" presId="urn:microsoft.com/office/officeart/2005/8/layout/equation2"/>
    <dgm:cxn modelId="{FBA11A82-E9A4-AD48-A6A5-D194DE0AB0E9}" type="presOf" srcId="{72E1AB57-CC90-5D43-8E02-B11A0FC6062C}" destId="{0AFFF1A7-4947-A44B-9EC2-AB22B7CD0A92}" srcOrd="0" destOrd="0" presId="urn:microsoft.com/office/officeart/2005/8/layout/equation2"/>
    <dgm:cxn modelId="{99FAC4C1-5DEE-8141-9AF7-0205389AB9F5}" srcId="{D44AA80C-F8B6-DE4D-BC43-7F8E93BC24B1}" destId="{78CF0170-3586-3640-B807-7255FBB6B9D4}" srcOrd="2" destOrd="0" parTransId="{8E98D172-F9DC-AD46-9CD1-AE5EAC2F4EDD}" sibTransId="{4AEE2E59-70A8-3243-BADD-C89AC332AA7A}"/>
    <dgm:cxn modelId="{82294C02-1DA8-FE41-8908-32FC39261B74}" type="presOf" srcId="{FC2DBB6D-A6D6-AC42-87A7-A508C198CD0E}" destId="{F1139FF2-5611-4B4E-8273-7E1286D26F17}" srcOrd="0" destOrd="0" presId="urn:microsoft.com/office/officeart/2005/8/layout/equation2"/>
    <dgm:cxn modelId="{CE4DB9EB-5D79-A347-B917-430052B783C3}" type="presParOf" srcId="{960CDA11-87E5-9949-8E3D-44DD4E198234}" destId="{456B6BB5-58EA-8F40-B69F-C78415D6E539}" srcOrd="0" destOrd="0" presId="urn:microsoft.com/office/officeart/2005/8/layout/equation2"/>
    <dgm:cxn modelId="{9A34D27B-22F1-D34E-B3BF-FCF55B84E229}" type="presParOf" srcId="{456B6BB5-58EA-8F40-B69F-C78415D6E539}" destId="{2A516BBA-19FF-BD4D-8672-93D70A05C347}" srcOrd="0" destOrd="0" presId="urn:microsoft.com/office/officeart/2005/8/layout/equation2"/>
    <dgm:cxn modelId="{EBECB6D7-2DB4-A94C-9ACE-8291BD97CB53}" type="presParOf" srcId="{456B6BB5-58EA-8F40-B69F-C78415D6E539}" destId="{159A023B-7A95-3449-8BB3-53D02DF0FEF2}" srcOrd="1" destOrd="0" presId="urn:microsoft.com/office/officeart/2005/8/layout/equation2"/>
    <dgm:cxn modelId="{7718DDE4-6BDB-224C-A263-20529ED330AC}" type="presParOf" srcId="{456B6BB5-58EA-8F40-B69F-C78415D6E539}" destId="{0AFFF1A7-4947-A44B-9EC2-AB22B7CD0A92}" srcOrd="2" destOrd="0" presId="urn:microsoft.com/office/officeart/2005/8/layout/equation2"/>
    <dgm:cxn modelId="{9D68B46F-61B7-E94F-AE3D-255F9A62C329}" type="presParOf" srcId="{456B6BB5-58EA-8F40-B69F-C78415D6E539}" destId="{B08E1098-E471-6F41-BB21-E2DE210AFB18}" srcOrd="3" destOrd="0" presId="urn:microsoft.com/office/officeart/2005/8/layout/equation2"/>
    <dgm:cxn modelId="{9C66DB25-2B17-5D4C-8077-4AC5854C4144}" type="presParOf" srcId="{456B6BB5-58EA-8F40-B69F-C78415D6E539}" destId="{F1139FF2-5611-4B4E-8273-7E1286D26F17}" srcOrd="4" destOrd="0" presId="urn:microsoft.com/office/officeart/2005/8/layout/equation2"/>
    <dgm:cxn modelId="{03D17C2C-BE13-DA49-A282-A04A5C3FB4C2}" type="presParOf" srcId="{960CDA11-87E5-9949-8E3D-44DD4E198234}" destId="{13CAE44E-4804-CF4D-BD3A-D8578127B73E}" srcOrd="1" destOrd="0" presId="urn:microsoft.com/office/officeart/2005/8/layout/equation2"/>
    <dgm:cxn modelId="{9559143E-811E-B24A-9FFE-74DCF128E9CB}" type="presParOf" srcId="{13CAE44E-4804-CF4D-BD3A-D8578127B73E}" destId="{1CA0D5CC-5BF2-2E4F-B6DB-BF1730676E63}" srcOrd="0" destOrd="0" presId="urn:microsoft.com/office/officeart/2005/8/layout/equation2"/>
    <dgm:cxn modelId="{D21384C0-E0F1-3F4F-9F71-C6F104B10AC1}" type="presParOf" srcId="{960CDA11-87E5-9949-8E3D-44DD4E198234}" destId="{5BA158AA-E47D-BC40-8BAD-2BEE55063B83}" srcOrd="2" destOrd="0" presId="urn:microsoft.com/office/officeart/2005/8/layout/equati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A516BBA-19FF-BD4D-8672-93D70A05C347}">
      <dsp:nvSpPr>
        <dsp:cNvPr id="0" name=""/>
        <dsp:cNvSpPr/>
      </dsp:nvSpPr>
      <dsp:spPr>
        <a:xfrm>
          <a:off x="950341" y="1144"/>
          <a:ext cx="1758032" cy="1758032"/>
        </a:xfrm>
        <a:prstGeom prst="ellipse">
          <a:avLst/>
        </a:prstGeom>
        <a:solidFill>
          <a:schemeClr val="bg2">
            <a:lumMod val="7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US" sz="2300" kern="1200" dirty="0" smtClean="0"/>
            <a:t>Practice Standards</a:t>
          </a:r>
          <a:endParaRPr lang="en-US" sz="2300" kern="1200" dirty="0"/>
        </a:p>
      </dsp:txBody>
      <dsp:txXfrm>
        <a:off x="1207799" y="258602"/>
        <a:ext cx="1243116" cy="1243116"/>
      </dsp:txXfrm>
    </dsp:sp>
    <dsp:sp modelId="{0AFFF1A7-4947-A44B-9EC2-AB22B7CD0A92}">
      <dsp:nvSpPr>
        <dsp:cNvPr id="0" name=""/>
        <dsp:cNvSpPr/>
      </dsp:nvSpPr>
      <dsp:spPr>
        <a:xfrm>
          <a:off x="1319528" y="1901929"/>
          <a:ext cx="1019658" cy="1019658"/>
        </a:xfrm>
        <a:prstGeom prst="mathPlus">
          <a:avLst/>
        </a:prstGeom>
        <a:solidFill>
          <a:schemeClr val="tx1">
            <a:lumMod val="75000"/>
            <a:lumOff val="2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755650">
            <a:lnSpc>
              <a:spcPct val="90000"/>
            </a:lnSpc>
            <a:spcBef>
              <a:spcPct val="0"/>
            </a:spcBef>
            <a:spcAft>
              <a:spcPct val="35000"/>
            </a:spcAft>
          </a:pPr>
          <a:endParaRPr lang="en-US" sz="1700" kern="1200" dirty="0"/>
        </a:p>
      </dsp:txBody>
      <dsp:txXfrm>
        <a:off x="1454684" y="2291846"/>
        <a:ext cx="749346" cy="239824"/>
      </dsp:txXfrm>
    </dsp:sp>
    <dsp:sp modelId="{F1139FF2-5611-4B4E-8273-7E1286D26F17}">
      <dsp:nvSpPr>
        <dsp:cNvPr id="0" name=""/>
        <dsp:cNvSpPr/>
      </dsp:nvSpPr>
      <dsp:spPr>
        <a:xfrm>
          <a:off x="950341" y="3064340"/>
          <a:ext cx="1758032" cy="1758032"/>
        </a:xfrm>
        <a:prstGeom prst="ellipse">
          <a:avLst/>
        </a:prstGeom>
        <a:solidFill>
          <a:srgbClr val="C4BD97"/>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en-US" sz="2300" kern="1200" dirty="0" smtClean="0"/>
            <a:t>Content Standards</a:t>
          </a:r>
          <a:endParaRPr lang="en-US" sz="2300" kern="1200" dirty="0"/>
        </a:p>
      </dsp:txBody>
      <dsp:txXfrm>
        <a:off x="1207799" y="3321798"/>
        <a:ext cx="1243116" cy="1243116"/>
      </dsp:txXfrm>
    </dsp:sp>
    <dsp:sp modelId="{13CAE44E-4804-CF4D-BD3A-D8578127B73E}">
      <dsp:nvSpPr>
        <dsp:cNvPr id="0" name=""/>
        <dsp:cNvSpPr/>
      </dsp:nvSpPr>
      <dsp:spPr>
        <a:xfrm>
          <a:off x="2972079" y="2084764"/>
          <a:ext cx="559054" cy="653987"/>
        </a:xfrm>
        <a:prstGeom prst="rightArrow">
          <a:avLst>
            <a:gd name="adj1" fmla="val 60000"/>
            <a:gd name="adj2" fmla="val 50000"/>
          </a:avLst>
        </a:prstGeom>
        <a:solidFill>
          <a:schemeClr val="tx1">
            <a:lumMod val="75000"/>
            <a:lumOff val="25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0" tIns="0" rIns="0" bIns="0" numCol="1" spcCol="1270" anchor="ctr" anchorCtr="0">
          <a:noAutofit/>
        </a:bodyPr>
        <a:lstStyle/>
        <a:p>
          <a:pPr lvl="0" algn="ctr" defTabSz="844550">
            <a:lnSpc>
              <a:spcPct val="90000"/>
            </a:lnSpc>
            <a:spcBef>
              <a:spcPct val="0"/>
            </a:spcBef>
            <a:spcAft>
              <a:spcPct val="35000"/>
            </a:spcAft>
          </a:pPr>
          <a:endParaRPr lang="en-US" sz="1900" kern="1200" dirty="0"/>
        </a:p>
      </dsp:txBody>
      <dsp:txXfrm>
        <a:off x="2972079" y="2215561"/>
        <a:ext cx="391338" cy="392393"/>
      </dsp:txXfrm>
    </dsp:sp>
    <dsp:sp modelId="{5BA158AA-E47D-BC40-8BAD-2BEE55063B83}">
      <dsp:nvSpPr>
        <dsp:cNvPr id="0" name=""/>
        <dsp:cNvSpPr/>
      </dsp:nvSpPr>
      <dsp:spPr>
        <a:xfrm>
          <a:off x="3763193" y="653726"/>
          <a:ext cx="3516064" cy="3516064"/>
        </a:xfrm>
        <a:prstGeom prst="ellipse">
          <a:avLst/>
        </a:prstGeom>
        <a:solidFill>
          <a:srgbClr val="C4BD97"/>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0800" tIns="50800" rIns="50800" bIns="50800" numCol="1" spcCol="1270" anchor="ctr" anchorCtr="0">
          <a:noAutofit/>
        </a:bodyPr>
        <a:lstStyle/>
        <a:p>
          <a:pPr lvl="0" algn="ctr" defTabSz="1778000">
            <a:lnSpc>
              <a:spcPct val="90000"/>
            </a:lnSpc>
            <a:spcBef>
              <a:spcPct val="0"/>
            </a:spcBef>
            <a:spcAft>
              <a:spcPct val="35000"/>
            </a:spcAft>
          </a:pPr>
          <a:r>
            <a:rPr lang="en-US" sz="4000" kern="1200" dirty="0" smtClean="0"/>
            <a:t>Meaningful Learning</a:t>
          </a:r>
          <a:endParaRPr lang="en-US" sz="4000" kern="1200" dirty="0"/>
        </a:p>
      </dsp:txBody>
      <dsp:txXfrm>
        <a:off x="4278109" y="1168642"/>
        <a:ext cx="2486232" cy="2486232"/>
      </dsp:txXfrm>
    </dsp:sp>
  </dsp:spTree>
</dsp:drawing>
</file>

<file path=ppt/diagrams/layout1.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3357776"/>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17600" y="487363"/>
            <a:ext cx="4648200" cy="3486150"/>
          </a:xfrm>
          <a:prstGeom prst="rect">
            <a:avLst/>
          </a:prstGeom>
          <a:noFill/>
          <a:ln w="12700">
            <a:solidFill>
              <a:prstClr val="black"/>
            </a:solidFill>
          </a:ln>
        </p:spPr>
        <p:txBody>
          <a:bodyPr vert="horz" lIns="92446" tIns="46223" rIns="92446" bIns="46223" rtlCol="0" anchor="ctr"/>
          <a:lstStyle/>
          <a:p>
            <a:endParaRPr lang="en-US" dirty="0"/>
          </a:p>
        </p:txBody>
      </p:sp>
      <p:sp>
        <p:nvSpPr>
          <p:cNvPr id="5" name="Notes Placeholder 4"/>
          <p:cNvSpPr>
            <a:spLocks noGrp="1"/>
          </p:cNvSpPr>
          <p:nvPr>
            <p:ph type="body" sz="quarter" idx="3"/>
          </p:nvPr>
        </p:nvSpPr>
        <p:spPr>
          <a:xfrm>
            <a:off x="368893" y="4140779"/>
            <a:ext cx="6148219" cy="4689187"/>
          </a:xfrm>
          <a:prstGeom prst="rect">
            <a:avLst/>
          </a:prstGeom>
        </p:spPr>
        <p:txBody>
          <a:bodyPr vert="horz" lIns="92446" tIns="46223" rIns="92446" bIns="46223" rtlCol="0">
            <a:normAutofit/>
          </a:bodyPr>
          <a:lstStyle/>
          <a:p>
            <a:pPr lvl="0"/>
            <a:r>
              <a:rPr lang="en-US" dirty="0" smtClean="0"/>
              <a:t>Click to edit Master text styles	</a:t>
            </a:r>
          </a:p>
          <a:p>
            <a:pPr lvl="1"/>
            <a:r>
              <a:rPr lang="en-US" dirty="0" smtClean="0"/>
              <a:t>Second level</a:t>
            </a:r>
          </a:p>
          <a:p>
            <a:pPr lvl="2"/>
            <a:r>
              <a:rPr lang="en-US" dirty="0" smtClean="0"/>
              <a:t>Third level</a:t>
            </a:r>
          </a:p>
        </p:txBody>
      </p:sp>
      <p:sp>
        <p:nvSpPr>
          <p:cNvPr id="7" name="Slide Number Placeholder 6"/>
          <p:cNvSpPr>
            <a:spLocks noGrp="1"/>
          </p:cNvSpPr>
          <p:nvPr>
            <p:ph type="sldNum" sz="quarter" idx="5"/>
          </p:nvPr>
        </p:nvSpPr>
        <p:spPr>
          <a:xfrm>
            <a:off x="3536747" y="8713650"/>
            <a:ext cx="2982119" cy="464820"/>
          </a:xfrm>
          <a:prstGeom prst="rect">
            <a:avLst/>
          </a:prstGeom>
        </p:spPr>
        <p:txBody>
          <a:bodyPr vert="horz" lIns="92446" tIns="46223" rIns="92446" bIns="46223" rtlCol="0" anchor="b"/>
          <a:lstStyle>
            <a:lvl1pPr algn="r">
              <a:defRPr sz="1000" b="1">
                <a:latin typeface="Arial Narrow"/>
              </a:defRPr>
            </a:lvl1pPr>
          </a:lstStyle>
          <a:p>
            <a:fld id="{AB1F5374-48F0-4346-B569-F9B87CEEA239}" type="slidenum">
              <a:rPr lang="en-US" smtClean="0"/>
              <a:pPr/>
              <a:t>‹#›</a:t>
            </a:fld>
            <a:endParaRPr lang="en-US" dirty="0"/>
          </a:p>
        </p:txBody>
      </p:sp>
      <p:sp>
        <p:nvSpPr>
          <p:cNvPr id="8" name="Slide Number Placeholder 6"/>
          <p:cNvSpPr txBox="1">
            <a:spLocks/>
          </p:cNvSpPr>
          <p:nvPr/>
        </p:nvSpPr>
        <p:spPr>
          <a:xfrm>
            <a:off x="372230" y="8715263"/>
            <a:ext cx="2982119" cy="464820"/>
          </a:xfrm>
          <a:prstGeom prst="rect">
            <a:avLst/>
          </a:prstGeom>
        </p:spPr>
        <p:txBody>
          <a:bodyPr vert="horz" lIns="92446" tIns="46223" rIns="92446" bIns="46223" rtlCol="0" anchor="b"/>
          <a:lstStyle>
            <a:lvl1pPr algn="r">
              <a:defRPr sz="1200">
                <a:latin typeface="Arial Narrow"/>
              </a:defRPr>
            </a:lvl1pPr>
          </a:lstStyle>
          <a:p>
            <a:pPr marL="0" marR="0" lvl="0" indent="0" algn="l" defTabSz="462229"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smtClean="0">
                <a:ln>
                  <a:noFill/>
                </a:ln>
                <a:solidFill>
                  <a:schemeClr val="tx1"/>
                </a:solidFill>
                <a:effectLst/>
                <a:uLnTx/>
                <a:uFillTx/>
                <a:latin typeface="Arial Narrow"/>
                <a:ea typeface="+mn-ea"/>
                <a:cs typeface="+mn-cs"/>
              </a:rPr>
              <a:t>California Department of Education</a:t>
            </a:r>
            <a:endParaRPr kumimoji="0" lang="en-US" sz="1000" b="1" i="0" u="none" strike="noStrike" kern="1200" cap="none" spc="0" normalizeH="0" baseline="0" noProof="0" dirty="0">
              <a:ln>
                <a:noFill/>
              </a:ln>
              <a:solidFill>
                <a:schemeClr val="tx1"/>
              </a:solidFill>
              <a:effectLst/>
              <a:uLnTx/>
              <a:uFillTx/>
              <a:latin typeface="Arial Narrow"/>
              <a:ea typeface="+mn-ea"/>
              <a:cs typeface="+mn-cs"/>
            </a:endParaRPr>
          </a:p>
        </p:txBody>
      </p:sp>
      <p:cxnSp>
        <p:nvCxnSpPr>
          <p:cNvPr id="9" name="Straight Connector 8"/>
          <p:cNvCxnSpPr/>
          <p:nvPr/>
        </p:nvCxnSpPr>
        <p:spPr>
          <a:xfrm>
            <a:off x="368893" y="4407706"/>
            <a:ext cx="6148219" cy="1614"/>
          </a:xfrm>
          <a:prstGeom prst="line">
            <a:avLst/>
          </a:prstGeom>
          <a:ln w="127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57452493"/>
      </p:ext>
    </p:extLst>
  </p:cSld>
  <p:clrMap bg1="lt1" tx1="dk1" bg2="lt2" tx2="dk2" accent1="accent1" accent2="accent2" accent3="accent3" accent4="accent4" accent5="accent5" accent6="accent6" hlink="hlink" folHlink="folHlink"/>
  <p:hf hdr="0" dt="0"/>
  <p:notesStyle>
    <a:lvl1pPr marL="114300" indent="-114300" algn="l" defTabSz="457200" rtl="0" eaLnBrk="1" latinLnBrk="0" hangingPunct="1">
      <a:lnSpc>
        <a:spcPct val="100000"/>
      </a:lnSpc>
      <a:spcBef>
        <a:spcPts val="0"/>
      </a:spcBef>
      <a:spcAft>
        <a:spcPts val="600"/>
      </a:spcAft>
      <a:buFont typeface="Arial"/>
      <a:buChar char="•"/>
      <a:tabLst>
        <a:tab pos="5948363" algn="r"/>
      </a:tabLst>
      <a:defRPr sz="1150" kern="1200">
        <a:solidFill>
          <a:schemeClr val="tx1"/>
        </a:solidFill>
        <a:latin typeface="Arial Narrow"/>
        <a:ea typeface="+mn-ea"/>
        <a:cs typeface="Arial Narrow"/>
      </a:defRPr>
    </a:lvl1pPr>
    <a:lvl2pPr marL="342900" indent="-171450" algn="l" defTabSz="457200" rtl="0" eaLnBrk="1" latinLnBrk="0" hangingPunct="1">
      <a:lnSpc>
        <a:spcPct val="100000"/>
      </a:lnSpc>
      <a:spcBef>
        <a:spcPts val="0"/>
      </a:spcBef>
      <a:spcAft>
        <a:spcPts val="600"/>
      </a:spcAft>
      <a:buFont typeface="Lucida Grande"/>
      <a:buChar char="-"/>
      <a:tabLst/>
      <a:defRPr sz="1150" kern="1200">
        <a:solidFill>
          <a:schemeClr val="tx1"/>
        </a:solidFill>
        <a:latin typeface="Arial Narrow"/>
        <a:ea typeface="+mn-ea"/>
        <a:cs typeface="Arial Narrow"/>
      </a:defRPr>
    </a:lvl2pPr>
    <a:lvl3pPr marL="627063" indent="-228600" algn="l" defTabSz="457200" rtl="0" eaLnBrk="1" latinLnBrk="0" hangingPunct="1">
      <a:lnSpc>
        <a:spcPct val="100000"/>
      </a:lnSpc>
      <a:spcBef>
        <a:spcPts val="0"/>
      </a:spcBef>
      <a:spcAft>
        <a:spcPts val="600"/>
      </a:spcAft>
      <a:buFont typeface="Wingdings" charset="2"/>
      <a:buChar char="ü"/>
      <a:defRPr sz="1150" kern="1200">
        <a:solidFill>
          <a:schemeClr val="tx1"/>
        </a:solidFill>
        <a:latin typeface="Arial Narrow"/>
        <a:ea typeface="+mn-ea"/>
        <a:cs typeface="Arial Narrow"/>
      </a:defRPr>
    </a:lvl3pPr>
    <a:lvl4pPr marL="1600200" indent="-228600" algn="l" defTabSz="457200" rtl="0" eaLnBrk="1" latinLnBrk="0" hangingPunct="1">
      <a:buFont typeface="Arial"/>
      <a:buChar char="•"/>
      <a:defRPr sz="1200" kern="1200">
        <a:solidFill>
          <a:schemeClr val="tx1"/>
        </a:solidFill>
        <a:latin typeface="Arial Narrow"/>
        <a:ea typeface="+mn-ea"/>
        <a:cs typeface="Arial Narrow"/>
      </a:defRPr>
    </a:lvl4pPr>
    <a:lvl5pPr marL="2057400" indent="-228600" algn="l" defTabSz="457200" rtl="0" eaLnBrk="1" latinLnBrk="0" hangingPunct="1">
      <a:buFont typeface="Arial"/>
      <a:buChar char="•"/>
      <a:defRPr sz="1200" kern="1200">
        <a:solidFill>
          <a:schemeClr val="tx1"/>
        </a:solidFill>
        <a:latin typeface="Arial Narrow"/>
        <a:ea typeface="+mn-ea"/>
        <a:cs typeface="Arial Narrow"/>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myboe.org/portal/default/Content/Viewer/Content?action=2&amp;scId=306591&amp;sciId=11776"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www.youtube.com/watch?v=9pKcO9E4Flw&amp;list=UUF0pa3nE3aZAfBMT8pqM5PA&amp;index=10&amp;feature=plcp"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cde.ca.gov/sp/el/er/documents/sbeoverviewpld.pdf" TargetMode="External"/><Relationship Id="rId2" Type="http://schemas.openxmlformats.org/officeDocument/2006/relationships/slide" Target="../slides/slide45.xml"/><Relationship Id="rId1" Type="http://schemas.openxmlformats.org/officeDocument/2006/relationships/notesMaster" Target="../notesMasters/notesMaster1.xml"/><Relationship Id="rId4" Type="http://schemas.openxmlformats.org/officeDocument/2006/relationships/hyperlink" Target="http://ell.stanford.edu/sites/default/files/pdf/academic-papers/02-JMoschkovich%20Math%20FINAL.pdf" TargetMode="External"/></Relationships>
</file>

<file path=ppt/notesSlides/_rels/notesSlide46.xml.rels><?xml version="1.0" encoding="UTF-8" standalone="yes"?>
<Relationships xmlns="http://schemas.openxmlformats.org/package/2006/relationships"><Relationship Id="rId3" Type="http://schemas.openxmlformats.org/officeDocument/2006/relationships/hyperlink" Target="http://ell.stanford.edu/sites/default/files/pdf/academic-papers/02-JMoschkovich%20Math%20FINAL.pdf"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p21.org/index.php?option=com_content&amp;task=view&amp;id=1005&amp;Itemid=236"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p:txBody>
          <a:bodyPr/>
          <a:lstStyle>
            <a:lvl1pPr defTabSz="889847" eaLnBrk="0" hangingPunct="0">
              <a:defRPr sz="1300">
                <a:solidFill>
                  <a:srgbClr val="000054"/>
                </a:solidFill>
                <a:latin typeface="Arial" charset="0"/>
                <a:ea typeface="ＭＳ Ｐゴシック" pitchFamily="-108" charset="-128"/>
              </a:defRPr>
            </a:lvl1pPr>
            <a:lvl2pPr marL="737077" indent="-283490" defTabSz="889847" eaLnBrk="0" hangingPunct="0">
              <a:defRPr sz="1300">
                <a:solidFill>
                  <a:srgbClr val="000054"/>
                </a:solidFill>
                <a:latin typeface="Arial" charset="0"/>
                <a:ea typeface="ＭＳ Ｐゴシック" pitchFamily="-108" charset="-128"/>
              </a:defRPr>
            </a:lvl2pPr>
            <a:lvl3pPr marL="1133964" indent="-226793" defTabSz="889847" eaLnBrk="0" hangingPunct="0">
              <a:defRPr sz="1300">
                <a:solidFill>
                  <a:srgbClr val="000054"/>
                </a:solidFill>
                <a:latin typeface="Arial" charset="0"/>
                <a:ea typeface="ＭＳ Ｐゴシック" pitchFamily="-108" charset="-128"/>
              </a:defRPr>
            </a:lvl3pPr>
            <a:lvl4pPr marL="1587549" indent="-226793" defTabSz="889847" eaLnBrk="0" hangingPunct="0">
              <a:defRPr sz="1300">
                <a:solidFill>
                  <a:srgbClr val="000054"/>
                </a:solidFill>
                <a:latin typeface="Arial" charset="0"/>
                <a:ea typeface="ＭＳ Ｐゴシック" pitchFamily="-108" charset="-128"/>
              </a:defRPr>
            </a:lvl4pPr>
            <a:lvl5pPr marL="2041135" indent="-226793" defTabSz="889847" eaLnBrk="0" hangingPunct="0">
              <a:defRPr sz="1300">
                <a:solidFill>
                  <a:srgbClr val="000054"/>
                </a:solidFill>
                <a:latin typeface="Arial" charset="0"/>
                <a:ea typeface="ＭＳ Ｐゴシック" pitchFamily="-108" charset="-128"/>
              </a:defRPr>
            </a:lvl5pPr>
            <a:lvl6pPr marL="2494720" indent="-226793" defTabSz="889847" eaLnBrk="0" fontAlgn="base" hangingPunct="0">
              <a:spcBef>
                <a:spcPct val="0"/>
              </a:spcBef>
              <a:spcAft>
                <a:spcPct val="0"/>
              </a:spcAft>
              <a:defRPr sz="1300">
                <a:solidFill>
                  <a:srgbClr val="000054"/>
                </a:solidFill>
                <a:latin typeface="Arial" charset="0"/>
                <a:ea typeface="ＭＳ Ｐゴシック" pitchFamily="-108" charset="-128"/>
              </a:defRPr>
            </a:lvl6pPr>
            <a:lvl7pPr marL="2948305" indent="-226793" defTabSz="889847" eaLnBrk="0" fontAlgn="base" hangingPunct="0">
              <a:spcBef>
                <a:spcPct val="0"/>
              </a:spcBef>
              <a:spcAft>
                <a:spcPct val="0"/>
              </a:spcAft>
              <a:defRPr sz="1300">
                <a:solidFill>
                  <a:srgbClr val="000054"/>
                </a:solidFill>
                <a:latin typeface="Arial" charset="0"/>
                <a:ea typeface="ＭＳ Ｐゴシック" pitchFamily="-108" charset="-128"/>
              </a:defRPr>
            </a:lvl7pPr>
            <a:lvl8pPr marL="3401892" indent="-226793" defTabSz="889847" eaLnBrk="0" fontAlgn="base" hangingPunct="0">
              <a:spcBef>
                <a:spcPct val="0"/>
              </a:spcBef>
              <a:spcAft>
                <a:spcPct val="0"/>
              </a:spcAft>
              <a:defRPr sz="1300">
                <a:solidFill>
                  <a:srgbClr val="000054"/>
                </a:solidFill>
                <a:latin typeface="Arial" charset="0"/>
                <a:ea typeface="ＭＳ Ｐゴシック" pitchFamily="-108" charset="-128"/>
              </a:defRPr>
            </a:lvl8pPr>
            <a:lvl9pPr marL="3855477" indent="-226793" defTabSz="889847" eaLnBrk="0" fontAlgn="base" hangingPunct="0">
              <a:spcBef>
                <a:spcPct val="0"/>
              </a:spcBef>
              <a:spcAft>
                <a:spcPct val="0"/>
              </a:spcAft>
              <a:defRPr sz="1300">
                <a:solidFill>
                  <a:srgbClr val="000054"/>
                </a:solidFill>
                <a:latin typeface="Arial" charset="0"/>
                <a:ea typeface="ＭＳ Ｐゴシック" pitchFamily="-108" charset="-128"/>
              </a:defRPr>
            </a:lvl9pPr>
          </a:lstStyle>
          <a:p>
            <a:fld id="{B51A2086-0714-46A9-8897-4BE513C7C538}" type="slidenum">
              <a:rPr lang="en-US" sz="1000" smtClean="0">
                <a:latin typeface="Arial Narrow" pitchFamily="34" charset="0"/>
              </a:rPr>
              <a:pPr/>
              <a:t>1</a:t>
            </a:fld>
            <a:endParaRPr lang="en-US" sz="1000" dirty="0">
              <a:latin typeface="Arial Narrow" pitchFamily="34" charset="0"/>
            </a:endParaRPr>
          </a:p>
        </p:txBody>
      </p:sp>
      <p:sp>
        <p:nvSpPr>
          <p:cNvPr id="48132" name="Rectangle 3"/>
          <p:cNvSpPr>
            <a:spLocks noGrp="1" noChangeArrowheads="1"/>
          </p:cNvSpPr>
          <p:nvPr>
            <p:ph type="body" idx="1"/>
          </p:nvPr>
        </p:nvSpPr>
        <p:spPr/>
        <p:txBody>
          <a:bodyPr>
            <a:noAutofit/>
          </a:bodyPr>
          <a:lstStyle/>
          <a:p>
            <a:pPr marL="0" indent="0" defTabSz="924458" eaLnBrk="0" fontAlgn="base" hangingPunct="0">
              <a:spcBef>
                <a:spcPct val="30000"/>
              </a:spcBef>
              <a:spcAft>
                <a:spcPct val="0"/>
              </a:spcAft>
              <a:buNone/>
              <a:tabLst/>
              <a:defRPr/>
            </a:pPr>
            <a:endParaRPr lang="en-US" sz="1200" b="1" dirty="0" smtClean="0">
              <a:latin typeface="Arial Narrow" pitchFamily="34" charset="0"/>
              <a:ea typeface="ＭＳ Ｐゴシック" charset="-128"/>
              <a:cs typeface="Arial" pitchFamily="34" charset="0"/>
            </a:endParaRPr>
          </a:p>
          <a:p>
            <a:pPr marL="0" indent="0" defTabSz="924458" eaLnBrk="0" fontAlgn="base" hangingPunct="0">
              <a:spcBef>
                <a:spcPct val="30000"/>
              </a:spcBef>
              <a:spcAft>
                <a:spcPct val="0"/>
              </a:spcAft>
              <a:buNone/>
              <a:tabLst/>
              <a:defRPr/>
            </a:pPr>
            <a:r>
              <a:rPr lang="en-US" sz="1200" b="1" dirty="0" smtClean="0">
                <a:latin typeface="Arial Narrow" pitchFamily="34" charset="0"/>
                <a:ea typeface="ＭＳ Ｐゴシック" charset="-128"/>
                <a:cs typeface="Arial" pitchFamily="34" charset="0"/>
              </a:rPr>
              <a:t>Talking </a:t>
            </a:r>
            <a:r>
              <a:rPr lang="en-US" sz="1200" b="1" dirty="0">
                <a:latin typeface="Arial Narrow" pitchFamily="34" charset="0"/>
                <a:ea typeface="ＭＳ Ｐゴシック" charset="-128"/>
                <a:cs typeface="Arial" pitchFamily="34" charset="0"/>
              </a:rPr>
              <a:t>Points: </a:t>
            </a:r>
          </a:p>
          <a:p>
            <a:pPr marL="115557" indent="-115557" defTabSz="462229">
              <a:spcAft>
                <a:spcPts val="607"/>
              </a:spcAft>
              <a:tabLst>
                <a:tab pos="6013795" algn="r"/>
              </a:tabLst>
              <a:defRPr/>
            </a:pPr>
            <a:r>
              <a:rPr lang="en-US" sz="1200" dirty="0">
                <a:latin typeface="Arial Narrow" pitchFamily="34" charset="0"/>
                <a:ea typeface="ＭＳ Ｐゴシック" charset="-128"/>
                <a:cs typeface="Arial" pitchFamily="34" charset="0"/>
              </a:rPr>
              <a:t>Welcome to the “</a:t>
            </a:r>
            <a:r>
              <a:rPr lang="en-US" sz="1200" dirty="0">
                <a:latin typeface="Arial Narrow" pitchFamily="34" charset="0"/>
                <a:cs typeface="Arial" pitchFamily="34" charset="0"/>
              </a:rPr>
              <a:t>Mathematics: Kindergarten through Grade Twelve Standards for Mathematical Practice</a:t>
            </a:r>
            <a:r>
              <a:rPr lang="en-US" sz="1200" dirty="0">
                <a:latin typeface="Arial Narrow" pitchFamily="34" charset="0"/>
                <a:ea typeface="ＭＳ Ｐゴシック" charset="-128"/>
                <a:cs typeface="Arial" pitchFamily="34" charset="0"/>
              </a:rPr>
              <a:t>” module, a part of the Common Core State Standards (CCSS) for California Educators Professional Learning Module </a:t>
            </a:r>
            <a:r>
              <a:rPr lang="en-US" sz="1200" dirty="0" smtClean="0">
                <a:latin typeface="Arial Narrow" pitchFamily="34" charset="0"/>
                <a:ea typeface="ＭＳ Ｐゴシック" charset="-128"/>
                <a:cs typeface="Arial" pitchFamily="34" charset="0"/>
              </a:rPr>
              <a:t>Series</a:t>
            </a:r>
            <a:r>
              <a:rPr lang="en-US" sz="1200" dirty="0">
                <a:latin typeface="Arial Narrow" pitchFamily="34" charset="0"/>
                <a:ea typeface="ＭＳ Ｐゴシック" charset="-128"/>
                <a:cs typeface="Arial" pitchFamily="34" charset="0"/>
              </a:rPr>
              <a:t>. </a:t>
            </a:r>
          </a:p>
          <a:p>
            <a:pPr>
              <a:defRPr/>
            </a:pPr>
            <a:r>
              <a:rPr lang="en-US" sz="1200" dirty="0">
                <a:latin typeface="Arial Narrow" pitchFamily="34" charset="0"/>
                <a:cs typeface="Arial" pitchFamily="34" charset="0"/>
              </a:rPr>
              <a:t>There are two math modules: This module, which covers mathematical practices, and another titled, “Mathematics: Kindergarten through Grade Eight Learning Progressions” which covers the kindergarten through grade eight content standards for mathematics</a:t>
            </a:r>
            <a:r>
              <a:rPr lang="en-US" sz="1200" dirty="0" smtClean="0">
                <a:latin typeface="Arial Narrow" pitchFamily="34" charset="0"/>
                <a:cs typeface="Arial" pitchFamily="34" charset="0"/>
              </a:rPr>
              <a:t>.</a:t>
            </a:r>
            <a:endParaRPr lang="en-US" sz="1200" dirty="0">
              <a:latin typeface="Arial Narrow" pitchFamily="34" charset="0"/>
              <a:ea typeface="ＭＳ Ｐゴシック" charset="-128"/>
              <a:cs typeface="Arial" pitchFamily="34" charset="0"/>
            </a:endParaRPr>
          </a:p>
          <a:p>
            <a:pPr marL="173336" indent="-173336">
              <a:buFont typeface="Arial" pitchFamily="34" charset="0"/>
              <a:buChar char="•"/>
            </a:pPr>
            <a:r>
              <a:rPr lang="en-US" sz="1200" dirty="0">
                <a:latin typeface="Arial Narrow" pitchFamily="34" charset="0"/>
                <a:cs typeface="Arial" pitchFamily="34" charset="0"/>
              </a:rPr>
              <a:t>This module explores the teaching and learning of mathematics through the lens of the Standards for Mathematical Practice for students in kindergarten through grade twelve. It will deepen educators’ understanding of what the mathematical practices are, and why they are important to bring to their students as they transition to the CCSS.</a:t>
            </a:r>
          </a:p>
        </p:txBody>
      </p:sp>
      <p:sp>
        <p:nvSpPr>
          <p:cNvPr id="8" name="Slide Image Placeholder 7"/>
          <p:cNvSpPr>
            <a:spLocks noGrp="1" noRot="1" noChangeAspect="1"/>
          </p:cNvSpPr>
          <p:nvPr>
            <p:ph type="sldImg"/>
          </p:nvPr>
        </p:nvSpPr>
        <p:spPr>
          <a:xfrm>
            <a:off x="1117600" y="487363"/>
            <a:ext cx="4648200" cy="3486150"/>
          </a:xfr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marL="0" indent="0">
              <a:buNone/>
            </a:pPr>
            <a:endParaRPr lang="en-US" b="1" dirty="0" smtClean="0"/>
          </a:p>
          <a:p>
            <a:pPr marL="0" indent="0">
              <a:buNone/>
            </a:pPr>
            <a:r>
              <a:rPr lang="en-US" b="1" dirty="0" smtClean="0"/>
              <a:t>Talking Points:</a:t>
            </a:r>
            <a:endParaRPr lang="en-US" sz="1200" b="1" dirty="0">
              <a:latin typeface="Arial" pitchFamily="34" charset="0"/>
              <a:cs typeface="Arial" pitchFamily="34" charset="0"/>
            </a:endParaRPr>
          </a:p>
          <a:p>
            <a:pPr algn="l">
              <a:buNone/>
            </a:pPr>
            <a:r>
              <a:rPr lang="en-US" sz="1200" dirty="0">
                <a:latin typeface="Arial Narrow" pitchFamily="34" charset="0"/>
                <a:cs typeface="Arial" pitchFamily="34" charset="0"/>
              </a:rPr>
              <a:t>Now let’s begin Unit 1: </a:t>
            </a:r>
            <a:r>
              <a:rPr lang="en-US" sz="1200" i="1" dirty="0">
                <a:latin typeface="Arial Narrow" pitchFamily="34" charset="0"/>
                <a:cs typeface="Arial" pitchFamily="34" charset="0"/>
              </a:rPr>
              <a:t>Teaching and Learning the Standards for Mathematical </a:t>
            </a:r>
            <a:r>
              <a:rPr lang="en-US" sz="1200" i="1" dirty="0" smtClean="0">
                <a:latin typeface="Arial Narrow" pitchFamily="34" charset="0"/>
                <a:cs typeface="Arial" pitchFamily="34" charset="0"/>
              </a:rPr>
              <a:t>Practice.</a:t>
            </a:r>
            <a:endParaRPr lang="en-US" sz="1200" i="1" dirty="0">
              <a:solidFill>
                <a:srgbClr val="FF0000"/>
              </a:solidFill>
              <a:latin typeface="Arial Narrow" pitchFamily="34" charset="0"/>
              <a:cs typeface="Arial" pitchFamily="34" charset="0"/>
            </a:endParaRPr>
          </a:p>
          <a:p>
            <a:pPr marL="0" indent="0">
              <a:buNone/>
            </a:pPr>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10</a:t>
            </a:fld>
            <a:endParaRPr lang="en-US" dirty="0"/>
          </a:p>
        </p:txBody>
      </p:sp>
    </p:spTree>
    <p:extLst>
      <p:ext uri="{BB962C8B-B14F-4D97-AF65-F5344CB8AC3E}">
        <p14:creationId xmlns:p14="http://schemas.microsoft.com/office/powerpoint/2010/main" val="6990679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normAutofit/>
          </a:bodyPr>
          <a:lstStyle/>
          <a:p>
            <a:pPr marL="0" indent="0">
              <a:buNone/>
            </a:pPr>
            <a:endParaRPr lang="en-US" sz="1200" b="1" dirty="0" smtClean="0"/>
          </a:p>
          <a:p>
            <a:pPr marL="0" indent="0">
              <a:buNone/>
            </a:pPr>
            <a:r>
              <a:rPr lang="en-US" sz="1200" b="1" dirty="0" smtClean="0"/>
              <a:t>Facilitator </a:t>
            </a:r>
            <a:r>
              <a:rPr lang="en-US" sz="1200" b="1" dirty="0"/>
              <a:t>Notes:</a:t>
            </a:r>
            <a:endParaRPr lang="en-US" sz="1200" dirty="0"/>
          </a:p>
          <a:p>
            <a:pPr marL="0" indent="0">
              <a:buNone/>
            </a:pPr>
            <a:r>
              <a:rPr lang="en-US" sz="1200" dirty="0"/>
              <a:t>Review content on slide.</a:t>
            </a:r>
          </a:p>
        </p:txBody>
      </p:sp>
      <p:sp>
        <p:nvSpPr>
          <p:cNvPr id="4" name="Slide Number Placeholder 3"/>
          <p:cNvSpPr>
            <a:spLocks noGrp="1"/>
          </p:cNvSpPr>
          <p:nvPr>
            <p:ph type="sldNum" sz="quarter" idx="10"/>
          </p:nvPr>
        </p:nvSpPr>
        <p:spPr/>
        <p:txBody>
          <a:bodyPr/>
          <a:lstStyle/>
          <a:p>
            <a:fld id="{AB1F5374-48F0-4346-B569-F9B87CEEA239}"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normAutofit fontScale="92500" lnSpcReduction="10000"/>
          </a:bodyPr>
          <a:lstStyle/>
          <a:p>
            <a:pPr marL="0" indent="0">
              <a:buNone/>
            </a:pPr>
            <a:endParaRPr lang="en-US" sz="1300" b="1" dirty="0" smtClean="0"/>
          </a:p>
          <a:p>
            <a:pPr marL="0" indent="0">
              <a:buNone/>
            </a:pPr>
            <a:r>
              <a:rPr lang="en-US" sz="1300" b="1" dirty="0" smtClean="0"/>
              <a:t>Talking </a:t>
            </a:r>
            <a:r>
              <a:rPr lang="en-US" sz="1300" b="1" dirty="0"/>
              <a:t>Points:</a:t>
            </a:r>
          </a:p>
          <a:p>
            <a:pPr marL="115557" indent="-115557" defTabSz="462229">
              <a:spcAft>
                <a:spcPts val="607"/>
              </a:spcAft>
              <a:tabLst>
                <a:tab pos="6013795" algn="r"/>
              </a:tabLst>
              <a:defRPr/>
            </a:pPr>
            <a:r>
              <a:rPr lang="en-US" sz="1300" dirty="0">
                <a:latin typeface="Arial Narrow" pitchFamily="34" charset="0"/>
              </a:rPr>
              <a:t>Observing students engaged in talking about and doing mathematics allows teachers to identify the SMP in action</a:t>
            </a:r>
            <a:r>
              <a:rPr lang="en-US" sz="1300" dirty="0" smtClean="0">
                <a:latin typeface="Arial Narrow" pitchFamily="34" charset="0"/>
              </a:rPr>
              <a:t>.</a:t>
            </a:r>
            <a:endParaRPr lang="en-US" sz="1300" dirty="0">
              <a:latin typeface="Arial Narrow" pitchFamily="34" charset="0"/>
            </a:endParaRPr>
          </a:p>
          <a:p>
            <a:pPr marL="115557" indent="-115557" defTabSz="462229">
              <a:spcAft>
                <a:spcPts val="607"/>
              </a:spcAft>
              <a:tabLst>
                <a:tab pos="6013795" algn="r"/>
              </a:tabLst>
              <a:defRPr/>
            </a:pPr>
            <a:r>
              <a:rPr lang="en-US" sz="1300" dirty="0">
                <a:latin typeface="Arial Narrow" pitchFamily="34" charset="0"/>
              </a:rPr>
              <a:t>We will watch a video [or three videos] of students engaged in doing mathematics. As you watch, take note of how the students are engaging in mathematics.</a:t>
            </a:r>
          </a:p>
          <a:p>
            <a:pPr marL="0" indent="0" defTabSz="462229">
              <a:spcAft>
                <a:spcPts val="607"/>
              </a:spcAft>
              <a:buNone/>
              <a:tabLst>
                <a:tab pos="6013795" algn="r"/>
              </a:tabLst>
              <a:defRPr/>
            </a:pPr>
            <a:endParaRPr lang="en-US" sz="1300" b="1" dirty="0">
              <a:latin typeface="Arial Narrow" pitchFamily="34" charset="0"/>
            </a:endParaRPr>
          </a:p>
          <a:p>
            <a:pPr marL="0" indent="0">
              <a:buNone/>
            </a:pPr>
            <a:r>
              <a:rPr lang="en-US" sz="1300" b="1" dirty="0">
                <a:latin typeface="Arial Narrow" pitchFamily="34" charset="0"/>
              </a:rPr>
              <a:t>Facilitator Notes:</a:t>
            </a:r>
          </a:p>
          <a:p>
            <a:pPr marL="115557" indent="-115557" defTabSz="462229">
              <a:spcAft>
                <a:spcPts val="607"/>
              </a:spcAft>
              <a:tabLst>
                <a:tab pos="6013795" algn="r"/>
              </a:tabLst>
              <a:defRPr/>
            </a:pPr>
            <a:r>
              <a:rPr lang="en-US" sz="1300" dirty="0">
                <a:latin typeface="Arial Narrow" pitchFamily="34" charset="0"/>
              </a:rPr>
              <a:t>Link to video(s) hosted on the Brokers of Expertise Web site: </a:t>
            </a:r>
            <a:r>
              <a:rPr lang="en-US" sz="1300" dirty="0">
                <a:latin typeface="Arial Narrow" pitchFamily="34" charset="0"/>
                <a:hlinkClick r:id="rId3"/>
              </a:rPr>
              <a:t>http://</a:t>
            </a:r>
            <a:r>
              <a:rPr lang="en-US" sz="1300" dirty="0" smtClean="0">
                <a:latin typeface="Arial Narrow" pitchFamily="34" charset="0"/>
                <a:hlinkClick r:id="rId3"/>
              </a:rPr>
              <a:t>myboe.org/portal/default/Content/Viewer/Content?action=2&amp;scId=306591&amp;sciId=11776</a:t>
            </a:r>
            <a:endParaRPr lang="en-US" sz="1300" dirty="0">
              <a:latin typeface="Arial Narrow" pitchFamily="34" charset="0"/>
            </a:endParaRPr>
          </a:p>
          <a:p>
            <a:pPr marL="211855" indent="-211855"/>
            <a:r>
              <a:rPr lang="en-US" sz="1300" dirty="0">
                <a:latin typeface="Arial Narrow" pitchFamily="34" charset="0"/>
                <a:ea typeface="Cambria" pitchFamily="-1" charset="0"/>
                <a:cs typeface="Cambria" pitchFamily="-1" charset="0"/>
              </a:rPr>
              <a:t>Videos are less than 4 minutes each</a:t>
            </a:r>
            <a:r>
              <a:rPr lang="en-US" sz="1300" dirty="0" smtClean="0">
                <a:latin typeface="Arial Narrow" pitchFamily="34" charset="0"/>
                <a:ea typeface="Cambria" pitchFamily="-1" charset="0"/>
                <a:cs typeface="Cambria" pitchFamily="-1" charset="0"/>
              </a:rPr>
              <a:t>.</a:t>
            </a:r>
            <a:endParaRPr lang="en-US" sz="1300" dirty="0">
              <a:latin typeface="Arial Narrow" pitchFamily="34" charset="0"/>
              <a:ea typeface="Cambria" pitchFamily="-1" charset="0"/>
              <a:cs typeface="Cambria" pitchFamily="-1" charset="0"/>
            </a:endParaRPr>
          </a:p>
          <a:p>
            <a:pPr marL="211855" indent="-211855"/>
            <a:r>
              <a:rPr lang="en-US" sz="1300" dirty="0">
                <a:latin typeface="Arial Narrow" pitchFamily="34" charset="0"/>
                <a:ea typeface="Cambria" pitchFamily="-1" charset="0"/>
                <a:cs typeface="Cambria" pitchFamily="-1" charset="0"/>
              </a:rPr>
              <a:t>Options for viewing: </a:t>
            </a:r>
          </a:p>
          <a:p>
            <a:pPr marL="442970" lvl="1" indent="-211855" defTabSz="462229">
              <a:spcAft>
                <a:spcPts val="607"/>
              </a:spcAft>
              <a:buFont typeface="Times" pitchFamily="-1" charset="0"/>
              <a:buAutoNum type="arabicParenR"/>
              <a:defRPr/>
            </a:pPr>
            <a:r>
              <a:rPr lang="en-US" sz="1300" dirty="0">
                <a:latin typeface="Arial Narrow" pitchFamily="34" charset="0"/>
                <a:ea typeface="Cambria" pitchFamily="-1" charset="0"/>
                <a:cs typeface="Cambria" pitchFamily="-1" charset="0"/>
              </a:rPr>
              <a:t>For multilevel groups, view all three videos as a group.</a:t>
            </a:r>
          </a:p>
          <a:p>
            <a:pPr marL="442970" lvl="1" indent="-211855" defTabSz="462229">
              <a:spcAft>
                <a:spcPts val="607"/>
              </a:spcAft>
              <a:buFont typeface="Times" pitchFamily="-1" charset="0"/>
              <a:buAutoNum type="arabicParenR"/>
              <a:defRPr/>
            </a:pPr>
            <a:r>
              <a:rPr lang="en-US" sz="1300" dirty="0">
                <a:latin typeface="Arial Narrow" pitchFamily="34" charset="0"/>
                <a:ea typeface="Cambria" pitchFamily="-1" charset="0"/>
                <a:cs typeface="Cambria" pitchFamily="-1" charset="0"/>
              </a:rPr>
              <a:t>For homogenous grade span groups, view appropriate video as a group.</a:t>
            </a:r>
          </a:p>
          <a:p>
            <a:pPr marL="442970" lvl="1" indent="-211855">
              <a:buFont typeface="Times" pitchFamily="-1" charset="0"/>
              <a:buAutoNum type="arabicParenR"/>
            </a:pPr>
            <a:r>
              <a:rPr lang="en-US" sz="1300" dirty="0">
                <a:latin typeface="Arial Narrow" pitchFamily="34" charset="0"/>
                <a:ea typeface="Cambria" pitchFamily="-1" charset="0"/>
                <a:cs typeface="Cambria" pitchFamily="-1" charset="0"/>
              </a:rPr>
              <a:t>Divide participants in to three groups, primary, upper elementary, secondary.  Each group will view the video at their grade span (as technology availability allows).</a:t>
            </a:r>
          </a:p>
          <a:p>
            <a:pPr marL="231115" lvl="1" indent="0">
              <a:buNone/>
            </a:pPr>
            <a:endParaRPr lang="en-US" sz="1300" dirty="0">
              <a:latin typeface="Arial Narrow" pitchFamily="34" charset="0"/>
              <a:ea typeface="Cambria" pitchFamily="-1" charset="0"/>
              <a:cs typeface="Cambria" pitchFamily="-1" charset="0"/>
            </a:endParaRPr>
          </a:p>
          <a:p>
            <a:pPr marL="0" indent="0">
              <a:buNone/>
            </a:pPr>
            <a:r>
              <a:rPr lang="en-US" sz="1300" dirty="0">
                <a:latin typeface="Arial Narrow" pitchFamily="34" charset="0"/>
                <a:ea typeface="Cambria" pitchFamily="-1" charset="0"/>
                <a:cs typeface="Cambria" pitchFamily="-1" charset="0"/>
              </a:rPr>
              <a:t>Grade 2:  3 min. 45 sec.</a:t>
            </a:r>
          </a:p>
          <a:p>
            <a:pPr marL="0" indent="0">
              <a:buNone/>
            </a:pPr>
            <a:r>
              <a:rPr lang="en-US" sz="1300" dirty="0">
                <a:latin typeface="Arial Narrow" pitchFamily="34" charset="0"/>
                <a:ea typeface="Cambria" pitchFamily="-1" charset="0"/>
                <a:cs typeface="Cambria" pitchFamily="-1" charset="0"/>
              </a:rPr>
              <a:t>Grade 6: 3 min. 15 sec.</a:t>
            </a:r>
          </a:p>
          <a:p>
            <a:pPr marL="0" indent="0">
              <a:buNone/>
            </a:pPr>
            <a:r>
              <a:rPr lang="en-US" sz="1300" dirty="0">
                <a:latin typeface="Arial Narrow" pitchFamily="34" charset="0"/>
                <a:ea typeface="Cambria" pitchFamily="-1" charset="0"/>
                <a:cs typeface="Cambria" pitchFamily="-1" charset="0"/>
              </a:rPr>
              <a:t>Grade 8: 2 min. 30 sec.</a:t>
            </a:r>
            <a:endParaRPr lang="en-US" sz="1300" dirty="0"/>
          </a:p>
          <a:p>
            <a:pPr marL="115557" indent="-115557" defTabSz="462229">
              <a:spcAft>
                <a:spcPts val="607"/>
              </a:spcAft>
              <a:tabLst>
                <a:tab pos="6013795" algn="r"/>
              </a:tabLst>
              <a:defRPr/>
            </a:pPr>
            <a:endParaRPr lang="en-US" dirty="0" smtClean="0"/>
          </a:p>
          <a:p>
            <a:pPr marL="0" indent="0">
              <a:buNone/>
            </a:pPr>
            <a:endParaRPr lang="en-US" b="1" baseline="0" dirty="0" smtClean="0"/>
          </a:p>
        </p:txBody>
      </p:sp>
      <p:sp>
        <p:nvSpPr>
          <p:cNvPr id="4" name="Slide Number Placeholder 3"/>
          <p:cNvSpPr>
            <a:spLocks noGrp="1"/>
          </p:cNvSpPr>
          <p:nvPr>
            <p:ph type="sldNum" sz="quarter" idx="10"/>
          </p:nvPr>
        </p:nvSpPr>
        <p:spPr/>
        <p:txBody>
          <a:bodyPr/>
          <a:lstStyle/>
          <a:p>
            <a:fld id="{AB1F5374-48F0-4346-B569-F9B87CEEA239}" type="slidenum">
              <a:rPr lang="en-US" smtClean="0"/>
              <a:pPr/>
              <a:t>12</a:t>
            </a:fld>
            <a:endParaRPr lang="en-US" dirty="0"/>
          </a:p>
        </p:txBody>
      </p:sp>
    </p:spTree>
    <p:extLst>
      <p:ext uri="{BB962C8B-B14F-4D97-AF65-F5344CB8AC3E}">
        <p14:creationId xmlns:p14="http://schemas.microsoft.com/office/powerpoint/2010/main" val="878071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normAutofit/>
          </a:bodyPr>
          <a:lstStyle/>
          <a:p>
            <a:pPr marL="0" indent="0">
              <a:buNone/>
            </a:pPr>
            <a:endParaRPr lang="en-US" sz="1200" b="1" dirty="0" smtClean="0"/>
          </a:p>
          <a:p>
            <a:pPr marL="0" indent="0">
              <a:buNone/>
            </a:pPr>
            <a:r>
              <a:rPr lang="en-US" sz="1200" b="1" dirty="0" smtClean="0"/>
              <a:t>Facilitator </a:t>
            </a:r>
            <a:r>
              <a:rPr lang="en-US" sz="1200" b="1" dirty="0"/>
              <a:t>Notes:</a:t>
            </a:r>
          </a:p>
          <a:p>
            <a:r>
              <a:rPr lang="en-US" sz="1200" dirty="0"/>
              <a:t>After viewing the video, have participants discuss questions on slide in grade level groups (10 minutes)</a:t>
            </a:r>
          </a:p>
          <a:p>
            <a:r>
              <a:rPr lang="en-US" sz="1200" dirty="0"/>
              <a:t>Have each group share out key ideas to the whole group (5 minutes)</a:t>
            </a:r>
          </a:p>
          <a:p>
            <a:pPr marL="0" indent="0">
              <a:buNone/>
            </a:pPr>
            <a:endParaRPr lang="en-US" b="1" noProof="1" smtClean="0">
              <a:latin typeface="Arial" pitchFamily="-1" charset="0"/>
              <a:ea typeface="ＭＳ Ｐゴシック" pitchFamily="-1" charset="-128"/>
            </a:endParaRPr>
          </a:p>
          <a:p>
            <a:pPr marL="0" indent="0">
              <a:buNone/>
            </a:pPr>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normAutofit/>
          </a:bodyPr>
          <a:lstStyle/>
          <a:p>
            <a:pPr marL="0" indent="0">
              <a:buNone/>
            </a:pPr>
            <a:endParaRPr lang="en-US" sz="1200" b="1" dirty="0" smtClean="0">
              <a:latin typeface="Arial Narrow" pitchFamily="34" charset="0"/>
              <a:ea typeface="ＭＳ Ｐゴシック" pitchFamily="-1" charset="-128"/>
            </a:endParaRPr>
          </a:p>
          <a:p>
            <a:pPr marL="0" indent="0">
              <a:buNone/>
            </a:pPr>
            <a:r>
              <a:rPr lang="en-US" sz="1200" b="1" dirty="0" smtClean="0">
                <a:latin typeface="Arial Narrow" pitchFamily="34" charset="0"/>
                <a:ea typeface="ＭＳ Ｐゴシック" pitchFamily="-1" charset="-128"/>
              </a:rPr>
              <a:t>Talking </a:t>
            </a:r>
            <a:r>
              <a:rPr lang="en-US" sz="1200" b="1" dirty="0">
                <a:latin typeface="Arial Narrow" pitchFamily="34" charset="0"/>
                <a:ea typeface="ＭＳ Ｐゴシック" pitchFamily="-1" charset="-128"/>
              </a:rPr>
              <a:t>Points:</a:t>
            </a:r>
          </a:p>
          <a:p>
            <a:pPr marL="0" indent="0" defTabSz="462229">
              <a:spcAft>
                <a:spcPts val="607"/>
              </a:spcAft>
              <a:tabLst>
                <a:tab pos="6013795" algn="r"/>
              </a:tabLst>
              <a:defRPr/>
            </a:pPr>
            <a:r>
              <a:rPr lang="en-US" sz="1200" dirty="0">
                <a:latin typeface="Arial Narrow" pitchFamily="34" charset="0"/>
                <a:ea typeface="ＭＳ Ｐゴシック" pitchFamily="-1" charset="-128"/>
              </a:rPr>
              <a:t>To establish a context for the SMP, this section will provide a brief overview of the Standards for Mathematical Content</a:t>
            </a:r>
            <a:r>
              <a:rPr lang="en-US" sz="1200" dirty="0" smtClean="0">
                <a:latin typeface="Arial Narrow" pitchFamily="34" charset="0"/>
                <a:ea typeface="ＭＳ Ｐゴシック" pitchFamily="-1" charset="-128"/>
              </a:rPr>
              <a:t>.</a:t>
            </a:r>
            <a:endParaRPr lang="en-US" sz="1200" dirty="0">
              <a:latin typeface="Arial Narrow" pitchFamily="34" charset="0"/>
              <a:ea typeface="ＭＳ Ｐゴシック" pitchFamily="-1" charset="-128"/>
            </a:endParaRPr>
          </a:p>
          <a:p>
            <a:pPr marL="0" indent="0"/>
            <a:r>
              <a:rPr lang="en-US" sz="1200" dirty="0">
                <a:latin typeface="Arial Narrow" pitchFamily="34" charset="0"/>
                <a:ea typeface="ＭＳ Ｐゴシック" pitchFamily="-1" charset="-128"/>
              </a:rPr>
              <a:t>The CCSS focus on fewer topics to allow for a greater in-depth examination of mathematics concepts. As a result of a clearly defined coherence across grade levels, students</a:t>
            </a:r>
            <a:r>
              <a:rPr lang="ja-JP" altLang="en-US" sz="1200" dirty="0">
                <a:latin typeface="Arial Narrow" pitchFamily="34" charset="0"/>
                <a:ea typeface="ＭＳ Ｐゴシック" pitchFamily="-1" charset="-128"/>
              </a:rPr>
              <a:t>’</a:t>
            </a:r>
            <a:r>
              <a:rPr lang="en-US" altLang="ja-JP" sz="1200" dirty="0">
                <a:latin typeface="Arial Narrow" pitchFamily="34" charset="0"/>
                <a:ea typeface="ＭＳ Ｐゴシック" pitchFamily="-1" charset="-128"/>
              </a:rPr>
              <a:t> conceptual understanding develops to allow for mastery of mathematical concepts. </a:t>
            </a:r>
          </a:p>
          <a:p>
            <a:pPr marL="0" indent="0"/>
            <a:r>
              <a:rPr lang="en-US" altLang="ja-JP" sz="1200" dirty="0">
                <a:latin typeface="Arial Narrow" pitchFamily="34" charset="0"/>
                <a:ea typeface="ＭＳ Ｐゴシック" pitchFamily="-1" charset="-128"/>
              </a:rPr>
              <a:t>The content focuses on a rigorous set of skills at each grade level, enabling students to build a strong foundational understanding of mathematics. For example, in the early grades there is a greater emphasis on number concepts and skills. The key to student understanding is a balance of skill and procedure with a clear focus on conceptual development</a:t>
            </a:r>
            <a:r>
              <a:rPr lang="en-US" altLang="ja-JP" sz="1200" dirty="0" smtClean="0">
                <a:latin typeface="Arial Narrow" pitchFamily="34" charset="0"/>
                <a:ea typeface="ＭＳ Ｐゴシック" pitchFamily="-1" charset="-128"/>
              </a:rPr>
              <a:t>.</a:t>
            </a:r>
            <a:endParaRPr lang="en-US" altLang="ja-JP" sz="1200" dirty="0">
              <a:latin typeface="Arial Narrow" pitchFamily="34" charset="0"/>
              <a:ea typeface="ＭＳ Ｐゴシック" pitchFamily="-1" charset="-128"/>
            </a:endParaRPr>
          </a:p>
          <a:p>
            <a:pPr marL="0" indent="0"/>
            <a:r>
              <a:rPr lang="en-US" sz="1200" dirty="0">
                <a:latin typeface="Arial Narrow" pitchFamily="34" charset="0"/>
                <a:ea typeface="ＭＳ Ｐゴシック" pitchFamily="-1" charset="-128"/>
              </a:rPr>
              <a:t>Standards that are rigorous, coherent, and focused provide better guidance to educators, students, and parents about desired learning outcomes. The standards aim for clarity and specificity, and also stress conceptual understanding of key ideas. In addition, the standards provide a balance of procedural skills and conceptual development to support students</a:t>
            </a:r>
            <a:r>
              <a:rPr lang="ja-JP" altLang="en-US" sz="1200" dirty="0">
                <a:latin typeface="Arial Narrow" pitchFamily="34" charset="0"/>
                <a:ea typeface="ＭＳ Ｐゴシック" pitchFamily="-1" charset="-128"/>
              </a:rPr>
              <a:t>’</a:t>
            </a:r>
            <a:r>
              <a:rPr lang="en-US" altLang="ja-JP" sz="1200" dirty="0">
                <a:latin typeface="Arial Narrow" pitchFamily="34" charset="0"/>
                <a:ea typeface="ＭＳ Ｐゴシック" pitchFamily="-1" charset="-128"/>
              </a:rPr>
              <a:t> mathematical understanding.</a:t>
            </a:r>
            <a:endParaRPr lang="en-US" sz="1200" dirty="0">
              <a:latin typeface="Arial Narrow" pitchFamily="34" charset="0"/>
              <a:ea typeface="ＭＳ Ｐゴシック" pitchFamily="-1" charset="-128"/>
            </a:endParaRPr>
          </a:p>
          <a:p>
            <a:endParaRPr lang="en-US" dirty="0" smtClean="0"/>
          </a:p>
          <a:p>
            <a:pPr>
              <a:buNone/>
            </a:pPr>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normAutofit/>
          </a:bodyPr>
          <a:lstStyle/>
          <a:p>
            <a:pPr marL="0" indent="0">
              <a:buNone/>
            </a:pPr>
            <a:endParaRPr lang="en-US" b="1" dirty="0" smtClean="0">
              <a:latin typeface="Arial Narrow" pitchFamily="-1" charset="0"/>
              <a:ea typeface="ＭＳ Ｐゴシック" pitchFamily="-1" charset="-128"/>
            </a:endParaRPr>
          </a:p>
          <a:p>
            <a:pPr marL="0" indent="0">
              <a:buNone/>
            </a:pPr>
            <a:r>
              <a:rPr lang="en-US" b="1" dirty="0" smtClean="0">
                <a:latin typeface="Arial Narrow" pitchFamily="-1" charset="0"/>
                <a:ea typeface="ＭＳ Ｐゴシック" pitchFamily="-1" charset="-128"/>
              </a:rPr>
              <a:t>Talking</a:t>
            </a:r>
            <a:r>
              <a:rPr lang="en-US" b="1" baseline="0" dirty="0" smtClean="0">
                <a:latin typeface="Arial Narrow" pitchFamily="-1" charset="0"/>
                <a:ea typeface="ＭＳ Ｐゴシック" pitchFamily="-1" charset="-128"/>
              </a:rPr>
              <a:t> Points:</a:t>
            </a:r>
            <a:endParaRPr lang="en-US" b="1" dirty="0" smtClean="0">
              <a:latin typeface="Arial Narrow" pitchFamily="-1" charset="0"/>
              <a:ea typeface="ＭＳ Ｐゴシック" pitchFamily="-1" charset="-128"/>
            </a:endParaRPr>
          </a:p>
          <a:p>
            <a:pPr marL="0" indent="0"/>
            <a:r>
              <a:rPr lang="en-US" dirty="0" smtClean="0">
                <a:latin typeface="Arial Narrow" pitchFamily="-1" charset="0"/>
                <a:ea typeface="ＭＳ Ｐゴシック" pitchFamily="-1" charset="-128"/>
              </a:rPr>
              <a:t>The Illustrative Mathematics Web site offers interactive access to the content standards for K–8 by Content Domains, High School Conceptual Categories, and the SMP.</a:t>
            </a:r>
            <a:endParaRPr lang="en-US" u="sng" dirty="0" smtClean="0">
              <a:latin typeface="Arial Narrow" pitchFamily="-1" charset="0"/>
              <a:ea typeface="ＭＳ Ｐゴシック" pitchFamily="-1" charset="-128"/>
            </a:endParaRPr>
          </a:p>
          <a:p>
            <a:pPr marL="0" indent="0"/>
            <a:r>
              <a:rPr lang="en-US" dirty="0" smtClean="0">
                <a:latin typeface="Arial Narrow" pitchFamily="-1" charset="0"/>
                <a:ea typeface="ＭＳ Ｐゴシック" pitchFamily="-1" charset="-128"/>
              </a:rPr>
              <a:t>Note that Geometry is the only Domain that goes across the grades.  Counting and Cardinality is only at kindergarten and lays the foundation for numbers.  Fractions start in grade three and are tied directly to number concepts. Domains have a beginning and an end, with expectations that students learn the concepts and ideas in depth.  </a:t>
            </a:r>
          </a:p>
          <a:p>
            <a:pPr marL="0" indent="0"/>
            <a:r>
              <a:rPr lang="en-US" dirty="0" smtClean="0">
                <a:latin typeface="Arial Narrow" pitchFamily="-1" charset="0"/>
                <a:ea typeface="ＭＳ Ｐゴシック" pitchFamily="-1" charset="-128"/>
              </a:rPr>
              <a:t>See progressions documents for further information: </a:t>
            </a:r>
            <a:r>
              <a:rPr lang="en-US" u="sng" dirty="0" smtClean="0">
                <a:latin typeface="Arial Narrow" pitchFamily="-1" charset="0"/>
                <a:ea typeface="ＭＳ Ｐゴシック" pitchFamily="-1" charset="-128"/>
              </a:rPr>
              <a:t>http://commoncoretools.me/category/progressions/</a:t>
            </a:r>
          </a:p>
          <a:p>
            <a:pPr marL="0" indent="0" defTabSz="462229">
              <a:spcAft>
                <a:spcPts val="607"/>
              </a:spcAft>
              <a:buNone/>
              <a:tabLst>
                <a:tab pos="6013795" algn="r"/>
              </a:tabLst>
              <a:defRPr/>
            </a:pPr>
            <a:endParaRPr lang="en-US" b="1" dirty="0" smtClean="0">
              <a:latin typeface="Arial Narrow" pitchFamily="-1" charset="0"/>
              <a:ea typeface="ＭＳ Ｐゴシック" pitchFamily="-1" charset="-128"/>
            </a:endParaRPr>
          </a:p>
          <a:p>
            <a:pPr marL="0" indent="0" defTabSz="462229">
              <a:spcAft>
                <a:spcPts val="607"/>
              </a:spcAft>
              <a:buNone/>
              <a:tabLst>
                <a:tab pos="6013795" algn="r"/>
              </a:tabLst>
              <a:defRPr/>
            </a:pPr>
            <a:r>
              <a:rPr lang="en-US" b="1" dirty="0" smtClean="0">
                <a:latin typeface="Arial Narrow" pitchFamily="-1" charset="0"/>
                <a:ea typeface="ＭＳ Ｐゴシック" pitchFamily="-1" charset="-128"/>
              </a:rPr>
              <a:t>Note to Facilitator:</a:t>
            </a:r>
          </a:p>
          <a:p>
            <a:pPr marL="115557" indent="-115557" defTabSz="462229">
              <a:spcAft>
                <a:spcPts val="607"/>
              </a:spcAft>
              <a:tabLst>
                <a:tab pos="6013795" algn="r"/>
              </a:tabLst>
              <a:defRPr/>
            </a:pPr>
            <a:r>
              <a:rPr lang="en-US" dirty="0" smtClean="0">
                <a:latin typeface="Arial Narrow" pitchFamily="-1" charset="0"/>
                <a:ea typeface="ＭＳ Ｐゴシック" pitchFamily="-1" charset="-128"/>
              </a:rPr>
              <a:t>Copy and paste</a:t>
            </a:r>
            <a:r>
              <a:rPr lang="en-US" baseline="0" dirty="0" smtClean="0">
                <a:latin typeface="Arial Narrow" pitchFamily="-1" charset="0"/>
                <a:ea typeface="ＭＳ Ｐゴシック" pitchFamily="-1" charset="-128"/>
              </a:rPr>
              <a:t> the Illustrative Mathematics link into a Web browser to navigate the site with participants: </a:t>
            </a:r>
            <a:r>
              <a:rPr lang="en-US" u="sng" dirty="0" smtClean="0">
                <a:latin typeface="Arial Narrow" pitchFamily="-1" charset="0"/>
                <a:ea typeface="ＭＳ Ｐゴシック" pitchFamily="-1" charset="-128"/>
              </a:rPr>
              <a:t>http://illustrativemathematics.org/standards/k8</a:t>
            </a:r>
            <a:endParaRPr lang="en-US" baseline="0" dirty="0" smtClean="0">
              <a:latin typeface="Arial Narrow" pitchFamily="-1" charset="0"/>
              <a:ea typeface="ＭＳ Ｐゴシック" pitchFamily="-1" charset="-128"/>
            </a:endParaRPr>
          </a:p>
          <a:p>
            <a:pPr marL="115557" indent="-115557" defTabSz="462229">
              <a:spcAft>
                <a:spcPts val="607"/>
              </a:spcAft>
              <a:tabLst>
                <a:tab pos="6013795" algn="r"/>
              </a:tabLst>
              <a:defRPr/>
            </a:pPr>
            <a:r>
              <a:rPr lang="en-US" dirty="0" smtClean="0">
                <a:latin typeface="Arial Narrow" pitchFamily="-1" charset="0"/>
                <a:ea typeface="ＭＳ Ｐゴシック" pitchFamily="-1" charset="-128"/>
              </a:rPr>
              <a:t>If participants have access to the Internet, have them take few minutes to navigate within the interactive graph on the K–8 section of the Web site.</a:t>
            </a:r>
            <a:endParaRPr lang="en-US" b="1" dirty="0" smtClean="0">
              <a:latin typeface="Arial Narrow" pitchFamily="-1" charset="0"/>
              <a:ea typeface="ＭＳ Ｐゴシック" pitchFamily="-1" charset="-128"/>
            </a:endParaRPr>
          </a:p>
          <a:p>
            <a:pPr marL="0" indent="0">
              <a:buNone/>
            </a:pPr>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normAutofit/>
          </a:bodyPr>
          <a:lstStyle/>
          <a:p>
            <a:pPr marL="0" indent="0">
              <a:buNone/>
            </a:pPr>
            <a:endParaRPr lang="en-US" b="1" dirty="0" smtClean="0">
              <a:latin typeface="Arial Narrow" pitchFamily="-1" charset="0"/>
              <a:ea typeface="ＭＳ Ｐゴシック" pitchFamily="-1" charset="-128"/>
            </a:endParaRPr>
          </a:p>
          <a:p>
            <a:pPr marL="0" indent="0">
              <a:buNone/>
            </a:pPr>
            <a:r>
              <a:rPr lang="en-US" b="1" dirty="0" smtClean="0">
                <a:latin typeface="Arial Narrow" pitchFamily="-1" charset="0"/>
                <a:ea typeface="ＭＳ Ｐゴシック" pitchFamily="-1" charset="-128"/>
              </a:rPr>
              <a:t>Talking Points:</a:t>
            </a:r>
          </a:p>
          <a:p>
            <a:pPr marL="115557" indent="-115557"/>
            <a:r>
              <a:rPr lang="en-US" sz="1200" dirty="0"/>
              <a:t>The Web site also shows the following graph which is accessible by Conceptual Category. The Modeling Conceptual Category (not represented in the chart) includes standards in Higher Mathematics Courses and is embedded throughout other Conceptual Categories indicated by a (?) symbol. </a:t>
            </a:r>
          </a:p>
          <a:p>
            <a:pPr marL="115557" indent="-115557"/>
            <a:r>
              <a:rPr lang="en-US" sz="1200" dirty="0"/>
              <a:t>In addition, examples of tasks can be viewed at the standards level. </a:t>
            </a:r>
          </a:p>
          <a:p>
            <a:pPr marL="0" indent="0">
              <a:buNone/>
            </a:pPr>
            <a:endParaRPr lang="en-US" b="1" dirty="0" smtClean="0">
              <a:latin typeface="Arial Narrow" pitchFamily="-1" charset="0"/>
              <a:ea typeface="ＭＳ Ｐゴシック" pitchFamily="-1" charset="-128"/>
            </a:endParaRPr>
          </a:p>
          <a:p>
            <a:pPr marL="0" indent="0">
              <a:buNone/>
            </a:pPr>
            <a:r>
              <a:rPr lang="en-US" b="1" dirty="0" smtClean="0">
                <a:latin typeface="Arial Narrow" pitchFamily="-1" charset="0"/>
                <a:ea typeface="ＭＳ Ｐゴシック" pitchFamily="-1" charset="-128"/>
              </a:rPr>
              <a:t>Note</a:t>
            </a:r>
            <a:r>
              <a:rPr lang="en-US" b="1" baseline="0" dirty="0" smtClean="0">
                <a:latin typeface="Arial Narrow" pitchFamily="-1" charset="0"/>
                <a:ea typeface="ＭＳ Ｐゴシック" pitchFamily="-1" charset="-128"/>
              </a:rPr>
              <a:t> to Facilitator: </a:t>
            </a:r>
          </a:p>
          <a:p>
            <a:pPr marL="115557" indent="-115557" defTabSz="462229">
              <a:spcAft>
                <a:spcPts val="607"/>
              </a:spcAft>
              <a:tabLst>
                <a:tab pos="6013795" algn="r"/>
              </a:tabLst>
              <a:defRPr/>
            </a:pPr>
            <a:r>
              <a:rPr lang="en-US" dirty="0" smtClean="0">
                <a:latin typeface="Arial Narrow" pitchFamily="-1" charset="0"/>
                <a:ea typeface="ＭＳ Ｐゴシック" pitchFamily="-1" charset="-128"/>
              </a:rPr>
              <a:t>Copy and paste</a:t>
            </a:r>
            <a:r>
              <a:rPr lang="en-US" baseline="0" dirty="0" smtClean="0">
                <a:latin typeface="Arial Narrow" pitchFamily="-1" charset="0"/>
                <a:ea typeface="ＭＳ Ｐゴシック" pitchFamily="-1" charset="-128"/>
              </a:rPr>
              <a:t> the Illustrative Mathematics link into a Web browser to navigate the interactive graph on the </a:t>
            </a:r>
            <a:r>
              <a:rPr lang="en-US" dirty="0" smtClean="0">
                <a:latin typeface="Arial Narrow" pitchFamily="-1" charset="0"/>
                <a:ea typeface="ＭＳ Ｐゴシック" pitchFamily="-1" charset="-128"/>
              </a:rPr>
              <a:t>Illustrative Mathematics Web site </a:t>
            </a:r>
            <a:r>
              <a:rPr lang="en-US" baseline="0" dirty="0" smtClean="0">
                <a:latin typeface="Arial Narrow" pitchFamily="-1" charset="0"/>
                <a:ea typeface="ＭＳ Ｐゴシック" pitchFamily="-1" charset="-128"/>
              </a:rPr>
              <a:t>with participants: </a:t>
            </a:r>
            <a:r>
              <a:rPr lang="en-US" u="sng" dirty="0" smtClean="0">
                <a:latin typeface="Arial Narrow" pitchFamily="-1" charset="0"/>
                <a:ea typeface="ＭＳ Ｐゴシック" pitchFamily="-1" charset="-128"/>
              </a:rPr>
              <a:t>http://illustrativemathematics.org/standards/hs</a:t>
            </a:r>
            <a:endParaRPr lang="en-US" baseline="0" dirty="0" smtClean="0">
              <a:latin typeface="Arial Narrow" pitchFamily="-1" charset="0"/>
              <a:ea typeface="ＭＳ Ｐゴシック" pitchFamily="-1" charset="-128"/>
            </a:endParaRPr>
          </a:p>
          <a:p>
            <a:pPr marL="115557" indent="-115557"/>
            <a:r>
              <a:rPr lang="en-US" dirty="0" smtClean="0">
                <a:latin typeface="Arial Narrow" pitchFamily="-1" charset="0"/>
                <a:ea typeface="ＭＳ Ｐゴシック" pitchFamily="-1" charset="-128"/>
              </a:rPr>
              <a:t>If participants have access to the Internet, have them take few minutes to navigate on their own.</a:t>
            </a:r>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normAutofit/>
          </a:bodyPr>
          <a:lstStyle/>
          <a:p>
            <a:pPr marL="0" indent="0">
              <a:buNone/>
            </a:pPr>
            <a:endParaRPr lang="en-US" b="1" dirty="0" smtClean="0">
              <a:latin typeface="Arial Narrow" pitchFamily="-1" charset="0"/>
              <a:ea typeface="ＭＳ Ｐゴシック" pitchFamily="-1" charset="-128"/>
            </a:endParaRPr>
          </a:p>
          <a:p>
            <a:pPr marL="0" indent="0">
              <a:buNone/>
            </a:pPr>
            <a:r>
              <a:rPr lang="en-US" b="1" dirty="0" smtClean="0">
                <a:latin typeface="Arial Narrow" pitchFamily="-1" charset="0"/>
                <a:ea typeface="ＭＳ Ｐゴシック" pitchFamily="-1" charset="-128"/>
              </a:rPr>
              <a:t>Talking Points:</a:t>
            </a:r>
          </a:p>
          <a:p>
            <a:pPr marL="115557" indent="-115557" defTabSz="462229">
              <a:spcAft>
                <a:spcPts val="607"/>
              </a:spcAft>
              <a:tabLst>
                <a:tab pos="6013795" algn="r"/>
              </a:tabLst>
              <a:defRPr/>
            </a:pPr>
            <a:r>
              <a:rPr lang="en-US" b="0" dirty="0" smtClean="0"/>
              <a:t>For additional information about the content standards,</a:t>
            </a:r>
            <a:r>
              <a:rPr lang="en-US" b="0" baseline="0" dirty="0" smtClean="0"/>
              <a:t> visit the mathematics learning progressions online module on the Brokers of Expertise Web site. </a:t>
            </a:r>
            <a:r>
              <a:rPr lang="en-US" sz="1200" dirty="0">
                <a:latin typeface="Arial Narrow" pitchFamily="-1" charset="0"/>
                <a:ea typeface="ＭＳ Ｐゴシック" pitchFamily="-1" charset="-128"/>
              </a:rPr>
              <a:t>This module provides an overview of how the CCSS for Mathematics kindergarten through grade eight learning progressions are sequenced across and within grade-level spans (kindergarten through grade five and grades six through eight) and how to apply the progressions to instructional practice. </a:t>
            </a:r>
          </a:p>
          <a:p>
            <a:pPr marL="115557" indent="-115557" defTabSz="462229">
              <a:spcAft>
                <a:spcPts val="607"/>
              </a:spcAft>
              <a:tabLst>
                <a:tab pos="6013795" algn="r"/>
              </a:tabLst>
              <a:defRPr/>
            </a:pPr>
            <a:r>
              <a:rPr lang="en-US" sz="1200" dirty="0">
                <a:latin typeface="Arial Narrow" pitchFamily="-1" charset="0"/>
                <a:ea typeface="ＭＳ Ｐゴシック" pitchFamily="-1" charset="-128"/>
              </a:rPr>
              <a:t>Visit also the “Tools for the Common Core Standards” Web site at the address provided on this slide.</a:t>
            </a: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normAutofit/>
          </a:bodyPr>
          <a:lstStyle/>
          <a:p>
            <a:pPr marL="0" indent="0">
              <a:buNone/>
            </a:pPr>
            <a:endParaRPr lang="en-US" sz="1200" b="1" dirty="0" smtClean="0"/>
          </a:p>
          <a:p>
            <a:pPr marL="0" indent="0">
              <a:buNone/>
            </a:pPr>
            <a:r>
              <a:rPr lang="en-US" sz="1200" b="1" dirty="0" smtClean="0"/>
              <a:t>Facilitator </a:t>
            </a:r>
            <a:r>
              <a:rPr lang="en-US" sz="1200" b="1" dirty="0"/>
              <a:t>Notes:</a:t>
            </a:r>
          </a:p>
          <a:p>
            <a:pPr marL="0" indent="0">
              <a:buNone/>
            </a:pPr>
            <a:r>
              <a:rPr lang="en-US" sz="1200" dirty="0"/>
              <a:t>Slides 18–26 give information on the development and foundational underpinnings of the practice standards. </a:t>
            </a:r>
          </a:p>
          <a:p>
            <a:pPr>
              <a:buNone/>
            </a:pPr>
            <a:endParaRPr lang="en-US" sz="1200" dirty="0"/>
          </a:p>
          <a:p>
            <a:pPr>
              <a:buNone/>
            </a:pPr>
            <a:r>
              <a:rPr lang="en-US" sz="1200" b="1" dirty="0"/>
              <a:t>Handouts for this section:</a:t>
            </a:r>
          </a:p>
          <a:p>
            <a:pPr marL="115557" indent="-115557" defTabSz="462229">
              <a:spcAft>
                <a:spcPts val="607"/>
              </a:spcAft>
              <a:tabLst>
                <a:tab pos="6013795" algn="r"/>
              </a:tabLst>
              <a:defRPr/>
            </a:pPr>
            <a:r>
              <a:rPr lang="en-US" sz="1200" dirty="0"/>
              <a:t>Slide 19: Handout </a:t>
            </a:r>
            <a:r>
              <a:rPr lang="en-US" sz="1200" dirty="0" smtClean="0"/>
              <a:t>1.2.1</a:t>
            </a:r>
            <a:r>
              <a:rPr lang="en-US" sz="1200" dirty="0"/>
              <a:t>: “Principles and Standards for School Mathematics: Process Standards”</a:t>
            </a:r>
          </a:p>
          <a:p>
            <a:endParaRPr lang="en-US" sz="1200" dirty="0"/>
          </a:p>
          <a:p>
            <a:pPr marL="115557" indent="-115557" defTabSz="462229">
              <a:spcAft>
                <a:spcPts val="607"/>
              </a:spcAft>
              <a:tabLst>
                <a:tab pos="6013795" algn="r"/>
              </a:tabLst>
              <a:defRPr/>
            </a:pPr>
            <a:r>
              <a:rPr lang="en-US" sz="1200" dirty="0"/>
              <a:t>Slide 20: Handout </a:t>
            </a:r>
            <a:r>
              <a:rPr lang="en-US" sz="1200" dirty="0" smtClean="0"/>
              <a:t>1.2.2</a:t>
            </a:r>
            <a:r>
              <a:rPr lang="en-US" sz="1200" dirty="0"/>
              <a:t>: “Intertwined Strands of Proficiency” </a:t>
            </a:r>
          </a:p>
          <a:p>
            <a:pPr marL="0" indent="0">
              <a:buNone/>
            </a:pPr>
            <a:endParaRPr lang="en-US" sz="1200" dirty="0"/>
          </a:p>
          <a:p>
            <a:pPr marL="115557" indent="-115557" defTabSz="462229">
              <a:spcAft>
                <a:spcPts val="607"/>
              </a:spcAft>
              <a:tabLst>
                <a:tab pos="6013795" algn="r"/>
              </a:tabLst>
              <a:defRPr/>
            </a:pPr>
            <a:r>
              <a:rPr lang="en-US" sz="1200" dirty="0"/>
              <a:t>Slide 23,24: Handout </a:t>
            </a:r>
            <a:r>
              <a:rPr lang="en-US" sz="1200" dirty="0" smtClean="0"/>
              <a:t>1.2.3</a:t>
            </a:r>
            <a:r>
              <a:rPr lang="en-US" sz="1200" dirty="0"/>
              <a:t>:  “The Eight Standards for Mathematical Practice”</a:t>
            </a:r>
          </a:p>
          <a:p>
            <a:endParaRPr lang="en-US" sz="1200" dirty="0"/>
          </a:p>
          <a:p>
            <a:r>
              <a:rPr lang="en-US" sz="1200" dirty="0"/>
              <a:t>Slide 26: Handout </a:t>
            </a:r>
            <a:r>
              <a:rPr lang="en-US" sz="1200" dirty="0" smtClean="0"/>
              <a:t>1.2.4</a:t>
            </a:r>
            <a:r>
              <a:rPr lang="en-US" sz="1200" dirty="0"/>
              <a:t>: “Self-Reflection Survey”</a:t>
            </a:r>
          </a:p>
          <a:p>
            <a:pPr marL="0" indent="0">
              <a:buNone/>
            </a:pPr>
            <a:endParaRPr lang="en-US" dirty="0" smtClean="0"/>
          </a:p>
          <a:p>
            <a:pPr>
              <a:buNone/>
            </a:pPr>
            <a:endParaRPr lang="en-US" dirty="0" smtClean="0"/>
          </a:p>
          <a:p>
            <a:pPr>
              <a:buNone/>
            </a:pPr>
            <a:r>
              <a:rPr lang="en-US" dirty="0" smtClean="0"/>
              <a:t>  </a:t>
            </a:r>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18</a:t>
            </a:fld>
            <a:endParaRPr lang="en-US" dirty="0"/>
          </a:p>
        </p:txBody>
      </p:sp>
    </p:spTree>
    <p:extLst>
      <p:ext uri="{BB962C8B-B14F-4D97-AF65-F5344CB8AC3E}">
        <p14:creationId xmlns:p14="http://schemas.microsoft.com/office/powerpoint/2010/main" val="482729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marL="0" indent="0">
              <a:buNone/>
            </a:pPr>
            <a:endParaRPr lang="en-US" sz="1200" b="1" dirty="0" smtClean="0"/>
          </a:p>
          <a:p>
            <a:pPr marL="0" indent="0">
              <a:buNone/>
            </a:pPr>
            <a:r>
              <a:rPr lang="en-US" sz="1200" b="1" dirty="0" smtClean="0"/>
              <a:t>Handout </a:t>
            </a:r>
            <a:r>
              <a:rPr lang="en-US" sz="1200" b="1" dirty="0"/>
              <a:t>(optional):</a:t>
            </a:r>
          </a:p>
          <a:p>
            <a:pPr marL="0" indent="0">
              <a:buNone/>
            </a:pPr>
            <a:r>
              <a:rPr lang="en-US" sz="1200" dirty="0"/>
              <a:t>“Principles and Standards for School Mathematics: Process Standards” (</a:t>
            </a:r>
            <a:r>
              <a:rPr lang="en-US" sz="1200" b="1" dirty="0"/>
              <a:t>See Handout </a:t>
            </a:r>
            <a:r>
              <a:rPr lang="en-US" sz="1200" b="1" dirty="0" smtClean="0"/>
              <a:t>1.2.1</a:t>
            </a:r>
            <a:r>
              <a:rPr lang="en-US" sz="1200" dirty="0"/>
              <a:t>)</a:t>
            </a:r>
          </a:p>
          <a:p>
            <a:endParaRPr lang="en-US" sz="1200" b="1" dirty="0"/>
          </a:p>
          <a:p>
            <a:pPr marL="0" indent="0">
              <a:buNone/>
            </a:pPr>
            <a:r>
              <a:rPr lang="en-US" sz="1200" b="1" dirty="0"/>
              <a:t>Talking Points</a:t>
            </a:r>
            <a:r>
              <a:rPr lang="en-US" sz="1200" dirty="0"/>
              <a:t>:</a:t>
            </a:r>
          </a:p>
          <a:p>
            <a:r>
              <a:rPr lang="en-US" sz="1200" dirty="0"/>
              <a:t>The SMP processes are derived from the National Council of Teachers of Mathematics process standards, outlined in the publication, </a:t>
            </a:r>
            <a:r>
              <a:rPr lang="en-US" sz="1200" i="1" dirty="0"/>
              <a:t>Principles and Standards for School Mathematics</a:t>
            </a:r>
            <a:r>
              <a:rPr lang="en-US" sz="1200" dirty="0"/>
              <a:t> (2000). </a:t>
            </a:r>
          </a:p>
          <a:p>
            <a:r>
              <a:rPr lang="en-US" sz="1200" dirty="0"/>
              <a:t>There are five process standards for mathematical practice, as listed on this slide</a:t>
            </a:r>
            <a:r>
              <a:rPr lang="en-US" sz="1200" dirty="0" smtClean="0"/>
              <a:t>.</a:t>
            </a:r>
            <a:endParaRPr lang="en-US" sz="1200" dirty="0"/>
          </a:p>
          <a:p>
            <a:r>
              <a:rPr lang="en-US" sz="1200" dirty="0"/>
              <a:t>Take a few minutes to review </a:t>
            </a:r>
            <a:r>
              <a:rPr lang="en-US" sz="1200" dirty="0" smtClean="0"/>
              <a:t>Handout 1.1.1</a:t>
            </a:r>
            <a:endParaRPr lang="en-US" sz="1200" dirty="0"/>
          </a:p>
          <a:p>
            <a:pPr marL="0" indent="0" defTabSz="462229">
              <a:spcAft>
                <a:spcPts val="607"/>
              </a:spcAft>
              <a:buNone/>
              <a:tabLst>
                <a:tab pos="6013795" algn="r"/>
              </a:tabLst>
              <a:defRPr/>
            </a:pPr>
            <a:endParaRPr lang="en-US" sz="1200" dirty="0"/>
          </a:p>
          <a:p>
            <a:pPr marL="0" indent="0">
              <a:buNone/>
            </a:pPr>
            <a:endParaRPr lang="en-US" sz="1200"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19</a:t>
            </a:fld>
            <a:endParaRPr lang="en-US" dirty="0"/>
          </a:p>
        </p:txBody>
      </p:sp>
    </p:spTree>
    <p:extLst>
      <p:ext uri="{BB962C8B-B14F-4D97-AF65-F5344CB8AC3E}">
        <p14:creationId xmlns:p14="http://schemas.microsoft.com/office/powerpoint/2010/main" val="1105011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normAutofit/>
          </a:bodyPr>
          <a:lstStyle/>
          <a:p>
            <a:pPr marL="0" indent="0" defTabSz="462229">
              <a:spcAft>
                <a:spcPts val="607"/>
              </a:spcAft>
              <a:buNone/>
              <a:tabLst>
                <a:tab pos="6013795" algn="r"/>
              </a:tabLst>
              <a:defRPr/>
            </a:pPr>
            <a:r>
              <a:rPr lang="en-US" sz="1200" b="1" dirty="0">
                <a:latin typeface="Arial Narrow" pitchFamily="34" charset="0"/>
                <a:ea typeface="ＭＳ Ｐゴシック" pitchFamily="-1" charset="-128"/>
              </a:rPr>
              <a:t>Optional Slide</a:t>
            </a:r>
          </a:p>
          <a:p>
            <a:pPr marL="0" indent="0" defTabSz="462229">
              <a:spcAft>
                <a:spcPts val="607"/>
              </a:spcAft>
              <a:buNone/>
              <a:tabLst>
                <a:tab pos="6013795" algn="r"/>
              </a:tabLst>
              <a:defRPr/>
            </a:pPr>
            <a:endParaRPr lang="en-US" sz="1200" b="1" dirty="0">
              <a:latin typeface="Arial Narrow" pitchFamily="34" charset="0"/>
              <a:ea typeface="ＭＳ Ｐゴシック" pitchFamily="-1" charset="-128"/>
            </a:endParaRPr>
          </a:p>
          <a:p>
            <a:pPr marL="0" indent="0" defTabSz="462229">
              <a:spcAft>
                <a:spcPts val="607"/>
              </a:spcAft>
              <a:buNone/>
              <a:tabLst>
                <a:tab pos="6013795" algn="r"/>
              </a:tabLst>
              <a:defRPr/>
            </a:pPr>
            <a:r>
              <a:rPr lang="en-US" sz="1200" b="1" dirty="0">
                <a:latin typeface="Arial Narrow" pitchFamily="34" charset="0"/>
                <a:ea typeface="ＭＳ Ｐゴシック" pitchFamily="-1" charset="-128"/>
                <a:cs typeface="Arial" pitchFamily="34" charset="0"/>
              </a:rPr>
              <a:t>Facilitator Notes:</a:t>
            </a:r>
          </a:p>
          <a:p>
            <a:pPr marL="115557" indent="-115557" defTabSz="462229">
              <a:spcAft>
                <a:spcPts val="607"/>
              </a:spcAft>
              <a:tabLst>
                <a:tab pos="6013795" algn="r"/>
              </a:tabLst>
              <a:defRPr/>
            </a:pPr>
            <a:r>
              <a:rPr lang="en-US" sz="1200" dirty="0">
                <a:latin typeface="Arial Narrow" pitchFamily="34" charset="0"/>
                <a:ea typeface="ＭＳ Ｐゴシック" pitchFamily="-1" charset="-128"/>
                <a:cs typeface="Arial" pitchFamily="34" charset="0"/>
              </a:rPr>
              <a:t>Refer to the Brokers of Expertise Web site for an overview of CCSS modules available. </a:t>
            </a:r>
          </a:p>
          <a:p>
            <a:pPr marL="115557" indent="-115557" defTabSz="462229">
              <a:spcAft>
                <a:spcPts val="607"/>
              </a:spcAft>
              <a:tabLst>
                <a:tab pos="6013795" algn="r"/>
              </a:tabLst>
              <a:defRPr/>
            </a:pPr>
            <a:r>
              <a:rPr lang="en-US" sz="1200" dirty="0">
                <a:latin typeface="Arial Narrow" pitchFamily="34" charset="0"/>
                <a:ea typeface="ＭＳ Ｐゴシック" pitchFamily="-1" charset="-128"/>
                <a:cs typeface="Arial" pitchFamily="34" charset="0"/>
              </a:rPr>
              <a:t>Play the welcome message by Lupita Alcala, Deputy Superintendent of the Instruction and Learning Support Branch at the California Department of Education.</a:t>
            </a:r>
            <a:endParaRPr lang="en-US" dirty="0">
              <a:latin typeface="Arial Narrow" pitchFamily="34" charset="0"/>
              <a:cs typeface="Arial" pitchFamily="34" charset="0"/>
            </a:endParaRPr>
          </a:p>
        </p:txBody>
      </p:sp>
      <p:sp>
        <p:nvSpPr>
          <p:cNvPr id="4" name="Slide Number Placeholder 3"/>
          <p:cNvSpPr>
            <a:spLocks noGrp="1"/>
          </p:cNvSpPr>
          <p:nvPr>
            <p:ph type="sldNum" sz="quarter" idx="10"/>
          </p:nvPr>
        </p:nvSpPr>
        <p:spPr/>
        <p:txBody>
          <a:bodyPr/>
          <a:lstStyle/>
          <a:p>
            <a:fld id="{AB1F5374-48F0-4346-B569-F9B87CEEA239}" type="slidenum">
              <a:rPr lang="en-US" smtClean="0"/>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marL="0" indent="0" defTabSz="462229">
              <a:spcAft>
                <a:spcPts val="607"/>
              </a:spcAft>
              <a:buNone/>
              <a:tabLst>
                <a:tab pos="6013795" algn="r"/>
              </a:tabLst>
              <a:defRPr/>
            </a:pPr>
            <a:endParaRPr lang="en-US" sz="1200" b="1" dirty="0" smtClean="0"/>
          </a:p>
          <a:p>
            <a:pPr marL="0" indent="0" defTabSz="462229">
              <a:spcAft>
                <a:spcPts val="607"/>
              </a:spcAft>
              <a:buNone/>
              <a:tabLst>
                <a:tab pos="6013795" algn="r"/>
              </a:tabLst>
              <a:defRPr/>
            </a:pPr>
            <a:r>
              <a:rPr lang="en-US" sz="1200" b="1" dirty="0" smtClean="0"/>
              <a:t>Handout </a:t>
            </a:r>
            <a:r>
              <a:rPr lang="en-US" sz="1200" b="1" dirty="0"/>
              <a:t>(optional):</a:t>
            </a:r>
          </a:p>
          <a:p>
            <a:pPr marL="0" indent="0">
              <a:buNone/>
              <a:defRPr/>
            </a:pPr>
            <a:r>
              <a:rPr lang="en-US" sz="1200" dirty="0"/>
              <a:t>“Intertwined Strands of Proficiency” (</a:t>
            </a:r>
            <a:r>
              <a:rPr lang="en-US" sz="1200" b="1" dirty="0"/>
              <a:t>See Handout </a:t>
            </a:r>
            <a:r>
              <a:rPr lang="en-US" sz="1200" b="1" dirty="0" smtClean="0"/>
              <a:t>1.2.2</a:t>
            </a:r>
            <a:r>
              <a:rPr lang="en-US" sz="1200" dirty="0"/>
              <a:t>)</a:t>
            </a:r>
          </a:p>
          <a:p>
            <a:pPr marL="0" indent="0" defTabSz="462229">
              <a:spcAft>
                <a:spcPts val="607"/>
              </a:spcAft>
              <a:buNone/>
              <a:tabLst>
                <a:tab pos="6013795" algn="r"/>
              </a:tabLst>
              <a:defRPr/>
            </a:pPr>
            <a:endParaRPr lang="en-US" sz="1200" b="1" dirty="0"/>
          </a:p>
          <a:p>
            <a:pPr marL="0" indent="0" defTabSz="462229">
              <a:spcAft>
                <a:spcPts val="607"/>
              </a:spcAft>
              <a:buNone/>
              <a:tabLst>
                <a:tab pos="6013795" algn="r"/>
              </a:tabLst>
              <a:defRPr/>
            </a:pPr>
            <a:r>
              <a:rPr lang="en-US" sz="1200" b="1" dirty="0"/>
              <a:t>Talking Points</a:t>
            </a:r>
          </a:p>
          <a:p>
            <a:pPr marL="115557" indent="-115557" defTabSz="462229">
              <a:spcAft>
                <a:spcPts val="607"/>
              </a:spcAft>
              <a:tabLst>
                <a:tab pos="6013795" algn="r"/>
              </a:tabLst>
              <a:defRPr/>
            </a:pPr>
            <a:r>
              <a:rPr lang="en-US" sz="1200" dirty="0"/>
              <a:t>The SMP proficiencies are based on the </a:t>
            </a:r>
            <a:r>
              <a:rPr lang="en-US" sz="1200" b="1" dirty="0"/>
              <a:t>strands of mathematical proficiency </a:t>
            </a:r>
            <a:r>
              <a:rPr lang="en-US" sz="1200" dirty="0"/>
              <a:t>specified in the National Research Council’s report, </a:t>
            </a:r>
            <a:r>
              <a:rPr lang="en-US" sz="1200" i="1" dirty="0"/>
              <a:t>Adding It Up</a:t>
            </a:r>
            <a:r>
              <a:rPr lang="en-US" sz="1200" dirty="0"/>
              <a:t>: </a:t>
            </a:r>
            <a:r>
              <a:rPr lang="en-US" sz="1200" i="1" dirty="0"/>
              <a:t>Helping Children Learn Mathematics </a:t>
            </a:r>
            <a:r>
              <a:rPr lang="en-US" sz="1200" dirty="0"/>
              <a:t>(2001). </a:t>
            </a:r>
          </a:p>
          <a:p>
            <a:r>
              <a:rPr lang="en-US" sz="1200" dirty="0"/>
              <a:t>The processes and proficiencies provided the basis for the development of the SMP; ways of thinking and doing that lead to successful learning of mathematics content.  </a:t>
            </a:r>
          </a:p>
          <a:p>
            <a:pPr marL="115557" indent="-115557" defTabSz="462229">
              <a:spcAft>
                <a:spcPts val="607"/>
              </a:spcAft>
              <a:tabLst>
                <a:tab pos="6013795" algn="r"/>
              </a:tabLst>
              <a:defRPr/>
            </a:pPr>
            <a:r>
              <a:rPr lang="en-US" sz="1200" dirty="0"/>
              <a:t>Take a few minutes to review the handout titled, “Intertwined Strands of Proficiency” </a:t>
            </a:r>
          </a:p>
          <a:p>
            <a:pPr marL="0" indent="0">
              <a:buNone/>
            </a:pPr>
            <a:endParaRPr lang="en-US" sz="1200" dirty="0"/>
          </a:p>
          <a:p>
            <a:pPr marL="115557" indent="-115557" defTabSz="462229">
              <a:spcAft>
                <a:spcPts val="607"/>
              </a:spcAft>
              <a:tabLst>
                <a:tab pos="6013795" algn="r"/>
              </a:tabLst>
              <a:defRPr/>
            </a:pPr>
            <a:endParaRPr lang="en-US" sz="1200"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20</a:t>
            </a:fld>
            <a:endParaRPr lang="en-US" dirty="0"/>
          </a:p>
        </p:txBody>
      </p:sp>
    </p:spTree>
    <p:extLst>
      <p:ext uri="{BB962C8B-B14F-4D97-AF65-F5344CB8AC3E}">
        <p14:creationId xmlns:p14="http://schemas.microsoft.com/office/powerpoint/2010/main" val="12950066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normAutofit/>
          </a:bodyPr>
          <a:lstStyle/>
          <a:p>
            <a:pPr marL="0" indent="0">
              <a:buNone/>
            </a:pPr>
            <a:endParaRPr lang="en-US" sz="1200" b="1" dirty="0" smtClean="0"/>
          </a:p>
          <a:p>
            <a:pPr marL="0" indent="0">
              <a:buNone/>
            </a:pPr>
            <a:r>
              <a:rPr lang="en-US" sz="1200" b="1" dirty="0" smtClean="0"/>
              <a:t>Talking </a:t>
            </a:r>
            <a:r>
              <a:rPr lang="en-US" sz="1200" b="1" dirty="0"/>
              <a:t>Points:</a:t>
            </a:r>
          </a:p>
          <a:p>
            <a:pPr marL="115557" indent="-115557" defTabSz="462229">
              <a:spcAft>
                <a:spcPts val="607"/>
              </a:spcAft>
              <a:tabLst>
                <a:tab pos="6013795" algn="r"/>
              </a:tabLst>
              <a:defRPr/>
            </a:pPr>
            <a:r>
              <a:rPr lang="en-US" sz="1200" dirty="0"/>
              <a:t>The practice standards are about doing and using mathematics to foster reasoning and sense-making</a:t>
            </a:r>
            <a:r>
              <a:rPr lang="en-US" sz="1200" dirty="0" smtClean="0"/>
              <a:t>.</a:t>
            </a:r>
            <a:endParaRPr lang="en-US" sz="1200" dirty="0"/>
          </a:p>
          <a:p>
            <a:pPr marL="115557" indent="-115557"/>
            <a:r>
              <a:rPr lang="en-US" sz="1200" dirty="0"/>
              <a:t>Expertise with these practices emerges over time from opportunities and experiences provided in the mathematics classroom. </a:t>
            </a:r>
          </a:p>
        </p:txBody>
      </p:sp>
      <p:sp>
        <p:nvSpPr>
          <p:cNvPr id="4" name="Slide Number Placeholder 3"/>
          <p:cNvSpPr>
            <a:spLocks noGrp="1"/>
          </p:cNvSpPr>
          <p:nvPr>
            <p:ph type="sldNum" sz="quarter" idx="10"/>
          </p:nvPr>
        </p:nvSpPr>
        <p:spPr/>
        <p:txBody>
          <a:bodyPr/>
          <a:lstStyle/>
          <a:p>
            <a:fld id="{AB1F5374-48F0-4346-B569-F9B87CEEA239}" type="slidenum">
              <a:rPr lang="en-US" smtClean="0"/>
              <a:pPr/>
              <a:t>21</a:t>
            </a:fld>
            <a:endParaRPr lang="en-US" dirty="0"/>
          </a:p>
        </p:txBody>
      </p:sp>
    </p:spTree>
    <p:extLst>
      <p:ext uri="{BB962C8B-B14F-4D97-AF65-F5344CB8AC3E}">
        <p14:creationId xmlns:p14="http://schemas.microsoft.com/office/powerpoint/2010/main" val="38325791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marL="0" indent="0" defTabSz="462229">
              <a:spcAft>
                <a:spcPts val="607"/>
              </a:spcAft>
              <a:buNone/>
              <a:tabLst>
                <a:tab pos="6013795" algn="r"/>
              </a:tabLst>
              <a:defRPr/>
            </a:pPr>
            <a:endParaRPr lang="en-US" sz="1200" b="1" dirty="0" smtClean="0"/>
          </a:p>
          <a:p>
            <a:pPr marL="0" indent="0" defTabSz="462229">
              <a:spcAft>
                <a:spcPts val="607"/>
              </a:spcAft>
              <a:buNone/>
              <a:tabLst>
                <a:tab pos="6013795" algn="r"/>
              </a:tabLst>
              <a:defRPr/>
            </a:pPr>
            <a:r>
              <a:rPr lang="en-US" sz="1200" b="1" dirty="0" smtClean="0"/>
              <a:t>Talking </a:t>
            </a:r>
            <a:r>
              <a:rPr lang="en-US" sz="1200" b="1" dirty="0"/>
              <a:t>Points:</a:t>
            </a:r>
          </a:p>
          <a:p>
            <a:pPr marL="115557" indent="-115557" defTabSz="462229">
              <a:spcAft>
                <a:spcPts val="607"/>
              </a:spcAft>
              <a:tabLst>
                <a:tab pos="6013795" algn="r"/>
              </a:tabLst>
              <a:defRPr/>
            </a:pPr>
            <a:r>
              <a:rPr lang="en-US" sz="1200" dirty="0"/>
              <a:t>Work on the SMP is ongoing. </a:t>
            </a:r>
          </a:p>
          <a:p>
            <a:pPr marL="115557" indent="-115557" defTabSz="462229">
              <a:spcAft>
                <a:spcPts val="607"/>
              </a:spcAft>
              <a:tabLst>
                <a:tab pos="6013795" algn="r"/>
              </a:tabLst>
              <a:defRPr/>
            </a:pPr>
            <a:endParaRPr lang="en-US" sz="1200" dirty="0"/>
          </a:p>
          <a:p>
            <a:pPr marL="0" indent="0" defTabSz="462229">
              <a:spcAft>
                <a:spcPts val="607"/>
              </a:spcAft>
              <a:buNone/>
              <a:tabLst>
                <a:tab pos="6013795" algn="r"/>
              </a:tabLst>
              <a:defRPr/>
            </a:pPr>
            <a:r>
              <a:rPr lang="en-US" sz="1200" b="1" dirty="0"/>
              <a:t>Note to Facilitator:</a:t>
            </a:r>
          </a:p>
          <a:p>
            <a:pPr marL="115557" indent="-115557" defTabSz="462229">
              <a:spcAft>
                <a:spcPts val="607"/>
              </a:spcAft>
              <a:tabLst>
                <a:tab pos="6013795" algn="r"/>
              </a:tabLst>
              <a:defRPr/>
            </a:pPr>
            <a:r>
              <a:rPr lang="en-US" sz="1200" dirty="0"/>
              <a:t>Review slide</a:t>
            </a:r>
          </a:p>
          <a:p>
            <a:pPr marL="115557" indent="-115557" defTabSz="462229">
              <a:spcAft>
                <a:spcPts val="607"/>
              </a:spcAft>
              <a:tabLst>
                <a:tab pos="6013795" algn="r"/>
              </a:tabLst>
              <a:defRPr/>
            </a:pPr>
            <a:endParaRPr lang="en-US" sz="1200" dirty="0"/>
          </a:p>
          <a:p>
            <a:pPr marL="115557" indent="-115557" defTabSz="462229">
              <a:spcAft>
                <a:spcPts val="607"/>
              </a:spcAft>
              <a:tabLst>
                <a:tab pos="6013795" algn="r"/>
              </a:tabLst>
              <a:defRPr/>
            </a:pPr>
            <a:endParaRPr lang="en-US" sz="1200" dirty="0"/>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22</a:t>
            </a:fld>
            <a:endParaRPr lang="en-US" dirty="0"/>
          </a:p>
        </p:txBody>
      </p:sp>
    </p:spTree>
    <p:extLst>
      <p:ext uri="{BB962C8B-B14F-4D97-AF65-F5344CB8AC3E}">
        <p14:creationId xmlns:p14="http://schemas.microsoft.com/office/powerpoint/2010/main" val="37304192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a:xfrm>
            <a:off x="368893" y="4140779"/>
            <a:ext cx="6148219" cy="4792835"/>
          </a:xfrm>
        </p:spPr>
        <p:txBody>
          <a:bodyPr>
            <a:noAutofit/>
          </a:bodyPr>
          <a:lstStyle/>
          <a:p>
            <a:pPr marL="0" indent="0">
              <a:buNone/>
            </a:pPr>
            <a:endParaRPr lang="en-US" sz="1200" b="1" dirty="0" smtClean="0"/>
          </a:p>
          <a:p>
            <a:pPr marL="0" indent="0">
              <a:buNone/>
            </a:pPr>
            <a:r>
              <a:rPr lang="en-US" sz="1200" b="1" dirty="0" smtClean="0"/>
              <a:t>Handout: </a:t>
            </a:r>
            <a:r>
              <a:rPr lang="en-US" sz="1200" dirty="0" smtClean="0"/>
              <a:t>“</a:t>
            </a:r>
            <a:r>
              <a:rPr lang="en-US" sz="1200" dirty="0"/>
              <a:t>The Eight Standards for Mathematical Practice” </a:t>
            </a:r>
            <a:r>
              <a:rPr lang="en-US" sz="1200" b="1" dirty="0"/>
              <a:t>(See Handout </a:t>
            </a:r>
            <a:r>
              <a:rPr lang="en-US" sz="1200" b="1" dirty="0" smtClean="0"/>
              <a:t>1.2.3</a:t>
            </a:r>
            <a:r>
              <a:rPr lang="en-US" sz="1200" b="1" dirty="0"/>
              <a:t>)</a:t>
            </a:r>
          </a:p>
          <a:p>
            <a:pPr marL="0" indent="0">
              <a:buNone/>
            </a:pPr>
            <a:r>
              <a:rPr lang="en-US" sz="1200" b="1" dirty="0"/>
              <a:t>Note to Facilitator:</a:t>
            </a:r>
          </a:p>
          <a:p>
            <a:pPr marL="115557" indent="-115557"/>
            <a:r>
              <a:rPr lang="en-US" sz="1200" dirty="0"/>
              <a:t>Direct participants to handout and review the detail of each standard</a:t>
            </a:r>
          </a:p>
          <a:p>
            <a:pPr marL="0" indent="0">
              <a:buNone/>
            </a:pPr>
            <a:r>
              <a:rPr lang="en-US" sz="1200" b="1" dirty="0"/>
              <a:t>MP1. Make sense of problems and persevere in solving them</a:t>
            </a:r>
            <a:endParaRPr lang="en-US" sz="1200" dirty="0"/>
          </a:p>
          <a:p>
            <a:pPr marL="0" indent="0">
              <a:buNone/>
            </a:pPr>
            <a:r>
              <a:rPr lang="en-US" sz="1200" dirty="0"/>
              <a:t>Making sense and persevering are habits of mind needed by all students to be successful learners of mathematics. Before a student can engage in mathematics, they need to make sense of what they are being asked to consider.</a:t>
            </a:r>
          </a:p>
          <a:p>
            <a:pPr marL="0" indent="0">
              <a:buNone/>
            </a:pPr>
            <a:r>
              <a:rPr lang="en-US" sz="1200" b="1" dirty="0"/>
              <a:t>MP2. Reason abstractly and quantitatively</a:t>
            </a:r>
            <a:endParaRPr lang="en-US" sz="1200" dirty="0"/>
          </a:p>
          <a:p>
            <a:pPr marL="0" indent="0">
              <a:buNone/>
            </a:pPr>
            <a:r>
              <a:rPr lang="en-US" sz="1200" dirty="0"/>
              <a:t>Reasoning abstractly requires that students make sense of quantities and their relationships in problem situations. Students decontextualize and contextualize mathematics; they translate problem situations into symbols which they are able to manipulate and, as they manipulate the symbols, refer back to the problem situation to make sense of their work.</a:t>
            </a:r>
          </a:p>
          <a:p>
            <a:pPr marL="0" indent="0">
              <a:buNone/>
            </a:pPr>
            <a:r>
              <a:rPr lang="en-US" sz="1200" b="1" dirty="0"/>
              <a:t>MP3. Construct viable arguments and critique the reasoning of others</a:t>
            </a:r>
            <a:endParaRPr lang="en-US" sz="1200" dirty="0"/>
          </a:p>
          <a:p>
            <a:pPr marL="0" indent="0">
              <a:buNone/>
            </a:pPr>
            <a:r>
              <a:rPr lang="en-US" sz="1200" dirty="0"/>
              <a:t>Constructing arguments requires that students use stated assumptions, definitions, and previous results. They make conjectures, justify their conclusions, and communicate them to others. They respond to the arguments of others. </a:t>
            </a:r>
          </a:p>
          <a:p>
            <a:pPr marL="0" indent="0">
              <a:buNone/>
            </a:pPr>
            <a:r>
              <a:rPr lang="en-US" sz="1200" b="1" dirty="0"/>
              <a:t>MP4. Model with mathematics</a:t>
            </a:r>
            <a:endParaRPr lang="en-US" sz="1200" dirty="0"/>
          </a:p>
          <a:p>
            <a:pPr marL="0" indent="0">
              <a:buNone/>
            </a:pPr>
            <a:r>
              <a:rPr lang="en-US" sz="1200" dirty="0"/>
              <a:t>Modeling with mathematics requires that students make assumptions and approximations to simplify a situation, realizing these may need revision later, and that students interpret mathematical results in the context of the situation and reflect on whether they make sense.</a:t>
            </a:r>
          </a:p>
        </p:txBody>
      </p:sp>
      <p:sp>
        <p:nvSpPr>
          <p:cNvPr id="4" name="Slide Number Placeholder 3"/>
          <p:cNvSpPr>
            <a:spLocks noGrp="1"/>
          </p:cNvSpPr>
          <p:nvPr>
            <p:ph type="sldNum" sz="quarter" idx="10"/>
          </p:nvPr>
        </p:nvSpPr>
        <p:spPr/>
        <p:txBody>
          <a:bodyPr/>
          <a:lstStyle/>
          <a:p>
            <a:fld id="{AB1F5374-48F0-4346-B569-F9B87CEEA239}" type="slidenum">
              <a:rPr lang="en-US" smtClean="0"/>
              <a:pPr/>
              <a:t>23</a:t>
            </a:fld>
            <a:endParaRPr lang="en-US" dirty="0"/>
          </a:p>
        </p:txBody>
      </p:sp>
    </p:spTree>
    <p:extLst>
      <p:ext uri="{BB962C8B-B14F-4D97-AF65-F5344CB8AC3E}">
        <p14:creationId xmlns:p14="http://schemas.microsoft.com/office/powerpoint/2010/main" val="207540965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a:xfrm>
            <a:off x="368893" y="4140778"/>
            <a:ext cx="6148219" cy="4826847"/>
          </a:xfrm>
        </p:spPr>
        <p:txBody>
          <a:bodyPr>
            <a:normAutofit/>
          </a:bodyPr>
          <a:lstStyle/>
          <a:p>
            <a:pPr marL="0" indent="0" defTabSz="462229">
              <a:spcAft>
                <a:spcPts val="607"/>
              </a:spcAft>
              <a:buNone/>
              <a:tabLst>
                <a:tab pos="6013795" algn="r"/>
              </a:tabLst>
              <a:defRPr/>
            </a:pPr>
            <a:endParaRPr lang="en-US" sz="1200" b="1" dirty="0" smtClean="0"/>
          </a:p>
          <a:p>
            <a:pPr marL="0" indent="0" defTabSz="462229">
              <a:spcAft>
                <a:spcPts val="607"/>
              </a:spcAft>
              <a:buNone/>
              <a:tabLst>
                <a:tab pos="6013795" algn="r"/>
              </a:tabLst>
              <a:defRPr/>
            </a:pPr>
            <a:r>
              <a:rPr lang="en-US" sz="1200" b="1" dirty="0" smtClean="0"/>
              <a:t>Note </a:t>
            </a:r>
            <a:r>
              <a:rPr lang="en-US" sz="1200" b="1" dirty="0"/>
              <a:t>to Facilitator: </a:t>
            </a:r>
            <a:r>
              <a:rPr lang="en-US" sz="1200" dirty="0" smtClean="0"/>
              <a:t>Continue </a:t>
            </a:r>
            <a:r>
              <a:rPr lang="en-US" sz="1200" dirty="0"/>
              <a:t>from previous slide</a:t>
            </a:r>
            <a:r>
              <a:rPr lang="en-US" sz="1200" dirty="0" smtClean="0"/>
              <a:t>.</a:t>
            </a:r>
            <a:endParaRPr lang="en-US" sz="1200" b="1" dirty="0"/>
          </a:p>
          <a:p>
            <a:pPr marL="0" indent="0">
              <a:buNone/>
            </a:pPr>
            <a:r>
              <a:rPr lang="en-US" sz="1200" b="1" dirty="0"/>
              <a:t>Talking Points:</a:t>
            </a:r>
            <a:r>
              <a:rPr lang="en-US" sz="1200" dirty="0"/>
              <a:t> </a:t>
            </a:r>
          </a:p>
          <a:p>
            <a:pPr marL="0" indent="0">
              <a:buNone/>
            </a:pPr>
            <a:r>
              <a:rPr lang="en-US" sz="1200" b="1" dirty="0"/>
              <a:t>MP5. Use appropriate tools strategically</a:t>
            </a:r>
            <a:endParaRPr lang="en-US" sz="1200" dirty="0"/>
          </a:p>
          <a:p>
            <a:pPr marL="0" indent="0">
              <a:buNone/>
            </a:pPr>
            <a:r>
              <a:rPr lang="en-US" sz="1200" dirty="0"/>
              <a:t>Using tools strategically requires that students are familiar with appropriate tools to decide when each tool is helpful, know both benefits and limitations, detect possible errors, and identify relevant external mathematical resources and use them to pose or solve problems.</a:t>
            </a:r>
          </a:p>
          <a:p>
            <a:pPr marL="0" indent="0">
              <a:buNone/>
            </a:pPr>
            <a:r>
              <a:rPr lang="en-US" sz="1200" b="1" dirty="0"/>
              <a:t>MP6. Attend to precision</a:t>
            </a:r>
            <a:endParaRPr lang="en-US" sz="1200" dirty="0"/>
          </a:p>
          <a:p>
            <a:pPr marL="0" indent="0">
              <a:buNone/>
            </a:pPr>
            <a:r>
              <a:rPr lang="en-US" sz="1200" dirty="0"/>
              <a:t>Precision refers to the accuracy with which students use mathematical language and symbols as well as precision in measurement.</a:t>
            </a:r>
          </a:p>
          <a:p>
            <a:pPr marL="0" indent="0">
              <a:buNone/>
            </a:pPr>
            <a:r>
              <a:rPr lang="en-US" sz="1200" b="1" dirty="0"/>
              <a:t>MP7. Look for and make use of structure</a:t>
            </a:r>
            <a:endParaRPr lang="en-US" sz="1200" dirty="0"/>
          </a:p>
          <a:p>
            <a:pPr marL="0" indent="0">
              <a:buNone/>
            </a:pPr>
            <a:r>
              <a:rPr lang="en-US" sz="1200" dirty="0"/>
              <a:t>Looking for structure refers to students’ understanding and using properties of number systems, geometric features and relationships, and patterns of a variety of types to solve problems.</a:t>
            </a:r>
          </a:p>
          <a:p>
            <a:pPr marL="0" indent="0">
              <a:buNone/>
            </a:pPr>
            <a:r>
              <a:rPr lang="en-US" sz="1200" b="1" dirty="0"/>
              <a:t>MP8. Look for and express regularity in repeated reasoning</a:t>
            </a:r>
            <a:endParaRPr lang="en-US" sz="1200" dirty="0"/>
          </a:p>
          <a:p>
            <a:pPr marL="0" indent="0">
              <a:buNone/>
            </a:pPr>
            <a:r>
              <a:rPr lang="en-US" sz="1200" dirty="0"/>
              <a:t>Looking for regularity in repeated reasoning refers to the process of noticing repeated patterns or attributes and using those to abstract and express general methods, expressions or equations, or relationships.</a:t>
            </a:r>
          </a:p>
          <a:p>
            <a:pPr marL="231115" indent="-231115">
              <a:buFont typeface="+mj-lt"/>
              <a:buAutoNum type="arabicPeriod" startAt="7"/>
            </a:pPr>
            <a:endParaRPr lang="en-US" sz="1200" dirty="0"/>
          </a:p>
          <a:p>
            <a:pPr marL="231115" indent="-231115">
              <a:buFont typeface="+mj-lt"/>
              <a:buAutoNum type="arabicPeriod" startAt="7"/>
            </a:pPr>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24</a:t>
            </a:fld>
            <a:endParaRPr lang="en-US" dirty="0"/>
          </a:p>
        </p:txBody>
      </p:sp>
    </p:spTree>
    <p:extLst>
      <p:ext uri="{BB962C8B-B14F-4D97-AF65-F5344CB8AC3E}">
        <p14:creationId xmlns:p14="http://schemas.microsoft.com/office/powerpoint/2010/main" val="5922549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normAutofit/>
          </a:bodyPr>
          <a:lstStyle/>
          <a:p>
            <a:pPr marL="0" indent="0" defTabSz="462229">
              <a:spcAft>
                <a:spcPts val="607"/>
              </a:spcAft>
              <a:buNone/>
              <a:tabLst>
                <a:tab pos="6013795" algn="r"/>
              </a:tabLst>
              <a:defRPr/>
            </a:pPr>
            <a:endParaRPr lang="en-US" sz="1200" b="1" dirty="0" smtClean="0"/>
          </a:p>
          <a:p>
            <a:pPr marL="0" indent="0" defTabSz="462229">
              <a:spcAft>
                <a:spcPts val="607"/>
              </a:spcAft>
              <a:buNone/>
              <a:tabLst>
                <a:tab pos="6013795" algn="r"/>
              </a:tabLst>
              <a:defRPr/>
            </a:pPr>
            <a:r>
              <a:rPr lang="en-US" sz="1200" b="1" dirty="0" smtClean="0"/>
              <a:t>Talking </a:t>
            </a:r>
            <a:r>
              <a:rPr lang="en-US" sz="1200" b="1" dirty="0"/>
              <a:t>Points:</a:t>
            </a:r>
          </a:p>
          <a:p>
            <a:pPr marL="115557" indent="-115557" defTabSz="462229">
              <a:spcAft>
                <a:spcPts val="607"/>
              </a:spcAft>
              <a:tabLst>
                <a:tab pos="6013795" algn="r"/>
              </a:tabLst>
              <a:defRPr/>
            </a:pPr>
            <a:r>
              <a:rPr lang="en-US" sz="1200" dirty="0"/>
              <a:t>The SMP define what it means for students to be mathematically proficient.</a:t>
            </a:r>
          </a:p>
          <a:p>
            <a:r>
              <a:rPr lang="en-US" sz="1200" dirty="0"/>
              <a:t>In order for the practice standards to be developed, the approaches should be embedded in all mathematical activities such as instruction, discussion, and </a:t>
            </a:r>
            <a:r>
              <a:rPr lang="en-US" sz="1200" dirty="0" smtClean="0"/>
              <a:t>investigation;</a:t>
            </a:r>
            <a:r>
              <a:rPr lang="en-US" sz="1200" baseline="0" dirty="0" smtClean="0"/>
              <a:t> </a:t>
            </a:r>
            <a:r>
              <a:rPr lang="en-US" sz="1200" dirty="0" smtClean="0"/>
              <a:t>not </a:t>
            </a:r>
            <a:r>
              <a:rPr lang="en-US" sz="1200" dirty="0"/>
              <a:t>just during problem-solving sessions such as “Problem of the Day.”</a:t>
            </a:r>
          </a:p>
          <a:p>
            <a:r>
              <a:rPr lang="en-US" sz="1200" dirty="0"/>
              <a:t> This does not mean that all eight SMP are in play at all times.</a:t>
            </a:r>
          </a:p>
          <a:p>
            <a:r>
              <a:rPr lang="en-US" sz="1200" dirty="0"/>
              <a:t> Engagement with the SMP is not experienced in isolation or for special times within the class period. </a:t>
            </a:r>
          </a:p>
          <a:p>
            <a:endParaRPr lang="en-US" sz="1200"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25</a:t>
            </a:fld>
            <a:endParaRPr lang="en-US" dirty="0"/>
          </a:p>
        </p:txBody>
      </p:sp>
    </p:spTree>
    <p:extLst>
      <p:ext uri="{BB962C8B-B14F-4D97-AF65-F5344CB8AC3E}">
        <p14:creationId xmlns:p14="http://schemas.microsoft.com/office/powerpoint/2010/main" val="11526045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marL="0" indent="0">
              <a:buNone/>
            </a:pPr>
            <a:r>
              <a:rPr lang="en-US" sz="1200" b="1" dirty="0"/>
              <a:t> </a:t>
            </a:r>
            <a:endParaRPr lang="en-US" sz="1200" b="1" dirty="0" smtClean="0"/>
          </a:p>
          <a:p>
            <a:pPr marL="0" indent="0">
              <a:buNone/>
            </a:pPr>
            <a:r>
              <a:rPr lang="en-US" sz="1200" b="1" dirty="0" smtClean="0"/>
              <a:t>Handout</a:t>
            </a:r>
            <a:r>
              <a:rPr lang="en-US" sz="1200" b="1" dirty="0"/>
              <a:t>:</a:t>
            </a:r>
          </a:p>
          <a:p>
            <a:pPr marL="0" indent="0">
              <a:buNone/>
              <a:defRPr/>
            </a:pPr>
            <a:r>
              <a:rPr lang="en-US" sz="1200" dirty="0"/>
              <a:t>“Self-Reflection Survey” (</a:t>
            </a:r>
            <a:r>
              <a:rPr lang="en-US" sz="1200" b="1" dirty="0"/>
              <a:t>See Handout </a:t>
            </a:r>
            <a:r>
              <a:rPr lang="en-US" sz="1200" b="1" dirty="0" smtClean="0"/>
              <a:t>1.2.4</a:t>
            </a:r>
            <a:r>
              <a:rPr lang="en-US" sz="1200" dirty="0"/>
              <a:t>).</a:t>
            </a:r>
          </a:p>
          <a:p>
            <a:pPr marL="0" indent="0">
              <a:buNone/>
            </a:pPr>
            <a:endParaRPr lang="en-US" sz="1200" b="1" dirty="0"/>
          </a:p>
          <a:p>
            <a:pPr marL="0" indent="0">
              <a:buNone/>
            </a:pPr>
            <a:r>
              <a:rPr lang="en-US" sz="1200" b="1" dirty="0"/>
              <a:t>Note to Facilitator:</a:t>
            </a:r>
            <a:endParaRPr lang="en-US" sz="1200" dirty="0"/>
          </a:p>
          <a:p>
            <a:r>
              <a:rPr lang="en-US" sz="1200" dirty="0"/>
              <a:t>Administer Self Reflection Survey or assign as writing prompt</a:t>
            </a:r>
          </a:p>
          <a:p>
            <a:r>
              <a:rPr lang="en-US" sz="1200" dirty="0"/>
              <a:t>Save survey or writing entries for comparison with end of module response</a:t>
            </a:r>
          </a:p>
          <a:p>
            <a:pPr marL="0" indent="0">
              <a:buNone/>
            </a:pPr>
            <a:endParaRPr lang="en-US" sz="1200" dirty="0"/>
          </a:p>
          <a:p>
            <a:pPr marL="0" indent="0">
              <a:buNone/>
            </a:pPr>
            <a:r>
              <a:rPr lang="en-US" sz="1200" b="1" dirty="0"/>
              <a:t>Talking Points:</a:t>
            </a:r>
          </a:p>
          <a:p>
            <a:pPr marL="115557" indent="-115557"/>
            <a:r>
              <a:rPr lang="en-US" sz="1200" dirty="0"/>
              <a:t>At the end of the module, you will return to this survey to see how your participation in this module has impacted your confidence in teaching and learning the eight SMP.</a:t>
            </a:r>
          </a:p>
          <a:p>
            <a:pPr marL="115557" indent="-115557"/>
            <a:r>
              <a:rPr lang="en-US" sz="1200" dirty="0"/>
              <a:t>The unit continues with a look at  connecting content and practice standards, organizing for implementation and meeting the needs of all students.</a:t>
            </a:r>
          </a:p>
          <a:p>
            <a:pPr marL="0" indent="0">
              <a:buNone/>
            </a:pPr>
            <a:endParaRPr lang="en-US" sz="1200"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26</a:t>
            </a:fld>
            <a:endParaRPr lang="en-US" dirty="0"/>
          </a:p>
        </p:txBody>
      </p:sp>
    </p:spTree>
    <p:extLst>
      <p:ext uri="{BB962C8B-B14F-4D97-AF65-F5344CB8AC3E}">
        <p14:creationId xmlns:p14="http://schemas.microsoft.com/office/powerpoint/2010/main" val="384836390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normAutofit/>
          </a:bodyPr>
          <a:lstStyle/>
          <a:p>
            <a:pPr>
              <a:buNone/>
            </a:pPr>
            <a:endParaRPr lang="en-US" b="1" dirty="0" smtClean="0"/>
          </a:p>
          <a:p>
            <a:pPr>
              <a:buNone/>
            </a:pPr>
            <a:r>
              <a:rPr lang="en-US" b="1" dirty="0" smtClean="0"/>
              <a:t>Talking</a:t>
            </a:r>
            <a:r>
              <a:rPr lang="en-US" b="1" baseline="0" dirty="0" smtClean="0"/>
              <a:t> Points:</a:t>
            </a:r>
          </a:p>
          <a:p>
            <a:pPr marL="115557" indent="-115557"/>
            <a:r>
              <a:rPr lang="en-US" b="0" dirty="0" smtClean="0"/>
              <a:t>The next few slides will provide an overview of how to achieve meaningful learning for ALL</a:t>
            </a:r>
            <a:r>
              <a:rPr lang="en-US" b="0" baseline="0" dirty="0" smtClean="0"/>
              <a:t> students through the interaction of both practice and content standards for mathematics.</a:t>
            </a:r>
            <a:endParaRPr lang="en-US" b="0" dirty="0" smtClean="0"/>
          </a:p>
          <a:p>
            <a:pPr>
              <a:buNone/>
            </a:pPr>
            <a:endParaRPr lang="en-US" b="1" dirty="0" smtClean="0"/>
          </a:p>
          <a:p>
            <a:pPr>
              <a:buNone/>
            </a:pPr>
            <a:r>
              <a:rPr lang="en-US" b="1" dirty="0" smtClean="0"/>
              <a:t>Notes to Facilitator:</a:t>
            </a:r>
          </a:p>
          <a:p>
            <a:pPr>
              <a:buNone/>
            </a:pPr>
            <a:r>
              <a:rPr lang="en-US" b="0" dirty="0" smtClean="0"/>
              <a:t>Section includes:</a:t>
            </a:r>
          </a:p>
          <a:p>
            <a:r>
              <a:rPr lang="en-US" dirty="0" smtClean="0"/>
              <a:t>Slide 27: </a:t>
            </a:r>
            <a:r>
              <a:rPr lang="en-US" dirty="0"/>
              <a:t>Interaction of Practice Standards and Content </a:t>
            </a:r>
            <a:r>
              <a:rPr lang="en-US" dirty="0" smtClean="0"/>
              <a:t>Standards </a:t>
            </a:r>
          </a:p>
          <a:p>
            <a:pPr marL="115557" indent="-115557">
              <a:defRPr/>
            </a:pPr>
            <a:r>
              <a:rPr lang="en-US" dirty="0" smtClean="0"/>
              <a:t>Slide 28: </a:t>
            </a:r>
            <a:r>
              <a:rPr lang="en-US" dirty="0"/>
              <a:t>Meaningful Learning</a:t>
            </a:r>
          </a:p>
          <a:p>
            <a:pPr>
              <a:defRPr/>
            </a:pPr>
            <a:r>
              <a:rPr lang="en-US" dirty="0"/>
              <a:t>Slide </a:t>
            </a:r>
            <a:r>
              <a:rPr lang="en-US" dirty="0" smtClean="0"/>
              <a:t>29: </a:t>
            </a:r>
            <a:r>
              <a:rPr lang="en-US" dirty="0"/>
              <a:t>Focus and Coherence </a:t>
            </a:r>
            <a:r>
              <a:rPr lang="en-US" dirty="0" smtClean="0"/>
              <a:t>(video</a:t>
            </a:r>
            <a:r>
              <a:rPr lang="en-US" dirty="0"/>
              <a:t>)</a:t>
            </a:r>
          </a:p>
          <a:p>
            <a:pPr>
              <a:defRPr/>
            </a:pPr>
            <a:r>
              <a:rPr lang="en-US" dirty="0"/>
              <a:t>Slide </a:t>
            </a:r>
            <a:r>
              <a:rPr lang="en-US" dirty="0" smtClean="0"/>
              <a:t>30: </a:t>
            </a:r>
            <a:r>
              <a:rPr lang="en-US" dirty="0"/>
              <a:t>Time to Talk</a:t>
            </a:r>
          </a:p>
          <a:p>
            <a:r>
              <a:rPr lang="en-US" dirty="0"/>
              <a:t>Slide </a:t>
            </a:r>
            <a:r>
              <a:rPr lang="en-US" dirty="0" smtClean="0"/>
              <a:t>31: </a:t>
            </a:r>
            <a:r>
              <a:rPr lang="en-US" dirty="0"/>
              <a:t>Bringing Structure</a:t>
            </a:r>
          </a:p>
          <a:p>
            <a:r>
              <a:rPr lang="en-US" dirty="0"/>
              <a:t>Slide </a:t>
            </a:r>
            <a:r>
              <a:rPr lang="en-US" dirty="0" smtClean="0"/>
              <a:t>32: </a:t>
            </a:r>
            <a:r>
              <a:rPr lang="en-US" dirty="0"/>
              <a:t>The </a:t>
            </a:r>
            <a:r>
              <a:rPr lang="en-US" dirty="0" smtClean="0"/>
              <a:t>Structure</a:t>
            </a:r>
          </a:p>
          <a:p>
            <a:pPr marL="0" indent="0">
              <a:buNone/>
            </a:pPr>
            <a:endParaRPr lang="en-US" dirty="0"/>
          </a:p>
          <a:p>
            <a:pPr marL="0" indent="0">
              <a:buNone/>
            </a:pPr>
            <a:endParaRPr lang="en-US" dirty="0" smtClean="0"/>
          </a:p>
          <a:p>
            <a:endParaRPr lang="en-US" dirty="0"/>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27</a:t>
            </a:fld>
            <a:endParaRPr lang="en-US" dirty="0"/>
          </a:p>
        </p:txBody>
      </p:sp>
    </p:spTree>
    <p:extLst>
      <p:ext uri="{BB962C8B-B14F-4D97-AF65-F5344CB8AC3E}">
        <p14:creationId xmlns:p14="http://schemas.microsoft.com/office/powerpoint/2010/main" val="250658905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marL="0" indent="0">
              <a:buNone/>
            </a:pPr>
            <a:endParaRPr lang="en-US" sz="1200" b="1" dirty="0" smtClean="0"/>
          </a:p>
          <a:p>
            <a:pPr marL="0" indent="0">
              <a:buNone/>
            </a:pPr>
            <a:r>
              <a:rPr lang="en-US" sz="1200" b="1" dirty="0" smtClean="0"/>
              <a:t>Talking </a:t>
            </a:r>
            <a:r>
              <a:rPr lang="en-US" sz="1200" b="1" dirty="0"/>
              <a:t>Points:</a:t>
            </a:r>
          </a:p>
          <a:p>
            <a:pPr marL="115557" indent="-115557"/>
            <a:r>
              <a:rPr lang="en-US" sz="1200" dirty="0"/>
              <a:t>Meaningful learning is likely to occur when students have access to a coherent and connected curriculum in an environment that promotes discourse, reflection, collaboration, and use of appropriate tools while working on challenging mathematics. </a:t>
            </a:r>
          </a:p>
          <a:p>
            <a:r>
              <a:rPr lang="en-US" sz="1200" dirty="0"/>
              <a:t>This involves doing mathematical problems and tasks which necessitate problem solving, reasoning, and sense-making</a:t>
            </a:r>
            <a:r>
              <a:rPr lang="en-US" sz="1200" dirty="0" smtClean="0"/>
              <a:t>.</a:t>
            </a:r>
            <a:endParaRPr lang="en-US" sz="1200" dirty="0"/>
          </a:p>
          <a:p>
            <a:r>
              <a:rPr lang="en-US" sz="1200" dirty="0"/>
              <a:t>Student engagement with both content and practice is needed for deep learning. </a:t>
            </a:r>
            <a:endParaRPr lang="en-US" dirty="0" smtClean="0"/>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28</a:t>
            </a:fld>
            <a:endParaRPr lang="en-US" dirty="0"/>
          </a:p>
        </p:txBody>
      </p:sp>
    </p:spTree>
    <p:extLst>
      <p:ext uri="{BB962C8B-B14F-4D97-AF65-F5344CB8AC3E}">
        <p14:creationId xmlns:p14="http://schemas.microsoft.com/office/powerpoint/2010/main" val="367516523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marL="0" indent="0">
              <a:buNone/>
            </a:pPr>
            <a:endParaRPr lang="en-US" sz="1200" b="1" dirty="0" smtClean="0"/>
          </a:p>
          <a:p>
            <a:pPr marL="0" indent="0">
              <a:buNone/>
            </a:pPr>
            <a:r>
              <a:rPr lang="en-US" sz="1200" b="1" dirty="0" smtClean="0"/>
              <a:t>Note </a:t>
            </a:r>
            <a:r>
              <a:rPr lang="en-US" sz="1200" b="1" dirty="0"/>
              <a:t>to Facilitator:</a:t>
            </a:r>
          </a:p>
          <a:p>
            <a:pPr marL="115557" indent="-115557"/>
            <a:r>
              <a:rPr lang="en-US" sz="1200" dirty="0"/>
              <a:t>Video length: 1:13 minutes</a:t>
            </a:r>
          </a:p>
          <a:p>
            <a:pPr marL="115557" indent="-115557"/>
            <a:r>
              <a:rPr lang="en-US" sz="1200" dirty="0"/>
              <a:t>Video also available at:</a:t>
            </a:r>
            <a:r>
              <a:rPr lang="en-US" sz="1200" u="sng" dirty="0"/>
              <a:t> </a:t>
            </a:r>
            <a:r>
              <a:rPr lang="en-US" sz="1200" u="sng" dirty="0">
                <a:hlinkClick r:id="rId3"/>
              </a:rPr>
              <a:t>http://www.youtube.com/watch?v=9pKcO9E4Flw&amp;list=UUF0pa3nE3aZAfBMT8pqM5PA&amp;index=10&amp;feature=plcp</a:t>
            </a:r>
            <a:endParaRPr lang="en-US" sz="1200" dirty="0"/>
          </a:p>
          <a:p>
            <a:pPr marL="0" indent="0">
              <a:buNone/>
            </a:pPr>
            <a:endParaRPr lang="en-US" sz="1200" dirty="0"/>
          </a:p>
          <a:p>
            <a:pPr marL="0" indent="0">
              <a:buNone/>
            </a:pPr>
            <a:r>
              <a:rPr lang="en-US" sz="1200" b="1" dirty="0"/>
              <a:t>Talking Points:</a:t>
            </a:r>
          </a:p>
          <a:p>
            <a:pPr marL="115557" indent="-115557"/>
            <a:r>
              <a:rPr lang="en-US" sz="1200" dirty="0"/>
              <a:t>The video, “Mathematical Practices, Focus and Coherence,” featuring Jason </a:t>
            </a:r>
            <a:r>
              <a:rPr lang="en-US" sz="1200" dirty="0" err="1"/>
              <a:t>Zimba</a:t>
            </a:r>
            <a:r>
              <a:rPr lang="en-US" sz="1200" dirty="0"/>
              <a:t> (one of the lead writers of the CCSS for Mathematics) underscores the interrelation of the two types of standards, mathematical content and mathematical practice.  </a:t>
            </a:r>
          </a:p>
          <a:p>
            <a:pPr marL="0" indent="0">
              <a:buNone/>
            </a:pPr>
            <a:endParaRPr lang="en-US" sz="1200" dirty="0"/>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29</a:t>
            </a:fld>
            <a:endParaRPr lang="en-US" dirty="0"/>
          </a:p>
        </p:txBody>
      </p:sp>
    </p:spTree>
    <p:extLst>
      <p:ext uri="{BB962C8B-B14F-4D97-AF65-F5344CB8AC3E}">
        <p14:creationId xmlns:p14="http://schemas.microsoft.com/office/powerpoint/2010/main" val="16233804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Autofit/>
          </a:bodyPr>
          <a:lstStyle/>
          <a:p>
            <a:pPr marL="0" indent="0" defTabSz="462229">
              <a:spcAft>
                <a:spcPts val="607"/>
              </a:spcAft>
              <a:buNone/>
              <a:tabLst>
                <a:tab pos="6013795" algn="r"/>
              </a:tabLst>
              <a:defRPr/>
            </a:pPr>
            <a:endParaRPr lang="en-US" sz="1200" b="1" dirty="0" smtClean="0">
              <a:latin typeface="Arial Narrow" pitchFamily="34" charset="0"/>
              <a:ea typeface="ＭＳ Ｐゴシック" pitchFamily="-1" charset="-128"/>
              <a:cs typeface="Arial" pitchFamily="34" charset="0"/>
            </a:endParaRPr>
          </a:p>
          <a:p>
            <a:pPr marL="0" indent="0" defTabSz="462229">
              <a:spcAft>
                <a:spcPts val="607"/>
              </a:spcAft>
              <a:buNone/>
              <a:tabLst>
                <a:tab pos="6013795" algn="r"/>
              </a:tabLst>
              <a:defRPr/>
            </a:pPr>
            <a:r>
              <a:rPr lang="en-US" sz="1200" b="1" dirty="0" smtClean="0">
                <a:latin typeface="Arial Narrow" pitchFamily="34" charset="0"/>
                <a:ea typeface="ＭＳ Ｐゴシック" pitchFamily="-1" charset="-128"/>
                <a:cs typeface="Arial" pitchFamily="34" charset="0"/>
              </a:rPr>
              <a:t>Note </a:t>
            </a:r>
            <a:r>
              <a:rPr lang="en-US" sz="1200" b="1" dirty="0">
                <a:latin typeface="Arial Narrow" pitchFamily="34" charset="0"/>
                <a:ea typeface="ＭＳ Ｐゴシック" pitchFamily="-1" charset="-128"/>
                <a:cs typeface="Arial" pitchFamily="34" charset="0"/>
              </a:rPr>
              <a:t>to Facilitator:</a:t>
            </a:r>
          </a:p>
          <a:p>
            <a:pPr marL="173336" indent="-173336">
              <a:buFont typeface="Arial" pitchFamily="34" charset="0"/>
              <a:buChar char="•"/>
            </a:pPr>
            <a:r>
              <a:rPr lang="en-US" sz="1200" dirty="0">
                <a:latin typeface="Arial Narrow" pitchFamily="34" charset="0"/>
                <a:ea typeface="ＭＳ Ｐゴシック" charset="-128"/>
                <a:cs typeface="Arial" pitchFamily="34" charset="0"/>
              </a:rPr>
              <a:t>Remind participants to turn off cell phones or put in silent mode and refrain from texting.</a:t>
            </a:r>
          </a:p>
          <a:p>
            <a:pPr marL="173336" indent="-173336">
              <a:buFont typeface="Arial" pitchFamily="34" charset="0"/>
              <a:buChar char="•"/>
            </a:pPr>
            <a:r>
              <a:rPr lang="en-US" sz="1200" dirty="0">
                <a:latin typeface="Arial Narrow" pitchFamily="34" charset="0"/>
                <a:ea typeface="ＭＳ Ｐゴシック" charset="-128"/>
                <a:cs typeface="Arial" pitchFamily="34" charset="0"/>
              </a:rPr>
              <a:t>Review table handouts and supplies.</a:t>
            </a:r>
          </a:p>
          <a:p>
            <a:pPr marL="0" indent="0" defTabSz="462229">
              <a:spcAft>
                <a:spcPts val="607"/>
              </a:spcAft>
              <a:buNone/>
              <a:tabLst>
                <a:tab pos="6013795" algn="r"/>
              </a:tabLst>
              <a:defRPr/>
            </a:pPr>
            <a:endParaRPr lang="en-US" sz="1200" b="1" dirty="0">
              <a:latin typeface="Arial Narrow" pitchFamily="34" charset="0"/>
              <a:ea typeface="ＭＳ Ｐゴシック" charset="-128"/>
              <a:cs typeface="Arial" pitchFamily="34" charset="0"/>
            </a:endParaRPr>
          </a:p>
          <a:p>
            <a:pPr marL="0" indent="0" defTabSz="462229">
              <a:spcAft>
                <a:spcPts val="607"/>
              </a:spcAft>
              <a:buNone/>
              <a:tabLst>
                <a:tab pos="6013795" algn="r"/>
              </a:tabLst>
              <a:defRPr/>
            </a:pPr>
            <a:r>
              <a:rPr lang="en-US" sz="1200" b="1" dirty="0">
                <a:latin typeface="Arial Narrow" pitchFamily="34" charset="0"/>
                <a:ea typeface="ＭＳ Ｐゴシック" charset="-128"/>
                <a:cs typeface="Arial" pitchFamily="34" charset="0"/>
              </a:rPr>
              <a:t>Talking Points: </a:t>
            </a:r>
          </a:p>
          <a:p>
            <a:pPr marL="115557" indent="-115557" defTabSz="462229">
              <a:spcAft>
                <a:spcPts val="607"/>
              </a:spcAft>
              <a:tabLst>
                <a:tab pos="6013795" algn="r"/>
              </a:tabLst>
              <a:defRPr/>
            </a:pPr>
            <a:r>
              <a:rPr lang="en-US" sz="1200" dirty="0">
                <a:latin typeface="Arial Narrow" pitchFamily="34" charset="0"/>
                <a:ea typeface="ＭＳ Ｐゴシック" pitchFamily="-1" charset="-128"/>
                <a:cs typeface="Arial" pitchFamily="34" charset="0"/>
              </a:rPr>
              <a:t>This first section of the module (Introduction, Overview, and Unit 1) will take approximately two hours to complete.</a:t>
            </a:r>
          </a:p>
          <a:p>
            <a:pPr marL="115557" indent="-115557" defTabSz="462229">
              <a:spcAft>
                <a:spcPts val="607"/>
              </a:spcAft>
              <a:tabLst>
                <a:tab pos="6013795" algn="r"/>
              </a:tabLst>
              <a:defRPr/>
            </a:pPr>
            <a:endParaRPr lang="en-US" sz="1200" dirty="0">
              <a:latin typeface="Arial Narrow" pitchFamily="34" charset="0"/>
              <a:ea typeface="ＭＳ Ｐゴシック" pitchFamily="-1" charset="-128"/>
              <a:cs typeface="Arial" pitchFamily="34" charset="0"/>
            </a:endParaRPr>
          </a:p>
          <a:p>
            <a:pPr marL="115557" indent="-115557" defTabSz="462229">
              <a:spcAft>
                <a:spcPts val="607"/>
              </a:spcAft>
              <a:tabLst>
                <a:tab pos="6013795" algn="r"/>
              </a:tabLst>
              <a:defRPr/>
            </a:pPr>
            <a:r>
              <a:rPr lang="en-US" sz="1200" dirty="0">
                <a:latin typeface="Arial Narrow" pitchFamily="34" charset="0"/>
                <a:ea typeface="ＭＳ Ｐゴシック" pitchFamily="-1" charset="-128"/>
                <a:cs typeface="Arial" pitchFamily="34" charset="0"/>
              </a:rPr>
              <a:t>In the Introduction and Overview we will cover the following topics:</a:t>
            </a:r>
          </a:p>
          <a:p>
            <a:pPr lvl="1"/>
            <a:r>
              <a:rPr lang="en-US" sz="1200" dirty="0">
                <a:latin typeface="Arial Narrow" pitchFamily="34" charset="0"/>
                <a:cs typeface="Arial" pitchFamily="34" charset="0"/>
              </a:rPr>
              <a:t>Module </a:t>
            </a:r>
            <a:r>
              <a:rPr lang="en-US" sz="1200" dirty="0" smtClean="0">
                <a:latin typeface="Arial Narrow" pitchFamily="34" charset="0"/>
                <a:cs typeface="Arial" pitchFamily="34" charset="0"/>
              </a:rPr>
              <a:t>Goals</a:t>
            </a:r>
            <a:endParaRPr lang="en-US" sz="1200" dirty="0">
              <a:latin typeface="Arial Narrow" pitchFamily="34" charset="0"/>
              <a:cs typeface="Arial" pitchFamily="34" charset="0"/>
            </a:endParaRPr>
          </a:p>
          <a:p>
            <a:pPr lvl="1"/>
            <a:r>
              <a:rPr lang="en-US" sz="1200" dirty="0">
                <a:latin typeface="Arial Narrow" pitchFamily="34" charset="0"/>
                <a:cs typeface="Arial" pitchFamily="34" charset="0"/>
              </a:rPr>
              <a:t>Overview of the CCSS for Mathematics</a:t>
            </a:r>
          </a:p>
          <a:p>
            <a:pPr lvl="1"/>
            <a:r>
              <a:rPr lang="en-US" sz="1200" dirty="0">
                <a:latin typeface="Arial Narrow" pitchFamily="34" charset="0"/>
                <a:cs typeface="Arial" pitchFamily="34" charset="0"/>
              </a:rPr>
              <a:t>Introduction to Units</a:t>
            </a:r>
          </a:p>
          <a:p>
            <a:pPr lvl="1"/>
            <a:r>
              <a:rPr lang="en-US" sz="1200" dirty="0">
                <a:latin typeface="Arial Narrow" pitchFamily="34" charset="0"/>
                <a:cs typeface="Arial" pitchFamily="34" charset="0"/>
              </a:rPr>
              <a:t>Metacognition and Reflection</a:t>
            </a:r>
          </a:p>
          <a:p>
            <a:pPr lvl="1"/>
            <a:r>
              <a:rPr lang="en-US" sz="1200" dirty="0">
                <a:latin typeface="Arial Narrow" pitchFamily="34" charset="0"/>
                <a:cs typeface="Arial" pitchFamily="34" charset="0"/>
              </a:rPr>
              <a:t>Pre-Assessment</a:t>
            </a:r>
          </a:p>
          <a:p>
            <a:pPr marL="0" indent="0" defTabSz="462229">
              <a:spcAft>
                <a:spcPts val="607"/>
              </a:spcAft>
              <a:buNone/>
              <a:tabLst>
                <a:tab pos="6013795" algn="r"/>
              </a:tabLst>
              <a:defRPr/>
            </a:pPr>
            <a:endParaRPr lang="en-US" sz="1200" dirty="0">
              <a:latin typeface="Arial Narrow" pitchFamily="34" charset="0"/>
              <a:ea typeface="ＭＳ Ｐゴシック" pitchFamily="-1" charset="-128"/>
              <a:cs typeface="Arial" pitchFamily="34" charset="0"/>
            </a:endParaRPr>
          </a:p>
          <a:p>
            <a:pPr marL="0" indent="0">
              <a:buNone/>
            </a:pPr>
            <a:r>
              <a:rPr lang="en-US" sz="1400" dirty="0">
                <a:latin typeface="Arial" pitchFamily="34" charset="0"/>
                <a:cs typeface="Arial" pitchFamily="34" charset="0"/>
              </a:rPr>
              <a:t/>
            </a:r>
            <a:br>
              <a:rPr lang="en-US" sz="1400" dirty="0">
                <a:latin typeface="Arial" pitchFamily="34" charset="0"/>
                <a:cs typeface="Arial" pitchFamily="34" charset="0"/>
              </a:rPr>
            </a:br>
            <a:endParaRPr lang="en-US" sz="900"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AB1F5374-48F0-4346-B569-F9B87CEEA239}" type="slidenum">
              <a:rPr lang="en-US" smtClean="0"/>
              <a:pPr/>
              <a:t>3</a:t>
            </a:fld>
            <a:endParaRPr lang="en-US" dirty="0"/>
          </a:p>
        </p:txBody>
      </p:sp>
      <p:sp>
        <p:nvSpPr>
          <p:cNvPr id="8" name="Slide Image Placeholder 7"/>
          <p:cNvSpPr>
            <a:spLocks noGrp="1" noRot="1" noChangeAspect="1"/>
          </p:cNvSpPr>
          <p:nvPr>
            <p:ph type="sldImg"/>
          </p:nvPr>
        </p:nvSpPr>
        <p:spPr>
          <a:xfrm>
            <a:off x="1117600" y="487363"/>
            <a:ext cx="4648200" cy="3486150"/>
          </a:xfr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marL="0" indent="0">
              <a:buNone/>
            </a:pPr>
            <a:endParaRPr lang="en-US" b="1" dirty="0" smtClean="0"/>
          </a:p>
          <a:p>
            <a:pPr marL="0" indent="0">
              <a:buNone/>
            </a:pPr>
            <a:r>
              <a:rPr lang="en-US" b="1" dirty="0" smtClean="0"/>
              <a:t>Notes to Facilitator:</a:t>
            </a:r>
          </a:p>
          <a:p>
            <a:pPr marL="0" indent="0">
              <a:buNone/>
            </a:pPr>
            <a:r>
              <a:rPr lang="en-US" dirty="0" smtClean="0"/>
              <a:t>Facilitate</a:t>
            </a:r>
            <a:r>
              <a:rPr lang="en-US" baseline="0" dirty="0" smtClean="0"/>
              <a:t> a discussion based on the questions presented.</a:t>
            </a:r>
          </a:p>
          <a:p>
            <a:pPr marL="0" indent="0">
              <a:buNone/>
            </a:pPr>
            <a:endParaRPr lang="en-US" baseline="0" dirty="0" smtClean="0"/>
          </a:p>
          <a:p>
            <a:pPr marL="115557" indent="-115557"/>
            <a:r>
              <a:rPr lang="en-US" baseline="0" dirty="0" smtClean="0"/>
              <a:t>Step 1 Options:</a:t>
            </a:r>
          </a:p>
          <a:p>
            <a:pPr marL="633961" lvl="2" indent="-231115">
              <a:buFont typeface="Wingdings" pitchFamily="2" charset="2"/>
              <a:buChar char="Ø"/>
            </a:pPr>
            <a:r>
              <a:rPr lang="en-US" baseline="0" dirty="0" smtClean="0"/>
              <a:t>Elbow partners </a:t>
            </a:r>
          </a:p>
          <a:p>
            <a:pPr marL="633961" lvl="2" indent="-231115">
              <a:buFont typeface="Wingdings" pitchFamily="2" charset="2"/>
              <a:buChar char="Ø"/>
            </a:pPr>
            <a:r>
              <a:rPr lang="en-US" baseline="0" dirty="0" smtClean="0"/>
              <a:t>Small groups</a:t>
            </a:r>
          </a:p>
          <a:p>
            <a:pPr marL="633961" lvl="2" indent="-231115">
              <a:buFont typeface="Wingdings" pitchFamily="2" charset="2"/>
              <a:buChar char="Ø"/>
            </a:pPr>
            <a:r>
              <a:rPr lang="en-US" baseline="0" dirty="0" smtClean="0"/>
              <a:t>Individual quick write</a:t>
            </a:r>
          </a:p>
          <a:p>
            <a:pPr marL="633961" lvl="2" indent="-231115">
              <a:buFont typeface="Arial"/>
              <a:buChar char="•"/>
            </a:pPr>
            <a:endParaRPr lang="en-US" baseline="0" dirty="0" smtClean="0"/>
          </a:p>
          <a:p>
            <a:pPr marL="115557" indent="-173336"/>
            <a:r>
              <a:rPr lang="en-US" baseline="0" dirty="0" smtClean="0"/>
              <a:t>Step 2: Full group discussion</a:t>
            </a:r>
          </a:p>
        </p:txBody>
      </p:sp>
      <p:sp>
        <p:nvSpPr>
          <p:cNvPr id="4" name="Slide Number Placeholder 3"/>
          <p:cNvSpPr>
            <a:spLocks noGrp="1"/>
          </p:cNvSpPr>
          <p:nvPr>
            <p:ph type="sldNum" sz="quarter" idx="10"/>
          </p:nvPr>
        </p:nvSpPr>
        <p:spPr/>
        <p:txBody>
          <a:bodyPr/>
          <a:lstStyle/>
          <a:p>
            <a:fld id="{AB1F5374-48F0-4346-B569-F9B87CEEA239}" type="slidenum">
              <a:rPr lang="en-US" smtClean="0"/>
              <a:pPr/>
              <a:t>30</a:t>
            </a:fld>
            <a:endParaRPr lang="en-US" dirty="0"/>
          </a:p>
        </p:txBody>
      </p:sp>
    </p:spTree>
    <p:extLst>
      <p:ext uri="{BB962C8B-B14F-4D97-AF65-F5344CB8AC3E}">
        <p14:creationId xmlns:p14="http://schemas.microsoft.com/office/powerpoint/2010/main" val="1212347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marL="0" indent="0" defTabSz="462229">
              <a:spcAft>
                <a:spcPts val="607"/>
              </a:spcAft>
              <a:buNone/>
              <a:tabLst>
                <a:tab pos="6013795" algn="r"/>
              </a:tabLst>
              <a:defRPr/>
            </a:pPr>
            <a:endParaRPr lang="en-US" sz="1200" b="1" dirty="0" smtClean="0"/>
          </a:p>
          <a:p>
            <a:pPr marL="0" indent="0" defTabSz="462229">
              <a:spcAft>
                <a:spcPts val="607"/>
              </a:spcAft>
              <a:buNone/>
              <a:tabLst>
                <a:tab pos="6013795" algn="r"/>
              </a:tabLst>
              <a:defRPr/>
            </a:pPr>
            <a:r>
              <a:rPr lang="en-US" sz="1200" b="1" dirty="0" smtClean="0"/>
              <a:t>Talking </a:t>
            </a:r>
            <a:r>
              <a:rPr lang="en-US" sz="1200" b="1" dirty="0"/>
              <a:t>Points:</a:t>
            </a:r>
          </a:p>
          <a:p>
            <a:pPr marL="115557" indent="-115557" defTabSz="462229">
              <a:spcAft>
                <a:spcPts val="607"/>
              </a:spcAft>
              <a:tabLst>
                <a:tab pos="6013795" algn="r"/>
              </a:tabLst>
              <a:defRPr/>
            </a:pPr>
            <a:r>
              <a:rPr lang="en-US" sz="1200" dirty="0"/>
              <a:t>Many of the processes and proficiencies in the individual practice standards overlap, and several may be used together in solving a problem or engaging in a task. </a:t>
            </a:r>
          </a:p>
          <a:p>
            <a:pPr marL="115557" indent="-115557" defTabSz="462229">
              <a:spcAft>
                <a:spcPts val="607"/>
              </a:spcAft>
              <a:tabLst>
                <a:tab pos="6013795" algn="r"/>
              </a:tabLst>
              <a:defRPr/>
            </a:pPr>
            <a:r>
              <a:rPr lang="en-US" sz="1200" dirty="0"/>
              <a:t>Additionally, most of the practices can be applied to most of the content standards.  An attempt has been made to bring structure to the SMP</a:t>
            </a:r>
            <a:r>
              <a:rPr lang="en-US" sz="1200" dirty="0" smtClean="0"/>
              <a:t>.</a:t>
            </a:r>
            <a:endParaRPr lang="en-US" sz="1200" dirty="0"/>
          </a:p>
          <a:p>
            <a:pPr marL="115557" indent="-115557" defTabSz="462229">
              <a:spcAft>
                <a:spcPts val="607"/>
              </a:spcAft>
              <a:tabLst>
                <a:tab pos="6013795" algn="r"/>
              </a:tabLst>
              <a:defRPr/>
            </a:pPr>
            <a:r>
              <a:rPr lang="en-US" sz="1200" dirty="0"/>
              <a:t> In order to avoid  “doing nothing” when integrating the practice and content standards, Bill McCallum, one of the lead writers of the </a:t>
            </a:r>
            <a:r>
              <a:rPr lang="en-US" sz="1200" i="1" dirty="0"/>
              <a:t>CCSS for Mathematics</a:t>
            </a:r>
            <a:r>
              <a:rPr lang="en-US" sz="1200" dirty="0"/>
              <a:t>, grouped the standards to bring a higher order of structure to the standards. </a:t>
            </a: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31</a:t>
            </a:fld>
            <a:endParaRPr lang="en-US" dirty="0"/>
          </a:p>
        </p:txBody>
      </p:sp>
    </p:spTree>
    <p:extLst>
      <p:ext uri="{BB962C8B-B14F-4D97-AF65-F5344CB8AC3E}">
        <p14:creationId xmlns:p14="http://schemas.microsoft.com/office/powerpoint/2010/main" val="29690716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marL="0" indent="0" defTabSz="462229">
              <a:spcAft>
                <a:spcPts val="607"/>
              </a:spcAft>
              <a:buNone/>
              <a:tabLst>
                <a:tab pos="6013795" algn="r"/>
              </a:tabLst>
              <a:defRPr/>
            </a:pPr>
            <a:endParaRPr lang="en-US" sz="1200" b="1" dirty="0" smtClean="0"/>
          </a:p>
          <a:p>
            <a:pPr marL="0" indent="0" defTabSz="462229">
              <a:spcAft>
                <a:spcPts val="607"/>
              </a:spcAft>
              <a:buNone/>
              <a:tabLst>
                <a:tab pos="6013795" algn="r"/>
              </a:tabLst>
              <a:defRPr/>
            </a:pPr>
            <a:r>
              <a:rPr lang="en-US" sz="1200" b="1" dirty="0" smtClean="0"/>
              <a:t>Talking </a:t>
            </a:r>
            <a:r>
              <a:rPr lang="en-US" sz="1200" b="1" dirty="0"/>
              <a:t>Points:</a:t>
            </a:r>
          </a:p>
          <a:p>
            <a:pPr marL="115557" indent="-115557" defTabSz="462229">
              <a:spcAft>
                <a:spcPts val="607"/>
              </a:spcAft>
              <a:tabLst>
                <a:tab pos="6013795" algn="r"/>
              </a:tabLst>
              <a:defRPr/>
            </a:pPr>
            <a:r>
              <a:rPr lang="en-US" sz="1200" dirty="0"/>
              <a:t>The eight practice standards have been usefully grouped into four pairs which provides structure to the mathematical practices just as the clusters and domains bring structure to the content standards. </a:t>
            </a:r>
          </a:p>
          <a:p>
            <a:pPr marL="115557" indent="-115557" defTabSz="462229">
              <a:spcAft>
                <a:spcPts val="607"/>
              </a:spcAft>
              <a:tabLst>
                <a:tab pos="6013795" algn="r"/>
              </a:tabLst>
              <a:defRPr/>
            </a:pPr>
            <a:r>
              <a:rPr lang="en-US" sz="1200" dirty="0"/>
              <a:t>This structure serves as a way to think about and plan for implementation of the SMP as well as to select tasks and look for evidence of students’ demonstration of  engagement. </a:t>
            </a:r>
          </a:p>
          <a:p>
            <a:pPr marL="115557" indent="-115557" defTabSz="462229">
              <a:spcAft>
                <a:spcPts val="607"/>
              </a:spcAft>
              <a:tabLst>
                <a:tab pos="6013795" algn="r"/>
              </a:tabLst>
              <a:defRPr/>
            </a:pPr>
            <a:r>
              <a:rPr lang="en-US" sz="1200" dirty="0"/>
              <a:t>It makes logical connections across the standards and takes advantage of the overlap of practice standards to provide needed focus</a:t>
            </a:r>
            <a:r>
              <a:rPr lang="en-US" sz="1200" dirty="0" smtClean="0"/>
              <a:t>.</a:t>
            </a:r>
            <a:endParaRPr lang="en-US" sz="1200" dirty="0"/>
          </a:p>
          <a:p>
            <a:pPr marL="115557" indent="-115557" defTabSz="462229">
              <a:spcAft>
                <a:spcPts val="607"/>
              </a:spcAft>
              <a:tabLst>
                <a:tab pos="6013795" algn="r"/>
              </a:tabLst>
              <a:defRPr/>
            </a:pPr>
            <a:r>
              <a:rPr lang="en-US" sz="1200" dirty="0"/>
              <a:t> The structure is shown in the diagram. It has also been used to organize the units within this module.   </a:t>
            </a:r>
            <a:r>
              <a:rPr lang="x-none" sz="1200" dirty="0"/>
              <a:t> </a:t>
            </a:r>
            <a:r>
              <a:rPr lang="en-US" dirty="0" smtClean="0">
                <a:effectLst/>
              </a:rPr>
              <a:t> </a:t>
            </a:r>
            <a:r>
              <a:rPr lang="x-none" sz="1200" dirty="0"/>
              <a:t> </a:t>
            </a:r>
            <a:endParaRPr lang="en-US" sz="1200" dirty="0"/>
          </a:p>
          <a:p>
            <a:pPr marL="0" indent="0">
              <a:buNone/>
            </a:pPr>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32</a:t>
            </a:fld>
            <a:endParaRPr lang="en-US" dirty="0"/>
          </a:p>
        </p:txBody>
      </p:sp>
    </p:spTree>
    <p:extLst>
      <p:ext uri="{BB962C8B-B14F-4D97-AF65-F5344CB8AC3E}">
        <p14:creationId xmlns:p14="http://schemas.microsoft.com/office/powerpoint/2010/main" val="38049253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normAutofit fontScale="92500" lnSpcReduction="10000"/>
          </a:bodyPr>
          <a:lstStyle/>
          <a:p>
            <a:pPr>
              <a:buNone/>
            </a:pPr>
            <a:endParaRPr lang="en-US" b="1" dirty="0" smtClean="0"/>
          </a:p>
          <a:p>
            <a:pPr>
              <a:buNone/>
            </a:pPr>
            <a:endParaRPr lang="en-US" b="1" dirty="0" smtClean="0"/>
          </a:p>
          <a:p>
            <a:pPr>
              <a:buNone/>
            </a:pPr>
            <a:r>
              <a:rPr lang="en-US" b="1" dirty="0" smtClean="0"/>
              <a:t>Talking Points:</a:t>
            </a:r>
            <a:endParaRPr lang="en-US" b="1" baseline="0" dirty="0" smtClean="0"/>
          </a:p>
          <a:p>
            <a:pPr marL="115557" indent="-115557"/>
            <a:r>
              <a:rPr lang="en-US" b="0" dirty="0" smtClean="0"/>
              <a:t>The next group of slides provides </a:t>
            </a:r>
            <a:r>
              <a:rPr lang="en-US" dirty="0" smtClean="0"/>
              <a:t>information</a:t>
            </a:r>
            <a:r>
              <a:rPr lang="en-US" baseline="0" dirty="0" smtClean="0"/>
              <a:t> on connecting content and practices.</a:t>
            </a:r>
          </a:p>
          <a:p>
            <a:pPr>
              <a:buNone/>
            </a:pPr>
            <a:endParaRPr lang="en-US" baseline="0" dirty="0" smtClean="0">
              <a:solidFill>
                <a:srgbClr val="FF0000"/>
              </a:solidFill>
            </a:endParaRPr>
          </a:p>
          <a:p>
            <a:pPr marL="0" indent="0" defTabSz="462229">
              <a:spcAft>
                <a:spcPts val="607"/>
              </a:spcAft>
              <a:buNone/>
              <a:tabLst>
                <a:tab pos="6013795" algn="r"/>
              </a:tabLst>
              <a:defRPr/>
            </a:pPr>
            <a:r>
              <a:rPr lang="en-US" b="1" dirty="0" smtClean="0"/>
              <a:t>Notes</a:t>
            </a:r>
            <a:r>
              <a:rPr lang="en-US" b="1" baseline="0" dirty="0" smtClean="0"/>
              <a:t> to Facilitator:</a:t>
            </a:r>
          </a:p>
          <a:p>
            <a:pPr marL="0" indent="0">
              <a:buNone/>
            </a:pPr>
            <a:r>
              <a:rPr lang="en-US" baseline="0" dirty="0" smtClean="0"/>
              <a:t>The section includes:</a:t>
            </a:r>
            <a:endParaRPr lang="en-US" dirty="0" smtClean="0"/>
          </a:p>
          <a:p>
            <a:r>
              <a:rPr lang="en-US" dirty="0" smtClean="0"/>
              <a:t>Slide 33: Connecting Content and Practice</a:t>
            </a:r>
          </a:p>
          <a:p>
            <a:r>
              <a:rPr lang="en-US" dirty="0" smtClean="0"/>
              <a:t>Slide 34: Impact of Understanding</a:t>
            </a:r>
          </a:p>
          <a:p>
            <a:r>
              <a:rPr lang="en-US" dirty="0" smtClean="0"/>
              <a:t>Slide 35: Importance of Understanding</a:t>
            </a:r>
          </a:p>
          <a:p>
            <a:r>
              <a:rPr lang="en-US" dirty="0" smtClean="0"/>
              <a:t>Slide 36: Possible Starting Points</a:t>
            </a:r>
          </a:p>
          <a:p>
            <a:r>
              <a:rPr lang="en-US" dirty="0" smtClean="0"/>
              <a:t>Slide 37: An Example</a:t>
            </a:r>
          </a:p>
          <a:p>
            <a:r>
              <a:rPr lang="en-US" dirty="0" smtClean="0"/>
              <a:t>Slide 38: Grain Size</a:t>
            </a:r>
          </a:p>
          <a:p>
            <a:r>
              <a:rPr lang="en-US" dirty="0" smtClean="0"/>
              <a:t>Slide 39: Organizing for Learning</a:t>
            </a:r>
          </a:p>
          <a:p>
            <a:r>
              <a:rPr lang="en-US" dirty="0" smtClean="0"/>
              <a:t>Slide 40: Progress Check</a:t>
            </a:r>
          </a:p>
          <a:p>
            <a:endParaRPr lang="en-US" dirty="0" smtClean="0"/>
          </a:p>
          <a:p>
            <a:pPr>
              <a:buNone/>
            </a:pPr>
            <a:r>
              <a:rPr lang="en-US" dirty="0" smtClean="0"/>
              <a:t>Handouts for this section:</a:t>
            </a:r>
          </a:p>
          <a:p>
            <a:pPr>
              <a:buNone/>
            </a:pPr>
            <a:endParaRPr lang="en-US" dirty="0" smtClean="0"/>
          </a:p>
          <a:p>
            <a:pPr marL="115557" indent="-115557"/>
            <a:r>
              <a:rPr lang="en-US" dirty="0" smtClean="0"/>
              <a:t>CCSS for Mathematics  </a:t>
            </a:r>
            <a:r>
              <a:rPr lang="en-US" b="1" dirty="0" smtClean="0"/>
              <a:t>(See Handout 1.3.1).</a:t>
            </a:r>
            <a:r>
              <a:rPr lang="en-US" b="1" baseline="0" dirty="0" smtClean="0"/>
              <a:t> </a:t>
            </a:r>
            <a:endParaRPr lang="en-US" dirty="0" smtClean="0"/>
          </a:p>
          <a:p>
            <a:pPr>
              <a:buNone/>
            </a:pPr>
            <a:endParaRPr lang="en-US" dirty="0" smtClean="0"/>
          </a:p>
          <a:p>
            <a:pPr marL="0" indent="0">
              <a:buNone/>
            </a:pPr>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33</a:t>
            </a:fld>
            <a:endParaRPr lang="en-US" dirty="0"/>
          </a:p>
        </p:txBody>
      </p:sp>
    </p:spTree>
    <p:extLst>
      <p:ext uri="{BB962C8B-B14F-4D97-AF65-F5344CB8AC3E}">
        <p14:creationId xmlns:p14="http://schemas.microsoft.com/office/powerpoint/2010/main" val="364676412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marL="0" indent="0" defTabSz="462229">
              <a:spcAft>
                <a:spcPts val="607"/>
              </a:spcAft>
              <a:buNone/>
              <a:tabLst>
                <a:tab pos="6013795" algn="r"/>
              </a:tabLst>
              <a:defRPr/>
            </a:pPr>
            <a:endParaRPr lang="en-US" sz="1200" b="1" dirty="0" smtClean="0"/>
          </a:p>
          <a:p>
            <a:pPr marL="0" indent="0" defTabSz="462229">
              <a:spcAft>
                <a:spcPts val="607"/>
              </a:spcAft>
              <a:buNone/>
              <a:tabLst>
                <a:tab pos="6013795" algn="r"/>
              </a:tabLst>
              <a:defRPr/>
            </a:pPr>
            <a:r>
              <a:rPr lang="en-US" sz="1200" b="1" dirty="0" smtClean="0"/>
              <a:t>Facilitator </a:t>
            </a:r>
            <a:r>
              <a:rPr lang="en-US" sz="1200" b="1" dirty="0"/>
              <a:t>Notes:</a:t>
            </a:r>
          </a:p>
          <a:p>
            <a:pPr marL="115557" indent="-115557" defTabSz="462229">
              <a:spcAft>
                <a:spcPts val="607"/>
              </a:spcAft>
              <a:tabLst>
                <a:tab pos="6013795" algn="r"/>
              </a:tabLst>
              <a:defRPr/>
            </a:pPr>
            <a:r>
              <a:rPr lang="en-US" sz="1200" dirty="0"/>
              <a:t>Allow time to read slide.</a:t>
            </a:r>
          </a:p>
          <a:p>
            <a:pPr marL="0" indent="0" defTabSz="462229">
              <a:spcAft>
                <a:spcPts val="607"/>
              </a:spcAft>
              <a:buNone/>
              <a:tabLst>
                <a:tab pos="6013795" algn="r"/>
              </a:tabLst>
              <a:defRPr/>
            </a:pPr>
            <a:endParaRPr lang="en-US" sz="1200" b="1" dirty="0"/>
          </a:p>
          <a:p>
            <a:pPr marL="0" indent="0" defTabSz="462229">
              <a:spcAft>
                <a:spcPts val="607"/>
              </a:spcAft>
              <a:buNone/>
              <a:tabLst>
                <a:tab pos="6013795" algn="r"/>
              </a:tabLst>
              <a:defRPr/>
            </a:pPr>
            <a:r>
              <a:rPr lang="en-US" sz="1200" b="1" dirty="0"/>
              <a:t>Talking Points:</a:t>
            </a:r>
          </a:p>
          <a:p>
            <a:pPr marL="115557" indent="-115557" defTabSz="462229">
              <a:spcAft>
                <a:spcPts val="607"/>
              </a:spcAft>
              <a:tabLst>
                <a:tab pos="6013795" algn="r"/>
              </a:tabLst>
              <a:defRPr/>
            </a:pPr>
            <a:r>
              <a:rPr lang="en-US" sz="1200" dirty="0"/>
              <a:t>In this respect, those content standards which set an expectation of understanding are potential “points of intersection”  between the Standards for Mathematical Content and the Standards for Mathematical Practice. </a:t>
            </a:r>
          </a:p>
          <a:p>
            <a:pPr marL="115557" indent="-115557" defTabSz="462229">
              <a:spcAft>
                <a:spcPts val="607"/>
              </a:spcAft>
              <a:tabLst>
                <a:tab pos="6013795" algn="r"/>
              </a:tabLst>
              <a:defRPr/>
            </a:pPr>
            <a:endParaRPr lang="en-US" sz="1200"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34</a:t>
            </a:fld>
            <a:endParaRPr lang="en-US" dirty="0"/>
          </a:p>
        </p:txBody>
      </p:sp>
    </p:spTree>
    <p:extLst>
      <p:ext uri="{BB962C8B-B14F-4D97-AF65-F5344CB8AC3E}">
        <p14:creationId xmlns:p14="http://schemas.microsoft.com/office/powerpoint/2010/main" val="250650416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marL="0" indent="0">
              <a:buNone/>
            </a:pPr>
            <a:endParaRPr lang="en-US" b="1" dirty="0" smtClean="0"/>
          </a:p>
          <a:p>
            <a:pPr marL="0" indent="0">
              <a:buNone/>
            </a:pPr>
            <a:r>
              <a:rPr lang="en-US" b="1" dirty="0" smtClean="0"/>
              <a:t>Facilitator</a:t>
            </a:r>
            <a:r>
              <a:rPr lang="en-US" b="1" baseline="0" dirty="0" smtClean="0"/>
              <a:t> Notes:</a:t>
            </a:r>
            <a:endParaRPr lang="en-US" b="1" dirty="0" smtClean="0"/>
          </a:p>
          <a:p>
            <a:r>
              <a:rPr lang="en-US" dirty="0" smtClean="0"/>
              <a:t>Allow time for participants to read silently. May follow</a:t>
            </a:r>
            <a:r>
              <a:rPr lang="en-US" baseline="0" dirty="0" smtClean="0"/>
              <a:t> up with oral reading.</a:t>
            </a:r>
            <a:endParaRPr lang="en-US" dirty="0" smtClean="0"/>
          </a:p>
          <a:p>
            <a:pPr marL="0" indent="0">
              <a:buNone/>
            </a:pPr>
            <a:endParaRPr lang="en-US" b="1" dirty="0" smtClean="0"/>
          </a:p>
          <a:p>
            <a:pPr marL="0" indent="0">
              <a:buNone/>
            </a:pPr>
            <a:r>
              <a:rPr lang="en-US" b="1" dirty="0" smtClean="0"/>
              <a:t>Talking Points:</a:t>
            </a:r>
          </a:p>
          <a:p>
            <a:pPr marL="0" indent="0">
              <a:buNone/>
            </a:pPr>
            <a:r>
              <a:rPr lang="en-US" dirty="0" smtClean="0"/>
              <a:t>Understanding is important in implementation of the CCSS for mathematics.</a:t>
            </a:r>
          </a:p>
          <a:p>
            <a:pPr marL="0" indent="0">
              <a:buNone/>
            </a:pPr>
            <a:endParaRPr lang="en-US" dirty="0" smtClean="0"/>
          </a:p>
        </p:txBody>
      </p:sp>
      <p:sp>
        <p:nvSpPr>
          <p:cNvPr id="4" name="Slide Number Placeholder 3"/>
          <p:cNvSpPr>
            <a:spLocks noGrp="1"/>
          </p:cNvSpPr>
          <p:nvPr>
            <p:ph type="sldNum" sz="quarter" idx="10"/>
          </p:nvPr>
        </p:nvSpPr>
        <p:spPr/>
        <p:txBody>
          <a:bodyPr/>
          <a:lstStyle/>
          <a:p>
            <a:fld id="{AB1F5374-48F0-4346-B569-F9B87CEEA239}" type="slidenum">
              <a:rPr lang="en-US" smtClean="0"/>
              <a:pPr/>
              <a:t>35</a:t>
            </a:fld>
            <a:endParaRPr lang="en-US" dirty="0"/>
          </a:p>
        </p:txBody>
      </p:sp>
    </p:spTree>
    <p:extLst>
      <p:ext uri="{BB962C8B-B14F-4D97-AF65-F5344CB8AC3E}">
        <p14:creationId xmlns:p14="http://schemas.microsoft.com/office/powerpoint/2010/main" val="6478479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marL="0" indent="0" defTabSz="462229">
              <a:spcAft>
                <a:spcPts val="607"/>
              </a:spcAft>
              <a:buNone/>
              <a:tabLst>
                <a:tab pos="6013795" algn="r"/>
              </a:tabLst>
              <a:defRPr/>
            </a:pPr>
            <a:endParaRPr lang="en-US" sz="1200" b="1" dirty="0" smtClean="0"/>
          </a:p>
          <a:p>
            <a:pPr marL="0" indent="0" defTabSz="462229">
              <a:spcAft>
                <a:spcPts val="607"/>
              </a:spcAft>
              <a:buNone/>
              <a:tabLst>
                <a:tab pos="6013795" algn="r"/>
              </a:tabLst>
              <a:defRPr/>
            </a:pPr>
            <a:r>
              <a:rPr lang="en-US" sz="1200" b="1" dirty="0" smtClean="0"/>
              <a:t>Talking </a:t>
            </a:r>
            <a:r>
              <a:rPr lang="en-US" sz="1200" b="1" dirty="0"/>
              <a:t>Points:</a:t>
            </a:r>
          </a:p>
          <a:p>
            <a:pPr marL="0" indent="0" defTabSz="462229">
              <a:spcAft>
                <a:spcPts val="607"/>
              </a:spcAft>
              <a:buNone/>
              <a:tabLst>
                <a:tab pos="6013795" algn="r"/>
              </a:tabLst>
              <a:defRPr/>
            </a:pPr>
            <a:r>
              <a:rPr lang="en-US" sz="1200" dirty="0"/>
              <a:t>A certain level of understanding is needed in order to employ the SMP to deepen learning. </a:t>
            </a: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36</a:t>
            </a:fld>
            <a:endParaRPr lang="en-US" dirty="0"/>
          </a:p>
        </p:txBody>
      </p:sp>
    </p:spTree>
    <p:extLst>
      <p:ext uri="{BB962C8B-B14F-4D97-AF65-F5344CB8AC3E}">
        <p14:creationId xmlns:p14="http://schemas.microsoft.com/office/powerpoint/2010/main" val="332424236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marL="0" indent="0">
              <a:buNone/>
            </a:pPr>
            <a:endParaRPr lang="en-US" sz="1200" b="1" dirty="0" smtClean="0"/>
          </a:p>
          <a:p>
            <a:pPr marL="0" indent="0">
              <a:buNone/>
            </a:pPr>
            <a:r>
              <a:rPr lang="en-US" sz="1200" b="1" dirty="0" smtClean="0"/>
              <a:t>Talking </a:t>
            </a:r>
            <a:r>
              <a:rPr lang="en-US" sz="1200" b="1" dirty="0"/>
              <a:t>Points:</a:t>
            </a:r>
          </a:p>
          <a:p>
            <a:pPr marL="115557" indent="-115557"/>
            <a:r>
              <a:rPr lang="en-US" sz="1200" dirty="0"/>
              <a:t>In this standard (Grade 4, Number and Operations—Fractions, Standard 3a), over-reliance on an algorithm may make it impossible for a student to explain, for example, why reference to the same whole is necessary when adding fractions or to build on notions of equivalence or knowledge of unit fractions to justify a solution</a:t>
            </a:r>
            <a:r>
              <a:rPr lang="en-US" sz="1200" dirty="0" smtClean="0"/>
              <a:t>.</a:t>
            </a:r>
            <a:endParaRPr lang="en-US" sz="1200" dirty="0"/>
          </a:p>
          <a:p>
            <a:pPr marL="115557" indent="-115557"/>
            <a:r>
              <a:rPr lang="en-US" sz="1200" dirty="0"/>
              <a:t> Therefore, the concepts delineated at these points of intersection are </a:t>
            </a:r>
            <a:r>
              <a:rPr lang="en-US" sz="1200" dirty="0" smtClean="0"/>
              <a:t>important; </a:t>
            </a:r>
            <a:r>
              <a:rPr lang="en-US" sz="1200" dirty="0"/>
              <a:t>as is providing time, </a:t>
            </a:r>
            <a:r>
              <a:rPr lang="en-US" sz="1200" dirty="0" smtClean="0"/>
              <a:t>resources, </a:t>
            </a:r>
            <a:r>
              <a:rPr lang="en-US" sz="1200" dirty="0"/>
              <a:t>and focus for their development</a:t>
            </a:r>
            <a:r>
              <a:rPr lang="en-US" sz="1200" dirty="0" smtClean="0"/>
              <a:t>. </a:t>
            </a:r>
            <a:r>
              <a:rPr lang="en-US" sz="1200" dirty="0"/>
              <a:t>Setting the points of intersection as a priority can only lead to improved teaching and learning of mathematics.</a:t>
            </a:r>
          </a:p>
          <a:p>
            <a:pPr marL="0" indent="0">
              <a:buNone/>
            </a:pPr>
            <a:endParaRPr lang="en-US" sz="1200" dirty="0"/>
          </a:p>
          <a:p>
            <a:pPr marL="0" indent="0">
              <a:buNone/>
            </a:pPr>
            <a:r>
              <a:rPr lang="en-US" sz="1200" b="1" dirty="0"/>
              <a:t>Facilitator Notes:</a:t>
            </a:r>
          </a:p>
          <a:p>
            <a:pPr marL="0" indent="0">
              <a:buNone/>
            </a:pPr>
            <a:r>
              <a:rPr lang="en-US" sz="1200" dirty="0"/>
              <a:t>Activity follow up</a:t>
            </a:r>
            <a:r>
              <a:rPr lang="en-US" sz="1200" dirty="0" smtClean="0"/>
              <a:t>:</a:t>
            </a:r>
            <a:endParaRPr lang="en-US" sz="1200" dirty="0"/>
          </a:p>
          <a:p>
            <a:pPr marL="115557" indent="-115557"/>
            <a:r>
              <a:rPr lang="en-US" sz="1200" dirty="0"/>
              <a:t>Direct participants to locate other content standards which set an expectation of understanding</a:t>
            </a:r>
            <a:r>
              <a:rPr lang="en-US" sz="1200" dirty="0" smtClean="0"/>
              <a:t>.</a:t>
            </a:r>
            <a:endParaRPr lang="en-US" sz="1200" dirty="0"/>
          </a:p>
          <a:p>
            <a:pPr marL="115557" indent="-115557"/>
            <a:r>
              <a:rPr lang="en-US" sz="1200" dirty="0"/>
              <a:t>Pose question: What connections can be made between SMP and the content standards for the specific standard chosen? </a:t>
            </a: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37</a:t>
            </a:fld>
            <a:endParaRPr lang="en-US" dirty="0"/>
          </a:p>
        </p:txBody>
      </p:sp>
    </p:spTree>
    <p:extLst>
      <p:ext uri="{BB962C8B-B14F-4D97-AF65-F5344CB8AC3E}">
        <p14:creationId xmlns:p14="http://schemas.microsoft.com/office/powerpoint/2010/main" val="75895900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marL="0" indent="0">
              <a:buNone/>
            </a:pPr>
            <a:endParaRPr lang="en-US" sz="1200" b="1" dirty="0" smtClean="0"/>
          </a:p>
          <a:p>
            <a:pPr marL="0" indent="0">
              <a:buNone/>
            </a:pPr>
            <a:r>
              <a:rPr lang="en-US" sz="1200" b="1" dirty="0" smtClean="0"/>
              <a:t>Talking </a:t>
            </a:r>
            <a:r>
              <a:rPr lang="en-US" sz="1200" b="1" dirty="0"/>
              <a:t>Points:</a:t>
            </a:r>
          </a:p>
          <a:p>
            <a:r>
              <a:rPr lang="en-US" sz="1200" dirty="0"/>
              <a:t>Phil Daro, one of the lead writers of the </a:t>
            </a:r>
            <a:r>
              <a:rPr lang="en-US" sz="1200" i="1" dirty="0"/>
              <a:t>CCSS for Mathematics, </a:t>
            </a:r>
            <a:r>
              <a:rPr lang="en-US" sz="1200" dirty="0"/>
              <a:t>refers to</a:t>
            </a:r>
            <a:r>
              <a:rPr lang="en-US" sz="1200" i="1" dirty="0"/>
              <a:t> </a:t>
            </a:r>
            <a:r>
              <a:rPr lang="en-US" sz="1200" dirty="0"/>
              <a:t>proper grain size as the unit at which it makes most sense to organize mathematics for learning. </a:t>
            </a:r>
          </a:p>
          <a:p>
            <a:r>
              <a:rPr lang="en-US" sz="1200" dirty="0"/>
              <a:t>Daro</a:t>
            </a:r>
            <a:r>
              <a:rPr lang="en-US" sz="1200" i="1" dirty="0"/>
              <a:t> </a:t>
            </a:r>
            <a:r>
              <a:rPr lang="en-US" sz="1200" dirty="0"/>
              <a:t>suggests that teachers look at units or chapters rather than lessons when planning for instruction and assessment of the standards. </a:t>
            </a:r>
          </a:p>
          <a:p>
            <a:pPr marL="0" indent="0">
              <a:buNone/>
            </a:pPr>
            <a:r>
              <a:rPr lang="en-US" sz="1200" dirty="0"/>
              <a:t> </a:t>
            </a:r>
          </a:p>
        </p:txBody>
      </p:sp>
      <p:sp>
        <p:nvSpPr>
          <p:cNvPr id="4" name="Slide Number Placeholder 3"/>
          <p:cNvSpPr>
            <a:spLocks noGrp="1"/>
          </p:cNvSpPr>
          <p:nvPr>
            <p:ph type="sldNum" sz="quarter" idx="10"/>
          </p:nvPr>
        </p:nvSpPr>
        <p:spPr/>
        <p:txBody>
          <a:bodyPr/>
          <a:lstStyle/>
          <a:p>
            <a:fld id="{AB1F5374-48F0-4346-B569-F9B87CEEA239}" type="slidenum">
              <a:rPr lang="en-US" smtClean="0"/>
              <a:pPr/>
              <a:t>38</a:t>
            </a:fld>
            <a:endParaRPr lang="en-US" dirty="0"/>
          </a:p>
        </p:txBody>
      </p:sp>
    </p:spTree>
    <p:extLst>
      <p:ext uri="{BB962C8B-B14F-4D97-AF65-F5344CB8AC3E}">
        <p14:creationId xmlns:p14="http://schemas.microsoft.com/office/powerpoint/2010/main" val="395495907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marL="0" indent="0">
              <a:buNone/>
            </a:pPr>
            <a:endParaRPr lang="en-US" sz="1200" b="1" dirty="0" smtClean="0"/>
          </a:p>
          <a:p>
            <a:pPr marL="0" indent="0">
              <a:buNone/>
            </a:pPr>
            <a:r>
              <a:rPr lang="en-US" sz="1200" b="1" dirty="0" smtClean="0"/>
              <a:t>Note </a:t>
            </a:r>
            <a:r>
              <a:rPr lang="en-US" sz="1200" b="1" dirty="0"/>
              <a:t>to Facilitator:</a:t>
            </a:r>
          </a:p>
          <a:p>
            <a:r>
              <a:rPr lang="en-US" sz="1200" dirty="0"/>
              <a:t>Review slide</a:t>
            </a:r>
          </a:p>
        </p:txBody>
      </p:sp>
      <p:sp>
        <p:nvSpPr>
          <p:cNvPr id="4" name="Slide Number Placeholder 3"/>
          <p:cNvSpPr>
            <a:spLocks noGrp="1"/>
          </p:cNvSpPr>
          <p:nvPr>
            <p:ph type="sldNum" sz="quarter" idx="10"/>
          </p:nvPr>
        </p:nvSpPr>
        <p:spPr/>
        <p:txBody>
          <a:bodyPr/>
          <a:lstStyle/>
          <a:p>
            <a:fld id="{AB1F5374-48F0-4346-B569-F9B87CEEA239}" type="slidenum">
              <a:rPr lang="en-US" smtClean="0"/>
              <a:pPr/>
              <a:t>39</a:t>
            </a:fld>
            <a:endParaRPr lang="en-US" dirty="0"/>
          </a:p>
        </p:txBody>
      </p:sp>
    </p:spTree>
    <p:extLst>
      <p:ext uri="{BB962C8B-B14F-4D97-AF65-F5344CB8AC3E}">
        <p14:creationId xmlns:p14="http://schemas.microsoft.com/office/powerpoint/2010/main" val="27281394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Autofit/>
          </a:bodyPr>
          <a:lstStyle/>
          <a:p>
            <a:pPr marL="0" indent="0" defTabSz="462229">
              <a:spcAft>
                <a:spcPts val="607"/>
              </a:spcAft>
              <a:buNone/>
              <a:tabLst>
                <a:tab pos="6013795" algn="r"/>
              </a:tabLst>
              <a:defRPr/>
            </a:pPr>
            <a:endParaRPr lang="en-US" sz="1200" b="1" dirty="0" smtClean="0">
              <a:latin typeface="Arial Narrow" pitchFamily="34" charset="0"/>
              <a:ea typeface="Cambria" pitchFamily="-1" charset="0"/>
              <a:cs typeface="Cambria" pitchFamily="-1" charset="0"/>
            </a:endParaRPr>
          </a:p>
          <a:p>
            <a:pPr marL="0" indent="0" defTabSz="462229">
              <a:spcAft>
                <a:spcPts val="607"/>
              </a:spcAft>
              <a:buNone/>
              <a:tabLst>
                <a:tab pos="6013795" algn="r"/>
              </a:tabLst>
              <a:defRPr/>
            </a:pPr>
            <a:r>
              <a:rPr lang="en-US" sz="1200" b="1" dirty="0" smtClean="0">
                <a:latin typeface="Arial Narrow" pitchFamily="34" charset="0"/>
                <a:ea typeface="Cambria" pitchFamily="-1" charset="0"/>
                <a:cs typeface="Cambria" pitchFamily="-1" charset="0"/>
              </a:rPr>
              <a:t>Facilitator </a:t>
            </a:r>
            <a:r>
              <a:rPr lang="en-US" sz="1200" b="1" dirty="0">
                <a:latin typeface="Arial Narrow" pitchFamily="34" charset="0"/>
                <a:ea typeface="Cambria" pitchFamily="-1" charset="0"/>
                <a:cs typeface="Cambria" pitchFamily="-1" charset="0"/>
              </a:rPr>
              <a:t>Notes:</a:t>
            </a:r>
          </a:p>
          <a:p>
            <a:pPr marL="0" indent="0" defTabSz="462229">
              <a:spcAft>
                <a:spcPts val="607"/>
              </a:spcAft>
              <a:buNone/>
              <a:tabLst>
                <a:tab pos="6013795" algn="r"/>
              </a:tabLst>
              <a:defRPr/>
            </a:pPr>
            <a:r>
              <a:rPr lang="en-US" sz="1200" dirty="0">
                <a:latin typeface="Arial Narrow" pitchFamily="34" charset="0"/>
                <a:ea typeface="Cambria" pitchFamily="-1" charset="0"/>
                <a:cs typeface="Cambria" pitchFamily="-1" charset="0"/>
              </a:rPr>
              <a:t>Emphasize that the goals of this module are for teachers to understand the mathematical practice standards and to be able to apply this knowledge to support the learning of their students.</a:t>
            </a:r>
          </a:p>
          <a:p>
            <a:pPr marL="0" indent="0">
              <a:buNone/>
            </a:pPr>
            <a:endParaRPr lang="en-US" sz="1200" dirty="0">
              <a:latin typeface="Arial Narrow" pitchFamily="34" charset="0"/>
            </a:endParaRPr>
          </a:p>
          <a:p>
            <a:pPr marL="115557" indent="-115557"/>
            <a:r>
              <a:rPr lang="en-US" sz="1200" dirty="0">
                <a:latin typeface="Arial Narrow" pitchFamily="34" charset="0"/>
              </a:rPr>
              <a:t>“SMP” refers to the eight practice standards as a group</a:t>
            </a:r>
          </a:p>
          <a:p>
            <a:pPr marL="115557" indent="-115557"/>
            <a:r>
              <a:rPr lang="en-US" sz="1200" dirty="0">
                <a:latin typeface="Arial Narrow" pitchFamily="34" charset="0"/>
              </a:rPr>
              <a:t>“MP” is used to refer to each individual standard</a:t>
            </a:r>
          </a:p>
        </p:txBody>
      </p:sp>
      <p:sp>
        <p:nvSpPr>
          <p:cNvPr id="4" name="Slide Number Placeholder 3"/>
          <p:cNvSpPr>
            <a:spLocks noGrp="1"/>
          </p:cNvSpPr>
          <p:nvPr>
            <p:ph type="sldNum" sz="quarter" idx="10"/>
          </p:nvPr>
        </p:nvSpPr>
        <p:spPr/>
        <p:txBody>
          <a:bodyPr/>
          <a:lstStyle/>
          <a:p>
            <a:fld id="{AB1F5374-48F0-4346-B569-F9B87CEEA239}" type="slidenum">
              <a:rPr lang="en-US" smtClean="0"/>
              <a:pPr/>
              <a:t>4</a:t>
            </a:fld>
            <a:endParaRPr lang="en-US" dirty="0"/>
          </a:p>
        </p:txBody>
      </p:sp>
      <p:sp>
        <p:nvSpPr>
          <p:cNvPr id="8" name="Slide Image Placeholder 7"/>
          <p:cNvSpPr>
            <a:spLocks noGrp="1" noRot="1" noChangeAspect="1"/>
          </p:cNvSpPr>
          <p:nvPr>
            <p:ph type="sldImg"/>
          </p:nvPr>
        </p:nvSpPr>
        <p:spPr>
          <a:xfrm>
            <a:off x="1117600" y="487363"/>
            <a:ext cx="4648200" cy="3486150"/>
          </a:xfrm>
        </p:spPr>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marL="0" indent="0">
              <a:buNone/>
            </a:pPr>
            <a:endParaRPr lang="en-US" sz="1200" b="1" dirty="0" smtClean="0"/>
          </a:p>
          <a:p>
            <a:pPr marL="0" indent="0">
              <a:buNone/>
            </a:pPr>
            <a:r>
              <a:rPr lang="en-US" sz="1200" b="1" dirty="0" smtClean="0"/>
              <a:t>Facilitator </a:t>
            </a:r>
            <a:r>
              <a:rPr lang="en-US" sz="1200" b="1" dirty="0"/>
              <a:t>Notes:</a:t>
            </a:r>
          </a:p>
          <a:p>
            <a:pPr marL="115557" indent="-115557"/>
            <a:r>
              <a:rPr lang="en-US" sz="1200" dirty="0"/>
              <a:t>Provide a brief review and direct participants to reflect on the prompt</a:t>
            </a:r>
            <a:r>
              <a:rPr lang="en-US" sz="1200" dirty="0" smtClean="0"/>
              <a:t>.</a:t>
            </a:r>
            <a:endParaRPr lang="en-US" sz="1200" dirty="0"/>
          </a:p>
          <a:p>
            <a:r>
              <a:rPr lang="en-US" sz="1200" dirty="0"/>
              <a:t>If </a:t>
            </a:r>
            <a:r>
              <a:rPr lang="en-US" sz="1200" dirty="0" smtClean="0"/>
              <a:t>using a </a:t>
            </a:r>
            <a:r>
              <a:rPr lang="en-US" sz="1200" dirty="0"/>
              <a:t>journal, provide time to reflect and write.</a:t>
            </a:r>
          </a:p>
          <a:p>
            <a:pPr marL="0" indent="0">
              <a:buNone/>
            </a:pPr>
            <a:endParaRPr lang="en-US" sz="1200" dirty="0"/>
          </a:p>
          <a:p>
            <a:r>
              <a:rPr lang="en-US" sz="1200" dirty="0"/>
              <a:t>Facilitate a discussion based on the questions presented.</a:t>
            </a:r>
          </a:p>
          <a:p>
            <a:pPr lvl="1"/>
            <a:r>
              <a:rPr lang="en-US" sz="1200" dirty="0"/>
              <a:t>Step 1 Options:</a:t>
            </a:r>
          </a:p>
          <a:p>
            <a:pPr marL="633961" lvl="2" indent="-231115">
              <a:buFont typeface="Wingdings" pitchFamily="2" charset="2"/>
              <a:buChar char="Ø"/>
            </a:pPr>
            <a:r>
              <a:rPr lang="en-US" sz="1200" dirty="0"/>
              <a:t>Elbow partners </a:t>
            </a:r>
          </a:p>
          <a:p>
            <a:pPr marL="633961" lvl="2" indent="-231115">
              <a:buFont typeface="Wingdings" pitchFamily="2" charset="2"/>
              <a:buChar char="Ø"/>
            </a:pPr>
            <a:r>
              <a:rPr lang="en-US" sz="1200" dirty="0"/>
              <a:t>Small groups</a:t>
            </a:r>
          </a:p>
          <a:p>
            <a:pPr marL="633961" lvl="2" indent="-231115">
              <a:buFont typeface="Wingdings" pitchFamily="2" charset="2"/>
              <a:buChar char="Ø"/>
            </a:pPr>
            <a:r>
              <a:rPr lang="en-US" sz="1200" dirty="0"/>
              <a:t>Individual quick write</a:t>
            </a:r>
          </a:p>
          <a:p>
            <a:pPr marL="633961" lvl="2" indent="-231115">
              <a:buFont typeface="Arial"/>
              <a:buChar char="•"/>
            </a:pPr>
            <a:endParaRPr lang="en-US" sz="1200" dirty="0"/>
          </a:p>
          <a:p>
            <a:pPr marL="346672" lvl="1" indent="-173336"/>
            <a:r>
              <a:rPr lang="en-US" sz="1200" dirty="0"/>
              <a:t>Step 2: Full group discussion</a:t>
            </a: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40</a:t>
            </a:fld>
            <a:endParaRPr lang="en-US" dirty="0"/>
          </a:p>
        </p:txBody>
      </p:sp>
    </p:spTree>
    <p:extLst>
      <p:ext uri="{BB962C8B-B14F-4D97-AF65-F5344CB8AC3E}">
        <p14:creationId xmlns:p14="http://schemas.microsoft.com/office/powerpoint/2010/main" val="335416419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normAutofit fontScale="92500" lnSpcReduction="10000"/>
          </a:bodyPr>
          <a:lstStyle/>
          <a:p>
            <a:pPr marL="0" indent="0">
              <a:buNone/>
            </a:pPr>
            <a:endParaRPr lang="en-US" sz="1200" b="1" dirty="0"/>
          </a:p>
          <a:p>
            <a:pPr marL="0" indent="0">
              <a:buNone/>
            </a:pPr>
            <a:endParaRPr lang="en-US" sz="1200" b="1" dirty="0" smtClean="0"/>
          </a:p>
          <a:p>
            <a:pPr marL="0" indent="0">
              <a:buNone/>
            </a:pPr>
            <a:r>
              <a:rPr lang="en-US" sz="1200" b="1" dirty="0" smtClean="0"/>
              <a:t>Notes </a:t>
            </a:r>
            <a:r>
              <a:rPr lang="en-US" sz="1200" b="1" dirty="0"/>
              <a:t>to </a:t>
            </a:r>
            <a:r>
              <a:rPr lang="en-US" sz="1200" b="1" dirty="0" smtClean="0"/>
              <a:t>Facilitator: </a:t>
            </a:r>
            <a:r>
              <a:rPr lang="en-US" sz="1200" dirty="0" smtClean="0"/>
              <a:t>Review </a:t>
            </a:r>
            <a:r>
              <a:rPr lang="en-US" sz="1200" dirty="0"/>
              <a:t>slide </a:t>
            </a:r>
          </a:p>
          <a:p>
            <a:pPr marL="0" indent="0">
              <a:buNone/>
            </a:pPr>
            <a:endParaRPr lang="en-US" sz="1200" dirty="0"/>
          </a:p>
          <a:p>
            <a:pPr>
              <a:buNone/>
            </a:pPr>
            <a:r>
              <a:rPr lang="en-US" sz="1200" dirty="0"/>
              <a:t>Slides 41–50 contain information on meeting the needs of all students</a:t>
            </a:r>
            <a:r>
              <a:rPr lang="en-US" sz="1200" dirty="0" smtClean="0"/>
              <a:t>.</a:t>
            </a:r>
            <a:endParaRPr lang="en-US" dirty="0" smtClean="0">
              <a:solidFill>
                <a:srgbClr val="FF0000"/>
              </a:solidFill>
            </a:endParaRPr>
          </a:p>
          <a:p>
            <a:r>
              <a:rPr lang="en-US" dirty="0" smtClean="0"/>
              <a:t>Slide 41: Meeting the Needs of All Students</a:t>
            </a:r>
            <a:endParaRPr lang="en-US" baseline="0" dirty="0" smtClean="0"/>
          </a:p>
          <a:p>
            <a:r>
              <a:rPr lang="en-US" dirty="0" smtClean="0"/>
              <a:t>Slide 42: Language Learning and Mathematics</a:t>
            </a:r>
          </a:p>
          <a:p>
            <a:r>
              <a:rPr lang="en-US" dirty="0" smtClean="0"/>
              <a:t>Slide 43: Students with Disabilities</a:t>
            </a:r>
          </a:p>
          <a:p>
            <a:r>
              <a:rPr lang="en-US" dirty="0" smtClean="0"/>
              <a:t>Slide 44: </a:t>
            </a:r>
            <a:r>
              <a:rPr lang="en-US" baseline="0" dirty="0" smtClean="0"/>
              <a:t>Resources</a:t>
            </a:r>
          </a:p>
          <a:p>
            <a:r>
              <a:rPr lang="en-US" dirty="0" smtClean="0"/>
              <a:t>Slide 45:</a:t>
            </a:r>
            <a:r>
              <a:rPr lang="en-US" baseline="0" dirty="0" smtClean="0"/>
              <a:t> Supporting English Learners: English Language Development Standards</a:t>
            </a:r>
            <a:endParaRPr lang="en-US" dirty="0" smtClean="0"/>
          </a:p>
          <a:p>
            <a:r>
              <a:rPr lang="en-US" baseline="0" dirty="0" smtClean="0"/>
              <a:t>Slide 46: Understanding Language</a:t>
            </a:r>
          </a:p>
          <a:p>
            <a:r>
              <a:rPr lang="en-US" baseline="0" dirty="0" smtClean="0"/>
              <a:t>Slide 47: Teaching </a:t>
            </a:r>
            <a:r>
              <a:rPr lang="en-US" baseline="0" dirty="0" err="1" smtClean="0"/>
              <a:t>Els</a:t>
            </a:r>
            <a:r>
              <a:rPr lang="en-US" baseline="0" dirty="0" smtClean="0"/>
              <a:t> Conceptually (video link)</a:t>
            </a:r>
          </a:p>
          <a:p>
            <a:r>
              <a:rPr lang="en-US" baseline="0" dirty="0" smtClean="0"/>
              <a:t>Slides 48-49: 21</a:t>
            </a:r>
            <a:r>
              <a:rPr lang="en-US" baseline="30000" dirty="0" smtClean="0"/>
              <a:t>st</a:t>
            </a:r>
            <a:r>
              <a:rPr lang="en-US" baseline="0" dirty="0" smtClean="0"/>
              <a:t> Century Skills</a:t>
            </a:r>
          </a:p>
          <a:p>
            <a:r>
              <a:rPr lang="en-US" baseline="0" dirty="0" smtClean="0"/>
              <a:t>Slide 50: Learning Objectives Revisited </a:t>
            </a:r>
          </a:p>
          <a:p>
            <a:pPr marL="0" indent="0">
              <a:buNone/>
            </a:pPr>
            <a:endParaRPr lang="en-US" sz="1200" dirty="0"/>
          </a:p>
          <a:p>
            <a:pPr marL="0" indent="0">
              <a:buNone/>
            </a:pPr>
            <a:r>
              <a:rPr lang="en-US" sz="1200" b="1" dirty="0"/>
              <a:t>Talking Points:</a:t>
            </a:r>
          </a:p>
          <a:p>
            <a:pPr marL="114300" indent="-114300"/>
            <a:r>
              <a:rPr lang="en-US" sz="1200" dirty="0" smtClean="0"/>
              <a:t>The</a:t>
            </a:r>
            <a:r>
              <a:rPr lang="en-US" sz="1200" i="1" dirty="0" smtClean="0"/>
              <a:t> </a:t>
            </a:r>
            <a:r>
              <a:rPr lang="en-US" sz="1200" i="1" dirty="0"/>
              <a:t>CCSS for Mathematics</a:t>
            </a:r>
            <a:r>
              <a:rPr lang="en-US" sz="1200" dirty="0"/>
              <a:t> demands that the needs of ALL students are addressed. </a:t>
            </a:r>
          </a:p>
          <a:p>
            <a:pPr marL="114300" indent="-114300"/>
            <a:r>
              <a:rPr lang="en-US" sz="1200" dirty="0"/>
              <a:t>The units of this module will give you the opportunity to think about differentiation strategies to meet the needs of all learners, including students with special needs, English learners, under-performing students, and gifted and talented students. </a:t>
            </a:r>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41</a:t>
            </a:fld>
            <a:endParaRPr lang="en-US" dirty="0"/>
          </a:p>
        </p:txBody>
      </p:sp>
    </p:spTree>
    <p:extLst>
      <p:ext uri="{BB962C8B-B14F-4D97-AF65-F5344CB8AC3E}">
        <p14:creationId xmlns:p14="http://schemas.microsoft.com/office/powerpoint/2010/main" val="2661073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marL="0" indent="0" defTabSz="462229">
              <a:spcAft>
                <a:spcPts val="607"/>
              </a:spcAft>
              <a:buNone/>
              <a:tabLst>
                <a:tab pos="6013795" algn="r"/>
              </a:tabLst>
              <a:defRPr/>
            </a:pPr>
            <a:endParaRPr lang="en-US" sz="1200" b="1" dirty="0" smtClean="0"/>
          </a:p>
          <a:p>
            <a:pPr marL="0" indent="0" defTabSz="462229">
              <a:spcAft>
                <a:spcPts val="607"/>
              </a:spcAft>
              <a:buNone/>
              <a:tabLst>
                <a:tab pos="6013795" algn="r"/>
              </a:tabLst>
              <a:defRPr/>
            </a:pPr>
            <a:r>
              <a:rPr lang="en-US" sz="1200" b="1" dirty="0" smtClean="0"/>
              <a:t>Talking </a:t>
            </a:r>
            <a:r>
              <a:rPr lang="en-US" sz="1200" b="1" dirty="0"/>
              <a:t>Points:</a:t>
            </a:r>
          </a:p>
          <a:p>
            <a:pPr marL="115557" indent="-115557" defTabSz="462229">
              <a:spcAft>
                <a:spcPts val="607"/>
              </a:spcAft>
              <a:tabLst>
                <a:tab pos="6013795" algn="r"/>
              </a:tabLst>
              <a:defRPr/>
            </a:pPr>
            <a:r>
              <a:rPr lang="en-US" sz="1200" dirty="0"/>
              <a:t>The SMP emphasize </a:t>
            </a:r>
            <a:r>
              <a:rPr lang="en-US" sz="1200" i="1" dirty="0"/>
              <a:t>doing</a:t>
            </a:r>
            <a:r>
              <a:rPr lang="en-US" sz="1200" dirty="0"/>
              <a:t> mathematics. Therefore, all students must have an opportunity to demonstrate learning in an environment that structures timeframes in which to talk, access tools, work on challenging tasks, and other activities supported in the SMP</a:t>
            </a:r>
            <a:r>
              <a:rPr lang="en-US" sz="1200" dirty="0" smtClean="0"/>
              <a:t>.</a:t>
            </a:r>
            <a:endParaRPr lang="en-US" sz="1200" dirty="0"/>
          </a:p>
          <a:p>
            <a:pPr marL="115557" indent="-115557" defTabSz="462229">
              <a:spcAft>
                <a:spcPts val="607"/>
              </a:spcAft>
              <a:tabLst>
                <a:tab pos="6013795" algn="r"/>
              </a:tabLst>
              <a:defRPr/>
            </a:pPr>
            <a:r>
              <a:rPr lang="en-US" sz="1200" dirty="0" err="1"/>
              <a:t>Judit</a:t>
            </a:r>
            <a:r>
              <a:rPr lang="en-US" sz="1200" dirty="0"/>
              <a:t> Moschkovich, </a:t>
            </a:r>
            <a:r>
              <a:rPr lang="en-US" dirty="0" smtClean="0"/>
              <a:t>professor of mathematics education at Stanford University, whose research examines the relationship between language learning and math, recommends ways to support the learning of language in conjunction with the teaching of mathematics. The instructional strategies shown on the slide can be applied for ALL students of mathematics (</a:t>
            </a:r>
            <a:r>
              <a:rPr lang="en-US" dirty="0" err="1" smtClean="0"/>
              <a:t>Moschkovich</a:t>
            </a:r>
            <a:r>
              <a:rPr lang="en-US" dirty="0" smtClean="0"/>
              <a:t>, 2012)</a:t>
            </a:r>
            <a:r>
              <a:rPr lang="en-US" strike="noStrike" dirty="0" smtClean="0">
                <a:solidFill>
                  <a:srgbClr val="FF0000"/>
                </a:solidFill>
              </a:rPr>
              <a:t>.</a:t>
            </a:r>
            <a:endParaRPr lang="en-US" sz="1200" b="1" dirty="0"/>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42</a:t>
            </a:fld>
            <a:endParaRPr lang="en-US" dirty="0"/>
          </a:p>
        </p:txBody>
      </p:sp>
    </p:spTree>
    <p:extLst>
      <p:ext uri="{BB962C8B-B14F-4D97-AF65-F5344CB8AC3E}">
        <p14:creationId xmlns:p14="http://schemas.microsoft.com/office/powerpoint/2010/main" val="62801144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marL="0" indent="0">
              <a:buNone/>
            </a:pPr>
            <a:endParaRPr lang="en-US" b="1" dirty="0" smtClean="0"/>
          </a:p>
          <a:p>
            <a:pPr marL="0" indent="0">
              <a:buNone/>
            </a:pPr>
            <a:r>
              <a:rPr lang="en-US" b="1" dirty="0" smtClean="0"/>
              <a:t>Facilitator</a:t>
            </a:r>
            <a:r>
              <a:rPr lang="en-US" b="1" baseline="0" dirty="0" smtClean="0"/>
              <a:t> Notes:</a:t>
            </a:r>
            <a:r>
              <a:rPr lang="en-US" b="1" dirty="0" smtClean="0"/>
              <a:t> </a:t>
            </a:r>
            <a:r>
              <a:rPr lang="en-US" b="0" baseline="0" dirty="0" smtClean="0"/>
              <a:t>Read quote.</a:t>
            </a:r>
          </a:p>
          <a:p>
            <a:pPr marL="0" indent="0">
              <a:buNone/>
            </a:pPr>
            <a:endParaRPr lang="en-US" b="0" dirty="0" smtClean="0"/>
          </a:p>
          <a:p>
            <a:pPr marL="0" indent="0">
              <a:buNone/>
            </a:pPr>
            <a:r>
              <a:rPr lang="en-US" b="1" dirty="0" smtClean="0"/>
              <a:t>Talking</a:t>
            </a:r>
            <a:r>
              <a:rPr lang="en-US" b="1" baseline="0" dirty="0" smtClean="0"/>
              <a:t> Points:</a:t>
            </a:r>
          </a:p>
          <a:p>
            <a:r>
              <a:rPr lang="en-US" dirty="0" smtClean="0"/>
              <a:t>Students with disabilities will receive the support they need to </a:t>
            </a:r>
            <a:r>
              <a:rPr lang="en-US" i="1" dirty="0" smtClean="0"/>
              <a:t>do</a:t>
            </a:r>
            <a:r>
              <a:rPr lang="en-US" dirty="0" smtClean="0"/>
              <a:t> mathematics.</a:t>
            </a:r>
            <a:r>
              <a:rPr lang="en-US" baseline="0" dirty="0" smtClean="0"/>
              <a:t> </a:t>
            </a:r>
            <a:r>
              <a:rPr lang="en-US" sz="1200" dirty="0"/>
              <a:t>These accommodations include:</a:t>
            </a:r>
          </a:p>
          <a:p>
            <a:pPr marL="0" indent="0">
              <a:buNone/>
            </a:pPr>
            <a:endParaRPr lang="en-US" sz="1200" dirty="0"/>
          </a:p>
          <a:p>
            <a:pPr lvl="1"/>
            <a:r>
              <a:rPr lang="en-US" sz="1200" b="1" dirty="0"/>
              <a:t>Instructional supports for learning </a:t>
            </a:r>
            <a:r>
              <a:rPr lang="en-US" sz="1200" dirty="0"/>
              <a:t>— foster student engagement by presenting information in multiple ways and allowing for diverse avenues of action and </a:t>
            </a:r>
            <a:r>
              <a:rPr lang="en-US" sz="1200" dirty="0" smtClean="0"/>
              <a:t>expression</a:t>
            </a:r>
            <a:endParaRPr lang="en-US" sz="1200" dirty="0"/>
          </a:p>
          <a:p>
            <a:pPr marL="346672" lvl="1" indent="-115557"/>
            <a:r>
              <a:rPr lang="en-US" sz="1200" b="1" dirty="0"/>
              <a:t>Instructional accommodations </a:t>
            </a:r>
            <a:r>
              <a:rPr lang="en-US" sz="1200" dirty="0"/>
              <a:t>— changes in materials or procedures which do not change the standards but allow students to learn within the framework of the </a:t>
            </a:r>
            <a:r>
              <a:rPr lang="en-US" sz="1200" dirty="0" smtClean="0"/>
              <a:t>CCSS</a:t>
            </a:r>
            <a:endParaRPr lang="en-US" sz="1200" dirty="0"/>
          </a:p>
          <a:p>
            <a:pPr lvl="1"/>
            <a:r>
              <a:rPr lang="en-US" sz="1200" b="1" dirty="0"/>
              <a:t>Assistive technology devices and services </a:t>
            </a:r>
            <a:r>
              <a:rPr lang="en-US" sz="1200" dirty="0"/>
              <a:t>— ensure access to the general education curriculum and the CCSS </a:t>
            </a:r>
          </a:p>
          <a:p>
            <a:pPr marL="0" indent="0">
              <a:buNone/>
            </a:pPr>
            <a:endParaRPr lang="en-US" sz="1200" dirty="0"/>
          </a:p>
          <a:p>
            <a:pPr marL="115557" indent="-115557"/>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43</a:t>
            </a:fld>
            <a:endParaRPr lang="en-US" dirty="0"/>
          </a:p>
        </p:txBody>
      </p:sp>
    </p:spTree>
    <p:extLst>
      <p:ext uri="{BB962C8B-B14F-4D97-AF65-F5344CB8AC3E}">
        <p14:creationId xmlns:p14="http://schemas.microsoft.com/office/powerpoint/2010/main" val="425684262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normAutofit/>
          </a:bodyPr>
          <a:lstStyle/>
          <a:p>
            <a:pPr marL="0" indent="0">
              <a:buNone/>
            </a:pPr>
            <a:endParaRPr lang="en-US" b="1" dirty="0" smtClean="0"/>
          </a:p>
          <a:p>
            <a:pPr marL="0" indent="0">
              <a:buNone/>
            </a:pPr>
            <a:r>
              <a:rPr lang="en-US" b="1" dirty="0" smtClean="0"/>
              <a:t>Facilitator</a:t>
            </a:r>
            <a:r>
              <a:rPr lang="en-US" b="1" baseline="0" dirty="0" smtClean="0"/>
              <a:t> Notes:</a:t>
            </a:r>
          </a:p>
          <a:p>
            <a:pPr marL="0" indent="0">
              <a:buNone/>
            </a:pPr>
            <a:r>
              <a:rPr lang="en-US" dirty="0" smtClean="0"/>
              <a:t>May choose to distribute “Application to Students with Disabilities” and </a:t>
            </a:r>
            <a:r>
              <a:rPr lang="en-US" baseline="0" dirty="0" smtClean="0"/>
              <a:t> </a:t>
            </a:r>
            <a:r>
              <a:rPr lang="en-US" sz="1200" dirty="0"/>
              <a:t>“Teaching Common Core Math Practices to Students with Disabilities” as a handout.</a:t>
            </a:r>
          </a:p>
          <a:p>
            <a:pPr marL="0" indent="0">
              <a:buNone/>
            </a:pPr>
            <a:endParaRPr lang="en-US" sz="1200" dirty="0"/>
          </a:p>
          <a:p>
            <a:pPr marL="0" indent="0">
              <a:buNone/>
            </a:pPr>
            <a:r>
              <a:rPr lang="en-US" sz="1200" b="1" dirty="0"/>
              <a:t>Talking Points:</a:t>
            </a:r>
            <a:endParaRPr lang="en-US" dirty="0" smtClean="0"/>
          </a:p>
          <a:p>
            <a:pPr marL="115557" indent="-115557" defTabSz="462229">
              <a:spcAft>
                <a:spcPts val="607"/>
              </a:spcAft>
              <a:tabLst>
                <a:tab pos="6013795" algn="r"/>
              </a:tabLst>
              <a:defRPr/>
            </a:pPr>
            <a:r>
              <a:rPr lang="en-US" dirty="0" smtClean="0"/>
              <a:t>The CCSS publication, “Application to Students with Disabilities”, addresses how the standards can apply to students with disabilities and their special needs, and ensures access to the general curriculum. </a:t>
            </a:r>
            <a:r>
              <a:rPr lang="en-US" sz="1200" dirty="0"/>
              <a:t> </a:t>
            </a:r>
          </a:p>
          <a:p>
            <a:pPr marL="115557" indent="-115557" defTabSz="462229">
              <a:spcAft>
                <a:spcPts val="607"/>
              </a:spcAft>
              <a:tabLst>
                <a:tab pos="6013795" algn="r"/>
              </a:tabLst>
              <a:defRPr/>
            </a:pPr>
            <a:r>
              <a:rPr lang="en-US" dirty="0" smtClean="0"/>
              <a:t>“Teaching Common Core Math Practices to Students with Disabilities” offers alternatives to direct instruction for special education teachers. </a:t>
            </a:r>
          </a:p>
          <a:p>
            <a:pPr lvl="0"/>
            <a:r>
              <a:rPr lang="en-US" sz="1200" dirty="0"/>
              <a:t>The “Special </a:t>
            </a:r>
            <a:r>
              <a:rPr lang="en-US" sz="1200" dirty="0" err="1"/>
              <a:t>EDge</a:t>
            </a:r>
            <a:r>
              <a:rPr lang="en-US" sz="1200" dirty="0"/>
              <a:t>” is a publication of the California Department of Education’s Special Education Division. Read the issue devoted to the CCSS. </a:t>
            </a:r>
          </a:p>
          <a:p>
            <a:pPr lvl="0"/>
            <a:r>
              <a:rPr lang="en-US" sz="1200" dirty="0"/>
              <a:t>The Council for Exceptional Children (CEC) views the CCSS as an opportunity to provide access to the general curriculum to all students with disabilities. The journal article, “Teaching Mathematics CCSS to Students with Moderate to Severe Disabilities”, provides teachers with a six-step approach to providing instruction to students with moderate and severe disability aligned to the new CCSS</a:t>
            </a:r>
            <a:r>
              <a:rPr lang="en-US" sz="1200" dirty="0" smtClean="0"/>
              <a:t>.</a:t>
            </a:r>
            <a:endParaRPr lang="en-US" sz="1200" dirty="0"/>
          </a:p>
          <a:p>
            <a:pPr lvl="0"/>
            <a:r>
              <a:rPr lang="en-US" sz="1200" dirty="0"/>
              <a:t>Another CED publication, </a:t>
            </a:r>
            <a:r>
              <a:rPr lang="en-US" sz="1200" i="1" dirty="0"/>
              <a:t>“Six Principles for Principals to Consider in Implementing CCSS for Students with Disabilities,” </a:t>
            </a:r>
            <a:r>
              <a:rPr lang="en-US" sz="1200" dirty="0"/>
              <a:t>provides CCSS implementation guidance in the instruction and assessment of students receiving special education services.</a:t>
            </a:r>
          </a:p>
          <a:p>
            <a:pPr marL="0" indent="0">
              <a:buNone/>
            </a:pPr>
            <a:endParaRPr lang="en-US" sz="1200"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44</a:t>
            </a:fld>
            <a:endParaRPr lang="en-US" dirty="0"/>
          </a:p>
        </p:txBody>
      </p:sp>
    </p:spTree>
    <p:extLst>
      <p:ext uri="{BB962C8B-B14F-4D97-AF65-F5344CB8AC3E}">
        <p14:creationId xmlns:p14="http://schemas.microsoft.com/office/powerpoint/2010/main" val="1483399712"/>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normAutofit/>
          </a:bodyPr>
          <a:lstStyle/>
          <a:p>
            <a:pPr marL="0" indent="0" defTabSz="462229">
              <a:spcAft>
                <a:spcPts val="607"/>
              </a:spcAft>
              <a:buNone/>
              <a:tabLst>
                <a:tab pos="6013795" algn="r"/>
              </a:tabLst>
              <a:defRPr/>
            </a:pPr>
            <a:endParaRPr lang="en-US" sz="1200" b="1" dirty="0" smtClean="0"/>
          </a:p>
          <a:p>
            <a:pPr marL="0" indent="0" defTabSz="462229">
              <a:spcAft>
                <a:spcPts val="607"/>
              </a:spcAft>
              <a:buNone/>
              <a:tabLst>
                <a:tab pos="6013795" algn="r"/>
              </a:tabLst>
              <a:defRPr/>
            </a:pPr>
            <a:r>
              <a:rPr lang="en-US" sz="1200" b="1" dirty="0" smtClean="0"/>
              <a:t>Note </a:t>
            </a:r>
            <a:r>
              <a:rPr lang="en-US" sz="1200" b="1" dirty="0"/>
              <a:t>to Facilitator:</a:t>
            </a:r>
          </a:p>
          <a:p>
            <a:pPr marL="0" indent="0" defTabSz="462229">
              <a:spcAft>
                <a:spcPts val="607"/>
              </a:spcAft>
              <a:buNone/>
              <a:tabLst>
                <a:tab pos="6013795" algn="r"/>
              </a:tabLst>
              <a:defRPr/>
            </a:pPr>
            <a:r>
              <a:rPr lang="en-US" sz="1200" dirty="0"/>
              <a:t>Link for overview of ELD standards: </a:t>
            </a:r>
            <a:r>
              <a:rPr lang="en-US" sz="1200" b="1" dirty="0"/>
              <a:t> </a:t>
            </a:r>
            <a:r>
              <a:rPr lang="en-US" sz="1200" u="sng" dirty="0">
                <a:hlinkClick r:id="rId3"/>
              </a:rPr>
              <a:t>http://</a:t>
            </a:r>
            <a:r>
              <a:rPr lang="en-US" sz="1200" u="sng" dirty="0" smtClean="0">
                <a:hlinkClick r:id="rId3"/>
              </a:rPr>
              <a:t>www.cde.ca.gov/sp/el/er/documents/sbeoverviewpld.pdf</a:t>
            </a:r>
            <a:endParaRPr lang="en-US" sz="1200" dirty="0"/>
          </a:p>
          <a:p>
            <a:pPr marL="0" indent="0">
              <a:buNone/>
            </a:pPr>
            <a:endParaRPr lang="en-US" sz="1200" b="1" dirty="0"/>
          </a:p>
          <a:p>
            <a:pPr marL="0" indent="0">
              <a:buNone/>
            </a:pPr>
            <a:r>
              <a:rPr lang="en-US" sz="1200" b="1" dirty="0"/>
              <a:t>Talking Points</a:t>
            </a:r>
            <a:r>
              <a:rPr lang="en-US" sz="1200" b="1" dirty="0" smtClean="0"/>
              <a:t>:</a:t>
            </a:r>
            <a:endParaRPr lang="en-US" sz="1200" b="1" dirty="0"/>
          </a:p>
          <a:p>
            <a:r>
              <a:rPr lang="en-US" sz="1200" dirty="0"/>
              <a:t>In order to ensure equity in the mathematics classroom, the needs of English learners must be considered. The </a:t>
            </a:r>
            <a:r>
              <a:rPr lang="en-US" sz="1200" i="1" dirty="0"/>
              <a:t>CCSS for Mathematics </a:t>
            </a:r>
            <a:r>
              <a:rPr lang="en-US" sz="1200" dirty="0"/>
              <a:t>speaks to teaching mathematics for understanding. Part of this understanding is embedded in language proficiency for mathematics. </a:t>
            </a:r>
          </a:p>
          <a:p>
            <a:r>
              <a:rPr lang="en-US" sz="1200" dirty="0"/>
              <a:t>California has revised and updated its </a:t>
            </a:r>
            <a:r>
              <a:rPr lang="en-US" sz="1200" i="1" dirty="0"/>
              <a:t>English Language Development Standards for California Public Schools: Kindergarten through Grade</a:t>
            </a:r>
            <a:r>
              <a:rPr lang="en-US" sz="1200" dirty="0"/>
              <a:t> Twelve</a:t>
            </a:r>
            <a:r>
              <a:rPr lang="en-US" sz="1200" dirty="0" smtClean="0"/>
              <a:t>.</a:t>
            </a:r>
            <a:r>
              <a:rPr lang="en-US" sz="1200" baseline="0" dirty="0" smtClean="0"/>
              <a:t> </a:t>
            </a:r>
            <a:r>
              <a:rPr lang="en-US" sz="1200" dirty="0" smtClean="0"/>
              <a:t>[</a:t>
            </a:r>
            <a:r>
              <a:rPr lang="en-US" sz="1200" dirty="0"/>
              <a:t>Review slide quote</a:t>
            </a:r>
            <a:r>
              <a:rPr lang="en-US" sz="1200" dirty="0" smtClean="0"/>
              <a:t>]</a:t>
            </a:r>
          </a:p>
          <a:p>
            <a:r>
              <a:rPr lang="en-US" sz="1200" dirty="0" smtClean="0"/>
              <a:t>HANDOUT:</a:t>
            </a:r>
            <a:r>
              <a:rPr lang="en-US" sz="1200" baseline="0" dirty="0" smtClean="0"/>
              <a:t> </a:t>
            </a:r>
            <a:r>
              <a:rPr lang="en-US" sz="1200" b="0" i="1" u="none" strike="noStrike" kern="1200" baseline="0" dirty="0" smtClean="0">
                <a:solidFill>
                  <a:schemeClr val="tx1"/>
                </a:solidFill>
                <a:latin typeface="Arial Narrow"/>
                <a:ea typeface="+mn-ea"/>
                <a:cs typeface="Arial Narrow"/>
              </a:rPr>
              <a:t>Overview of the California English Language Development Standards and Proficiency Level Descriptors </a:t>
            </a:r>
          </a:p>
          <a:p>
            <a:pPr marL="114300" indent="-114300"/>
            <a:r>
              <a:rPr lang="en-US" sz="1200" b="0" dirty="0" smtClean="0"/>
              <a:t>OPTIONAL</a:t>
            </a:r>
            <a:r>
              <a:rPr lang="en-US" sz="1200" b="0" baseline="0" dirty="0" smtClean="0"/>
              <a:t> HANDOUT: </a:t>
            </a:r>
            <a:r>
              <a:rPr lang="en-US" sz="1200" b="0" dirty="0" smtClean="0"/>
              <a:t>“</a:t>
            </a:r>
            <a:r>
              <a:rPr lang="en-US" sz="1200" b="0" i="1" dirty="0" smtClean="0"/>
              <a:t>Mathematics, the Common Core, and Language: Recommendations for Mathematics Instruction for ELs Aligned with the Common Core</a:t>
            </a:r>
            <a:r>
              <a:rPr lang="x-none" sz="1200" b="0" smtClean="0"/>
              <a:t> </a:t>
            </a:r>
            <a:r>
              <a:rPr lang="en-US" sz="1200" b="0" dirty="0" smtClean="0"/>
              <a:t>” </a:t>
            </a:r>
            <a:r>
              <a:rPr lang="en-US" sz="1200" dirty="0" smtClean="0"/>
              <a:t>by </a:t>
            </a:r>
            <a:r>
              <a:rPr lang="en-US" sz="1200" dirty="0" err="1" smtClean="0"/>
              <a:t>Judit</a:t>
            </a:r>
            <a:r>
              <a:rPr lang="en-US" sz="1200" dirty="0" smtClean="0"/>
              <a:t> </a:t>
            </a:r>
            <a:r>
              <a:rPr lang="en-US" sz="1200" dirty="0" err="1" smtClean="0"/>
              <a:t>Moschkovich</a:t>
            </a:r>
            <a:r>
              <a:rPr lang="en-US" sz="1200" dirty="0" smtClean="0"/>
              <a:t> </a:t>
            </a:r>
            <a:r>
              <a:rPr lang="en-US" sz="1200" b="1" dirty="0" smtClean="0"/>
              <a:t>(See Handout 1.4.2).</a:t>
            </a:r>
            <a:r>
              <a:rPr lang="en-US" sz="1200" b="1" baseline="0" dirty="0" smtClean="0"/>
              <a:t> </a:t>
            </a:r>
          </a:p>
          <a:p>
            <a:pPr marL="0" indent="0">
              <a:buNone/>
            </a:pPr>
            <a:r>
              <a:rPr lang="en-US" sz="1200" dirty="0" smtClean="0"/>
              <a:t>Available at </a:t>
            </a:r>
            <a:r>
              <a:rPr lang="x-none" sz="1200" u="sng" smtClean="0">
                <a:hlinkClick r:id="rId4"/>
              </a:rPr>
              <a:t>http://ell.stanford.edu/sites/default/files/pdf/academic-papers/02-JMoschkovich%20Math%20FINAL.pdf</a:t>
            </a:r>
            <a:endParaRPr lang="en-US" sz="1200" u="sng" dirty="0" smtClean="0"/>
          </a:p>
          <a:p>
            <a:endParaRPr lang="en-US" sz="1200" b="0" i="1"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45</a:t>
            </a:fld>
            <a:endParaRPr lang="en-US" dirty="0"/>
          </a:p>
        </p:txBody>
      </p:sp>
    </p:spTree>
    <p:extLst>
      <p:ext uri="{BB962C8B-B14F-4D97-AF65-F5344CB8AC3E}">
        <p14:creationId xmlns:p14="http://schemas.microsoft.com/office/powerpoint/2010/main" val="1159623531"/>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a:xfrm>
            <a:off x="368893" y="4154311"/>
            <a:ext cx="6148219" cy="4842933"/>
          </a:xfrm>
        </p:spPr>
        <p:txBody>
          <a:bodyPr>
            <a:normAutofit fontScale="25000" lnSpcReduction="20000"/>
          </a:bodyPr>
          <a:lstStyle/>
          <a:p>
            <a:pPr marL="0" indent="0">
              <a:buNone/>
            </a:pPr>
            <a:endParaRPr lang="en-US" sz="3200" b="1" dirty="0" smtClean="0"/>
          </a:p>
          <a:p>
            <a:pPr marL="0" indent="0">
              <a:buNone/>
            </a:pPr>
            <a:endParaRPr lang="en-US" sz="4000" b="1" dirty="0" smtClean="0"/>
          </a:p>
          <a:p>
            <a:pPr marL="0" indent="0">
              <a:buNone/>
            </a:pPr>
            <a:r>
              <a:rPr lang="en-US" sz="4000" b="1" dirty="0" smtClean="0"/>
              <a:t>Talking </a:t>
            </a:r>
            <a:r>
              <a:rPr lang="en-US" sz="4000" b="1" dirty="0"/>
              <a:t>Points</a:t>
            </a:r>
            <a:r>
              <a:rPr lang="en-US" sz="4000" b="1" dirty="0"/>
              <a:t>:</a:t>
            </a:r>
            <a:endParaRPr lang="en-US" sz="4000" b="1" dirty="0"/>
          </a:p>
          <a:p>
            <a:r>
              <a:rPr lang="en-US" sz="4000" dirty="0"/>
              <a:t>Understanding Language is a initiative at Stanford University that focuses on heightening awareness of the language and literacy issues embedded within the new standards. Judit Moschkovich is part of the leadership team for this </a:t>
            </a:r>
            <a:r>
              <a:rPr lang="en-US" sz="4000" dirty="0" smtClean="0"/>
              <a:t>initiative. Her publication</a:t>
            </a:r>
            <a:r>
              <a:rPr lang="en-US" sz="4000" dirty="0"/>
              <a:t>, </a:t>
            </a:r>
            <a:r>
              <a:rPr lang="en-US" sz="4000" i="1" dirty="0"/>
              <a:t>Mathematics, the Common Core, and Language: Recommendations for Mathematics Instruction for ELs Aligned with the Common Core</a:t>
            </a:r>
            <a:r>
              <a:rPr lang="en-US" sz="4000" dirty="0" smtClean="0"/>
              <a:t>, provides principles </a:t>
            </a:r>
            <a:r>
              <a:rPr lang="en-US" sz="4000" dirty="0"/>
              <a:t>to guide educators in supporting reasoning and sense-making of mathematics for </a:t>
            </a:r>
            <a:r>
              <a:rPr lang="en-US" sz="4000" dirty="0" smtClean="0"/>
              <a:t>English learners.</a:t>
            </a:r>
            <a:r>
              <a:rPr lang="x-none" sz="4000"/>
              <a:t> </a:t>
            </a:r>
            <a:r>
              <a:rPr lang="en-US" sz="4000" dirty="0" smtClean="0"/>
              <a:t>[</a:t>
            </a:r>
            <a:r>
              <a:rPr lang="x-none" sz="4000" u="sng">
                <a:hlinkClick r:id="rId3"/>
              </a:rPr>
              <a:t>http://</a:t>
            </a:r>
            <a:r>
              <a:rPr lang="x-none" sz="4000" u="sng" smtClean="0">
                <a:hlinkClick r:id="rId3"/>
              </a:rPr>
              <a:t>ell.stanford.edu/sites/default/files/pdf/academic-papers/02</a:t>
            </a:r>
            <a:r>
              <a:rPr lang="en-US" sz="4000" u="sng" baseline="0" dirty="0" smtClean="0">
                <a:hlinkClick r:id="rId3"/>
              </a:rPr>
              <a:t> </a:t>
            </a:r>
            <a:r>
              <a:rPr lang="x-none" sz="4000" u="sng" smtClean="0">
                <a:hlinkClick r:id="rId3"/>
              </a:rPr>
              <a:t>JMoschkovich%20Math%20FINAL.pdf</a:t>
            </a:r>
            <a:r>
              <a:rPr lang="en-US" sz="4000" u="sng" dirty="0" smtClean="0"/>
              <a:t>]</a:t>
            </a:r>
            <a:endParaRPr lang="en-US" sz="4000" dirty="0"/>
          </a:p>
          <a:p>
            <a:pPr marL="0" indent="0">
              <a:buNone/>
            </a:pPr>
            <a:r>
              <a:rPr lang="en-US" sz="4000" b="1" dirty="0" smtClean="0"/>
              <a:t>Guiding</a:t>
            </a:r>
            <a:r>
              <a:rPr lang="en-US" sz="4000" b="1" baseline="0" dirty="0" smtClean="0"/>
              <a:t> Principles:</a:t>
            </a:r>
          </a:p>
          <a:p>
            <a:r>
              <a:rPr lang="en-US" sz="4000" b="1" dirty="0" smtClean="0"/>
              <a:t>Focus </a:t>
            </a:r>
            <a:r>
              <a:rPr lang="en-US" sz="4000" b="1" dirty="0"/>
              <a:t>on students’ mathematical reasoning, not accuracy, in using language. </a:t>
            </a:r>
            <a:r>
              <a:rPr lang="en-US" sz="4000" dirty="0" smtClean="0"/>
              <a:t>Focus instruction on </a:t>
            </a:r>
            <a:r>
              <a:rPr lang="en-US" sz="4000" dirty="0"/>
              <a:t>uncovering, hearing, and supporting students’ mathematical reasoning, not on accuracy of </a:t>
            </a:r>
            <a:r>
              <a:rPr lang="en-US" sz="4000" dirty="0" smtClean="0"/>
              <a:t>language.</a:t>
            </a:r>
            <a:endParaRPr lang="en-US" sz="4000" dirty="0"/>
          </a:p>
          <a:p>
            <a:pPr lvl="0"/>
            <a:r>
              <a:rPr lang="en-US" sz="4000" b="1" dirty="0"/>
              <a:t>Shift to a focus on mathematical discourse practices; move away from simplified views of language.</a:t>
            </a:r>
            <a:r>
              <a:rPr lang="en-US" sz="4000" dirty="0"/>
              <a:t> The focus of classroom activity should be on student participation in mathematical discourse practices (explaining, conjecturing, justifying, etc.). Instruction should move away from simplified views of language as words, phrases, vocabulary, or a list of definitions</a:t>
            </a:r>
            <a:r>
              <a:rPr lang="en-US" sz="4000" dirty="0" smtClean="0"/>
              <a:t>.</a:t>
            </a:r>
            <a:endParaRPr lang="en-US" sz="4000" b="1" dirty="0"/>
          </a:p>
          <a:p>
            <a:pPr lvl="0"/>
            <a:r>
              <a:rPr lang="en-US" sz="4000" b="1" dirty="0"/>
              <a:t>Recognize and support students to engage with the complexity of language in mathematics </a:t>
            </a:r>
            <a:r>
              <a:rPr lang="en-US" sz="4000" b="1" dirty="0" smtClean="0"/>
              <a:t>classrooms.. </a:t>
            </a:r>
            <a:r>
              <a:rPr lang="en-US" sz="4000" dirty="0" smtClean="0"/>
              <a:t>Language </a:t>
            </a:r>
            <a:r>
              <a:rPr lang="en-US" sz="4000" dirty="0"/>
              <a:t>in mathematics classrooms is complex and involves:       </a:t>
            </a:r>
          </a:p>
          <a:p>
            <a:pPr lvl="1">
              <a:spcAft>
                <a:spcPts val="0"/>
              </a:spcAft>
            </a:pPr>
            <a:r>
              <a:rPr lang="en-US" sz="4000" dirty="0"/>
              <a:t>Multiple modes (oral, written, receptive, expressive, etc.).</a:t>
            </a:r>
          </a:p>
          <a:p>
            <a:pPr lvl="1">
              <a:spcAft>
                <a:spcPts val="0"/>
              </a:spcAft>
            </a:pPr>
            <a:r>
              <a:rPr lang="en-US" sz="4000" dirty="0"/>
              <a:t>Multiple representations (including objects, pictures, words, symbols, tables, graphs, etc.)</a:t>
            </a:r>
          </a:p>
          <a:p>
            <a:pPr lvl="1">
              <a:spcAft>
                <a:spcPts val="0"/>
              </a:spcAft>
            </a:pPr>
            <a:r>
              <a:rPr lang="en-US" sz="4000" dirty="0"/>
              <a:t>Different types of written texts (textbooks, word problems, student explanations, teacher explanations, etc.) </a:t>
            </a:r>
          </a:p>
          <a:p>
            <a:pPr lvl="1">
              <a:spcAft>
                <a:spcPts val="0"/>
              </a:spcAft>
            </a:pPr>
            <a:r>
              <a:rPr lang="en-US" sz="4000" dirty="0"/>
              <a:t>Different types of talk (exploratory and expository)</a:t>
            </a:r>
          </a:p>
          <a:p>
            <a:pPr lvl="1"/>
            <a:r>
              <a:rPr lang="en-US" sz="4000" dirty="0"/>
              <a:t>Different audiences (presentations to the teacher, to peers, by the teacher, by peers, etc</a:t>
            </a:r>
            <a:r>
              <a:rPr lang="en-US" sz="4000" dirty="0" smtClean="0"/>
              <a:t>.)</a:t>
            </a:r>
            <a:endParaRPr lang="en-US" sz="4000" dirty="0"/>
          </a:p>
          <a:p>
            <a:pPr lvl="0"/>
            <a:r>
              <a:rPr lang="en-US" sz="4000" b="1" dirty="0"/>
              <a:t>Treat everyday language and experiences as resources, not as </a:t>
            </a:r>
            <a:r>
              <a:rPr lang="en-US" sz="4000" b="1" dirty="0" smtClean="0"/>
              <a:t>obstacles.</a:t>
            </a:r>
            <a:r>
              <a:rPr lang="en-US" sz="4000" dirty="0" smtClean="0"/>
              <a:t> It </a:t>
            </a:r>
            <a:r>
              <a:rPr lang="en-US" sz="4000" dirty="0"/>
              <a:t>is not useful to dichotomize academic and everyday language. Instead, instruction needs to consider how to support students in connecting the two ways of communicating, building on everyday communication, and contrasting the two when necessary</a:t>
            </a:r>
            <a:r>
              <a:rPr lang="en-US" sz="4000" dirty="0" smtClean="0"/>
              <a:t>.</a:t>
            </a:r>
            <a:endParaRPr lang="en-US" sz="4000" dirty="0"/>
          </a:p>
          <a:p>
            <a:pPr lvl="0"/>
            <a:r>
              <a:rPr lang="en-US" sz="4000" b="1" dirty="0"/>
              <a:t>Uncover the mathematics in what students say and </a:t>
            </a:r>
            <a:r>
              <a:rPr lang="en-US" sz="4000" b="1" dirty="0" smtClean="0"/>
              <a:t>do.</a:t>
            </a:r>
            <a:r>
              <a:rPr lang="en-US" sz="4000" dirty="0" smtClean="0"/>
              <a:t> Materials </a:t>
            </a:r>
            <a:r>
              <a:rPr lang="en-US" sz="4000" dirty="0"/>
              <a:t>and professional development should support teachers to prepare them to deal with the tensions around language and mathematical content, in </a:t>
            </a:r>
            <a:r>
              <a:rPr lang="en-US" sz="4000" dirty="0" smtClean="0"/>
              <a:t>particular: How </a:t>
            </a:r>
            <a:r>
              <a:rPr lang="en-US" sz="4000" dirty="0"/>
              <a:t>to uncover the mathematics in student </a:t>
            </a:r>
            <a:r>
              <a:rPr lang="en-US" sz="4000" dirty="0" smtClean="0"/>
              <a:t>contributions; When </a:t>
            </a:r>
            <a:r>
              <a:rPr lang="en-US" sz="4000" dirty="0"/>
              <a:t>to move from everyday to more mathematical ways of </a:t>
            </a:r>
            <a:r>
              <a:rPr lang="en-US" sz="4000" dirty="0" smtClean="0"/>
              <a:t>communicating; When </a:t>
            </a:r>
            <a:r>
              <a:rPr lang="en-US" sz="4000" dirty="0"/>
              <a:t>and how to approach and develop “mathematical precision. ”  </a:t>
            </a:r>
          </a:p>
          <a:p>
            <a:pPr marL="0" indent="0">
              <a:buNone/>
            </a:pPr>
            <a:r>
              <a:rPr lang="en-US" sz="4000" dirty="0"/>
              <a:t>Using the above principles as guides, the standards may be implemented in ways that all students achieve and are equipped to meet the challenges of learning mathematics. </a:t>
            </a:r>
          </a:p>
          <a:p>
            <a:endParaRPr lang="en-US" sz="1100" dirty="0" smtClean="0"/>
          </a:p>
          <a:p>
            <a:pPr lvl="0"/>
            <a:endParaRPr lang="en-US" sz="1100" dirty="0"/>
          </a:p>
          <a:p>
            <a:pPr marL="0" indent="0">
              <a:buNone/>
            </a:pPr>
            <a:endParaRPr lang="en-US" sz="1100"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46</a:t>
            </a:fld>
            <a:endParaRPr lang="en-US" dirty="0"/>
          </a:p>
        </p:txBody>
      </p:sp>
    </p:spTree>
    <p:extLst>
      <p:ext uri="{BB962C8B-B14F-4D97-AF65-F5344CB8AC3E}">
        <p14:creationId xmlns:p14="http://schemas.microsoft.com/office/powerpoint/2010/main" val="3562285035"/>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normAutofit/>
          </a:bodyPr>
          <a:lstStyle/>
          <a:p>
            <a:pPr marL="0" indent="0">
              <a:buNone/>
            </a:pPr>
            <a:endParaRPr lang="en-US" sz="1200" b="1" dirty="0" smtClean="0"/>
          </a:p>
          <a:p>
            <a:pPr marL="0" indent="0">
              <a:buNone/>
            </a:pPr>
            <a:r>
              <a:rPr lang="en-US" sz="1200" b="1" dirty="0" smtClean="0"/>
              <a:t>Note </a:t>
            </a:r>
            <a:r>
              <a:rPr lang="en-US" sz="1200" b="1" dirty="0"/>
              <a:t>to Facilitator</a:t>
            </a:r>
            <a:r>
              <a:rPr lang="en-US" sz="1200" b="1" dirty="0" smtClean="0"/>
              <a:t>:</a:t>
            </a:r>
            <a:endParaRPr lang="en-US" sz="1200" b="1" dirty="0"/>
          </a:p>
          <a:p>
            <a:pPr marL="0" indent="0">
              <a:buNone/>
            </a:pPr>
            <a:r>
              <a:rPr lang="en-US" sz="1200" dirty="0"/>
              <a:t>Video available on the Understanding Language Web site at:</a:t>
            </a:r>
          </a:p>
          <a:p>
            <a:r>
              <a:rPr lang="en-US" sz="1200" u="sng" dirty="0"/>
              <a:t>http://ell.stanford.edu/publication/mathematics-common-core-and-language</a:t>
            </a:r>
          </a:p>
          <a:p>
            <a:r>
              <a:rPr lang="en-US" sz="1200" u="sng" dirty="0"/>
              <a:t>http://www.youtube.com/watch?v=gUfpnIbq4TA</a:t>
            </a:r>
          </a:p>
          <a:p>
            <a:pPr marL="0" indent="0">
              <a:buNone/>
            </a:pPr>
            <a:endParaRPr lang="en-US" sz="1200" b="1" dirty="0"/>
          </a:p>
          <a:p>
            <a:pPr marL="0" indent="0">
              <a:buNone/>
            </a:pPr>
            <a:r>
              <a:rPr lang="en-US" sz="1200" b="1" dirty="0"/>
              <a:t>Talking Points:</a:t>
            </a:r>
          </a:p>
          <a:p>
            <a:pPr lvl="0"/>
            <a:r>
              <a:rPr lang="en-US" sz="1200" dirty="0"/>
              <a:t>Let’s take a few minutes to watch </a:t>
            </a:r>
            <a:r>
              <a:rPr lang="en-US" sz="1200" dirty="0" err="1"/>
              <a:t>Moschkovich’s</a:t>
            </a:r>
            <a:r>
              <a:rPr lang="en-US" sz="1200" dirty="0"/>
              <a:t> video on teaching mathematics for conceptual understanding with English learners (3:49 minutes). </a:t>
            </a:r>
          </a:p>
          <a:p>
            <a:r>
              <a:rPr lang="en-US" sz="1200" dirty="0" smtClean="0"/>
              <a:t>ELs </a:t>
            </a:r>
            <a:r>
              <a:rPr lang="en-US" sz="1200" dirty="0"/>
              <a:t>may not speak like mathematicians right away, but teachers can build on the mathematical reasoning they're already doing. </a:t>
            </a:r>
          </a:p>
          <a:p>
            <a:pPr marL="114300" indent="-114300"/>
            <a:r>
              <a:rPr lang="en-US" sz="1200" dirty="0"/>
              <a:t>As an extension activity, you may read the entire paper by Judit Moschkovich, “</a:t>
            </a:r>
            <a:r>
              <a:rPr lang="en-US" sz="1200" i="1" dirty="0"/>
              <a:t>Mathematics, the Common Core, and Language: Recommendations for Mathematics Instruction for ELs Aligned with the Common Core</a:t>
            </a:r>
            <a:r>
              <a:rPr lang="en-US" sz="1200" dirty="0"/>
              <a:t>” or her classroom vignette based</a:t>
            </a:r>
            <a:r>
              <a:rPr lang="x-none" sz="1200"/>
              <a:t> </a:t>
            </a:r>
            <a:r>
              <a:rPr lang="en-US" sz="1200" dirty="0"/>
              <a:t>on a lesson presented in a third grade bilingual classroom in California. </a:t>
            </a:r>
            <a:endParaRPr lang="en-US" sz="1200" dirty="0" smtClean="0"/>
          </a:p>
        </p:txBody>
      </p:sp>
      <p:sp>
        <p:nvSpPr>
          <p:cNvPr id="4" name="Slide Number Placeholder 3"/>
          <p:cNvSpPr>
            <a:spLocks noGrp="1"/>
          </p:cNvSpPr>
          <p:nvPr>
            <p:ph type="sldNum" sz="quarter" idx="10"/>
          </p:nvPr>
        </p:nvSpPr>
        <p:spPr/>
        <p:txBody>
          <a:bodyPr/>
          <a:lstStyle/>
          <a:p>
            <a:fld id="{AB1F5374-48F0-4346-B569-F9B87CEEA239}" type="slidenum">
              <a:rPr lang="en-US" smtClean="0"/>
              <a:pPr/>
              <a:t>47</a:t>
            </a:fld>
            <a:endParaRPr lang="en-US" dirty="0"/>
          </a:p>
        </p:txBody>
      </p:sp>
    </p:spTree>
    <p:extLst>
      <p:ext uri="{BB962C8B-B14F-4D97-AF65-F5344CB8AC3E}">
        <p14:creationId xmlns:p14="http://schemas.microsoft.com/office/powerpoint/2010/main" val="204673097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normAutofit/>
          </a:bodyPr>
          <a:lstStyle/>
          <a:p>
            <a:pPr marL="0" indent="0">
              <a:buNone/>
            </a:pPr>
            <a:endParaRPr lang="en-US" sz="1200" b="1" dirty="0" smtClean="0"/>
          </a:p>
          <a:p>
            <a:pPr marL="0" indent="0">
              <a:buNone/>
            </a:pPr>
            <a:r>
              <a:rPr lang="en-US" sz="1200" b="1" dirty="0" smtClean="0"/>
              <a:t>Talking </a:t>
            </a:r>
            <a:r>
              <a:rPr lang="en-US" sz="1200" b="1" dirty="0"/>
              <a:t>Points:</a:t>
            </a:r>
          </a:p>
          <a:p>
            <a:r>
              <a:rPr lang="en-US" sz="1200" dirty="0"/>
              <a:t>At the heart of the </a:t>
            </a:r>
            <a:r>
              <a:rPr lang="en-US" sz="1200" i="1" dirty="0"/>
              <a:t>CCSS for Mathematics</a:t>
            </a:r>
            <a:r>
              <a:rPr lang="en-US" sz="1200" dirty="0"/>
              <a:t> is a mandate to prepare ALL students for college, career, and life. To do so effectively, students must have an opportunity to develop the skills, processes, and knowledge that will prepare them for the challenges that they will face. These skills are known as 21</a:t>
            </a:r>
            <a:r>
              <a:rPr lang="en-US" sz="1200" baseline="30000" dirty="0"/>
              <a:t>st</a:t>
            </a:r>
            <a:r>
              <a:rPr lang="en-US" sz="1200" dirty="0"/>
              <a:t> Century skills. </a:t>
            </a:r>
          </a:p>
          <a:p>
            <a:pPr marL="0" indent="0">
              <a:buNone/>
            </a:pPr>
            <a:endParaRPr lang="en-US" sz="1200" dirty="0"/>
          </a:p>
          <a:p>
            <a:pPr marL="173336" lvl="1" indent="0">
              <a:buNone/>
            </a:pPr>
            <a:r>
              <a:rPr lang="en-US" sz="1200" dirty="0"/>
              <a:t>(1) </a:t>
            </a:r>
            <a:r>
              <a:rPr lang="en-US" sz="1200" b="1" dirty="0"/>
              <a:t>Creativity and innovation</a:t>
            </a:r>
            <a:r>
              <a:rPr lang="en-US" sz="1200" dirty="0"/>
              <a:t>—including, but not limited to thinking creatively, working creatively with others, and implementing </a:t>
            </a:r>
            <a:r>
              <a:rPr lang="en-US" sz="1200" dirty="0" smtClean="0"/>
              <a:t>innovations</a:t>
            </a:r>
            <a:endParaRPr lang="en-US" sz="1200" dirty="0"/>
          </a:p>
          <a:p>
            <a:pPr marL="173336" lvl="1" indent="0">
              <a:buNone/>
            </a:pPr>
            <a:r>
              <a:rPr lang="en-US" sz="1200" dirty="0"/>
              <a:t>(2)  </a:t>
            </a:r>
            <a:r>
              <a:rPr lang="en-US" sz="1200" b="1" dirty="0"/>
              <a:t>Critical thinking and problem solving</a:t>
            </a:r>
            <a:r>
              <a:rPr lang="en-US" sz="1200" dirty="0"/>
              <a:t>—including, but not limited to, reasoning  effectively, using systems thinking, making judgments and decisions, and solving </a:t>
            </a:r>
            <a:r>
              <a:rPr lang="en-US" sz="1200" dirty="0" smtClean="0"/>
              <a:t>problems</a:t>
            </a:r>
            <a:endParaRPr lang="en-US" sz="1200" dirty="0"/>
          </a:p>
          <a:p>
            <a:pPr marL="173336" lvl="1" indent="0">
              <a:buNone/>
            </a:pPr>
            <a:r>
              <a:rPr lang="en-US" sz="1200" dirty="0"/>
              <a:t>(3) </a:t>
            </a:r>
            <a:r>
              <a:rPr lang="en-US" sz="1200" b="1" dirty="0"/>
              <a:t>Collaboration</a:t>
            </a:r>
            <a:r>
              <a:rPr lang="en-US" sz="1200" dirty="0"/>
              <a:t>—including, but not limited to, working effectively in diverse teams, adapting to change and being flexible, demonstrating initiative and self-direction, working independently, demonstrating productivity and accountability, and demonstrating leadership and </a:t>
            </a:r>
            <a:r>
              <a:rPr lang="en-US" sz="1200" dirty="0" smtClean="0"/>
              <a:t>responsibility</a:t>
            </a:r>
            <a:endParaRPr lang="en-US" sz="1200" dirty="0"/>
          </a:p>
          <a:p>
            <a:pPr marL="173336" lvl="1" indent="0">
              <a:buNone/>
            </a:pPr>
            <a:r>
              <a:rPr lang="en-US" sz="1200" dirty="0"/>
              <a:t>(4) </a:t>
            </a:r>
            <a:r>
              <a:rPr lang="en-US" sz="1200" b="1" dirty="0"/>
              <a:t>Communication</a:t>
            </a:r>
            <a:r>
              <a:rPr lang="en-US" sz="1200" dirty="0"/>
              <a:t>—including, but not limited to, communicating clearly and effectively  through reading, writing, and speaking</a:t>
            </a:r>
            <a:r>
              <a:rPr lang="en-US" sz="1200" dirty="0" smtClean="0"/>
              <a:t>.</a:t>
            </a:r>
            <a:endParaRPr lang="en-US" sz="1200" dirty="0"/>
          </a:p>
          <a:p>
            <a:pPr marL="231115" lvl="1" indent="0">
              <a:buNone/>
            </a:pPr>
            <a:r>
              <a:rPr lang="en-US" sz="1200" dirty="0"/>
              <a:t>(5) </a:t>
            </a:r>
            <a:r>
              <a:rPr lang="en-US" sz="1200" b="1" dirty="0"/>
              <a:t>Construction and exploration of new understandings</a:t>
            </a:r>
            <a:r>
              <a:rPr lang="en-US" sz="1200" dirty="0"/>
              <a:t>—knowledge through the integration of content from one subject area to another and multiple modes for demonstrating innovative learning </a:t>
            </a:r>
          </a:p>
          <a:p>
            <a:pPr marL="231115" lvl="1" indent="0">
              <a:buNone/>
            </a:pPr>
            <a:r>
              <a:rPr lang="en-US" sz="1200" dirty="0"/>
              <a:t> </a:t>
            </a:r>
          </a:p>
          <a:p>
            <a:pPr marL="231115" lvl="1" indent="0">
              <a:buNone/>
            </a:pPr>
            <a:endParaRPr lang="en-US" sz="1200" dirty="0"/>
          </a:p>
          <a:p>
            <a:pPr lvl="1"/>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48</a:t>
            </a:fld>
            <a:endParaRPr lang="en-US" dirty="0"/>
          </a:p>
        </p:txBody>
      </p:sp>
    </p:spTree>
    <p:extLst>
      <p:ext uri="{BB962C8B-B14F-4D97-AF65-F5344CB8AC3E}">
        <p14:creationId xmlns:p14="http://schemas.microsoft.com/office/powerpoint/2010/main" val="3142267640"/>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marL="0" indent="0">
              <a:buNone/>
            </a:pPr>
            <a:endParaRPr lang="en-US" sz="1200" b="1" dirty="0" smtClean="0"/>
          </a:p>
          <a:p>
            <a:pPr marL="0" indent="0">
              <a:buNone/>
            </a:pPr>
            <a:r>
              <a:rPr lang="en-US" sz="1200" b="1" dirty="0" smtClean="0"/>
              <a:t>Talking </a:t>
            </a:r>
            <a:r>
              <a:rPr lang="en-US" sz="1200" b="1" dirty="0"/>
              <a:t>Points:</a:t>
            </a:r>
          </a:p>
          <a:p>
            <a:pPr marL="0" indent="0">
              <a:buNone/>
            </a:pPr>
            <a:endParaRPr lang="en-US" sz="1200" b="1" dirty="0"/>
          </a:p>
          <a:p>
            <a:pPr marL="115557" indent="-115557"/>
            <a:r>
              <a:rPr lang="en-US" sz="1200" dirty="0"/>
              <a:t>21</a:t>
            </a:r>
            <a:r>
              <a:rPr lang="en-US" sz="1200" baseline="30000" dirty="0"/>
              <a:t>st</a:t>
            </a:r>
            <a:r>
              <a:rPr lang="en-US" sz="1200" dirty="0"/>
              <a:t> Century skills are strongly related to the SMP. The Partnership for 21</a:t>
            </a:r>
            <a:r>
              <a:rPr lang="en-US" sz="1200" baseline="30000" dirty="0"/>
              <a:t>st</a:t>
            </a:r>
            <a:r>
              <a:rPr lang="en-US" sz="1200" dirty="0"/>
              <a:t> Century Skills (P21) provides examples of this in its publication, </a:t>
            </a:r>
            <a:r>
              <a:rPr lang="en-US" sz="1200" i="1" dirty="0"/>
              <a:t>P21 Common Core Toolkit: A Guide to Aligning the Common Core State Standards with the Framework for 21st Century Skills</a:t>
            </a:r>
            <a:r>
              <a:rPr lang="x-none" sz="1200" dirty="0"/>
              <a:t> </a:t>
            </a:r>
            <a:r>
              <a:rPr lang="x-none" sz="1200" i="1" dirty="0"/>
              <a:t> </a:t>
            </a:r>
            <a:r>
              <a:rPr lang="en-US" sz="1200" dirty="0"/>
              <a:t>(p. 8</a:t>
            </a:r>
            <a:r>
              <a:rPr lang="en-US" sz="1200" dirty="0" smtClean="0"/>
              <a:t>).</a:t>
            </a:r>
            <a:r>
              <a:rPr lang="en-US" dirty="0" smtClean="0">
                <a:effectLst/>
              </a:rPr>
              <a:t> </a:t>
            </a:r>
            <a:r>
              <a:rPr lang="x-none" sz="1200"/>
              <a:t> </a:t>
            </a:r>
            <a:endParaRPr lang="en-US" sz="1200" dirty="0"/>
          </a:p>
          <a:p>
            <a:r>
              <a:rPr lang="en-US" sz="1200" dirty="0"/>
              <a:t>Engagement in the SMP allows for the development of 21</a:t>
            </a:r>
            <a:r>
              <a:rPr lang="en-US" sz="1200" baseline="30000" dirty="0"/>
              <a:t>st</a:t>
            </a:r>
            <a:r>
              <a:rPr lang="en-US" sz="1200" dirty="0"/>
              <a:t> century skills, as shown in this slide. </a:t>
            </a:r>
            <a:endParaRPr lang="en-US" sz="1200" u="sng" dirty="0">
              <a:hlinkClick r:id="rId3"/>
            </a:endParaRPr>
          </a:p>
          <a:p>
            <a:endParaRPr lang="en-US" sz="1200" u="sng" dirty="0">
              <a:hlinkClick r:id="rId3"/>
            </a:endParaRPr>
          </a:p>
          <a:p>
            <a:pPr marL="0" indent="0" defTabSz="462229">
              <a:spcAft>
                <a:spcPts val="607"/>
              </a:spcAft>
              <a:buNone/>
              <a:tabLst>
                <a:tab pos="6013795" algn="r"/>
              </a:tabLst>
              <a:defRPr/>
            </a:pPr>
            <a:r>
              <a:rPr lang="en-US" sz="1200" dirty="0"/>
              <a:t>P21 Web site: </a:t>
            </a:r>
            <a:r>
              <a:rPr lang="x-none" sz="1200" u="sng">
                <a:hlinkClick r:id="rId3"/>
              </a:rPr>
              <a:t>http://p21.org/index.php?option=com_content&amp;task=view&amp;id=1005&amp;Itemid=236</a:t>
            </a:r>
            <a:endParaRPr lang="en-US" sz="1200" dirty="0"/>
          </a:p>
          <a:p>
            <a:pPr marL="0" indent="0">
              <a:buNone/>
            </a:pPr>
            <a:endParaRPr lang="en-US" sz="1200" dirty="0"/>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49</a:t>
            </a:fld>
            <a:endParaRPr lang="en-US" dirty="0"/>
          </a:p>
        </p:txBody>
      </p:sp>
    </p:spTree>
    <p:extLst>
      <p:ext uri="{BB962C8B-B14F-4D97-AF65-F5344CB8AC3E}">
        <p14:creationId xmlns:p14="http://schemas.microsoft.com/office/powerpoint/2010/main" val="2711869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normAutofit fontScale="85000" lnSpcReduction="10000"/>
          </a:bodyPr>
          <a:lstStyle/>
          <a:p>
            <a:pPr marL="0" indent="0">
              <a:buNone/>
            </a:pPr>
            <a:endParaRPr lang="en-US" sz="1400" b="1" dirty="0" smtClean="0">
              <a:latin typeface="Arial Narrow" pitchFamily="34" charset="0"/>
              <a:cs typeface="Arial" pitchFamily="34" charset="0"/>
            </a:endParaRPr>
          </a:p>
          <a:p>
            <a:pPr marL="0" indent="0">
              <a:buNone/>
            </a:pPr>
            <a:endParaRPr lang="en-US" sz="1400" b="1" dirty="0" smtClean="0">
              <a:latin typeface="Arial Narrow" pitchFamily="34" charset="0"/>
              <a:cs typeface="Arial" pitchFamily="34" charset="0"/>
            </a:endParaRPr>
          </a:p>
          <a:p>
            <a:pPr marL="0" indent="0">
              <a:buNone/>
            </a:pPr>
            <a:r>
              <a:rPr lang="en-US" sz="1400" b="1" dirty="0" smtClean="0">
                <a:latin typeface="Arial Narrow" pitchFamily="34" charset="0"/>
                <a:cs typeface="Arial" pitchFamily="34" charset="0"/>
              </a:rPr>
              <a:t>Talking </a:t>
            </a:r>
            <a:r>
              <a:rPr lang="en-US" sz="1400" b="1" dirty="0">
                <a:latin typeface="Arial Narrow" pitchFamily="34" charset="0"/>
                <a:cs typeface="Arial" pitchFamily="34" charset="0"/>
              </a:rPr>
              <a:t>Points:</a:t>
            </a:r>
          </a:p>
          <a:p>
            <a:r>
              <a:rPr lang="en-US" sz="1400" dirty="0">
                <a:latin typeface="Arial Narrow" pitchFamily="34" charset="0"/>
                <a:cs typeface="Arial" pitchFamily="34" charset="0"/>
              </a:rPr>
              <a:t>First, let’s review some basic information about the CCSS.</a:t>
            </a:r>
          </a:p>
          <a:p>
            <a:r>
              <a:rPr lang="en-US" sz="1400" dirty="0">
                <a:latin typeface="Arial Narrow" pitchFamily="34" charset="0"/>
                <a:cs typeface="Arial" pitchFamily="34" charset="0"/>
              </a:rPr>
              <a:t>The </a:t>
            </a:r>
            <a:r>
              <a:rPr lang="en-US" sz="1400" b="1" dirty="0">
                <a:latin typeface="Arial Narrow" pitchFamily="34" charset="0"/>
                <a:cs typeface="Arial" pitchFamily="34" charset="0"/>
              </a:rPr>
              <a:t>Common Core State Standards Initiative</a:t>
            </a:r>
            <a:r>
              <a:rPr lang="en-US" sz="1400" dirty="0">
                <a:latin typeface="Arial Narrow" pitchFamily="34" charset="0"/>
                <a:cs typeface="Arial" pitchFamily="34" charset="0"/>
              </a:rPr>
              <a:t> was a state-led effort coordinated by the </a:t>
            </a:r>
            <a:r>
              <a:rPr lang="en-US" sz="1400" b="1" dirty="0">
                <a:latin typeface="Arial Narrow" pitchFamily="34" charset="0"/>
                <a:cs typeface="Arial" pitchFamily="34" charset="0"/>
              </a:rPr>
              <a:t>National Governors Association Center for Best Practices</a:t>
            </a:r>
            <a:r>
              <a:rPr lang="en-US" sz="1400" dirty="0">
                <a:latin typeface="Arial Narrow" pitchFamily="34" charset="0"/>
                <a:cs typeface="Arial" pitchFamily="34" charset="0"/>
              </a:rPr>
              <a:t> and the </a:t>
            </a:r>
            <a:r>
              <a:rPr lang="en-US" sz="1400" b="1" dirty="0">
                <a:latin typeface="Arial Narrow" pitchFamily="34" charset="0"/>
                <a:cs typeface="Arial" pitchFamily="34" charset="0"/>
              </a:rPr>
              <a:t>Council of Chief State School Officers</a:t>
            </a:r>
            <a:r>
              <a:rPr lang="en-US" sz="1400" dirty="0">
                <a:latin typeface="Arial Narrow" pitchFamily="34" charset="0"/>
                <a:cs typeface="Arial" pitchFamily="34" charset="0"/>
              </a:rPr>
              <a:t>. </a:t>
            </a:r>
          </a:p>
          <a:p>
            <a:r>
              <a:rPr lang="en-US" sz="1400" dirty="0">
                <a:latin typeface="Arial Narrow" pitchFamily="34" charset="0"/>
                <a:cs typeface="Arial" pitchFamily="34" charset="0"/>
              </a:rPr>
              <a:t>The CCSS are designed for the purpose of providing strong, shared expectations across states and allows the adopting states to develop, create, and share high-quality tools to support teaching and learning, including: </a:t>
            </a:r>
          </a:p>
          <a:p>
            <a:pPr lvl="1"/>
            <a:r>
              <a:rPr lang="en-US" sz="1400" dirty="0">
                <a:latin typeface="Arial Narrow" pitchFamily="34" charset="0"/>
                <a:cs typeface="Arial" pitchFamily="34" charset="0"/>
              </a:rPr>
              <a:t>Curricula </a:t>
            </a:r>
          </a:p>
          <a:p>
            <a:pPr lvl="1"/>
            <a:r>
              <a:rPr lang="en-US" sz="1400" dirty="0">
                <a:latin typeface="Arial Narrow" pitchFamily="34" charset="0"/>
                <a:cs typeface="Arial" pitchFamily="34" charset="0"/>
              </a:rPr>
              <a:t>Instructional materials </a:t>
            </a:r>
          </a:p>
          <a:p>
            <a:pPr lvl="1"/>
            <a:r>
              <a:rPr lang="en-US" sz="1400" dirty="0">
                <a:latin typeface="Arial Narrow" pitchFamily="34" charset="0"/>
                <a:cs typeface="Arial" pitchFamily="34" charset="0"/>
              </a:rPr>
              <a:t>Assessments </a:t>
            </a:r>
          </a:p>
          <a:p>
            <a:pPr lvl="1"/>
            <a:r>
              <a:rPr lang="en-US" sz="1400" dirty="0">
                <a:latin typeface="Arial Narrow" pitchFamily="34" charset="0"/>
                <a:cs typeface="Arial" pitchFamily="34" charset="0"/>
              </a:rPr>
              <a:t>Professional development </a:t>
            </a:r>
            <a:r>
              <a:rPr lang="en-US" sz="1400" dirty="0" smtClean="0">
                <a:latin typeface="Arial Narrow" pitchFamily="34" charset="0"/>
                <a:cs typeface="Arial" pitchFamily="34" charset="0"/>
              </a:rPr>
              <a:t>programs</a:t>
            </a:r>
            <a:endParaRPr lang="en-US" sz="1400" dirty="0">
              <a:latin typeface="Arial Narrow" pitchFamily="34" charset="0"/>
              <a:cs typeface="Arial" pitchFamily="34" charset="0"/>
            </a:endParaRPr>
          </a:p>
          <a:p>
            <a:pPr marL="115557" indent="-115557"/>
            <a:r>
              <a:rPr lang="en-US" sz="1400" dirty="0">
                <a:latin typeface="Arial Narrow" pitchFamily="34" charset="0"/>
                <a:cs typeface="Arial" pitchFamily="34" charset="0"/>
              </a:rPr>
              <a:t>The CCSS are</a:t>
            </a:r>
            <a:r>
              <a:rPr lang="en-US" sz="1400" dirty="0" smtClean="0">
                <a:latin typeface="Arial Narrow" pitchFamily="34" charset="0"/>
                <a:cs typeface="Arial" pitchFamily="34" charset="0"/>
              </a:rPr>
              <a:t>:</a:t>
            </a:r>
            <a:endParaRPr lang="en-US" sz="1400" dirty="0">
              <a:latin typeface="Arial Narrow" pitchFamily="34" charset="0"/>
              <a:cs typeface="Arial" pitchFamily="34" charset="0"/>
            </a:endParaRPr>
          </a:p>
          <a:p>
            <a:pPr lvl="1"/>
            <a:r>
              <a:rPr lang="en-US" sz="1400" b="1" dirty="0">
                <a:latin typeface="Arial Narrow" pitchFamily="34" charset="0"/>
                <a:cs typeface="Arial" pitchFamily="34" charset="0"/>
              </a:rPr>
              <a:t>Internationally benchmarked</a:t>
            </a:r>
            <a:r>
              <a:rPr lang="en-US" sz="1400" dirty="0">
                <a:latin typeface="Arial Narrow" pitchFamily="34" charset="0"/>
                <a:cs typeface="Arial" pitchFamily="34" charset="0"/>
              </a:rPr>
              <a:t> with high-performing countries and are designed to prepare students for college and career readiness, allowing American students to successfully compete and collaborate with students around the world. </a:t>
            </a:r>
          </a:p>
          <a:p>
            <a:pPr lvl="1"/>
            <a:r>
              <a:rPr lang="en-US" sz="1400" b="1" dirty="0">
                <a:latin typeface="Arial Narrow" pitchFamily="34" charset="0"/>
                <a:cs typeface="Arial" pitchFamily="34" charset="0"/>
              </a:rPr>
              <a:t>Focused on readiness for college and career</a:t>
            </a:r>
            <a:r>
              <a:rPr lang="en-US" sz="1400" dirty="0">
                <a:latin typeface="Arial Narrow" pitchFamily="34" charset="0"/>
                <a:cs typeface="Arial" pitchFamily="34" charset="0"/>
              </a:rPr>
              <a:t> and provide a clear and consistent framework to prepare students for future academic and career success. They provide a common overview of the knowledge and skills K–12 students need, upon graduation from high school, to succeed in credit-bearing, academic college courses and in workforce training programs.</a:t>
            </a:r>
          </a:p>
          <a:p>
            <a:pPr>
              <a:buNone/>
            </a:pPr>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marL="0" indent="0">
              <a:buNone/>
            </a:pPr>
            <a:endParaRPr lang="en-US" b="1" dirty="0" smtClean="0"/>
          </a:p>
          <a:p>
            <a:pPr marL="0" indent="0">
              <a:buNone/>
            </a:pPr>
            <a:r>
              <a:rPr lang="en-US" b="1" dirty="0" smtClean="0"/>
              <a:t>Talking</a:t>
            </a:r>
            <a:r>
              <a:rPr lang="en-US" b="1" baseline="0" dirty="0" smtClean="0"/>
              <a:t> Points:</a:t>
            </a:r>
            <a:endParaRPr lang="en-US" b="1" dirty="0" smtClean="0"/>
          </a:p>
          <a:p>
            <a:pPr marL="115557" indent="-115557" defTabSz="462229">
              <a:spcAft>
                <a:spcPts val="607"/>
              </a:spcAft>
              <a:tabLst>
                <a:tab pos="6013795" algn="r"/>
              </a:tabLst>
              <a:defRPr/>
            </a:pPr>
            <a:r>
              <a:rPr lang="en-US" dirty="0" smtClean="0"/>
              <a:t>Let’s revisit our learning objectives. At this point you should be able to…</a:t>
            </a: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50</a:t>
            </a:fld>
            <a:endParaRPr lang="en-US" dirty="0"/>
          </a:p>
        </p:txBody>
      </p:sp>
    </p:spTree>
    <p:extLst>
      <p:ext uri="{BB962C8B-B14F-4D97-AF65-F5344CB8AC3E}">
        <p14:creationId xmlns:p14="http://schemas.microsoft.com/office/powerpoint/2010/main" val="420667183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marL="0" indent="0">
              <a:buNone/>
            </a:pPr>
            <a:endParaRPr lang="en-US" b="1" dirty="0" smtClean="0">
              <a:effectLst/>
            </a:endParaRPr>
          </a:p>
          <a:p>
            <a:pPr marL="0" indent="0">
              <a:buNone/>
            </a:pPr>
            <a:r>
              <a:rPr lang="en-US" b="1" dirty="0" smtClean="0">
                <a:effectLst/>
              </a:rPr>
              <a:t>Facilitator Note:</a:t>
            </a:r>
          </a:p>
          <a:p>
            <a:r>
              <a:rPr lang="en-US" dirty="0" smtClean="0">
                <a:effectLst/>
              </a:rPr>
              <a:t>Facilitate</a:t>
            </a:r>
            <a:r>
              <a:rPr lang="en-US" baseline="0" dirty="0" smtClean="0">
                <a:effectLst/>
              </a:rPr>
              <a:t> a discussion regarding the questions or assign a written reflection followed </a:t>
            </a:r>
            <a:r>
              <a:rPr lang="en-US" b="0" baseline="0" dirty="0" smtClean="0">
                <a:effectLst/>
              </a:rPr>
              <a:t>by</a:t>
            </a:r>
            <a:r>
              <a:rPr lang="en-US" b="1" baseline="0" dirty="0" smtClean="0">
                <a:effectLst/>
              </a:rPr>
              <a:t> </a:t>
            </a:r>
            <a:r>
              <a:rPr lang="en-US" baseline="0" dirty="0" smtClean="0">
                <a:effectLst/>
              </a:rPr>
              <a:t>sharing.</a:t>
            </a:r>
          </a:p>
          <a:p>
            <a:endParaRPr lang="en-US" baseline="0" dirty="0" smtClean="0">
              <a:effectLst/>
            </a:endParaRPr>
          </a:p>
          <a:p>
            <a:pPr>
              <a:buNone/>
            </a:pPr>
            <a:r>
              <a:rPr lang="en-US" b="1" dirty="0" smtClean="0"/>
              <a:t>Talking Points:</a:t>
            </a:r>
          </a:p>
          <a:p>
            <a:pPr marL="115557" indent="-115557"/>
            <a:r>
              <a:rPr lang="en-US" b="0" dirty="0" smtClean="0"/>
              <a:t>By this time, you should be able to do the following: [Review slide]</a:t>
            </a:r>
          </a:p>
          <a:p>
            <a:pPr>
              <a:buNone/>
            </a:pPr>
            <a:endParaRPr lang="en-US" b="1" dirty="0" smtClean="0"/>
          </a:p>
          <a:p>
            <a:pPr>
              <a:buNone/>
            </a:pPr>
            <a:r>
              <a:rPr lang="en-US" b="1" dirty="0" smtClean="0"/>
              <a:t>Facilitator Note:</a:t>
            </a:r>
          </a:p>
          <a:p>
            <a:pPr>
              <a:buNone/>
            </a:pPr>
            <a:r>
              <a:rPr lang="en-US" dirty="0"/>
              <a:t>Slides 51–53 close Unit 1 and allow time for reflection and/or </a:t>
            </a:r>
            <a:r>
              <a:rPr lang="en-US" dirty="0" smtClean="0"/>
              <a:t>discussion</a:t>
            </a:r>
            <a:endParaRPr lang="en-US" dirty="0"/>
          </a:p>
          <a:p>
            <a:pPr marL="115557" indent="-115557"/>
            <a:r>
              <a:rPr lang="en-US" dirty="0"/>
              <a:t>Slide 51: Talk about …</a:t>
            </a:r>
          </a:p>
          <a:p>
            <a:pPr marL="115557" indent="-115557"/>
            <a:r>
              <a:rPr lang="en-US" dirty="0"/>
              <a:t>Slide 52: </a:t>
            </a:r>
            <a:r>
              <a:rPr lang="en-US" dirty="0" smtClean="0">
                <a:solidFill>
                  <a:schemeClr val="tx1"/>
                </a:solidFill>
              </a:rPr>
              <a:t>T</a:t>
            </a:r>
            <a:r>
              <a:rPr lang="en-US" baseline="0" dirty="0" smtClean="0"/>
              <a:t>hink about</a:t>
            </a:r>
            <a:endParaRPr lang="en-US" dirty="0" smtClean="0"/>
          </a:p>
          <a:p>
            <a:r>
              <a:rPr lang="en-US" dirty="0" smtClean="0"/>
              <a:t>Slide 53: Looking Ahead</a:t>
            </a:r>
          </a:p>
          <a:p>
            <a:endParaRPr lang="en-US" dirty="0" smtClean="0"/>
          </a:p>
        </p:txBody>
      </p:sp>
      <p:sp>
        <p:nvSpPr>
          <p:cNvPr id="4" name="Slide Number Placeholder 3"/>
          <p:cNvSpPr>
            <a:spLocks noGrp="1"/>
          </p:cNvSpPr>
          <p:nvPr>
            <p:ph type="sldNum" sz="quarter" idx="10"/>
          </p:nvPr>
        </p:nvSpPr>
        <p:spPr/>
        <p:txBody>
          <a:bodyPr/>
          <a:lstStyle/>
          <a:p>
            <a:fld id="{AB1F5374-48F0-4346-B569-F9B87CEEA239}" type="slidenum">
              <a:rPr lang="en-US" smtClean="0"/>
              <a:pPr/>
              <a:t>51</a:t>
            </a:fld>
            <a:endParaRPr lang="en-US" dirty="0"/>
          </a:p>
        </p:txBody>
      </p:sp>
    </p:spTree>
    <p:extLst>
      <p:ext uri="{BB962C8B-B14F-4D97-AF65-F5344CB8AC3E}">
        <p14:creationId xmlns:p14="http://schemas.microsoft.com/office/powerpoint/2010/main" val="68480561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a:buNone/>
            </a:pPr>
            <a:endParaRPr lang="en-US" dirty="0" smtClean="0"/>
          </a:p>
        </p:txBody>
      </p:sp>
      <p:sp>
        <p:nvSpPr>
          <p:cNvPr id="4" name="Slide Number Placeholder 3"/>
          <p:cNvSpPr>
            <a:spLocks noGrp="1"/>
          </p:cNvSpPr>
          <p:nvPr>
            <p:ph type="sldNum" sz="quarter" idx="10"/>
          </p:nvPr>
        </p:nvSpPr>
        <p:spPr/>
        <p:txBody>
          <a:bodyPr/>
          <a:lstStyle/>
          <a:p>
            <a:fld id="{AB1F5374-48F0-4346-B569-F9B87CEEA239}" type="slidenum">
              <a:rPr lang="en-US" smtClean="0"/>
              <a:pPr/>
              <a:t>52</a:t>
            </a:fld>
            <a:endParaRPr lang="en-US" dirty="0"/>
          </a:p>
        </p:txBody>
      </p:sp>
    </p:spTree>
    <p:extLst>
      <p:ext uri="{BB962C8B-B14F-4D97-AF65-F5344CB8AC3E}">
        <p14:creationId xmlns:p14="http://schemas.microsoft.com/office/powerpoint/2010/main" val="292479930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lstStyle/>
          <a:p>
            <a:pPr lvl="0"/>
            <a:endParaRPr lang="en-US" dirty="0" smtClean="0"/>
          </a:p>
          <a:p>
            <a:pPr lvl="0"/>
            <a:r>
              <a:rPr lang="en-US" dirty="0" smtClean="0"/>
              <a:t>Unit 2: Overarching Habits of Mind (MP 1 and MP 6)</a:t>
            </a:r>
            <a:endParaRPr lang="en-US" sz="1400" dirty="0"/>
          </a:p>
          <a:p>
            <a:pPr lvl="0"/>
            <a:r>
              <a:rPr lang="en-US" dirty="0" smtClean="0"/>
              <a:t>Unit 3: Reasoning and Explaining (MP 2 and MP 3)</a:t>
            </a:r>
            <a:endParaRPr lang="en-US" sz="1400" dirty="0"/>
          </a:p>
          <a:p>
            <a:r>
              <a:rPr lang="en-US" dirty="0" smtClean="0"/>
              <a:t>Unit 4: Modeling and Using Tools (MP 4 and MP 5)</a:t>
            </a:r>
            <a:endParaRPr lang="en-US" sz="1200" dirty="0"/>
          </a:p>
          <a:p>
            <a:pPr lvl="0"/>
            <a:r>
              <a:rPr lang="en-US" dirty="0" smtClean="0"/>
              <a:t>Unit 5: Seeing Structure and Generalizing (MP 7 and MP 8)</a:t>
            </a:r>
          </a:p>
          <a:p>
            <a:pPr lvl="0"/>
            <a:r>
              <a:rPr lang="en-US" dirty="0" smtClean="0"/>
              <a:t>Unit 6. Summary, Next Steps, and Resources</a:t>
            </a: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53</a:t>
            </a:fld>
            <a:endParaRPr lang="en-US" dirty="0"/>
          </a:p>
        </p:txBody>
      </p:sp>
    </p:spTree>
    <p:extLst>
      <p:ext uri="{BB962C8B-B14F-4D97-AF65-F5344CB8AC3E}">
        <p14:creationId xmlns:p14="http://schemas.microsoft.com/office/powerpoint/2010/main" val="334069579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pPr>
              <a:buNone/>
            </a:pPr>
            <a:r>
              <a:rPr lang="en-US" b="1" dirty="0" smtClean="0"/>
              <a:t>0 minutes (TRANSITION SLIDE)	</a:t>
            </a:r>
          </a:p>
        </p:txBody>
      </p:sp>
      <p:sp>
        <p:nvSpPr>
          <p:cNvPr id="4" name="Slide Number Placeholder 3"/>
          <p:cNvSpPr>
            <a:spLocks noGrp="1"/>
          </p:cNvSpPr>
          <p:nvPr>
            <p:ph type="sldNum" sz="quarter" idx="10"/>
          </p:nvPr>
        </p:nvSpPr>
        <p:spPr/>
        <p:txBody>
          <a:bodyPr/>
          <a:lstStyle/>
          <a:p>
            <a:fld id="{AB1F5374-48F0-4346-B569-F9B87CEEA239}" type="slidenum">
              <a:rPr lang="en-US" smtClean="0"/>
              <a:pPr/>
              <a:t>54</a:t>
            </a:fld>
            <a:endParaRPr lang="en-US" dirty="0"/>
          </a:p>
        </p:txBody>
      </p:sp>
      <p:sp>
        <p:nvSpPr>
          <p:cNvPr id="7" name="Slide Image Placeholder 6"/>
          <p:cNvSpPr>
            <a:spLocks noGrp="1" noRot="1" noChangeAspect="1"/>
          </p:cNvSpPr>
          <p:nvPr>
            <p:ph type="sldImg"/>
          </p:nvPr>
        </p:nvSpPr>
        <p:spPr>
          <a:xfrm>
            <a:off x="1117600" y="487363"/>
            <a:ext cx="4648200" cy="3486150"/>
          </a:xfr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Autofit/>
          </a:bodyPr>
          <a:lstStyle/>
          <a:p>
            <a:pPr marL="0" indent="0" defTabSz="462229">
              <a:spcAft>
                <a:spcPts val="607"/>
              </a:spcAft>
              <a:buNone/>
              <a:tabLst>
                <a:tab pos="6013795" algn="r"/>
              </a:tabLst>
              <a:defRPr/>
            </a:pPr>
            <a:endParaRPr lang="en-US" sz="1200" b="1" dirty="0" smtClean="0">
              <a:latin typeface="Arial Narrow" pitchFamily="34" charset="0"/>
              <a:ea typeface="ＭＳ Ｐゴシック" pitchFamily="-1" charset="-128"/>
              <a:cs typeface="Arial" pitchFamily="34" charset="0"/>
            </a:endParaRPr>
          </a:p>
          <a:p>
            <a:pPr marL="0" indent="0" defTabSz="462229">
              <a:spcAft>
                <a:spcPts val="607"/>
              </a:spcAft>
              <a:buNone/>
              <a:tabLst>
                <a:tab pos="6013795" algn="r"/>
              </a:tabLst>
              <a:defRPr/>
            </a:pPr>
            <a:r>
              <a:rPr lang="en-US" sz="1200" b="1" dirty="0" smtClean="0">
                <a:latin typeface="Arial Narrow" pitchFamily="34" charset="0"/>
                <a:ea typeface="ＭＳ Ｐゴシック" pitchFamily="-1" charset="-128"/>
                <a:cs typeface="Arial" pitchFamily="34" charset="0"/>
              </a:rPr>
              <a:t>Talking </a:t>
            </a:r>
            <a:r>
              <a:rPr lang="en-US" sz="1200" b="1" dirty="0">
                <a:latin typeface="Arial Narrow" pitchFamily="34" charset="0"/>
                <a:ea typeface="ＭＳ Ｐゴシック" pitchFamily="-1" charset="-128"/>
                <a:cs typeface="Arial" pitchFamily="34" charset="0"/>
              </a:rPr>
              <a:t>Points:</a:t>
            </a:r>
          </a:p>
          <a:p>
            <a:pPr marL="115557" indent="-115557" defTabSz="462229">
              <a:spcAft>
                <a:spcPts val="607"/>
              </a:spcAft>
              <a:tabLst>
                <a:tab pos="6013795" algn="r"/>
              </a:tabLst>
              <a:defRPr/>
            </a:pPr>
            <a:r>
              <a:rPr lang="en-US" sz="1200" dirty="0">
                <a:latin typeface="Arial Narrow" pitchFamily="34" charset="0"/>
                <a:ea typeface="ＭＳ Ｐゴシック" pitchFamily="-1" charset="-128"/>
                <a:cs typeface="Arial" pitchFamily="34" charset="0"/>
              </a:rPr>
              <a:t>The CCSS for Mathematics define what students should understand and be able to do. These standards include expectations for both content and practice. </a:t>
            </a:r>
          </a:p>
          <a:p>
            <a:pPr marL="0" indent="0" defTabSz="462229">
              <a:spcAft>
                <a:spcPts val="607"/>
              </a:spcAft>
              <a:buNone/>
              <a:tabLst>
                <a:tab pos="6013795" algn="r"/>
              </a:tabLst>
              <a:defRPr/>
            </a:pPr>
            <a:endParaRPr lang="en-US" sz="1200" dirty="0">
              <a:latin typeface="Arial Narrow" pitchFamily="34" charset="0"/>
              <a:ea typeface="ＭＳ Ｐゴシック" pitchFamily="-1" charset="-128"/>
              <a:cs typeface="Arial" pitchFamily="34" charset="0"/>
            </a:endParaRPr>
          </a:p>
          <a:p>
            <a:pPr marL="115557" indent="-115557" defTabSz="462229">
              <a:spcAft>
                <a:spcPts val="607"/>
              </a:spcAft>
              <a:tabLst>
                <a:tab pos="6013795" algn="r"/>
              </a:tabLst>
              <a:defRPr/>
            </a:pPr>
            <a:r>
              <a:rPr lang="en-US" sz="1200" dirty="0">
                <a:latin typeface="Arial Narrow" pitchFamily="34" charset="0"/>
                <a:ea typeface="ＭＳ Ｐゴシック" pitchFamily="-1" charset="-128"/>
                <a:cs typeface="Arial" pitchFamily="34" charset="0"/>
              </a:rPr>
              <a:t>The </a:t>
            </a:r>
            <a:r>
              <a:rPr lang="en-US" sz="1200" b="1" dirty="0">
                <a:latin typeface="Arial Narrow" pitchFamily="34" charset="0"/>
                <a:ea typeface="ＭＳ Ｐゴシック" pitchFamily="-1" charset="-128"/>
                <a:cs typeface="Arial" pitchFamily="34" charset="0"/>
              </a:rPr>
              <a:t>Standards for Mathematical Content</a:t>
            </a:r>
            <a:r>
              <a:rPr lang="en-US" sz="1200" dirty="0">
                <a:latin typeface="Arial Narrow" pitchFamily="34" charset="0"/>
                <a:ea typeface="ＭＳ Ｐゴシック" pitchFamily="-1" charset="-128"/>
                <a:cs typeface="Arial" pitchFamily="34" charset="0"/>
              </a:rPr>
              <a:t>, commonly referred to as </a:t>
            </a:r>
            <a:r>
              <a:rPr lang="ja-JP" altLang="en-US" sz="1200" dirty="0">
                <a:latin typeface="Arial Narrow" pitchFamily="34" charset="0"/>
                <a:ea typeface="ＭＳ Ｐゴシック" pitchFamily="-1" charset="-128"/>
                <a:cs typeface="Arial" pitchFamily="34" charset="0"/>
              </a:rPr>
              <a:t>“</a:t>
            </a:r>
            <a:r>
              <a:rPr lang="en-US" altLang="ja-JP" sz="1200" dirty="0">
                <a:latin typeface="Arial Narrow" pitchFamily="34" charset="0"/>
                <a:ea typeface="ＭＳ Ｐゴシック" pitchFamily="-1" charset="-128"/>
                <a:cs typeface="Arial" pitchFamily="34" charset="0"/>
              </a:rPr>
              <a:t>content standards</a:t>
            </a:r>
            <a:r>
              <a:rPr lang="ja-JP" altLang="en-US" sz="1200" dirty="0">
                <a:latin typeface="Arial Narrow" pitchFamily="34" charset="0"/>
                <a:ea typeface="ＭＳ Ｐゴシック" pitchFamily="-1" charset="-128"/>
                <a:cs typeface="Arial" pitchFamily="34" charset="0"/>
              </a:rPr>
              <a:t>”</a:t>
            </a:r>
            <a:r>
              <a:rPr lang="en-US" altLang="ja-JP" sz="1200" dirty="0">
                <a:latin typeface="Arial Narrow" pitchFamily="34" charset="0"/>
                <a:ea typeface="ＭＳ Ｐゴシック" pitchFamily="-1" charset="-128"/>
                <a:cs typeface="Arial" pitchFamily="34" charset="0"/>
              </a:rPr>
              <a:t>, include skills and understandings that students should develop at each grade level (or within each course) </a:t>
            </a:r>
          </a:p>
          <a:p>
            <a:pPr marL="0" indent="0" defTabSz="462229">
              <a:spcAft>
                <a:spcPts val="607"/>
              </a:spcAft>
              <a:buNone/>
              <a:tabLst>
                <a:tab pos="6013795" algn="r"/>
              </a:tabLst>
              <a:defRPr/>
            </a:pPr>
            <a:endParaRPr lang="en-US" altLang="ja-JP" sz="1200" dirty="0">
              <a:latin typeface="Arial Narrow" pitchFamily="34" charset="0"/>
              <a:ea typeface="ＭＳ Ｐゴシック" pitchFamily="-1" charset="-128"/>
              <a:cs typeface="Arial" pitchFamily="34" charset="0"/>
            </a:endParaRPr>
          </a:p>
          <a:p>
            <a:pPr marL="115557" indent="-115557" defTabSz="462229">
              <a:spcAft>
                <a:spcPts val="607"/>
              </a:spcAft>
              <a:tabLst>
                <a:tab pos="6013795" algn="r"/>
              </a:tabLst>
              <a:defRPr/>
            </a:pPr>
            <a:r>
              <a:rPr lang="en-US" altLang="ja-JP" sz="1200" dirty="0">
                <a:latin typeface="Arial Narrow" pitchFamily="34" charset="0"/>
                <a:ea typeface="ＭＳ Ｐゴシック" pitchFamily="-1" charset="-128"/>
                <a:cs typeface="Arial" pitchFamily="34" charset="0"/>
              </a:rPr>
              <a:t>The </a:t>
            </a:r>
            <a:r>
              <a:rPr lang="en-US" altLang="ja-JP" sz="1200" b="1" dirty="0">
                <a:latin typeface="Arial Narrow" pitchFamily="34" charset="0"/>
                <a:ea typeface="ＭＳ Ｐゴシック" pitchFamily="-1" charset="-128"/>
                <a:cs typeface="Arial" pitchFamily="34" charset="0"/>
              </a:rPr>
              <a:t>Standards for Mathematical Practice</a:t>
            </a:r>
            <a:r>
              <a:rPr lang="en-US" altLang="ja-JP" sz="1200" dirty="0">
                <a:latin typeface="Arial Narrow" pitchFamily="34" charset="0"/>
                <a:ea typeface="ＭＳ Ｐゴシック" pitchFamily="-1" charset="-128"/>
                <a:cs typeface="Arial" pitchFamily="34" charset="0"/>
              </a:rPr>
              <a:t>, commonly referred to as </a:t>
            </a:r>
            <a:r>
              <a:rPr lang="ja-JP" altLang="en-US" sz="1200" dirty="0">
                <a:latin typeface="Arial Narrow" pitchFamily="34" charset="0"/>
                <a:ea typeface="ＭＳ Ｐゴシック" pitchFamily="-1" charset="-128"/>
                <a:cs typeface="Arial" pitchFamily="34" charset="0"/>
              </a:rPr>
              <a:t>“</a:t>
            </a:r>
            <a:r>
              <a:rPr lang="en-US" altLang="ja-JP" sz="1200" dirty="0">
                <a:latin typeface="Arial Narrow" pitchFamily="34" charset="0"/>
                <a:ea typeface="ＭＳ Ｐゴシック" pitchFamily="-1" charset="-128"/>
                <a:cs typeface="Arial" pitchFamily="34" charset="0"/>
              </a:rPr>
              <a:t>practice standards</a:t>
            </a:r>
            <a:r>
              <a:rPr lang="ja-JP" altLang="en-US" sz="1200" dirty="0">
                <a:latin typeface="Arial Narrow" pitchFamily="34" charset="0"/>
                <a:ea typeface="ＭＳ Ｐゴシック" pitchFamily="-1" charset="-128"/>
                <a:cs typeface="Arial" pitchFamily="34" charset="0"/>
              </a:rPr>
              <a:t>”</a:t>
            </a:r>
            <a:r>
              <a:rPr lang="en-US" altLang="ja-JP" sz="1200" dirty="0">
                <a:latin typeface="Arial Narrow" pitchFamily="34" charset="0"/>
                <a:ea typeface="ＭＳ Ｐゴシック" pitchFamily="-1" charset="-128"/>
                <a:cs typeface="Arial" pitchFamily="34" charset="0"/>
              </a:rPr>
              <a:t>, identify the processes and proficiencies that students should develop throughout their entire K–12 mathematics education.</a:t>
            </a:r>
            <a:endParaRPr lang="en-US" sz="1200" dirty="0">
              <a:latin typeface="Arial Narrow" pitchFamily="34" charset="0"/>
              <a:ea typeface="ＭＳ Ｐゴシック" pitchFamily="-1" charset="-128"/>
              <a:cs typeface="Arial" pitchFamily="34" charset="0"/>
            </a:endParaRPr>
          </a:p>
          <a:p>
            <a:endParaRPr lang="en-US" sz="1200"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6</a:t>
            </a:fld>
            <a:endParaRPr lang="en-US" dirty="0"/>
          </a:p>
        </p:txBody>
      </p:sp>
      <p:sp>
        <p:nvSpPr>
          <p:cNvPr id="8" name="Slide Image Placeholder 7"/>
          <p:cNvSpPr>
            <a:spLocks noGrp="1" noRot="1" noChangeAspect="1"/>
          </p:cNvSpPr>
          <p:nvPr>
            <p:ph type="sldImg"/>
          </p:nvPr>
        </p:nvSpPr>
        <p:spPr>
          <a:xfrm>
            <a:off x="1117600" y="487363"/>
            <a:ext cx="4648200" cy="3486150"/>
          </a:xfr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Autofit/>
          </a:bodyPr>
          <a:lstStyle/>
          <a:p>
            <a:pPr marL="0" indent="0">
              <a:buNone/>
            </a:pPr>
            <a:endParaRPr lang="en-US" sz="1200" b="1" dirty="0" smtClean="0">
              <a:latin typeface="Arial Narrow" pitchFamily="34" charset="0"/>
              <a:cs typeface="Arial" pitchFamily="34" charset="0"/>
            </a:endParaRPr>
          </a:p>
          <a:p>
            <a:pPr marL="0" indent="0">
              <a:buNone/>
            </a:pPr>
            <a:r>
              <a:rPr lang="en-US" sz="1200" b="1" dirty="0" smtClean="0">
                <a:latin typeface="Arial Narrow" pitchFamily="34" charset="0"/>
                <a:cs typeface="Arial" pitchFamily="34" charset="0"/>
              </a:rPr>
              <a:t>Facilitator </a:t>
            </a:r>
            <a:r>
              <a:rPr lang="en-US" sz="1200" b="1" dirty="0">
                <a:latin typeface="Arial Narrow" pitchFamily="34" charset="0"/>
                <a:cs typeface="Arial" pitchFamily="34" charset="0"/>
              </a:rPr>
              <a:t>Note:</a:t>
            </a:r>
          </a:p>
          <a:p>
            <a:pPr marL="0" indent="0">
              <a:buNone/>
            </a:pPr>
            <a:r>
              <a:rPr lang="en-US" sz="1200" dirty="0">
                <a:latin typeface="Arial Narrow" pitchFamily="34" charset="0"/>
                <a:cs typeface="Arial" pitchFamily="34" charset="0"/>
              </a:rPr>
              <a:t>Review list of unit titles on slide.</a:t>
            </a:r>
          </a:p>
          <a:p>
            <a:pPr marL="0" indent="0">
              <a:buNone/>
            </a:pPr>
            <a:endParaRPr lang="en-US" sz="1200" b="1" dirty="0">
              <a:latin typeface="Arial Narrow" pitchFamily="34" charset="0"/>
              <a:cs typeface="Arial" pitchFamily="34" charset="0"/>
            </a:endParaRPr>
          </a:p>
          <a:p>
            <a:pPr marL="0" indent="0">
              <a:buNone/>
            </a:pPr>
            <a:r>
              <a:rPr lang="en-US" sz="1200" b="1" dirty="0">
                <a:latin typeface="Arial Narrow" pitchFamily="34" charset="0"/>
                <a:cs typeface="Arial" pitchFamily="34" charset="0"/>
              </a:rPr>
              <a:t>Talking Points:</a:t>
            </a:r>
          </a:p>
          <a:p>
            <a:pPr marL="115557" indent="-115557"/>
            <a:r>
              <a:rPr lang="en-US" sz="1200" dirty="0">
                <a:latin typeface="Arial Narrow" pitchFamily="34" charset="0"/>
                <a:cs typeface="Arial" pitchFamily="34" charset="0"/>
              </a:rPr>
              <a:t>Using the lens of the SMP, this module will guide you through the teaching and learning of mathematics to foster an understanding of the eight mathematical practices and why they are important for your students</a:t>
            </a:r>
            <a:r>
              <a:rPr lang="en-US" sz="1200" dirty="0" smtClean="0">
                <a:latin typeface="Arial Narrow" pitchFamily="34" charset="0"/>
                <a:cs typeface="Arial" pitchFamily="34" charset="0"/>
              </a:rPr>
              <a:t>.</a:t>
            </a:r>
            <a:endParaRPr lang="en-US" sz="1200" dirty="0">
              <a:latin typeface="Arial Narrow" pitchFamily="34" charset="0"/>
              <a:cs typeface="Arial" pitchFamily="34" charset="0"/>
            </a:endParaRPr>
          </a:p>
          <a:p>
            <a:pPr marL="115557" indent="-115557"/>
            <a:r>
              <a:rPr lang="en-US" sz="1200" dirty="0">
                <a:latin typeface="Arial Narrow" pitchFamily="34" charset="0"/>
                <a:cs typeface="Arial" pitchFamily="34" charset="0"/>
              </a:rPr>
              <a:t>The rationale for this structure and grouping of the SMP is provided in Unit 1.</a:t>
            </a:r>
          </a:p>
        </p:txBody>
      </p:sp>
      <p:sp>
        <p:nvSpPr>
          <p:cNvPr id="4" name="Slide Number Placeholder 3"/>
          <p:cNvSpPr>
            <a:spLocks noGrp="1"/>
          </p:cNvSpPr>
          <p:nvPr>
            <p:ph type="sldNum" sz="quarter" idx="10"/>
          </p:nvPr>
        </p:nvSpPr>
        <p:spPr/>
        <p:txBody>
          <a:bodyPr/>
          <a:lstStyle/>
          <a:p>
            <a:fld id="{AB1F5374-48F0-4346-B569-F9B87CEEA239}" type="slidenum">
              <a:rPr lang="en-US" smtClean="0"/>
              <a:pPr/>
              <a:t>7</a:t>
            </a:fld>
            <a:endParaRPr lang="en-US" dirty="0"/>
          </a:p>
        </p:txBody>
      </p:sp>
      <p:sp>
        <p:nvSpPr>
          <p:cNvPr id="8" name="Slide Image Placeholder 7"/>
          <p:cNvSpPr>
            <a:spLocks noGrp="1" noRot="1" noChangeAspect="1"/>
          </p:cNvSpPr>
          <p:nvPr>
            <p:ph type="sldImg"/>
          </p:nvPr>
        </p:nvSpPr>
        <p:spPr>
          <a:xfrm>
            <a:off x="1117600" y="487363"/>
            <a:ext cx="4648200" cy="3486150"/>
          </a:xfr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a:xfrm>
            <a:off x="462637" y="4140779"/>
            <a:ext cx="6148219" cy="4689187"/>
          </a:xfrm>
        </p:spPr>
        <p:txBody>
          <a:bodyPr>
            <a:normAutofit/>
          </a:bodyPr>
          <a:lstStyle/>
          <a:p>
            <a:pPr marL="0" indent="0" defTabSz="462229">
              <a:spcAft>
                <a:spcPts val="607"/>
              </a:spcAft>
              <a:buNone/>
              <a:tabLst>
                <a:tab pos="6013795" algn="r"/>
              </a:tabLst>
              <a:defRPr/>
            </a:pPr>
            <a:endParaRPr lang="en-US" sz="1200" b="1" dirty="0" smtClean="0">
              <a:latin typeface="Arial Narrow" pitchFamily="34" charset="0"/>
              <a:ea typeface="ＭＳ Ｐゴシック" pitchFamily="-1" charset="-128"/>
              <a:cs typeface="Arial" pitchFamily="34" charset="0"/>
            </a:endParaRPr>
          </a:p>
          <a:p>
            <a:pPr marL="0" indent="0" defTabSz="462229">
              <a:spcAft>
                <a:spcPts val="607"/>
              </a:spcAft>
              <a:buNone/>
              <a:tabLst>
                <a:tab pos="6013795" algn="r"/>
              </a:tabLst>
              <a:defRPr/>
            </a:pPr>
            <a:r>
              <a:rPr lang="en-US" sz="1200" b="1" dirty="0" smtClean="0">
                <a:latin typeface="Arial Narrow" pitchFamily="34" charset="0"/>
                <a:ea typeface="ＭＳ Ｐゴシック" pitchFamily="-1" charset="-128"/>
                <a:cs typeface="Arial" pitchFamily="34" charset="0"/>
              </a:rPr>
              <a:t>Facilitator </a:t>
            </a:r>
            <a:r>
              <a:rPr lang="en-US" sz="1200" b="1" dirty="0">
                <a:latin typeface="Arial Narrow" pitchFamily="34" charset="0"/>
                <a:ea typeface="ＭＳ Ｐゴシック" pitchFamily="-1" charset="-128"/>
                <a:cs typeface="Arial" pitchFamily="34" charset="0"/>
              </a:rPr>
              <a:t>Notes:</a:t>
            </a:r>
          </a:p>
          <a:p>
            <a:pPr marL="115557" indent="-115557" defTabSz="462229">
              <a:spcAft>
                <a:spcPts val="607"/>
              </a:spcAft>
              <a:tabLst>
                <a:tab pos="6013795" algn="r"/>
              </a:tabLst>
              <a:defRPr/>
            </a:pPr>
            <a:r>
              <a:rPr lang="en-US" sz="1200" dirty="0">
                <a:latin typeface="Arial Narrow" pitchFamily="34" charset="0"/>
                <a:ea typeface="ＭＳ Ｐゴシック" pitchFamily="-1" charset="-128"/>
                <a:cs typeface="Arial" pitchFamily="34" charset="0"/>
              </a:rPr>
              <a:t>Define “metacognition” on slide, indicating that participants will be journaling thoughts in a “Metacognitive Journal” and </a:t>
            </a:r>
            <a:r>
              <a:rPr lang="en-US" sz="1200" dirty="0">
                <a:latin typeface="Arial Narrow" pitchFamily="34" charset="0"/>
                <a:cs typeface="Arial" pitchFamily="34" charset="0"/>
              </a:rPr>
              <a:t>collaborating to review and discuss reflections together.</a:t>
            </a:r>
            <a:endParaRPr lang="en-US" sz="1200" dirty="0">
              <a:latin typeface="Arial Narrow" pitchFamily="34" charset="0"/>
              <a:ea typeface="ＭＳ Ｐゴシック" pitchFamily="-1" charset="-128"/>
              <a:cs typeface="Arial" pitchFamily="34" charset="0"/>
            </a:endParaRPr>
          </a:p>
          <a:p>
            <a:pPr>
              <a:buNone/>
            </a:pPr>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17600" y="487363"/>
            <a:ext cx="4648200" cy="3486150"/>
          </a:xfrm>
        </p:spPr>
      </p:sp>
      <p:sp>
        <p:nvSpPr>
          <p:cNvPr id="3" name="Notes Placeholder 2"/>
          <p:cNvSpPr>
            <a:spLocks noGrp="1"/>
          </p:cNvSpPr>
          <p:nvPr>
            <p:ph type="body" idx="1"/>
          </p:nvPr>
        </p:nvSpPr>
        <p:spPr/>
        <p:txBody>
          <a:bodyPr>
            <a:normAutofit fontScale="70000" lnSpcReduction="20000"/>
          </a:bodyPr>
          <a:lstStyle/>
          <a:p>
            <a:pPr marL="0" indent="0">
              <a:buNone/>
            </a:pPr>
            <a:endParaRPr lang="en-US" sz="1400" b="1" dirty="0" smtClean="0">
              <a:latin typeface="Arial Narrow" pitchFamily="34" charset="0"/>
              <a:cs typeface="Arial" pitchFamily="34" charset="0"/>
            </a:endParaRPr>
          </a:p>
          <a:p>
            <a:pPr marL="0" indent="0">
              <a:buNone/>
            </a:pPr>
            <a:r>
              <a:rPr lang="en-US" sz="1400" b="1" dirty="0" smtClean="0">
                <a:latin typeface="Arial Narrow" pitchFamily="34" charset="0"/>
                <a:cs typeface="Arial" pitchFamily="34" charset="0"/>
              </a:rPr>
              <a:t>Facilitator </a:t>
            </a:r>
            <a:r>
              <a:rPr lang="en-US" sz="1400" b="1" dirty="0">
                <a:latin typeface="Arial Narrow" pitchFamily="34" charset="0"/>
                <a:cs typeface="Arial" pitchFamily="34" charset="0"/>
              </a:rPr>
              <a:t>Notes:</a:t>
            </a:r>
          </a:p>
          <a:p>
            <a:pPr marL="115557" indent="-115557"/>
            <a:r>
              <a:rPr lang="en-US" sz="1400" dirty="0">
                <a:latin typeface="Arial Narrow" pitchFamily="34" charset="0"/>
                <a:cs typeface="Arial" pitchFamily="34" charset="0"/>
              </a:rPr>
              <a:t>This activity will take approximately 5 minutes. </a:t>
            </a:r>
            <a:endParaRPr lang="en-US" sz="1400" dirty="0" smtClean="0">
              <a:latin typeface="Arial Narrow" pitchFamily="34" charset="0"/>
              <a:cs typeface="Arial" pitchFamily="34" charset="0"/>
            </a:endParaRPr>
          </a:p>
          <a:p>
            <a:pPr marL="115557" indent="-115557"/>
            <a:r>
              <a:rPr lang="en-US" sz="1400" dirty="0" smtClean="0">
                <a:latin typeface="Arial Narrow" pitchFamily="34" charset="0"/>
                <a:cs typeface="Arial" pitchFamily="34" charset="0"/>
              </a:rPr>
              <a:t>Refer </a:t>
            </a:r>
            <a:r>
              <a:rPr lang="en-US" sz="1400" dirty="0">
                <a:latin typeface="Arial Narrow" pitchFamily="34" charset="0"/>
                <a:cs typeface="Arial" pitchFamily="34" charset="0"/>
              </a:rPr>
              <a:t>participants to the “Pre-Assessment” </a:t>
            </a:r>
            <a:r>
              <a:rPr lang="en-US" sz="1400" b="1" dirty="0" smtClean="0">
                <a:latin typeface="Arial Narrow" pitchFamily="34" charset="0"/>
                <a:cs typeface="Arial" pitchFamily="34" charset="0"/>
              </a:rPr>
              <a:t>(Handout 1.0) </a:t>
            </a:r>
            <a:r>
              <a:rPr lang="en-US" sz="1400" dirty="0">
                <a:latin typeface="Arial Narrow" pitchFamily="34" charset="0"/>
                <a:cs typeface="Arial" pitchFamily="34" charset="0"/>
              </a:rPr>
              <a:t>and indicate that they should NOT collaborate on answering the questions</a:t>
            </a:r>
            <a:r>
              <a:rPr lang="en-US" sz="1400" dirty="0" smtClean="0">
                <a:latin typeface="Arial Narrow" pitchFamily="34" charset="0"/>
                <a:cs typeface="Arial" pitchFamily="34" charset="0"/>
              </a:rPr>
              <a:t>.</a:t>
            </a:r>
            <a:endParaRPr lang="en-US" sz="1400" dirty="0">
              <a:latin typeface="Arial Narrow" pitchFamily="34" charset="0"/>
              <a:cs typeface="Arial" pitchFamily="34" charset="0"/>
            </a:endParaRPr>
          </a:p>
          <a:p>
            <a:pPr marL="115557" indent="-115557"/>
            <a:r>
              <a:rPr lang="en-US" sz="1400" dirty="0">
                <a:latin typeface="Arial Narrow" pitchFamily="34" charset="0"/>
                <a:cs typeface="Arial" pitchFamily="34" charset="0"/>
              </a:rPr>
              <a:t>Facilitator can decide whether to review correct answers or wait until the end of the workshop to allow participants to learn over time if their responses were correct or not. </a:t>
            </a:r>
            <a:endParaRPr lang="en-US" sz="1400" dirty="0" smtClean="0">
              <a:latin typeface="Arial Narrow" pitchFamily="34" charset="0"/>
              <a:cs typeface="Arial" pitchFamily="34" charset="0"/>
            </a:endParaRPr>
          </a:p>
          <a:p>
            <a:pPr marL="115557" indent="-115557"/>
            <a:r>
              <a:rPr lang="en-US" sz="1400" dirty="0" smtClean="0">
                <a:latin typeface="Arial Narrow" pitchFamily="34" charset="0"/>
                <a:cs typeface="Arial" pitchFamily="34" charset="0"/>
              </a:rPr>
              <a:t>An </a:t>
            </a:r>
            <a:r>
              <a:rPr lang="en-US" sz="1400" dirty="0">
                <a:latin typeface="Arial Narrow" pitchFamily="34" charset="0"/>
                <a:cs typeface="Arial" pitchFamily="34" charset="0"/>
              </a:rPr>
              <a:t>“I-Clicker” or similar tool may be used for group review with answers provided OR left open-ended, at the discretion of the facilitator. Participants should return the completed handout to their packets for future </a:t>
            </a:r>
            <a:r>
              <a:rPr lang="en-US" sz="1400" dirty="0" smtClean="0">
                <a:latin typeface="Arial Narrow" pitchFamily="34" charset="0"/>
                <a:cs typeface="Arial" pitchFamily="34" charset="0"/>
              </a:rPr>
              <a:t>reference</a:t>
            </a:r>
            <a:r>
              <a:rPr lang="en-US" sz="1400" dirty="0" smtClean="0">
                <a:latin typeface="Arial Narrow" pitchFamily="34" charset="0"/>
                <a:cs typeface="Arial" pitchFamily="34" charset="0"/>
              </a:rPr>
              <a:t>.</a:t>
            </a:r>
            <a:endParaRPr lang="en-US" sz="1400" b="1" dirty="0">
              <a:latin typeface="Arial Narrow" pitchFamily="34" charset="0"/>
              <a:cs typeface="Arial" pitchFamily="34" charset="0"/>
            </a:endParaRPr>
          </a:p>
          <a:p>
            <a:pPr marL="0" indent="0">
              <a:buNone/>
            </a:pPr>
            <a:r>
              <a:rPr lang="en-US" sz="1400" b="1" dirty="0">
                <a:latin typeface="Arial Narrow" pitchFamily="34" charset="0"/>
                <a:cs typeface="Arial" pitchFamily="34" charset="0"/>
              </a:rPr>
              <a:t>Talking Points:</a:t>
            </a:r>
            <a:endParaRPr lang="en-US" sz="1400" dirty="0">
              <a:latin typeface="Arial Narrow" pitchFamily="34" charset="0"/>
              <a:cs typeface="Arial" pitchFamily="34" charset="0"/>
            </a:endParaRPr>
          </a:p>
          <a:p>
            <a:pPr marL="115557" indent="-115557" defTabSz="462229">
              <a:spcAft>
                <a:spcPts val="607"/>
              </a:spcAft>
              <a:tabLst>
                <a:tab pos="6013795" algn="r"/>
              </a:tabLst>
              <a:defRPr/>
            </a:pPr>
            <a:r>
              <a:rPr lang="en-US" sz="1400" dirty="0">
                <a:latin typeface="Arial Narrow" pitchFamily="34" charset="0"/>
                <a:cs typeface="Arial" pitchFamily="34" charset="0"/>
              </a:rPr>
              <a:t>Before beginning the module, you will participate in a pre-assessment. This activity will assess your knowledge of the SMP prior to beginning the lessons. </a:t>
            </a:r>
          </a:p>
          <a:p>
            <a:pPr marL="115557" indent="-115557" defTabSz="462229">
              <a:spcAft>
                <a:spcPts val="607"/>
              </a:spcAft>
              <a:tabLst>
                <a:tab pos="6013795" algn="r"/>
              </a:tabLst>
              <a:defRPr/>
            </a:pPr>
            <a:r>
              <a:rPr lang="en-US" sz="1400" dirty="0">
                <a:latin typeface="Arial Narrow" pitchFamily="34" charset="0"/>
                <a:cs typeface="Arial" pitchFamily="34" charset="0"/>
              </a:rPr>
              <a:t>The assessment will be repeated upon completing the module activities to assess your learning</a:t>
            </a:r>
            <a:r>
              <a:rPr lang="en-US" sz="1400" dirty="0" smtClean="0">
                <a:latin typeface="Arial Narrow" pitchFamily="34" charset="0"/>
                <a:cs typeface="Arial" pitchFamily="34" charset="0"/>
              </a:rPr>
              <a:t>.</a:t>
            </a:r>
            <a:endParaRPr lang="en-US" sz="1400" dirty="0">
              <a:latin typeface="Arial Narrow" pitchFamily="34" charset="0"/>
              <a:cs typeface="Arial" pitchFamily="34" charset="0"/>
            </a:endParaRPr>
          </a:p>
          <a:p>
            <a:pPr marL="0" indent="0">
              <a:buNone/>
            </a:pPr>
            <a:r>
              <a:rPr lang="en-US" sz="1400" b="1" dirty="0">
                <a:latin typeface="Arial Narrow" pitchFamily="34" charset="0"/>
                <a:cs typeface="Arial" pitchFamily="34" charset="0"/>
              </a:rPr>
              <a:t>Pre-Assessment answers:</a:t>
            </a:r>
          </a:p>
          <a:p>
            <a:pPr marL="0" indent="0">
              <a:buNone/>
            </a:pPr>
            <a:r>
              <a:rPr lang="en-US" sz="1400" dirty="0">
                <a:latin typeface="Arial Narrow" pitchFamily="34" charset="0"/>
                <a:cs typeface="Arial" pitchFamily="34" charset="0"/>
              </a:rPr>
              <a:t> 1.  c</a:t>
            </a:r>
          </a:p>
          <a:p>
            <a:pPr marL="0" indent="0">
              <a:buNone/>
            </a:pPr>
            <a:r>
              <a:rPr lang="en-US" sz="1400" dirty="0">
                <a:latin typeface="Arial Narrow" pitchFamily="34" charset="0"/>
                <a:cs typeface="Arial" pitchFamily="34" charset="0"/>
              </a:rPr>
              <a:t> 2.  c</a:t>
            </a:r>
          </a:p>
          <a:p>
            <a:pPr marL="0" indent="0">
              <a:buNone/>
            </a:pPr>
            <a:r>
              <a:rPr lang="en-US" sz="1400" dirty="0">
                <a:latin typeface="Arial Narrow" pitchFamily="34" charset="0"/>
                <a:cs typeface="Arial" pitchFamily="34" charset="0"/>
              </a:rPr>
              <a:t> 3.  d</a:t>
            </a:r>
          </a:p>
          <a:p>
            <a:pPr marL="0" indent="0">
              <a:buNone/>
            </a:pPr>
            <a:r>
              <a:rPr lang="en-US" sz="1400" dirty="0">
                <a:latin typeface="Arial Narrow" pitchFamily="34" charset="0"/>
                <a:cs typeface="Arial" pitchFamily="34" charset="0"/>
              </a:rPr>
              <a:t> 4.  a</a:t>
            </a:r>
          </a:p>
          <a:p>
            <a:pPr marL="0" indent="0">
              <a:buNone/>
            </a:pPr>
            <a:r>
              <a:rPr lang="en-US" sz="1400" dirty="0">
                <a:latin typeface="Arial Narrow" pitchFamily="34" charset="0"/>
                <a:cs typeface="Arial" pitchFamily="34" charset="0"/>
              </a:rPr>
              <a:t> 5.  c</a:t>
            </a:r>
          </a:p>
          <a:p>
            <a:pPr marL="0" indent="0">
              <a:buNone/>
            </a:pPr>
            <a:r>
              <a:rPr lang="en-US" sz="1400" dirty="0">
                <a:latin typeface="Arial Narrow" pitchFamily="34" charset="0"/>
                <a:cs typeface="Arial" pitchFamily="34" charset="0"/>
              </a:rPr>
              <a:t> 6.  True</a:t>
            </a:r>
          </a:p>
          <a:p>
            <a:pPr marL="0" indent="0">
              <a:buNone/>
            </a:pPr>
            <a:r>
              <a:rPr lang="en-US" sz="1400" dirty="0">
                <a:latin typeface="Arial Narrow" pitchFamily="34" charset="0"/>
                <a:cs typeface="Arial" pitchFamily="34" charset="0"/>
              </a:rPr>
              <a:t> 7.  False</a:t>
            </a:r>
          </a:p>
          <a:p>
            <a:pPr marL="0" indent="0">
              <a:buNone/>
            </a:pPr>
            <a:r>
              <a:rPr lang="en-US" sz="1400" dirty="0">
                <a:latin typeface="Arial Narrow" pitchFamily="34" charset="0"/>
                <a:cs typeface="Arial" pitchFamily="34" charset="0"/>
              </a:rPr>
              <a:t> 8.  False</a:t>
            </a:r>
          </a:p>
          <a:p>
            <a:pPr marL="0" indent="0">
              <a:buNone/>
            </a:pPr>
            <a:r>
              <a:rPr lang="en-US" sz="1400" dirty="0">
                <a:latin typeface="Arial Narrow" pitchFamily="34" charset="0"/>
                <a:cs typeface="Arial" pitchFamily="34" charset="0"/>
              </a:rPr>
              <a:t> 9.  False</a:t>
            </a:r>
          </a:p>
          <a:p>
            <a:pPr marL="0" indent="0">
              <a:buNone/>
            </a:pPr>
            <a:r>
              <a:rPr lang="en-US" sz="1400" dirty="0">
                <a:latin typeface="Arial Narrow" pitchFamily="34" charset="0"/>
                <a:cs typeface="Arial" pitchFamily="34" charset="0"/>
              </a:rPr>
              <a:t>10. True</a:t>
            </a:r>
          </a:p>
          <a:p>
            <a:pPr marL="115557" indent="-115557" defTabSz="462229">
              <a:spcAft>
                <a:spcPts val="607"/>
              </a:spcAft>
              <a:tabLst>
                <a:tab pos="6013795" algn="r"/>
              </a:tabLst>
              <a:defRPr/>
            </a:pPr>
            <a:endParaRPr lang="en-US" dirty="0" smtClean="0"/>
          </a:p>
          <a:p>
            <a:pPr marL="0" indent="0">
              <a:buNone/>
            </a:pPr>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grpSp>
        <p:nvGrpSpPr>
          <p:cNvPr id="2" name="Group 12"/>
          <p:cNvGrpSpPr>
            <a:grpSpLocks/>
          </p:cNvGrpSpPr>
          <p:nvPr userDrawn="1"/>
        </p:nvGrpSpPr>
        <p:grpSpPr bwMode="auto">
          <a:xfrm>
            <a:off x="0" y="0"/>
            <a:ext cx="9144000" cy="6858000"/>
            <a:chOff x="0" y="0"/>
            <a:chExt cx="5760" cy="4320"/>
          </a:xfrm>
        </p:grpSpPr>
        <p:sp>
          <p:nvSpPr>
            <p:cNvPr id="4" name="Rectangle 13"/>
            <p:cNvSpPr>
              <a:spLocks noChangeArrowheads="1"/>
            </p:cNvSpPr>
            <p:nvPr/>
          </p:nvSpPr>
          <p:spPr bwMode="auto">
            <a:xfrm>
              <a:off x="0" y="0"/>
              <a:ext cx="5760" cy="4320"/>
            </a:xfrm>
            <a:prstGeom prst="rect">
              <a:avLst/>
            </a:prstGeom>
            <a:solidFill>
              <a:srgbClr val="FEED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endParaRPr lang="en-US" dirty="0">
                <a:solidFill>
                  <a:schemeClr val="tx1"/>
                </a:solidFill>
                <a:latin typeface="Arial Narrow"/>
              </a:endParaRPr>
            </a:p>
          </p:txBody>
        </p:sp>
        <p:sp>
          <p:nvSpPr>
            <p:cNvPr id="5" name="Rectangle 14"/>
            <p:cNvSpPr>
              <a:spLocks noChangeArrowheads="1"/>
            </p:cNvSpPr>
            <p:nvPr/>
          </p:nvSpPr>
          <p:spPr bwMode="auto">
            <a:xfrm>
              <a:off x="1248" y="1392"/>
              <a:ext cx="4512" cy="96"/>
            </a:xfrm>
            <a:prstGeom prst="rect">
              <a:avLst/>
            </a:prstGeom>
            <a:gradFill rotWithShape="0">
              <a:gsLst>
                <a:gs pos="0">
                  <a:srgbClr val="F17157"/>
                </a:gs>
                <a:gs pos="100000">
                  <a:srgbClr val="FAD0C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dirty="0">
                <a:latin typeface="Arial Narrow"/>
              </a:endParaRPr>
            </a:p>
          </p:txBody>
        </p:sp>
        <p:sp>
          <p:nvSpPr>
            <p:cNvPr id="6" name="Rectangle 15"/>
            <p:cNvSpPr>
              <a:spLocks noChangeArrowheads="1"/>
            </p:cNvSpPr>
            <p:nvPr/>
          </p:nvSpPr>
          <p:spPr bwMode="auto">
            <a:xfrm>
              <a:off x="0" y="0"/>
              <a:ext cx="1056" cy="4320"/>
            </a:xfrm>
            <a:prstGeom prst="rect">
              <a:avLst/>
            </a:prstGeom>
            <a:solidFill>
              <a:srgbClr val="F3D68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dirty="0">
                <a:latin typeface="Arial Narrow"/>
              </a:endParaRPr>
            </a:p>
          </p:txBody>
        </p:sp>
        <p:pic>
          <p:nvPicPr>
            <p:cNvPr id="7" name="Picture 16" descr="Color-ppt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 y="288"/>
              <a:ext cx="864" cy="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Rectangle 17"/>
          <p:cNvSpPr>
            <a:spLocks noChangeArrowheads="1"/>
          </p:cNvSpPr>
          <p:nvPr userDrawn="1"/>
        </p:nvSpPr>
        <p:spPr bwMode="auto">
          <a:xfrm>
            <a:off x="1905000" y="6096000"/>
            <a:ext cx="7162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spcBef>
                <a:spcPts val="800"/>
              </a:spcBef>
            </a:pPr>
            <a:r>
              <a:rPr lang="en-US" sz="1100" b="1" dirty="0">
                <a:solidFill>
                  <a:srgbClr val="070C51"/>
                </a:solidFill>
                <a:latin typeface="Arial Narrow"/>
              </a:rPr>
              <a:t>CALIFORNIA DEPARTMENT OF EDUCATION</a:t>
            </a:r>
            <a:br>
              <a:rPr lang="en-US" sz="1100" b="1" dirty="0">
                <a:solidFill>
                  <a:srgbClr val="070C51"/>
                </a:solidFill>
                <a:latin typeface="Arial Narrow"/>
              </a:rPr>
            </a:br>
            <a:r>
              <a:rPr lang="en-US" sz="1100" dirty="0">
                <a:solidFill>
                  <a:srgbClr val="070C51"/>
                </a:solidFill>
                <a:latin typeface="Arial Narrow"/>
              </a:rPr>
              <a:t>Tom Torlakson, State Superintendent of Public Instruction</a:t>
            </a:r>
            <a:endParaRPr lang="en-US" sz="1200" b="1" dirty="0">
              <a:solidFill>
                <a:schemeClr val="tx2"/>
              </a:solidFill>
              <a:latin typeface="Arial Narrow"/>
            </a:endParaRPr>
          </a:p>
        </p:txBody>
      </p:sp>
      <p:sp>
        <p:nvSpPr>
          <p:cNvPr id="25607" name="Rectangle 7"/>
          <p:cNvSpPr>
            <a:spLocks noGrp="1" noChangeArrowheads="1"/>
          </p:cNvSpPr>
          <p:nvPr>
            <p:ph type="ctrTitle"/>
          </p:nvPr>
        </p:nvSpPr>
        <p:spPr>
          <a:xfrm>
            <a:off x="1981200" y="2760663"/>
            <a:ext cx="6781800" cy="2420937"/>
          </a:xfrm>
        </p:spPr>
        <p:txBody>
          <a:bodyPr/>
          <a:lstStyle>
            <a:lvl1pPr>
              <a:defRPr/>
            </a:lvl1pPr>
          </a:lstStyle>
          <a:p>
            <a:r>
              <a:rPr lang="en-US"/>
              <a:t>Click to edit Master title style</a:t>
            </a:r>
          </a:p>
        </p:txBody>
      </p:sp>
    </p:spTree>
    <p:extLst>
      <p:ext uri="{BB962C8B-B14F-4D97-AF65-F5344CB8AC3E}">
        <p14:creationId xmlns:p14="http://schemas.microsoft.com/office/powerpoint/2010/main" val="2353720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Footer Placeholder 7"/>
          <p:cNvSpPr>
            <a:spLocks noGrp="1"/>
          </p:cNvSpPr>
          <p:nvPr>
            <p:ph type="ftr" sz="quarter" idx="3"/>
          </p:nvPr>
        </p:nvSpPr>
        <p:spPr>
          <a:xfrm>
            <a:off x="587739" y="6486693"/>
            <a:ext cx="3673342" cy="365125"/>
          </a:xfrm>
          <a:prstGeom prst="rect">
            <a:avLst/>
          </a:prstGeom>
        </p:spPr>
        <p:txBody>
          <a:bodyPr vert="horz" lIns="91440" tIns="45720" rIns="91440" bIns="45720" rtlCol="0" anchor="t"/>
          <a:lstStyle>
            <a:lvl1pPr algn="l">
              <a:defRPr sz="1200" b="1">
                <a:solidFill>
                  <a:srgbClr val="000000"/>
                </a:solidFill>
                <a:latin typeface="Arial Narrow"/>
                <a:cs typeface="Arial Narrow"/>
              </a:defRPr>
            </a:lvl1pPr>
          </a:lstStyle>
          <a:p>
            <a:r>
              <a:rPr lang="en-US" dirty="0" smtClean="0"/>
              <a:t>| California Department of Education</a:t>
            </a:r>
            <a:endParaRPr lang="en-US" dirty="0"/>
          </a:p>
        </p:txBody>
      </p:sp>
      <p:sp>
        <p:nvSpPr>
          <p:cNvPr id="5" name="Slide Number Placeholder 8"/>
          <p:cNvSpPr>
            <a:spLocks noGrp="1"/>
          </p:cNvSpPr>
          <p:nvPr>
            <p:ph type="sldNum" sz="quarter" idx="4"/>
          </p:nvPr>
        </p:nvSpPr>
        <p:spPr>
          <a:xfrm>
            <a:off x="339129" y="6486693"/>
            <a:ext cx="395540" cy="365125"/>
          </a:xfrm>
          <a:prstGeom prst="rect">
            <a:avLst/>
          </a:prstGeom>
        </p:spPr>
        <p:txBody>
          <a:bodyPr vert="horz" lIns="91440" tIns="45720" rIns="91440" bIns="45720" rtlCol="0" anchor="t"/>
          <a:lstStyle>
            <a:lvl1pPr algn="r">
              <a:defRPr sz="1200" b="1">
                <a:solidFill>
                  <a:schemeClr val="tx1"/>
                </a:solidFill>
              </a:defRPr>
            </a:lvl1pPr>
          </a:lstStyle>
          <a:p>
            <a:fld id="{13282393-FE81-4EAE-A294-F0392B34921A}"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Footer Placeholder 7"/>
          <p:cNvSpPr>
            <a:spLocks noGrp="1"/>
          </p:cNvSpPr>
          <p:nvPr>
            <p:ph type="ftr" sz="quarter" idx="3"/>
          </p:nvPr>
        </p:nvSpPr>
        <p:spPr>
          <a:xfrm>
            <a:off x="587739" y="6486693"/>
            <a:ext cx="3673342" cy="365125"/>
          </a:xfrm>
          <a:prstGeom prst="rect">
            <a:avLst/>
          </a:prstGeom>
        </p:spPr>
        <p:txBody>
          <a:bodyPr vert="horz" lIns="91440" tIns="45720" rIns="91440" bIns="45720" rtlCol="0" anchor="t"/>
          <a:lstStyle>
            <a:lvl1pPr algn="l">
              <a:defRPr sz="1200" b="1">
                <a:solidFill>
                  <a:srgbClr val="000000"/>
                </a:solidFill>
                <a:latin typeface="Arial Narrow"/>
                <a:cs typeface="Arial Narrow"/>
              </a:defRPr>
            </a:lvl1pPr>
          </a:lstStyle>
          <a:p>
            <a:r>
              <a:rPr lang="en-US" dirty="0" smtClean="0"/>
              <a:t>| California Department of Education</a:t>
            </a:r>
            <a:endParaRPr lang="en-US" dirty="0"/>
          </a:p>
        </p:txBody>
      </p:sp>
      <p:sp>
        <p:nvSpPr>
          <p:cNvPr id="15" name="Slide Number Placeholder 8"/>
          <p:cNvSpPr>
            <a:spLocks noGrp="1"/>
          </p:cNvSpPr>
          <p:nvPr>
            <p:ph type="sldNum" sz="quarter" idx="4"/>
          </p:nvPr>
        </p:nvSpPr>
        <p:spPr>
          <a:xfrm>
            <a:off x="339129" y="6486693"/>
            <a:ext cx="395540" cy="365125"/>
          </a:xfrm>
          <a:prstGeom prst="rect">
            <a:avLst/>
          </a:prstGeom>
        </p:spPr>
        <p:txBody>
          <a:bodyPr vert="horz" lIns="91440" tIns="45720" rIns="91440" bIns="45720" rtlCol="0" anchor="t"/>
          <a:lstStyle>
            <a:lvl1pPr algn="r">
              <a:defRPr sz="1200" b="1">
                <a:solidFill>
                  <a:schemeClr val="tx1"/>
                </a:solidFill>
              </a:defRPr>
            </a:lvl1pPr>
          </a:lstStyle>
          <a:p>
            <a:fld id="{13282393-FE81-4EAE-A294-F0392B34921A}"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81302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81302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5" name="Footer Placeholder 7"/>
          <p:cNvSpPr>
            <a:spLocks noGrp="1"/>
          </p:cNvSpPr>
          <p:nvPr>
            <p:ph type="ftr" sz="quarter" idx="3"/>
          </p:nvPr>
        </p:nvSpPr>
        <p:spPr>
          <a:xfrm>
            <a:off x="587739" y="6486693"/>
            <a:ext cx="3673342" cy="365125"/>
          </a:xfrm>
          <a:prstGeom prst="rect">
            <a:avLst/>
          </a:prstGeom>
        </p:spPr>
        <p:txBody>
          <a:bodyPr vert="horz" lIns="91440" tIns="45720" rIns="91440" bIns="45720" rtlCol="0" anchor="t"/>
          <a:lstStyle>
            <a:lvl1pPr algn="l">
              <a:defRPr sz="1200" b="1">
                <a:solidFill>
                  <a:srgbClr val="000000"/>
                </a:solidFill>
                <a:latin typeface="Arial Narrow"/>
                <a:cs typeface="Arial Narrow"/>
              </a:defRPr>
            </a:lvl1pPr>
          </a:lstStyle>
          <a:p>
            <a:r>
              <a:rPr lang="en-US" dirty="0" smtClean="0"/>
              <a:t>| California Department of Education</a:t>
            </a:r>
            <a:endParaRPr lang="en-US" dirty="0"/>
          </a:p>
        </p:txBody>
      </p:sp>
      <p:sp>
        <p:nvSpPr>
          <p:cNvPr id="16" name="Slide Number Placeholder 8"/>
          <p:cNvSpPr>
            <a:spLocks noGrp="1"/>
          </p:cNvSpPr>
          <p:nvPr>
            <p:ph type="sldNum" sz="quarter" idx="4"/>
          </p:nvPr>
        </p:nvSpPr>
        <p:spPr>
          <a:xfrm>
            <a:off x="339129" y="6486693"/>
            <a:ext cx="395540" cy="365125"/>
          </a:xfrm>
          <a:prstGeom prst="rect">
            <a:avLst/>
          </a:prstGeom>
        </p:spPr>
        <p:txBody>
          <a:bodyPr vert="horz" lIns="91440" tIns="45720" rIns="91440" bIns="45720" rtlCol="0" anchor="t"/>
          <a:lstStyle>
            <a:lvl1pPr algn="r">
              <a:defRPr sz="1200" b="1">
                <a:solidFill>
                  <a:schemeClr val="tx1"/>
                </a:solidFill>
              </a:defRPr>
            </a:lvl1pPr>
          </a:lstStyle>
          <a:p>
            <a:fld id="{13282393-FE81-4EAE-A294-F0392B34921A}"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704297"/>
            <a:ext cx="7772400" cy="1286793"/>
          </a:xfrm>
        </p:spPr>
        <p:txBody>
          <a:bodyPr>
            <a:normAutofit/>
          </a:bodyPr>
          <a:lstStyle>
            <a:lvl1pPr>
              <a:defRPr sz="3600"/>
            </a:lvl1pPr>
          </a:lstStyle>
          <a:p>
            <a:r>
              <a:rPr lang="en-US" dirty="0" smtClean="0"/>
              <a:t>Click to edit Master title style</a:t>
            </a:r>
            <a:endParaRPr lang="en-US" dirty="0"/>
          </a:p>
        </p:txBody>
      </p:sp>
      <p:sp>
        <p:nvSpPr>
          <p:cNvPr id="7" name="Footer Placeholder 7"/>
          <p:cNvSpPr>
            <a:spLocks noGrp="1"/>
          </p:cNvSpPr>
          <p:nvPr>
            <p:ph type="ftr" sz="quarter" idx="3"/>
          </p:nvPr>
        </p:nvSpPr>
        <p:spPr>
          <a:xfrm>
            <a:off x="587739" y="6486693"/>
            <a:ext cx="3673342" cy="365125"/>
          </a:xfrm>
          <a:prstGeom prst="rect">
            <a:avLst/>
          </a:prstGeom>
        </p:spPr>
        <p:txBody>
          <a:bodyPr vert="horz" lIns="91440" tIns="45720" rIns="91440" bIns="45720" rtlCol="0" anchor="t"/>
          <a:lstStyle>
            <a:lvl1pPr algn="l">
              <a:defRPr sz="1200" b="1">
                <a:solidFill>
                  <a:srgbClr val="000000"/>
                </a:solidFill>
                <a:latin typeface="Arial Narrow"/>
                <a:cs typeface="Arial Narrow"/>
              </a:defRPr>
            </a:lvl1pPr>
          </a:lstStyle>
          <a:p>
            <a:r>
              <a:rPr lang="en-US" dirty="0" smtClean="0"/>
              <a:t>| California Department of Education</a:t>
            </a:r>
            <a:endParaRPr lang="en-US" dirty="0"/>
          </a:p>
        </p:txBody>
      </p:sp>
      <p:sp>
        <p:nvSpPr>
          <p:cNvPr id="8" name="Slide Number Placeholder 8"/>
          <p:cNvSpPr>
            <a:spLocks noGrp="1"/>
          </p:cNvSpPr>
          <p:nvPr>
            <p:ph type="sldNum" sz="quarter" idx="4"/>
          </p:nvPr>
        </p:nvSpPr>
        <p:spPr>
          <a:xfrm>
            <a:off x="339129" y="6486693"/>
            <a:ext cx="395540" cy="365125"/>
          </a:xfrm>
          <a:prstGeom prst="rect">
            <a:avLst/>
          </a:prstGeom>
        </p:spPr>
        <p:txBody>
          <a:bodyPr vert="horz" lIns="91440" tIns="45720" rIns="91440" bIns="45720" rtlCol="0" anchor="t"/>
          <a:lstStyle>
            <a:lvl1pPr algn="r">
              <a:defRPr sz="1200" b="1">
                <a:solidFill>
                  <a:schemeClr val="tx1"/>
                </a:solidFill>
              </a:defRPr>
            </a:lvl1pPr>
          </a:lstStyle>
          <a:p>
            <a:fld id="{13282393-FE81-4EAE-A294-F0392B34921A}"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Rectangle 15"/>
          <p:cNvSpPr>
            <a:spLocks noChangeArrowheads="1"/>
          </p:cNvSpPr>
          <p:nvPr userDrawn="1"/>
        </p:nvSpPr>
        <p:spPr bwMode="auto">
          <a:xfrm>
            <a:off x="0" y="0"/>
            <a:ext cx="9144000" cy="1392157"/>
          </a:xfrm>
          <a:prstGeom prst="rect">
            <a:avLst/>
          </a:prstGeom>
          <a:solidFill>
            <a:srgbClr val="F3D68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dirty="0">
              <a:latin typeface="Arial Narrow"/>
            </a:endParaRPr>
          </a:p>
        </p:txBody>
      </p:sp>
      <p:sp>
        <p:nvSpPr>
          <p:cNvPr id="2" name="Title Placeholder 1"/>
          <p:cNvSpPr>
            <a:spLocks noGrp="1"/>
          </p:cNvSpPr>
          <p:nvPr>
            <p:ph type="title"/>
          </p:nvPr>
        </p:nvSpPr>
        <p:spPr>
          <a:xfrm>
            <a:off x="457200" y="71113"/>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82351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7"/>
          <p:cNvSpPr>
            <a:spLocks noGrp="1"/>
          </p:cNvSpPr>
          <p:nvPr>
            <p:ph type="ftr" sz="quarter" idx="3"/>
          </p:nvPr>
        </p:nvSpPr>
        <p:spPr>
          <a:xfrm>
            <a:off x="587739" y="6486693"/>
            <a:ext cx="3673342" cy="365125"/>
          </a:xfrm>
          <a:prstGeom prst="rect">
            <a:avLst/>
          </a:prstGeom>
        </p:spPr>
        <p:txBody>
          <a:bodyPr vert="horz" lIns="91440" tIns="45720" rIns="91440" bIns="45720" rtlCol="0" anchor="t"/>
          <a:lstStyle>
            <a:lvl1pPr algn="l">
              <a:defRPr sz="1200" b="1">
                <a:solidFill>
                  <a:srgbClr val="000000"/>
                </a:solidFill>
                <a:latin typeface="Arial Narrow"/>
                <a:cs typeface="Arial Narrow"/>
              </a:defRPr>
            </a:lvl1pPr>
          </a:lstStyle>
          <a:p>
            <a:r>
              <a:rPr lang="en-US" dirty="0" smtClean="0"/>
              <a:t>| California Department of Education</a:t>
            </a:r>
            <a:endParaRPr lang="en-US" dirty="0"/>
          </a:p>
        </p:txBody>
      </p:sp>
      <p:sp>
        <p:nvSpPr>
          <p:cNvPr id="9" name="Slide Number Placeholder 8"/>
          <p:cNvSpPr>
            <a:spLocks noGrp="1"/>
          </p:cNvSpPr>
          <p:nvPr>
            <p:ph type="sldNum" sz="quarter" idx="4"/>
          </p:nvPr>
        </p:nvSpPr>
        <p:spPr>
          <a:xfrm>
            <a:off x="339129" y="6486693"/>
            <a:ext cx="395540" cy="365125"/>
          </a:xfrm>
          <a:prstGeom prst="rect">
            <a:avLst/>
          </a:prstGeom>
        </p:spPr>
        <p:txBody>
          <a:bodyPr vert="horz" lIns="91440" tIns="45720" rIns="91440" bIns="45720" rtlCol="0" anchor="t"/>
          <a:lstStyle>
            <a:lvl1pPr algn="r">
              <a:defRPr sz="1200" b="1">
                <a:solidFill>
                  <a:schemeClr val="tx1"/>
                </a:solidFill>
              </a:defRPr>
            </a:lvl1pPr>
          </a:lstStyle>
          <a:p>
            <a:fld id="{13282393-FE81-4EAE-A294-F0392B34921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0" r:id="rId1"/>
    <p:sldLayoutId id="2147483649" r:id="rId2"/>
    <p:sldLayoutId id="2147483650" r:id="rId3"/>
    <p:sldLayoutId id="2147483652" r:id="rId4"/>
  </p:sldLayoutIdLst>
  <p:hf hdr="0" dt="0"/>
  <p:txStyles>
    <p:titleStyle>
      <a:lvl1pPr algn="l" defTabSz="457200" rtl="0" eaLnBrk="1" latinLnBrk="0" hangingPunct="1">
        <a:spcBef>
          <a:spcPct val="0"/>
        </a:spcBef>
        <a:buNone/>
        <a:defRPr sz="4400" b="1" kern="1200">
          <a:solidFill>
            <a:schemeClr val="tx1"/>
          </a:solidFill>
          <a:latin typeface="Arial Narrow"/>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Arial Narrow"/>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Arial Narrow"/>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Arial Narrow"/>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Arial Narrow"/>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Arial Narrow"/>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15"/>
          <p:cNvSpPr>
            <a:spLocks noChangeArrowheads="1"/>
          </p:cNvSpPr>
          <p:nvPr userDrawn="1"/>
        </p:nvSpPr>
        <p:spPr bwMode="auto">
          <a:xfrm>
            <a:off x="0" y="4695942"/>
            <a:ext cx="9144000" cy="1311859"/>
          </a:xfrm>
          <a:prstGeom prst="rect">
            <a:avLst/>
          </a:prstGeom>
          <a:solidFill>
            <a:srgbClr val="F3D68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dirty="0">
              <a:latin typeface="Arial Narrow"/>
            </a:endParaRPr>
          </a:p>
        </p:txBody>
      </p:sp>
      <p:sp>
        <p:nvSpPr>
          <p:cNvPr id="2" name="Title Placeholder 1"/>
          <p:cNvSpPr>
            <a:spLocks noGrp="1"/>
          </p:cNvSpPr>
          <p:nvPr>
            <p:ph type="title"/>
          </p:nvPr>
        </p:nvSpPr>
        <p:spPr>
          <a:xfrm>
            <a:off x="473917" y="4695942"/>
            <a:ext cx="8229600" cy="1311859"/>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8" name="Footer Placeholder 7"/>
          <p:cNvSpPr>
            <a:spLocks noGrp="1"/>
          </p:cNvSpPr>
          <p:nvPr>
            <p:ph type="ftr" sz="quarter" idx="3"/>
          </p:nvPr>
        </p:nvSpPr>
        <p:spPr>
          <a:xfrm>
            <a:off x="587739" y="6486693"/>
            <a:ext cx="3673342" cy="365125"/>
          </a:xfrm>
          <a:prstGeom prst="rect">
            <a:avLst/>
          </a:prstGeom>
        </p:spPr>
        <p:txBody>
          <a:bodyPr vert="horz" lIns="91440" tIns="45720" rIns="91440" bIns="45720" rtlCol="0" anchor="t"/>
          <a:lstStyle>
            <a:lvl1pPr algn="l">
              <a:defRPr sz="1200" b="1">
                <a:solidFill>
                  <a:srgbClr val="000000"/>
                </a:solidFill>
                <a:latin typeface="Arial Narrow"/>
                <a:cs typeface="Arial Narrow"/>
              </a:defRPr>
            </a:lvl1pPr>
          </a:lstStyle>
          <a:p>
            <a:r>
              <a:rPr lang="en-US" dirty="0" smtClean="0"/>
              <a:t>| California Department of Education</a:t>
            </a:r>
            <a:endParaRPr lang="en-US" dirty="0"/>
          </a:p>
        </p:txBody>
      </p:sp>
      <p:sp>
        <p:nvSpPr>
          <p:cNvPr id="9" name="Slide Number Placeholder 8"/>
          <p:cNvSpPr>
            <a:spLocks noGrp="1"/>
          </p:cNvSpPr>
          <p:nvPr>
            <p:ph type="sldNum" sz="quarter" idx="4"/>
          </p:nvPr>
        </p:nvSpPr>
        <p:spPr>
          <a:xfrm>
            <a:off x="339129" y="6486693"/>
            <a:ext cx="395540" cy="365125"/>
          </a:xfrm>
          <a:prstGeom prst="rect">
            <a:avLst/>
          </a:prstGeom>
        </p:spPr>
        <p:txBody>
          <a:bodyPr vert="horz" lIns="91440" tIns="45720" rIns="91440" bIns="45720" rtlCol="0" anchor="t"/>
          <a:lstStyle>
            <a:lvl1pPr algn="r">
              <a:defRPr sz="1200" b="1">
                <a:solidFill>
                  <a:schemeClr val="tx1"/>
                </a:solidFill>
              </a:defRPr>
            </a:lvl1pPr>
          </a:lstStyle>
          <a:p>
            <a:fld id="{13282393-FE81-4EAE-A294-F0392B34921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2" r:id="rId1"/>
  </p:sldLayoutIdLst>
  <p:txStyles>
    <p:titleStyle>
      <a:lvl1pPr algn="ctr" defTabSz="457200" rtl="0" eaLnBrk="1" latinLnBrk="0" hangingPunct="1">
        <a:spcBef>
          <a:spcPct val="0"/>
        </a:spcBef>
        <a:buNone/>
        <a:defRPr sz="3800" b="1" kern="1200">
          <a:solidFill>
            <a:schemeClr val="tx1"/>
          </a:solidFill>
          <a:latin typeface="Arial Narrow"/>
          <a:ea typeface="+mj-ea"/>
          <a:cs typeface="Arial Narrow"/>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hyperlink" Target="http://myboe.org/portal/default/Content/Viewer/Content?action=2&amp;scId=306591&amp;sciId=11776" TargetMode="Externa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illustrativemathematics.org" TargetMode="External"/><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16.xml.rels><?xml version="1.0" encoding="UTF-8" standalone="yes"?>
<Relationships xmlns="http://schemas.openxmlformats.org/package/2006/relationships"><Relationship Id="rId3" Type="http://schemas.openxmlformats.org/officeDocument/2006/relationships/hyperlink" Target="http://illustrativemathematics.org" TargetMode="External"/><Relationship Id="rId2" Type="http://schemas.openxmlformats.org/officeDocument/2006/relationships/notesSlide" Target="../notesSlides/notesSlide16.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hyperlink" Target="http://myboe.org/" TargetMode="External"/><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hyperlink" Target="http://www.myboe.org/"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hyperlink" Target="http://myboe.org/portal/default/Group/Viewer/GroupView?action=2&amp;gid=2996"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microsoft.com/office/2007/relationships/hdphoto" Target="../media/hdphoto1.wdp"/></Relationships>
</file>

<file path=ppt/slides/_rels/slide2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hyperlink" Target="http://programs.ccsso.org/ccv/JZ_4.m4v" TargetMode="External"/><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3" Type="http://schemas.openxmlformats.org/officeDocument/2006/relationships/hyperlink" Target="http://www.corestandards.org/assets/application-to-students-with-disabilities.pdf" TargetMode="External"/><Relationship Id="rId7" Type="http://schemas.openxmlformats.org/officeDocument/2006/relationships/hyperlink" Target="http://www.naesp.org/principal-septemberoctober-2012-common-core/access-common-core-all-0" TargetMode="External"/><Relationship Id="rId2" Type="http://schemas.openxmlformats.org/officeDocument/2006/relationships/notesSlide" Target="../notesSlides/notesSlide44.xml"/><Relationship Id="rId1" Type="http://schemas.openxmlformats.org/officeDocument/2006/relationships/slideLayout" Target="../slideLayouts/slideLayout3.xml"/><Relationship Id="rId6" Type="http://schemas.openxmlformats.org/officeDocument/2006/relationships/hyperlink" Target="http://cec.metapress.com/content/80146k52rkp56813/" TargetMode="External"/><Relationship Id="rId5" Type="http://schemas.openxmlformats.org/officeDocument/2006/relationships/hyperlink" Target="http://www.calstat.org/publications/pdfs/Edge_summer_2012_newsletter.pdf" TargetMode="External"/><Relationship Id="rId4" Type="http://schemas.openxmlformats.org/officeDocument/2006/relationships/hyperlink" Target="http://www.naset.org/3553.0.html" TargetMode="Externa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7.xml"/><Relationship Id="rId1" Type="http://schemas.openxmlformats.org/officeDocument/2006/relationships/slideLayout" Target="../slideLayouts/slideLayout3.xml"/><Relationship Id="rId4" Type="http://schemas.microsoft.com/office/2007/relationships/hdphoto" Target="../media/hdphoto2.wdp"/></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009500" y="409903"/>
            <a:ext cx="6743700" cy="1166650"/>
          </a:xfrm>
        </p:spPr>
        <p:txBody>
          <a:bodyPr>
            <a:normAutofit fontScale="90000"/>
          </a:bodyPr>
          <a:lstStyle/>
          <a:p>
            <a:pPr algn="ctr"/>
            <a:r>
              <a:rPr lang="en-US" sz="3600" dirty="0" smtClean="0"/>
              <a:t/>
            </a:r>
            <a:br>
              <a:rPr lang="en-US" sz="3600" dirty="0" smtClean="0"/>
            </a:br>
            <a:r>
              <a:rPr lang="en-US" sz="3600" dirty="0" smtClean="0"/>
              <a:t>Common </a:t>
            </a:r>
            <a:r>
              <a:rPr lang="en-US" sz="3600" dirty="0"/>
              <a:t>Core State Standards Professional Learning Module Series</a:t>
            </a:r>
            <a:r>
              <a:rPr lang="en-US" sz="2400" dirty="0" smtClean="0">
                <a:solidFill>
                  <a:schemeClr val="tx1"/>
                </a:solidFill>
              </a:rPr>
              <a:t/>
            </a:r>
            <a:br>
              <a:rPr lang="en-US" sz="2400" dirty="0" smtClean="0">
                <a:solidFill>
                  <a:schemeClr val="tx1"/>
                </a:solidFill>
              </a:rPr>
            </a:br>
            <a:endParaRPr lang="en-US" sz="6000" dirty="0" smtClean="0">
              <a:solidFill>
                <a:srgbClr val="0000FF"/>
              </a:solidFill>
            </a:endParaRPr>
          </a:p>
        </p:txBody>
      </p:sp>
      <p:sp>
        <p:nvSpPr>
          <p:cNvPr id="3075" name="Text Box 4"/>
          <p:cNvSpPr txBox="1">
            <a:spLocks noChangeArrowheads="1"/>
          </p:cNvSpPr>
          <p:nvPr/>
        </p:nvSpPr>
        <p:spPr bwMode="auto">
          <a:xfrm>
            <a:off x="1981200" y="2819400"/>
            <a:ext cx="67056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rgbClr val="000054"/>
                </a:solidFill>
                <a:latin typeface="Arial" charset="0"/>
                <a:ea typeface="ＭＳ Ｐゴシック" pitchFamily="-108" charset="-128"/>
              </a:defRPr>
            </a:lvl1pPr>
            <a:lvl2pPr marL="742950" indent="-285750" eaLnBrk="0" hangingPunct="0">
              <a:defRPr sz="1300">
                <a:solidFill>
                  <a:srgbClr val="000054"/>
                </a:solidFill>
                <a:latin typeface="Arial" charset="0"/>
                <a:ea typeface="ＭＳ Ｐゴシック" pitchFamily="-108" charset="-128"/>
              </a:defRPr>
            </a:lvl2pPr>
            <a:lvl3pPr marL="1143000" indent="-228600" eaLnBrk="0" hangingPunct="0">
              <a:defRPr sz="1300">
                <a:solidFill>
                  <a:srgbClr val="000054"/>
                </a:solidFill>
                <a:latin typeface="Arial" charset="0"/>
                <a:ea typeface="ＭＳ Ｐゴシック" pitchFamily="-108" charset="-128"/>
              </a:defRPr>
            </a:lvl3pPr>
            <a:lvl4pPr marL="1600200" indent="-228600" eaLnBrk="0" hangingPunct="0">
              <a:defRPr sz="1300">
                <a:solidFill>
                  <a:srgbClr val="000054"/>
                </a:solidFill>
                <a:latin typeface="Arial" charset="0"/>
                <a:ea typeface="ＭＳ Ｐゴシック" pitchFamily="-108" charset="-128"/>
              </a:defRPr>
            </a:lvl4pPr>
            <a:lvl5pPr marL="2057400" indent="-228600" eaLnBrk="0" hangingPunct="0">
              <a:defRPr sz="1300">
                <a:solidFill>
                  <a:srgbClr val="000054"/>
                </a:solidFill>
                <a:latin typeface="Arial" charset="0"/>
                <a:ea typeface="ＭＳ Ｐゴシック" pitchFamily="-108" charset="-128"/>
              </a:defRPr>
            </a:lvl5pPr>
            <a:lvl6pPr marL="2514600" indent="-228600" eaLnBrk="0" fontAlgn="base" hangingPunct="0">
              <a:spcBef>
                <a:spcPct val="0"/>
              </a:spcBef>
              <a:spcAft>
                <a:spcPct val="0"/>
              </a:spcAft>
              <a:defRPr sz="1300">
                <a:solidFill>
                  <a:srgbClr val="000054"/>
                </a:solidFill>
                <a:latin typeface="Arial" charset="0"/>
                <a:ea typeface="ＭＳ Ｐゴシック" pitchFamily="-108" charset="-128"/>
              </a:defRPr>
            </a:lvl6pPr>
            <a:lvl7pPr marL="2971800" indent="-228600" eaLnBrk="0" fontAlgn="base" hangingPunct="0">
              <a:spcBef>
                <a:spcPct val="0"/>
              </a:spcBef>
              <a:spcAft>
                <a:spcPct val="0"/>
              </a:spcAft>
              <a:defRPr sz="1300">
                <a:solidFill>
                  <a:srgbClr val="000054"/>
                </a:solidFill>
                <a:latin typeface="Arial" charset="0"/>
                <a:ea typeface="ＭＳ Ｐゴシック" pitchFamily="-108" charset="-128"/>
              </a:defRPr>
            </a:lvl7pPr>
            <a:lvl8pPr marL="3429000" indent="-228600" eaLnBrk="0" fontAlgn="base" hangingPunct="0">
              <a:spcBef>
                <a:spcPct val="0"/>
              </a:spcBef>
              <a:spcAft>
                <a:spcPct val="0"/>
              </a:spcAft>
              <a:defRPr sz="1300">
                <a:solidFill>
                  <a:srgbClr val="000054"/>
                </a:solidFill>
                <a:latin typeface="Arial" charset="0"/>
                <a:ea typeface="ＭＳ Ｐゴシック" pitchFamily="-108" charset="-128"/>
              </a:defRPr>
            </a:lvl8pPr>
            <a:lvl9pPr marL="3886200" indent="-228600" eaLnBrk="0" fontAlgn="base" hangingPunct="0">
              <a:spcBef>
                <a:spcPct val="0"/>
              </a:spcBef>
              <a:spcAft>
                <a:spcPct val="0"/>
              </a:spcAft>
              <a:defRPr sz="1300">
                <a:solidFill>
                  <a:srgbClr val="000054"/>
                </a:solidFill>
                <a:latin typeface="Arial" charset="0"/>
                <a:ea typeface="ＭＳ Ｐゴシック" pitchFamily="-108" charset="-128"/>
              </a:defRPr>
            </a:lvl9pPr>
          </a:lstStyle>
          <a:p>
            <a:pPr algn="ctr">
              <a:spcBef>
                <a:spcPct val="50000"/>
              </a:spcBef>
            </a:pPr>
            <a:endParaRPr lang="en-US" sz="3200" dirty="0">
              <a:solidFill>
                <a:schemeClr val="tx1"/>
              </a:solidFill>
              <a:latin typeface="Arial Narrow"/>
            </a:endParaRPr>
          </a:p>
          <a:p>
            <a:pPr algn="ctr">
              <a:spcBef>
                <a:spcPct val="50000"/>
              </a:spcBef>
            </a:pPr>
            <a:endParaRPr lang="en-US" sz="3200" dirty="0">
              <a:solidFill>
                <a:schemeClr val="tx1"/>
              </a:solidFill>
              <a:latin typeface="Arial Narrow"/>
            </a:endParaRPr>
          </a:p>
        </p:txBody>
      </p:sp>
      <p:sp>
        <p:nvSpPr>
          <p:cNvPr id="3076" name="Text Box 6"/>
          <p:cNvSpPr txBox="1">
            <a:spLocks noChangeArrowheads="1"/>
          </p:cNvSpPr>
          <p:nvPr/>
        </p:nvSpPr>
        <p:spPr bwMode="auto">
          <a:xfrm>
            <a:off x="1781503" y="2538248"/>
            <a:ext cx="6971697" cy="3046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rgbClr val="000054"/>
                </a:solidFill>
                <a:latin typeface="Arial" charset="0"/>
                <a:ea typeface="ＭＳ Ｐゴシック" pitchFamily="-108" charset="-128"/>
              </a:defRPr>
            </a:lvl1pPr>
            <a:lvl2pPr marL="742950" indent="-285750" eaLnBrk="0" hangingPunct="0">
              <a:defRPr sz="1300">
                <a:solidFill>
                  <a:srgbClr val="000054"/>
                </a:solidFill>
                <a:latin typeface="Arial" charset="0"/>
                <a:ea typeface="ＭＳ Ｐゴシック" pitchFamily="-108" charset="-128"/>
              </a:defRPr>
            </a:lvl2pPr>
            <a:lvl3pPr marL="1143000" indent="-228600" eaLnBrk="0" hangingPunct="0">
              <a:defRPr sz="1300">
                <a:solidFill>
                  <a:srgbClr val="000054"/>
                </a:solidFill>
                <a:latin typeface="Arial" charset="0"/>
                <a:ea typeface="ＭＳ Ｐゴシック" pitchFamily="-108" charset="-128"/>
              </a:defRPr>
            </a:lvl3pPr>
            <a:lvl4pPr marL="1600200" indent="-228600" eaLnBrk="0" hangingPunct="0">
              <a:defRPr sz="1300">
                <a:solidFill>
                  <a:srgbClr val="000054"/>
                </a:solidFill>
                <a:latin typeface="Arial" charset="0"/>
                <a:ea typeface="ＭＳ Ｐゴシック" pitchFamily="-108" charset="-128"/>
              </a:defRPr>
            </a:lvl4pPr>
            <a:lvl5pPr marL="2057400" indent="-228600" eaLnBrk="0" hangingPunct="0">
              <a:defRPr sz="1300">
                <a:solidFill>
                  <a:srgbClr val="000054"/>
                </a:solidFill>
                <a:latin typeface="Arial" charset="0"/>
                <a:ea typeface="ＭＳ Ｐゴシック" pitchFamily="-108" charset="-128"/>
              </a:defRPr>
            </a:lvl5pPr>
            <a:lvl6pPr marL="2514600" indent="-228600" eaLnBrk="0" fontAlgn="base" hangingPunct="0">
              <a:spcBef>
                <a:spcPct val="0"/>
              </a:spcBef>
              <a:spcAft>
                <a:spcPct val="0"/>
              </a:spcAft>
              <a:defRPr sz="1300">
                <a:solidFill>
                  <a:srgbClr val="000054"/>
                </a:solidFill>
                <a:latin typeface="Arial" charset="0"/>
                <a:ea typeface="ＭＳ Ｐゴシック" pitchFamily="-108" charset="-128"/>
              </a:defRPr>
            </a:lvl6pPr>
            <a:lvl7pPr marL="2971800" indent="-228600" eaLnBrk="0" fontAlgn="base" hangingPunct="0">
              <a:spcBef>
                <a:spcPct val="0"/>
              </a:spcBef>
              <a:spcAft>
                <a:spcPct val="0"/>
              </a:spcAft>
              <a:defRPr sz="1300">
                <a:solidFill>
                  <a:srgbClr val="000054"/>
                </a:solidFill>
                <a:latin typeface="Arial" charset="0"/>
                <a:ea typeface="ＭＳ Ｐゴシック" pitchFamily="-108" charset="-128"/>
              </a:defRPr>
            </a:lvl7pPr>
            <a:lvl8pPr marL="3429000" indent="-228600" eaLnBrk="0" fontAlgn="base" hangingPunct="0">
              <a:spcBef>
                <a:spcPct val="0"/>
              </a:spcBef>
              <a:spcAft>
                <a:spcPct val="0"/>
              </a:spcAft>
              <a:defRPr sz="1300">
                <a:solidFill>
                  <a:srgbClr val="000054"/>
                </a:solidFill>
                <a:latin typeface="Arial" charset="0"/>
                <a:ea typeface="ＭＳ Ｐゴシック" pitchFamily="-108" charset="-128"/>
              </a:defRPr>
            </a:lvl8pPr>
            <a:lvl9pPr marL="3886200" indent="-228600" eaLnBrk="0" fontAlgn="base" hangingPunct="0">
              <a:spcBef>
                <a:spcPct val="0"/>
              </a:spcBef>
              <a:spcAft>
                <a:spcPct val="0"/>
              </a:spcAft>
              <a:defRPr sz="1300">
                <a:solidFill>
                  <a:srgbClr val="000054"/>
                </a:solidFill>
                <a:latin typeface="Arial" charset="0"/>
                <a:ea typeface="ＭＳ Ｐゴシック" pitchFamily="-108" charset="-128"/>
              </a:defRPr>
            </a:lvl9pPr>
          </a:lstStyle>
          <a:p>
            <a:pPr algn="ctr">
              <a:spcBef>
                <a:spcPct val="50000"/>
              </a:spcBef>
            </a:pPr>
            <a:r>
              <a:rPr lang="en-US" sz="4800" b="1" dirty="0">
                <a:solidFill>
                  <a:schemeClr val="tx1"/>
                </a:solidFill>
                <a:latin typeface="Arial Narrow" pitchFamily="34" charset="0"/>
                <a:ea typeface="ＭＳ Ｐゴシック" charset="-128"/>
                <a:cs typeface="Arial" pitchFamily="34" charset="0"/>
              </a:rPr>
              <a:t>Mathematics: </a:t>
            </a:r>
            <a:endParaRPr lang="en-US" sz="4800" b="1" dirty="0" smtClean="0">
              <a:solidFill>
                <a:schemeClr val="tx1"/>
              </a:solidFill>
              <a:latin typeface="Arial Narrow" pitchFamily="34" charset="0"/>
              <a:ea typeface="ＭＳ Ｐゴシック" charset="-128"/>
              <a:cs typeface="Arial" pitchFamily="34" charset="0"/>
            </a:endParaRPr>
          </a:p>
          <a:p>
            <a:pPr algn="ctr">
              <a:spcBef>
                <a:spcPct val="50000"/>
              </a:spcBef>
            </a:pPr>
            <a:r>
              <a:rPr lang="en-US" sz="3600" b="1" dirty="0" smtClean="0">
                <a:solidFill>
                  <a:schemeClr val="tx1"/>
                </a:solidFill>
                <a:latin typeface="Arial Narrow" pitchFamily="34" charset="0"/>
                <a:cs typeface="Arial" pitchFamily="34" charset="0"/>
              </a:rPr>
              <a:t>Kindergarten through Grade Twelve Standards for Mathematical Practice</a:t>
            </a:r>
          </a:p>
          <a:p>
            <a:pPr algn="ctr">
              <a:spcBef>
                <a:spcPct val="50000"/>
              </a:spcBef>
            </a:pPr>
            <a:endParaRPr lang="en-US" sz="3600" b="1" dirty="0">
              <a:solidFill>
                <a:schemeClr val="tx1"/>
              </a:solidFill>
              <a:latin typeface="Arial Narrow" pitchFamily="34" charset="0"/>
              <a:cs typeface="Arial" pitchFamily="34" charset="0"/>
            </a:endParaRPr>
          </a:p>
        </p:txBody>
      </p:sp>
    </p:spTree>
    <p:extLst>
      <p:ext uri="{BB962C8B-B14F-4D97-AF65-F5344CB8AC3E}">
        <p14:creationId xmlns:p14="http://schemas.microsoft.com/office/powerpoint/2010/main" val="42317441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
            </a:r>
            <a:br>
              <a:rPr lang="en-US" dirty="0" smtClean="0"/>
            </a:br>
            <a:r>
              <a:rPr lang="en-US" sz="6000" dirty="0" smtClean="0"/>
              <a:t>Unit 1</a:t>
            </a:r>
            <a:r>
              <a:rPr lang="en-US" dirty="0"/>
              <a:t/>
            </a:r>
            <a:br>
              <a:rPr lang="en-US" dirty="0"/>
            </a:br>
            <a:endParaRPr lang="en-US" dirty="0"/>
          </a:p>
        </p:txBody>
      </p:sp>
      <p:sp>
        <p:nvSpPr>
          <p:cNvPr id="3" name="Content Placeholder 2"/>
          <p:cNvSpPr>
            <a:spLocks noGrp="1"/>
          </p:cNvSpPr>
          <p:nvPr>
            <p:ph idx="1"/>
          </p:nvPr>
        </p:nvSpPr>
        <p:spPr>
          <a:xfrm>
            <a:off x="339129" y="1600200"/>
            <a:ext cx="8347671" cy="4823517"/>
          </a:xfrm>
        </p:spPr>
        <p:txBody>
          <a:bodyPr/>
          <a:lstStyle/>
          <a:p>
            <a:pPr algn="ctr">
              <a:buNone/>
            </a:pPr>
            <a:endParaRPr lang="en-US" dirty="0" smtClean="0"/>
          </a:p>
          <a:p>
            <a:pPr algn="ctr">
              <a:buNone/>
            </a:pPr>
            <a:r>
              <a:rPr lang="en-US" sz="4500" b="1" dirty="0" smtClean="0"/>
              <a:t>Teaching and Learning the </a:t>
            </a:r>
          </a:p>
          <a:p>
            <a:pPr algn="ctr">
              <a:buNone/>
            </a:pPr>
            <a:r>
              <a:rPr lang="en-US" sz="4500" b="1" dirty="0" smtClean="0"/>
              <a:t>Standards for Mathematical Practice</a:t>
            </a:r>
            <a:endParaRPr lang="en-US" sz="4500" b="1" dirty="0">
              <a:solidFill>
                <a:srgbClr val="FF0000"/>
              </a:solidFill>
            </a:endParaRPr>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10</a:t>
            </a:fld>
            <a:endParaRPr lang="en-US"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Unit 1: Learning Objectives</a:t>
            </a:r>
            <a:endParaRPr lang="en-US" dirty="0"/>
          </a:p>
        </p:txBody>
      </p:sp>
      <p:sp>
        <p:nvSpPr>
          <p:cNvPr id="3" name="Content Placeholder 2"/>
          <p:cNvSpPr>
            <a:spLocks noGrp="1"/>
          </p:cNvSpPr>
          <p:nvPr>
            <p:ph idx="1"/>
          </p:nvPr>
        </p:nvSpPr>
        <p:spPr>
          <a:xfrm>
            <a:off x="339129" y="1600200"/>
            <a:ext cx="8505325" cy="4753303"/>
          </a:xfrm>
        </p:spPr>
        <p:txBody>
          <a:bodyPr>
            <a:normAutofit fontScale="92500" lnSpcReduction="20000"/>
          </a:bodyPr>
          <a:lstStyle/>
          <a:p>
            <a:pPr>
              <a:buNone/>
            </a:pPr>
            <a:r>
              <a:rPr lang="en-US" sz="3600" dirty="0" smtClean="0"/>
              <a:t>Upon completion of this unit:</a:t>
            </a:r>
          </a:p>
          <a:p>
            <a:pPr>
              <a:buNone/>
            </a:pPr>
            <a:endParaRPr lang="en-US" sz="3600" dirty="0" smtClean="0"/>
          </a:p>
          <a:p>
            <a:pPr>
              <a:buFont typeface="Wingdings" charset="2"/>
              <a:buChar char="§"/>
            </a:pPr>
            <a:r>
              <a:rPr lang="en-US" dirty="0" smtClean="0"/>
              <a:t>You will be able to describe the difference between the Standards for Mathematical Content and the SMP.</a:t>
            </a:r>
          </a:p>
          <a:p>
            <a:pPr>
              <a:buFont typeface="Wingdings" charset="2"/>
              <a:buChar char="§"/>
            </a:pPr>
            <a:endParaRPr lang="en-US" dirty="0" smtClean="0"/>
          </a:p>
          <a:p>
            <a:pPr>
              <a:buFont typeface="Wingdings" charset="2"/>
              <a:buChar char="§"/>
            </a:pPr>
            <a:r>
              <a:rPr lang="en-US" dirty="0" smtClean="0"/>
              <a:t>You will be introduced to the eight SMP and understand their importance and connection to the content standards.</a:t>
            </a:r>
          </a:p>
          <a:p>
            <a:pPr>
              <a:buFont typeface="Wingdings" charset="2"/>
              <a:buChar char="§"/>
            </a:pPr>
            <a:endParaRPr lang="en-US" dirty="0" smtClean="0"/>
          </a:p>
          <a:p>
            <a:pPr>
              <a:buFont typeface="Wingdings" charset="2"/>
              <a:buChar char="§"/>
            </a:pPr>
            <a:r>
              <a:rPr lang="en-US" dirty="0" smtClean="0"/>
              <a:t>You will be able to explain how the SMP define what it means for a student to be mathematically proficient.</a:t>
            </a: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11</a:t>
            </a:fld>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1.0 Observing Students</a:t>
            </a:r>
            <a:endParaRPr lang="en-US" dirty="0"/>
          </a:p>
        </p:txBody>
      </p:sp>
      <p:sp>
        <p:nvSpPr>
          <p:cNvPr id="3" name="Content Placeholder 2"/>
          <p:cNvSpPr>
            <a:spLocks noGrp="1"/>
          </p:cNvSpPr>
          <p:nvPr>
            <p:ph idx="1"/>
          </p:nvPr>
        </p:nvSpPr>
        <p:spPr>
          <a:xfrm>
            <a:off x="339129" y="1600200"/>
            <a:ext cx="8473795" cy="4823517"/>
          </a:xfrm>
        </p:spPr>
        <p:txBody>
          <a:bodyPr>
            <a:noAutofit/>
          </a:bodyPr>
          <a:lstStyle/>
          <a:p>
            <a:pPr marL="0" indent="0">
              <a:spcAft>
                <a:spcPts val="600"/>
              </a:spcAft>
              <a:buNone/>
              <a:tabLst>
                <a:tab pos="5948363" algn="r"/>
              </a:tabLst>
              <a:defRPr/>
            </a:pPr>
            <a:r>
              <a:rPr lang="en-US" dirty="0" smtClean="0"/>
              <a:t>Observe </a:t>
            </a:r>
            <a:r>
              <a:rPr lang="en-US" dirty="0"/>
              <a:t>students engaged in </a:t>
            </a:r>
            <a:r>
              <a:rPr lang="en-US" dirty="0" smtClean="0"/>
              <a:t>mathematics:</a:t>
            </a:r>
          </a:p>
          <a:p>
            <a:pPr marL="400050" lvl="1" indent="0">
              <a:spcAft>
                <a:spcPts val="600"/>
              </a:spcAft>
              <a:buNone/>
              <a:tabLst>
                <a:tab pos="5948363" algn="r"/>
              </a:tabLst>
              <a:defRPr/>
            </a:pPr>
            <a:r>
              <a:rPr lang="en-US" sz="2000" b="1" dirty="0" smtClean="0"/>
              <a:t>Grade </a:t>
            </a:r>
            <a:r>
              <a:rPr lang="en-US" sz="2000" b="1" dirty="0"/>
              <a:t>2: Classroom Discussion: Describing </a:t>
            </a:r>
            <a:r>
              <a:rPr lang="en-US" sz="2000" b="1" dirty="0" smtClean="0"/>
              <a:t>Patterns</a:t>
            </a:r>
          </a:p>
          <a:p>
            <a:pPr marL="400050" lvl="1" indent="0">
              <a:spcAft>
                <a:spcPts val="600"/>
              </a:spcAft>
              <a:buNone/>
              <a:tabLst>
                <a:tab pos="5948363" algn="r"/>
              </a:tabLst>
              <a:defRPr/>
            </a:pPr>
            <a:r>
              <a:rPr lang="en-US" sz="2000" b="1" dirty="0" smtClean="0"/>
              <a:t>Grade </a:t>
            </a:r>
            <a:r>
              <a:rPr lang="en-US" sz="2000" b="1" dirty="0"/>
              <a:t>6: Classroom Discussion: Sorting </a:t>
            </a:r>
            <a:r>
              <a:rPr lang="en-US" sz="2000" b="1" dirty="0" smtClean="0"/>
              <a:t>Angles</a:t>
            </a:r>
          </a:p>
          <a:p>
            <a:pPr marL="400050" lvl="1" indent="0">
              <a:spcAft>
                <a:spcPts val="600"/>
              </a:spcAft>
              <a:buNone/>
              <a:tabLst>
                <a:tab pos="5948363" algn="r"/>
              </a:tabLst>
              <a:defRPr/>
            </a:pPr>
            <a:r>
              <a:rPr lang="en-US" sz="2000" b="1" dirty="0"/>
              <a:t>Grade 8: Classroom Discussion: Speed and Rate Using </a:t>
            </a:r>
            <a:r>
              <a:rPr lang="en-US" sz="2000" b="1" dirty="0" smtClean="0"/>
              <a:t>Technology</a:t>
            </a:r>
            <a:endParaRPr lang="en-US" sz="4400" dirty="0"/>
          </a:p>
          <a:p>
            <a:pPr marL="0" indent="0">
              <a:spcAft>
                <a:spcPts val="600"/>
              </a:spcAft>
              <a:buNone/>
              <a:tabLst>
                <a:tab pos="5948363" algn="r"/>
              </a:tabLst>
              <a:defRPr/>
            </a:pPr>
            <a:r>
              <a:rPr lang="en-US" sz="3000" dirty="0"/>
              <a:t>As you </a:t>
            </a:r>
            <a:r>
              <a:rPr lang="en-US" sz="3000" dirty="0" smtClean="0"/>
              <a:t>watch the video(s), </a:t>
            </a:r>
            <a:r>
              <a:rPr lang="en-US" sz="3000" dirty="0"/>
              <a:t>think about the following:</a:t>
            </a:r>
          </a:p>
          <a:p>
            <a:pPr lvl="1">
              <a:spcAft>
                <a:spcPts val="600"/>
              </a:spcAft>
              <a:tabLst>
                <a:tab pos="5948363" algn="r"/>
              </a:tabLst>
              <a:defRPr/>
            </a:pPr>
            <a:r>
              <a:rPr lang="en-US" sz="2400" dirty="0" smtClean="0"/>
              <a:t>What </a:t>
            </a:r>
            <a:r>
              <a:rPr lang="en-US" sz="2400" dirty="0"/>
              <a:t>questions are being asked and at what level?  </a:t>
            </a:r>
            <a:endParaRPr lang="en-US" sz="2400" dirty="0" smtClean="0"/>
          </a:p>
          <a:p>
            <a:pPr lvl="1">
              <a:spcAft>
                <a:spcPts val="600"/>
              </a:spcAft>
              <a:tabLst>
                <a:tab pos="5948363" algn="r"/>
              </a:tabLst>
              <a:defRPr/>
            </a:pPr>
            <a:r>
              <a:rPr lang="en-US" sz="2400" dirty="0" smtClean="0"/>
              <a:t>What </a:t>
            </a:r>
            <a:r>
              <a:rPr lang="en-US" sz="2400" dirty="0"/>
              <a:t>strategies are being used</a:t>
            </a:r>
            <a:r>
              <a:rPr lang="en-US" sz="2400" dirty="0" smtClean="0"/>
              <a:t>?</a:t>
            </a:r>
            <a:endParaRPr lang="en-US" sz="4500" dirty="0" smtClean="0"/>
          </a:p>
          <a:p>
            <a:pPr algn="ctr">
              <a:buNone/>
            </a:pPr>
            <a:endParaRPr lang="en-US" sz="1800" dirty="0" smtClean="0"/>
          </a:p>
          <a:p>
            <a:pPr algn="ctr">
              <a:buNone/>
            </a:pPr>
            <a:r>
              <a:rPr lang="en-US" sz="1800" dirty="0" smtClean="0"/>
              <a:t>Videos available on the Brokers of Expertise Web site at</a:t>
            </a:r>
          </a:p>
          <a:p>
            <a:pPr algn="ctr">
              <a:buNone/>
            </a:pPr>
            <a:r>
              <a:rPr lang="en-US" sz="1800" dirty="0" smtClean="0">
                <a:hlinkClick r:id="rId3"/>
              </a:rPr>
              <a:t>http</a:t>
            </a:r>
            <a:r>
              <a:rPr lang="en-US" sz="1800" dirty="0">
                <a:hlinkClick r:id="rId3"/>
              </a:rPr>
              <a:t>://</a:t>
            </a:r>
            <a:r>
              <a:rPr lang="en-US" sz="1800" dirty="0" smtClean="0">
                <a:hlinkClick r:id="rId3"/>
              </a:rPr>
              <a:t>myboe.org/portal/default/Content/Viewer/Content?action=2&amp;scId=306591&amp;sciId=11776</a:t>
            </a:r>
          </a:p>
          <a:p>
            <a:pPr>
              <a:buNone/>
            </a:pPr>
            <a:endParaRPr lang="en-US" dirty="0" smtClean="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12</a:t>
            </a:fld>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	Observing Students, Cont.</a:t>
            </a:r>
            <a:endParaRPr lang="en-US" dirty="0"/>
          </a:p>
        </p:txBody>
      </p:sp>
      <p:sp>
        <p:nvSpPr>
          <p:cNvPr id="3" name="Content Placeholder 2"/>
          <p:cNvSpPr>
            <a:spLocks noGrp="1"/>
          </p:cNvSpPr>
          <p:nvPr>
            <p:ph idx="1"/>
          </p:nvPr>
        </p:nvSpPr>
        <p:spPr>
          <a:xfrm>
            <a:off x="339128" y="1765739"/>
            <a:ext cx="8521093" cy="4430110"/>
          </a:xfrm>
        </p:spPr>
        <p:txBody>
          <a:bodyPr>
            <a:normAutofit/>
          </a:bodyPr>
          <a:lstStyle/>
          <a:p>
            <a:pPr marL="0" indent="0">
              <a:buNone/>
            </a:pPr>
            <a:r>
              <a:rPr lang="en-US" sz="4000" b="1" dirty="0" smtClean="0"/>
              <a:t>Discuss in small groups</a:t>
            </a:r>
            <a:r>
              <a:rPr lang="en-US" sz="4000" dirty="0" smtClean="0"/>
              <a:t>: </a:t>
            </a:r>
          </a:p>
          <a:p>
            <a:pPr lvl="1">
              <a:spcAft>
                <a:spcPts val="600"/>
              </a:spcAft>
              <a:tabLst>
                <a:tab pos="5948363" algn="r"/>
              </a:tabLst>
              <a:defRPr/>
            </a:pPr>
            <a:r>
              <a:rPr lang="en-US" sz="3600" dirty="0" smtClean="0"/>
              <a:t>What </a:t>
            </a:r>
            <a:r>
              <a:rPr lang="en-US" sz="3600" dirty="0"/>
              <a:t>were the students doing? </a:t>
            </a:r>
          </a:p>
          <a:p>
            <a:pPr lvl="1">
              <a:spcAft>
                <a:spcPts val="600"/>
              </a:spcAft>
              <a:tabLst>
                <a:tab pos="5948363" algn="r"/>
              </a:tabLst>
              <a:defRPr/>
            </a:pPr>
            <a:r>
              <a:rPr lang="en-US" sz="3600" dirty="0"/>
              <a:t>In what ways were they engaged? </a:t>
            </a:r>
          </a:p>
          <a:p>
            <a:pPr lvl="1">
              <a:spcAft>
                <a:spcPts val="600"/>
              </a:spcAft>
              <a:tabLst>
                <a:tab pos="5948363" algn="r"/>
              </a:tabLst>
              <a:defRPr/>
            </a:pPr>
            <a:r>
              <a:rPr lang="en-US" sz="3600" dirty="0"/>
              <a:t>Describe your observations of students’ thinking, problem solving, and </a:t>
            </a:r>
            <a:r>
              <a:rPr lang="en-US" sz="3600" dirty="0" smtClean="0"/>
              <a:t>interactions.</a:t>
            </a:r>
          </a:p>
          <a:p>
            <a:pPr lvl="1">
              <a:spcAft>
                <a:spcPts val="600"/>
              </a:spcAft>
              <a:tabLst>
                <a:tab pos="5948363" algn="r"/>
              </a:tabLst>
              <a:defRPr/>
            </a:pPr>
            <a:endParaRPr lang="en-US" sz="4500"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13</a:t>
            </a:fld>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113"/>
            <a:ext cx="8394700" cy="1143000"/>
          </a:xfrm>
        </p:spPr>
        <p:txBody>
          <a:bodyPr>
            <a:normAutofit/>
          </a:bodyPr>
          <a:lstStyle/>
          <a:p>
            <a:pPr algn="ctr"/>
            <a:r>
              <a:rPr lang="en-US" sz="4000" dirty="0" smtClean="0"/>
              <a:t>1.1 Content Standards:</a:t>
            </a:r>
            <a:r>
              <a:rPr lang="en-US" sz="4000" dirty="0"/>
              <a:t> Important </a:t>
            </a:r>
            <a:r>
              <a:rPr lang="en-US" sz="4000" dirty="0" smtClean="0"/>
              <a:t>Shifts</a:t>
            </a:r>
            <a:endParaRPr lang="en-US" sz="4000" dirty="0"/>
          </a:p>
        </p:txBody>
      </p:sp>
      <p:sp>
        <p:nvSpPr>
          <p:cNvPr id="3" name="Content Placeholder 2"/>
          <p:cNvSpPr>
            <a:spLocks noGrp="1"/>
          </p:cNvSpPr>
          <p:nvPr>
            <p:ph idx="1"/>
          </p:nvPr>
        </p:nvSpPr>
        <p:spPr>
          <a:xfrm>
            <a:off x="457200" y="1600200"/>
            <a:ext cx="8229600" cy="4823517"/>
          </a:xfrm>
        </p:spPr>
        <p:txBody>
          <a:bodyPr>
            <a:normAutofit lnSpcReduction="10000"/>
          </a:bodyPr>
          <a:lstStyle/>
          <a:p>
            <a:pPr marL="0" indent="0">
              <a:buNone/>
            </a:pPr>
            <a:r>
              <a:rPr lang="en-US" dirty="0" smtClean="0"/>
              <a:t>The </a:t>
            </a:r>
            <a:r>
              <a:rPr lang="en-US" dirty="0"/>
              <a:t>content standards are organized around domains and coherent clusters. </a:t>
            </a:r>
            <a:r>
              <a:rPr lang="en-US" dirty="0" smtClean="0"/>
              <a:t>They seek to illustrate increased:</a:t>
            </a:r>
          </a:p>
          <a:p>
            <a:r>
              <a:rPr lang="en-US" b="1" dirty="0" smtClean="0"/>
              <a:t>Focus</a:t>
            </a:r>
            <a:r>
              <a:rPr lang="en-US" dirty="0"/>
              <a:t>: Strongly emphasized at appropriate grade levels for deep understanding</a:t>
            </a:r>
          </a:p>
          <a:p>
            <a:r>
              <a:rPr lang="en-US" b="1" dirty="0"/>
              <a:t>Coherence</a:t>
            </a:r>
            <a:r>
              <a:rPr lang="en-US" dirty="0"/>
              <a:t>: Thinking across grade levels, and linking to major topics within grade levels</a:t>
            </a:r>
          </a:p>
          <a:p>
            <a:r>
              <a:rPr lang="en-US" b="1" dirty="0"/>
              <a:t>Rigor</a:t>
            </a:r>
            <a:r>
              <a:rPr lang="en-US" dirty="0"/>
              <a:t>: Pursue, with equal intensity, conceptual understanding; procedural skill and fluency; and application in major topics</a:t>
            </a:r>
          </a:p>
          <a:p>
            <a:endParaRPr lang="en-US" dirty="0" smtClean="0"/>
          </a:p>
          <a:p>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sz="3800" dirty="0" smtClean="0"/>
              <a:t>Content Standards: </a:t>
            </a:r>
            <a:br>
              <a:rPr lang="en-US" sz="3800" dirty="0" smtClean="0"/>
            </a:br>
            <a:r>
              <a:rPr lang="en-US" sz="3800" dirty="0" smtClean="0"/>
              <a:t>Balance and Depth of Understanding</a:t>
            </a:r>
            <a:endParaRPr lang="en-US" sz="3800" dirty="0"/>
          </a:p>
        </p:txBody>
      </p:sp>
      <p:sp>
        <p:nvSpPr>
          <p:cNvPr id="3" name="Content Placeholder 2"/>
          <p:cNvSpPr>
            <a:spLocks noGrp="1"/>
          </p:cNvSpPr>
          <p:nvPr>
            <p:ph idx="1"/>
          </p:nvPr>
        </p:nvSpPr>
        <p:spPr/>
        <p:txBody>
          <a:bodyPr>
            <a:noAutofit/>
          </a:bodyPr>
          <a:lstStyle/>
          <a:p>
            <a:pPr>
              <a:buNone/>
            </a:pPr>
            <a:r>
              <a:rPr lang="en-US" sz="2400" b="1" dirty="0" smtClean="0"/>
              <a:t>K–8 Content Standards by Domains</a:t>
            </a:r>
            <a:endParaRPr lang="en-US" sz="2400" dirty="0" smtClean="0"/>
          </a:p>
          <a:p>
            <a:endParaRPr lang="en-US" dirty="0" smtClean="0"/>
          </a:p>
          <a:p>
            <a:endParaRPr lang="en-US" dirty="0" smtClean="0"/>
          </a:p>
          <a:p>
            <a:pPr>
              <a:buNone/>
            </a:pPr>
            <a:endParaRPr lang="en-US" sz="4500" dirty="0"/>
          </a:p>
          <a:p>
            <a:pPr>
              <a:buNone/>
            </a:pPr>
            <a:endParaRPr lang="en-US" sz="4500" dirty="0" smtClean="0"/>
          </a:p>
          <a:p>
            <a:r>
              <a:rPr lang="en-US" sz="2200" dirty="0" smtClean="0"/>
              <a:t>Examples </a:t>
            </a:r>
            <a:r>
              <a:rPr lang="en-US" sz="2200" dirty="0"/>
              <a:t>of tasks can be viewed at the standards level in each </a:t>
            </a:r>
            <a:r>
              <a:rPr lang="en-US" sz="2200" dirty="0" smtClean="0"/>
              <a:t>grade</a:t>
            </a:r>
            <a:r>
              <a:rPr lang="en-US" sz="2200" dirty="0"/>
              <a:t>. </a:t>
            </a:r>
          </a:p>
          <a:p>
            <a:pPr algn="r">
              <a:buNone/>
            </a:pPr>
            <a:endParaRPr lang="en-US" sz="1600" dirty="0" smtClean="0"/>
          </a:p>
          <a:p>
            <a:pPr algn="r">
              <a:buNone/>
            </a:pPr>
            <a:r>
              <a:rPr lang="en-US" sz="1600" dirty="0" smtClean="0"/>
              <a:t>Source: Illustrative Mathematics: </a:t>
            </a:r>
            <a:r>
              <a:rPr lang="en-US" sz="1600" dirty="0" smtClean="0">
                <a:hlinkClick r:id="rId3"/>
              </a:rPr>
              <a:t>http://illustrativemathematics.org</a:t>
            </a:r>
            <a:r>
              <a:rPr lang="en-US" sz="1600" dirty="0" smtClean="0"/>
              <a:t> </a:t>
            </a:r>
          </a:p>
          <a:p>
            <a:pPr>
              <a:buNone/>
            </a:pPr>
            <a:r>
              <a:rPr lang="en-US" sz="3400" dirty="0" smtClean="0"/>
              <a:t>	</a:t>
            </a:r>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15</a:t>
            </a:fld>
            <a:endParaRPr lang="en-US" dirty="0"/>
          </a:p>
        </p:txBody>
      </p:sp>
      <p:pic>
        <p:nvPicPr>
          <p:cNvPr id="1027" name="Picture 3" descr="C:\Users\aallisonzarea\Desktop\K-8 Conceptual Categorie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08192" y="2158096"/>
            <a:ext cx="6258799" cy="220058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a:buNone/>
            </a:pPr>
            <a:r>
              <a:rPr lang="en-US" sz="2400" b="1" dirty="0" smtClean="0"/>
              <a:t>High School Conceptual Categories</a:t>
            </a:r>
          </a:p>
          <a:p>
            <a:endParaRPr lang="en-US" dirty="0" smtClean="0"/>
          </a:p>
          <a:p>
            <a:pPr>
              <a:buNone/>
            </a:pPr>
            <a:endParaRPr lang="en-US" dirty="0" smtClean="0"/>
          </a:p>
          <a:p>
            <a:r>
              <a:rPr lang="en-US" sz="2400" dirty="0"/>
              <a:t>The Modeling Conceptual Category (not represented in the chart) includes standards in Higher Mathematics Courses and is embedded throughout other Conceptual Categories indicated by a (?) symbol. </a:t>
            </a:r>
            <a:endParaRPr lang="en-US" sz="2400" dirty="0" smtClean="0"/>
          </a:p>
          <a:p>
            <a:endParaRPr lang="en-US" sz="2400" dirty="0" smtClean="0"/>
          </a:p>
          <a:p>
            <a:r>
              <a:rPr lang="en-US" sz="2400" dirty="0" smtClean="0"/>
              <a:t>Examples </a:t>
            </a:r>
            <a:r>
              <a:rPr lang="en-US" sz="2400" dirty="0"/>
              <a:t>of tasks can be viewed at the standards level in the conceptual </a:t>
            </a:r>
            <a:r>
              <a:rPr lang="en-US" sz="2400" dirty="0" smtClean="0"/>
              <a:t>categories.</a:t>
            </a:r>
          </a:p>
          <a:p>
            <a:pPr marL="0" indent="0" algn="r">
              <a:buNone/>
            </a:pPr>
            <a:endParaRPr lang="en-US" sz="2000" dirty="0" smtClean="0"/>
          </a:p>
          <a:p>
            <a:pPr marL="0" indent="0" algn="r">
              <a:buNone/>
            </a:pPr>
            <a:r>
              <a:rPr lang="en-US" sz="2000" dirty="0" smtClean="0"/>
              <a:t>Source: Illustrative Mathematics </a:t>
            </a:r>
            <a:r>
              <a:rPr lang="en-US" sz="2000" dirty="0" smtClean="0">
                <a:hlinkClick r:id="rId3"/>
              </a:rPr>
              <a:t>http://illustrativemathematics.org</a:t>
            </a:r>
            <a:r>
              <a:rPr lang="en-US" sz="2000" dirty="0" smtClean="0"/>
              <a:t> </a:t>
            </a:r>
          </a:p>
          <a:p>
            <a:pPr>
              <a:buNone/>
            </a:pPr>
            <a:r>
              <a:rPr lang="en-US" sz="2400" dirty="0" smtClean="0"/>
              <a:t>	</a:t>
            </a: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16</a:t>
            </a:fld>
            <a:endParaRPr lang="en-US" dirty="0"/>
          </a:p>
        </p:txBody>
      </p:sp>
      <p:sp>
        <p:nvSpPr>
          <p:cNvPr id="7" name="Title 1"/>
          <p:cNvSpPr>
            <a:spLocks noGrp="1"/>
          </p:cNvSpPr>
          <p:nvPr>
            <p:ph type="title"/>
          </p:nvPr>
        </p:nvSpPr>
        <p:spPr>
          <a:xfrm>
            <a:off x="457200" y="71113"/>
            <a:ext cx="8229600" cy="1143000"/>
          </a:xfrm>
        </p:spPr>
        <p:txBody>
          <a:bodyPr>
            <a:normAutofit fontScale="90000"/>
          </a:bodyPr>
          <a:lstStyle/>
          <a:p>
            <a:r>
              <a:rPr lang="en-US" sz="3800" dirty="0" smtClean="0"/>
              <a:t>Balance and Depth of Understanding, Cont.</a:t>
            </a:r>
            <a:endParaRPr lang="en-US" sz="3800" dirty="0"/>
          </a:p>
        </p:txBody>
      </p:sp>
      <p:pic>
        <p:nvPicPr>
          <p:cNvPr id="2050" name="Picture 2" descr="C:\Users\aallisonzarea\Desktop\High School Conceptual Categories.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7289" y="2382948"/>
            <a:ext cx="6865828" cy="80168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Additional Information</a:t>
            </a:r>
            <a:endParaRPr lang="en-US" dirty="0"/>
          </a:p>
        </p:txBody>
      </p:sp>
      <p:sp>
        <p:nvSpPr>
          <p:cNvPr id="3" name="Content Placeholder 2"/>
          <p:cNvSpPr>
            <a:spLocks noGrp="1"/>
          </p:cNvSpPr>
          <p:nvPr>
            <p:ph idx="1"/>
          </p:nvPr>
        </p:nvSpPr>
        <p:spPr/>
        <p:txBody>
          <a:bodyPr>
            <a:normAutofit/>
          </a:bodyPr>
          <a:lstStyle/>
          <a:p>
            <a:pPr>
              <a:buNone/>
            </a:pPr>
            <a:endParaRPr lang="en-US" dirty="0" smtClean="0"/>
          </a:p>
          <a:p>
            <a:r>
              <a:rPr lang="en-US" dirty="0" smtClean="0"/>
              <a:t>“</a:t>
            </a:r>
            <a:r>
              <a:rPr lang="en-US" sz="3400" dirty="0" smtClean="0"/>
              <a:t>Mathematics: Kindergarten Through Grade Eight Learning Progressions” professional learning module: </a:t>
            </a:r>
          </a:p>
          <a:p>
            <a:pPr lvl="1"/>
            <a:r>
              <a:rPr lang="en-US" dirty="0" smtClean="0"/>
              <a:t>Brokers of Expertise </a:t>
            </a:r>
            <a:r>
              <a:rPr lang="en-US" dirty="0" smtClean="0">
                <a:hlinkClick r:id="rId3"/>
              </a:rPr>
              <a:t>http</a:t>
            </a:r>
            <a:r>
              <a:rPr lang="en-US" dirty="0">
                <a:hlinkClick r:id="rId3"/>
              </a:rPr>
              <a:t>://myboe.org</a:t>
            </a:r>
            <a:r>
              <a:rPr lang="en-US" dirty="0" smtClean="0">
                <a:hlinkClick r:id="rId3"/>
              </a:rPr>
              <a:t>/</a:t>
            </a:r>
            <a:endParaRPr lang="en-US" dirty="0" smtClean="0"/>
          </a:p>
          <a:p>
            <a:pPr marL="457200" lvl="1" indent="0">
              <a:buNone/>
            </a:pPr>
            <a:endParaRPr lang="en-US" dirty="0" smtClean="0"/>
          </a:p>
          <a:p>
            <a:r>
              <a:rPr lang="en-US" sz="3400" dirty="0" smtClean="0"/>
              <a:t>Tools for the Common Core Standards: </a:t>
            </a:r>
            <a:r>
              <a:rPr lang="en-US" sz="2800" u="sng" dirty="0"/>
              <a:t>http://commoncoretools.me/category/progressions/ </a:t>
            </a:r>
          </a:p>
          <a:p>
            <a:endParaRPr lang="en-US" dirty="0"/>
          </a:p>
          <a:p>
            <a:pPr>
              <a:buNone/>
            </a:pPr>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17</a:t>
            </a:fld>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5100" y="71113"/>
            <a:ext cx="8978900" cy="1143000"/>
          </a:xfrm>
        </p:spPr>
        <p:txBody>
          <a:bodyPr>
            <a:noAutofit/>
          </a:bodyPr>
          <a:lstStyle/>
          <a:p>
            <a:pPr algn="ctr"/>
            <a:r>
              <a:rPr lang="en-US" sz="3800" dirty="0" smtClean="0"/>
              <a:t/>
            </a:r>
            <a:br>
              <a:rPr lang="en-US" sz="3800" dirty="0" smtClean="0"/>
            </a:br>
            <a:r>
              <a:rPr lang="en-US" dirty="0"/>
              <a:t>1.2 </a:t>
            </a:r>
            <a:r>
              <a:rPr lang="en-US" dirty="0" smtClean="0"/>
              <a:t>The Practice Standards</a:t>
            </a:r>
            <a:r>
              <a:rPr lang="en-US" sz="3800" dirty="0" smtClean="0"/>
              <a:t/>
            </a:r>
            <a:br>
              <a:rPr lang="en-US" sz="3800" dirty="0" smtClean="0"/>
            </a:br>
            <a:endParaRPr lang="en-US" sz="3800" dirty="0"/>
          </a:p>
        </p:txBody>
      </p:sp>
      <p:sp>
        <p:nvSpPr>
          <p:cNvPr id="3" name="Content Placeholder 2"/>
          <p:cNvSpPr>
            <a:spLocks noGrp="1"/>
          </p:cNvSpPr>
          <p:nvPr>
            <p:ph idx="1"/>
          </p:nvPr>
        </p:nvSpPr>
        <p:spPr/>
        <p:txBody>
          <a:bodyPr>
            <a:noAutofit/>
          </a:bodyPr>
          <a:lstStyle/>
          <a:p>
            <a:pPr marL="0" indent="0">
              <a:lnSpc>
                <a:spcPct val="120000"/>
              </a:lnSpc>
              <a:buNone/>
            </a:pPr>
            <a:r>
              <a:rPr lang="en-US" sz="4400" dirty="0" smtClean="0"/>
              <a:t>The mathematical practices “rest </a:t>
            </a:r>
            <a:r>
              <a:rPr lang="en-US" sz="4400" dirty="0"/>
              <a:t>on important </a:t>
            </a:r>
            <a:r>
              <a:rPr lang="en-US" sz="4400" dirty="0" smtClean="0"/>
              <a:t>‘processes </a:t>
            </a:r>
            <a:r>
              <a:rPr lang="en-US" sz="4400" dirty="0"/>
              <a:t>and </a:t>
            </a:r>
            <a:r>
              <a:rPr lang="en-US" sz="4400" dirty="0" smtClean="0"/>
              <a:t>proficiencies’ </a:t>
            </a:r>
            <a:r>
              <a:rPr lang="en-US" sz="4400" dirty="0"/>
              <a:t>with longstanding importance in mathematics education</a:t>
            </a:r>
            <a:r>
              <a:rPr lang="en-US" sz="4400" dirty="0" smtClean="0"/>
              <a:t>. </a:t>
            </a:r>
          </a:p>
          <a:p>
            <a:pPr marL="0" indent="0">
              <a:lnSpc>
                <a:spcPct val="120000"/>
              </a:lnSpc>
              <a:buNone/>
            </a:pPr>
            <a:r>
              <a:rPr lang="en-US" sz="4400" dirty="0"/>
              <a:t>	</a:t>
            </a:r>
            <a:endParaRPr lang="en-US" sz="4400" dirty="0" smtClean="0"/>
          </a:p>
          <a:p>
            <a:pPr marL="0" indent="0" algn="r">
              <a:lnSpc>
                <a:spcPct val="110000"/>
              </a:lnSpc>
              <a:buNone/>
            </a:pPr>
            <a:r>
              <a:rPr lang="en-US" sz="2200" dirty="0" smtClean="0"/>
              <a:t>Source: CCSS for Mathematics, p.6</a:t>
            </a:r>
            <a:endParaRPr lang="en-US" sz="2200"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r>
              <a:rPr lang="en-US" dirty="0" smtClean="0"/>
              <a:t>21</a:t>
            </a:r>
            <a:endParaRPr lang="en-US" dirty="0"/>
          </a:p>
        </p:txBody>
      </p:sp>
    </p:spTree>
    <p:extLst>
      <p:ext uri="{BB962C8B-B14F-4D97-AF65-F5344CB8AC3E}">
        <p14:creationId xmlns:p14="http://schemas.microsoft.com/office/powerpoint/2010/main" val="165311914"/>
      </p:ext>
    </p:extLst>
  </p:cSld>
  <p:clrMapOvr>
    <a:masterClrMapping/>
  </p:clrMapOvr>
  <mc:AlternateContent xmlns:mc="http://schemas.openxmlformats.org/markup-compatibility/2006" xmlns:p14="http://schemas.microsoft.com/office/powerpoint/2010/main">
    <mc:Choice Requires="p14">
      <p:transition spd="slow" p14:dur="2000"/>
    </mc:Choice>
    <mc:Fallback xmlns="" xmlns:mv="urn:schemas-microsoft-com:mac:vml">
      <mp:transition xmlns:mp="http://schemas.microsoft.com/office/mac/powerpoint/2008/mai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Processes: </a:t>
            </a:r>
            <a:br>
              <a:rPr lang="en-US" dirty="0" smtClean="0"/>
            </a:br>
            <a:r>
              <a:rPr lang="en-US" sz="3100" dirty="0" smtClean="0">
                <a:cs typeface="Arial Narrow"/>
              </a:rPr>
              <a:t>National </a:t>
            </a:r>
            <a:r>
              <a:rPr lang="en-US" sz="3100" dirty="0">
                <a:cs typeface="Arial Narrow"/>
              </a:rPr>
              <a:t>Council of Teachers of Mathematics (NCTM) </a:t>
            </a:r>
            <a:endParaRPr lang="en-US" sz="3100" dirty="0"/>
          </a:p>
        </p:txBody>
      </p:sp>
      <p:sp>
        <p:nvSpPr>
          <p:cNvPr id="7" name="Content Placeholder 6"/>
          <p:cNvSpPr>
            <a:spLocks noGrp="1"/>
          </p:cNvSpPr>
          <p:nvPr>
            <p:ph sz="half" idx="2"/>
          </p:nvPr>
        </p:nvSpPr>
        <p:spPr/>
        <p:txBody>
          <a:bodyPr>
            <a:normAutofit/>
          </a:bodyPr>
          <a:lstStyle/>
          <a:p>
            <a:pPr lvl="0">
              <a:lnSpc>
                <a:spcPct val="120000"/>
              </a:lnSpc>
            </a:pPr>
            <a:r>
              <a:rPr lang="en-US" sz="3600" dirty="0"/>
              <a:t>Problem Solving</a:t>
            </a:r>
          </a:p>
          <a:p>
            <a:pPr lvl="0"/>
            <a:r>
              <a:rPr lang="en-US" sz="3600" dirty="0"/>
              <a:t>Reasoning and Proof</a:t>
            </a:r>
          </a:p>
          <a:p>
            <a:pPr lvl="0">
              <a:lnSpc>
                <a:spcPct val="120000"/>
              </a:lnSpc>
            </a:pPr>
            <a:r>
              <a:rPr lang="en-US" sz="3600" dirty="0"/>
              <a:t>Communication</a:t>
            </a:r>
          </a:p>
          <a:p>
            <a:pPr lvl="0">
              <a:lnSpc>
                <a:spcPct val="120000"/>
              </a:lnSpc>
            </a:pPr>
            <a:r>
              <a:rPr lang="en-US" sz="3600" dirty="0"/>
              <a:t>Representation</a:t>
            </a:r>
          </a:p>
          <a:p>
            <a:pPr lvl="0">
              <a:lnSpc>
                <a:spcPct val="120000"/>
              </a:lnSpc>
            </a:pPr>
            <a:r>
              <a:rPr lang="en-US" sz="3600" dirty="0"/>
              <a:t>Connections</a:t>
            </a:r>
          </a:p>
          <a:p>
            <a:pPr marL="0" indent="0">
              <a:lnSpc>
                <a:spcPct val="120000"/>
              </a:lnSpc>
              <a:buNone/>
            </a:pPr>
            <a:endParaRPr lang="en-US" sz="3600"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5C1898BA-49C2-EB4F-8C7A-74E35F4EF796}" type="slidenum">
              <a:rPr lang="en-US" smtClean="0"/>
              <a:pPr/>
              <a:t>19</a:t>
            </a:fld>
            <a:endParaRPr lang="en-US" dirty="0"/>
          </a:p>
        </p:txBody>
      </p:sp>
      <p:pic>
        <p:nvPicPr>
          <p:cNvPr id="2049" name="Picture 1"/>
          <p:cNvPicPr>
            <a:picLocks noGrp="1" noChangeAspect="1" noChangeArrowheads="1"/>
          </p:cNvPicPr>
          <p:nvPr>
            <p:ph sz="half" idx="1"/>
          </p:nvPr>
        </p:nvPicPr>
        <p:blipFill>
          <a:blip r:embed="rId3">
            <a:extLst>
              <a:ext uri="{28A0092B-C50C-407E-A947-70E740481C1C}">
                <a14:useLocalDpi xmlns:a14="http://schemas.microsoft.com/office/drawing/2010/main" val="0"/>
              </a:ext>
            </a:extLst>
          </a:blip>
          <a:srcRect l="-4620" r="-4620"/>
          <a:stretch>
            <a:fillRect/>
          </a:stretch>
        </p:blipFill>
        <p:spPr bwMode="auto">
          <a:xfrm>
            <a:off x="457200" y="1600200"/>
            <a:ext cx="4038600" cy="4813300"/>
          </a:xfrm>
          <a:prstGeom prst="rect">
            <a:avLst/>
          </a:prstGeom>
          <a:solidFill>
            <a:srgbClr val="F79646"/>
          </a:solidFill>
          <a:ln>
            <a:noFill/>
          </a:ln>
          <a:extLs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33683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Welcome to the Series</a:t>
            </a:r>
            <a:endParaRPr lang="en-US" dirty="0"/>
          </a:p>
        </p:txBody>
      </p:sp>
      <p:sp>
        <p:nvSpPr>
          <p:cNvPr id="3" name="Content Placeholder 2"/>
          <p:cNvSpPr>
            <a:spLocks noGrp="1"/>
          </p:cNvSpPr>
          <p:nvPr>
            <p:ph idx="1"/>
          </p:nvPr>
        </p:nvSpPr>
        <p:spPr/>
        <p:txBody>
          <a:bodyPr>
            <a:normAutofit fontScale="55000" lnSpcReduction="20000"/>
          </a:bodyPr>
          <a:lstStyle/>
          <a:p>
            <a:pPr algn="ctr">
              <a:buNone/>
            </a:pPr>
            <a:r>
              <a:rPr lang="en-US" sz="6500" dirty="0" smtClean="0"/>
              <a:t>	Common Core State Standards (CCSS)  </a:t>
            </a:r>
          </a:p>
          <a:p>
            <a:pPr algn="ctr">
              <a:buNone/>
            </a:pPr>
            <a:r>
              <a:rPr lang="en-US" sz="6500" dirty="0" smtClean="0"/>
              <a:t>Professional Learning Modules</a:t>
            </a:r>
          </a:p>
          <a:p>
            <a:pPr algn="ctr">
              <a:buNone/>
            </a:pPr>
            <a:endParaRPr lang="en-US" sz="4600" dirty="0" smtClean="0"/>
          </a:p>
          <a:p>
            <a:pPr algn="ctr">
              <a:buNone/>
            </a:pPr>
            <a:r>
              <a:rPr lang="en-US" sz="4600" dirty="0" smtClean="0"/>
              <a:t>Available on the Brokers of Expertise Web Site at</a:t>
            </a:r>
            <a:r>
              <a:rPr lang="en-US" sz="4600" dirty="0"/>
              <a:t> </a:t>
            </a:r>
            <a:r>
              <a:rPr lang="en-US" sz="4600" dirty="0" smtClean="0">
                <a:hlinkClick r:id="rId3"/>
              </a:rPr>
              <a:t>www.myboe.org</a:t>
            </a:r>
            <a:endParaRPr lang="en-US" sz="4600" dirty="0" smtClean="0"/>
          </a:p>
          <a:p>
            <a:pPr algn="ctr">
              <a:buNone/>
            </a:pPr>
            <a:endParaRPr lang="en-US" dirty="0"/>
          </a:p>
          <a:p>
            <a:pPr algn="ctr">
              <a:buNone/>
            </a:pPr>
            <a:r>
              <a:rPr lang="en-US" sz="5800" dirty="0" smtClean="0"/>
              <a:t>Welcome Message</a:t>
            </a:r>
          </a:p>
          <a:p>
            <a:pPr algn="ctr">
              <a:buNone/>
            </a:pPr>
            <a:r>
              <a:rPr lang="en-US" sz="5100" dirty="0" smtClean="0"/>
              <a:t>Lupita Alcala , Deputy Superintendent</a:t>
            </a:r>
            <a:r>
              <a:rPr lang="en-US" sz="5100" dirty="0"/>
              <a:t> </a:t>
            </a:r>
            <a:endParaRPr lang="en-US" sz="5100" dirty="0" smtClean="0"/>
          </a:p>
          <a:p>
            <a:pPr algn="ctr">
              <a:buNone/>
            </a:pPr>
            <a:r>
              <a:rPr lang="en-US" sz="4000" dirty="0" smtClean="0"/>
              <a:t>Instruction and Learning Support Branch</a:t>
            </a:r>
          </a:p>
          <a:p>
            <a:pPr algn="ctr">
              <a:buNone/>
            </a:pPr>
            <a:r>
              <a:rPr lang="en-US" sz="4000" dirty="0" smtClean="0"/>
              <a:t>California Department of Education (CDE)</a:t>
            </a:r>
          </a:p>
          <a:p>
            <a:pPr algn="ctr">
              <a:buNone/>
            </a:pPr>
            <a:endParaRPr lang="en-US" dirty="0"/>
          </a:p>
          <a:p>
            <a:pPr algn="ctr">
              <a:buNone/>
            </a:pPr>
            <a:r>
              <a:rPr lang="en-US" dirty="0">
                <a:solidFill>
                  <a:srgbClr val="FF0000"/>
                </a:solidFill>
                <a:hlinkClick r:id="rId4"/>
              </a:rPr>
              <a:t>http://</a:t>
            </a:r>
            <a:r>
              <a:rPr lang="en-US" dirty="0" smtClean="0">
                <a:solidFill>
                  <a:srgbClr val="FF0000"/>
                </a:solidFill>
                <a:hlinkClick r:id="rId4"/>
              </a:rPr>
              <a:t>myboe.org/portal/default/Group/Viewer/GroupView?action=2&amp;gid=2996</a:t>
            </a:r>
            <a:endParaRPr lang="en-US" dirty="0" smtClean="0">
              <a:solidFill>
                <a:srgbClr val="FF0000"/>
              </a:solidFill>
            </a:endParaRPr>
          </a:p>
          <a:p>
            <a:pPr>
              <a:buNone/>
            </a:pPr>
            <a:endParaRPr lang="en-US" dirty="0" smtClean="0">
              <a:solidFill>
                <a:srgbClr val="FF0000"/>
              </a:solidFill>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2</a:t>
            </a:fld>
            <a:endParaRPr lang="en-US" dirty="0"/>
          </a:p>
        </p:txBody>
      </p:sp>
    </p:spTree>
    <p:extLst>
      <p:ext uri="{BB962C8B-B14F-4D97-AF65-F5344CB8AC3E}">
        <p14:creationId xmlns:p14="http://schemas.microsoft.com/office/powerpoint/2010/main" val="160141932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Proficiencies: </a:t>
            </a:r>
            <a:br>
              <a:rPr lang="en-US" dirty="0" smtClean="0"/>
            </a:br>
            <a:r>
              <a:rPr lang="en-US" sz="4000" dirty="0" smtClean="0">
                <a:cs typeface="Arial Narrow"/>
              </a:rPr>
              <a:t>National </a:t>
            </a:r>
            <a:r>
              <a:rPr lang="en-US" sz="4000" dirty="0">
                <a:cs typeface="Arial Narrow"/>
              </a:rPr>
              <a:t>Research </a:t>
            </a:r>
            <a:r>
              <a:rPr lang="en-US" sz="4000" dirty="0" smtClean="0">
                <a:cs typeface="Arial Narrow"/>
              </a:rPr>
              <a:t>Council</a:t>
            </a:r>
            <a:endParaRPr lang="en-US" sz="4000" dirty="0"/>
          </a:p>
        </p:txBody>
      </p:sp>
      <p:pic>
        <p:nvPicPr>
          <p:cNvPr id="7" name="Content Placeholder 6" descr="Untitled1.png"/>
          <p:cNvPicPr>
            <a:picLocks noGrp="1" noChangeAspect="1"/>
          </p:cNvPicPr>
          <p:nvPr>
            <p:ph sz="half" idx="1"/>
          </p:nvPr>
        </p:nvPicPr>
        <p:blipFill>
          <a:blip r:embed="rId3">
            <a:extLst>
              <a:ext uri="{BEBA8EAE-BF5A-486C-A8C5-ECC9F3942E4B}">
                <a14:imgProps xmlns:a14="http://schemas.microsoft.com/office/drawing/2010/main">
                  <a14:imgLayer r:embed="rId4">
                    <a14:imgEffect>
                      <a14:sharpenSoften amount="50000"/>
                    </a14:imgEffect>
                  </a14:imgLayer>
                </a14:imgProps>
              </a:ext>
              <a:ext uri="{28A0092B-C50C-407E-A947-70E740481C1C}">
                <a14:useLocalDpi xmlns:a14="http://schemas.microsoft.com/office/drawing/2010/main" val="0"/>
              </a:ext>
            </a:extLst>
          </a:blip>
          <a:srcRect l="913" r="913"/>
          <a:stretch>
            <a:fillRect/>
          </a:stretch>
        </p:blipFill>
        <p:spPr>
          <a:xfrm>
            <a:off x="457201" y="1600201"/>
            <a:ext cx="3456112" cy="4372991"/>
          </a:xfrm>
        </p:spPr>
      </p:pic>
      <p:sp>
        <p:nvSpPr>
          <p:cNvPr id="4" name="Content Placeholder 3"/>
          <p:cNvSpPr>
            <a:spLocks noGrp="1"/>
          </p:cNvSpPr>
          <p:nvPr>
            <p:ph sz="half" idx="2"/>
          </p:nvPr>
        </p:nvSpPr>
        <p:spPr>
          <a:xfrm>
            <a:off x="4261080" y="1600200"/>
            <a:ext cx="4725265" cy="4813021"/>
          </a:xfrm>
        </p:spPr>
        <p:txBody>
          <a:bodyPr>
            <a:noAutofit/>
          </a:bodyPr>
          <a:lstStyle/>
          <a:p>
            <a:pPr lvl="0">
              <a:lnSpc>
                <a:spcPct val="150000"/>
              </a:lnSpc>
            </a:pPr>
            <a:r>
              <a:rPr lang="en-US" sz="3200" dirty="0"/>
              <a:t>Adaptive Reasoning </a:t>
            </a:r>
          </a:p>
          <a:p>
            <a:pPr lvl="0">
              <a:lnSpc>
                <a:spcPct val="150000"/>
              </a:lnSpc>
            </a:pPr>
            <a:r>
              <a:rPr lang="en-US" sz="3200" dirty="0"/>
              <a:t>Strategic Competence</a:t>
            </a:r>
          </a:p>
          <a:p>
            <a:pPr lvl="0">
              <a:lnSpc>
                <a:spcPct val="150000"/>
              </a:lnSpc>
            </a:pPr>
            <a:r>
              <a:rPr lang="en-US" sz="3200" dirty="0"/>
              <a:t>Conceptual Understanding </a:t>
            </a:r>
          </a:p>
          <a:p>
            <a:pPr lvl="0">
              <a:lnSpc>
                <a:spcPct val="150000"/>
              </a:lnSpc>
            </a:pPr>
            <a:r>
              <a:rPr lang="en-US" sz="3200" dirty="0"/>
              <a:t>Procedural Fluency </a:t>
            </a:r>
          </a:p>
          <a:p>
            <a:pPr lvl="0">
              <a:lnSpc>
                <a:spcPct val="150000"/>
              </a:lnSpc>
            </a:pPr>
            <a:r>
              <a:rPr lang="en-US" sz="3200" dirty="0"/>
              <a:t>Productive Disposition </a:t>
            </a:r>
          </a:p>
          <a:p>
            <a:pPr>
              <a:lnSpc>
                <a:spcPct val="110000"/>
              </a:lnSpc>
            </a:pPr>
            <a:endParaRPr lang="en-US" sz="3600" dirty="0"/>
          </a:p>
        </p:txBody>
      </p:sp>
      <p:sp>
        <p:nvSpPr>
          <p:cNvPr id="5" name="Footer Placeholder 4"/>
          <p:cNvSpPr>
            <a:spLocks noGrp="1"/>
          </p:cNvSpPr>
          <p:nvPr>
            <p:ph type="ftr" sz="quarter" idx="3"/>
          </p:nvPr>
        </p:nvSpPr>
        <p:spPr/>
        <p:txBody>
          <a:bodyPr/>
          <a:lstStyle/>
          <a:p>
            <a:r>
              <a:rPr lang="en-US" dirty="0" smtClean="0"/>
              <a:t>| California Department of Education</a:t>
            </a:r>
            <a:endParaRPr lang="en-US" dirty="0"/>
          </a:p>
        </p:txBody>
      </p:sp>
      <p:sp>
        <p:nvSpPr>
          <p:cNvPr id="6" name="Slide Number Placeholder 5"/>
          <p:cNvSpPr>
            <a:spLocks noGrp="1"/>
          </p:cNvSpPr>
          <p:nvPr>
            <p:ph type="sldNum" sz="quarter" idx="4"/>
          </p:nvPr>
        </p:nvSpPr>
        <p:spPr/>
        <p:txBody>
          <a:bodyPr/>
          <a:lstStyle/>
          <a:p>
            <a:r>
              <a:rPr lang="en-US" dirty="0" smtClean="0"/>
              <a:t>23</a:t>
            </a:r>
            <a:endParaRPr lang="en-US" dirty="0"/>
          </a:p>
        </p:txBody>
      </p:sp>
    </p:spTree>
    <p:extLst>
      <p:ext uri="{BB962C8B-B14F-4D97-AF65-F5344CB8AC3E}">
        <p14:creationId xmlns:p14="http://schemas.microsoft.com/office/powerpoint/2010/main" val="11032893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a:t>Doing and Using </a:t>
            </a:r>
            <a:r>
              <a:rPr lang="en-US" dirty="0" smtClean="0"/>
              <a:t>Mathematics</a:t>
            </a:r>
            <a:endParaRPr lang="en-US" dirty="0"/>
          </a:p>
        </p:txBody>
      </p:sp>
      <p:sp>
        <p:nvSpPr>
          <p:cNvPr id="8" name="Content Placeholder 7"/>
          <p:cNvSpPr>
            <a:spLocks noGrp="1"/>
          </p:cNvSpPr>
          <p:nvPr>
            <p:ph sz="half" idx="1"/>
          </p:nvPr>
        </p:nvSpPr>
        <p:spPr>
          <a:xfrm>
            <a:off x="339130" y="1410990"/>
            <a:ext cx="4341658" cy="5002231"/>
          </a:xfrm>
        </p:spPr>
        <p:txBody>
          <a:bodyPr>
            <a:normAutofit/>
          </a:bodyPr>
          <a:lstStyle/>
          <a:p>
            <a:pPr marL="0" indent="0">
              <a:buNone/>
            </a:pPr>
            <a:endParaRPr lang="en-US" sz="4000" dirty="0" smtClean="0"/>
          </a:p>
          <a:p>
            <a:pPr marL="0" indent="0">
              <a:buNone/>
            </a:pPr>
            <a:r>
              <a:rPr lang="en-US" sz="4400" dirty="0" smtClean="0"/>
              <a:t>The SMP are about doing and using mathematics to foster reasoning and sense-making. </a:t>
            </a:r>
          </a:p>
          <a:p>
            <a:endParaRPr lang="en-US" sz="4000" dirty="0"/>
          </a:p>
        </p:txBody>
      </p:sp>
      <p:sp>
        <p:nvSpPr>
          <p:cNvPr id="9" name="Content Placeholder 8"/>
          <p:cNvSpPr>
            <a:spLocks noGrp="1"/>
          </p:cNvSpPr>
          <p:nvPr>
            <p:ph sz="half" idx="2"/>
          </p:nvPr>
        </p:nvSpPr>
        <p:spPr>
          <a:xfrm>
            <a:off x="5409954" y="1600200"/>
            <a:ext cx="3276845" cy="2397605"/>
          </a:xfrm>
        </p:spPr>
        <p:txBody>
          <a:bodyPr>
            <a:normAutofit/>
          </a:bodyPr>
          <a:lstStyle/>
          <a:p>
            <a:pPr marL="0" indent="0">
              <a:buNone/>
            </a:pPr>
            <a:r>
              <a:rPr lang="en-US" dirty="0" smtClean="0"/>
              <a:t>     </a:t>
            </a:r>
            <a:endParaRPr lang="en-US" dirty="0"/>
          </a:p>
        </p:txBody>
      </p:sp>
      <p:sp>
        <p:nvSpPr>
          <p:cNvPr id="5" name="Footer Placeholder 4"/>
          <p:cNvSpPr>
            <a:spLocks noGrp="1"/>
          </p:cNvSpPr>
          <p:nvPr>
            <p:ph type="ftr" sz="quarter" idx="3"/>
          </p:nvPr>
        </p:nvSpPr>
        <p:spPr/>
        <p:txBody>
          <a:bodyPr/>
          <a:lstStyle/>
          <a:p>
            <a:r>
              <a:rPr lang="en-US" dirty="0" smtClean="0"/>
              <a:t>| California Department of Education</a:t>
            </a:r>
            <a:endParaRPr lang="en-US" dirty="0"/>
          </a:p>
        </p:txBody>
      </p:sp>
      <p:sp>
        <p:nvSpPr>
          <p:cNvPr id="6" name="Slide Number Placeholder 5"/>
          <p:cNvSpPr>
            <a:spLocks noGrp="1"/>
          </p:cNvSpPr>
          <p:nvPr>
            <p:ph type="sldNum" sz="quarter" idx="4"/>
          </p:nvPr>
        </p:nvSpPr>
        <p:spPr/>
        <p:txBody>
          <a:bodyPr/>
          <a:lstStyle/>
          <a:p>
            <a:fld id="{13282393-FE81-4EAE-A294-F0392B34921A}" type="slidenum">
              <a:rPr lang="en-US" smtClean="0"/>
              <a:pPr/>
              <a:t>21</a:t>
            </a:fld>
            <a:endParaRPr lang="en-US" dirty="0"/>
          </a:p>
        </p:txBody>
      </p:sp>
      <p:pic>
        <p:nvPicPr>
          <p:cNvPr id="3073" name="Picture 34"/>
          <p:cNvPicPr>
            <a:picLocks noChangeAspect="1" noChangeArrowheads="1"/>
          </p:cNvPicPr>
          <p:nvPr/>
        </p:nvPicPr>
        <p:blipFill>
          <a:blip r:embed="rId3">
            <a:extLst>
              <a:ext uri="{28A0092B-C50C-407E-A947-70E740481C1C}">
                <a14:useLocalDpi xmlns:a14="http://schemas.microsoft.com/office/drawing/2010/main" val="0"/>
              </a:ext>
            </a:extLst>
          </a:blip>
          <a:srcRect l="1718" b="5510"/>
          <a:stretch>
            <a:fillRect/>
          </a:stretch>
        </p:blipFill>
        <p:spPr bwMode="auto">
          <a:xfrm>
            <a:off x="4680788" y="2211089"/>
            <a:ext cx="4233877" cy="3573432"/>
          </a:xfrm>
          <a:prstGeom prst="rect">
            <a:avLst/>
          </a:prstGeom>
          <a:noFill/>
          <a:ln w="38100">
            <a:solidFill>
              <a:srgbClr val="365F9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494407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dirty="0" smtClean="0"/>
              <a:t>                                                                </a:t>
            </a:r>
            <a:endParaRPr lang="en-US" dirty="0"/>
          </a:p>
        </p:txBody>
      </p:sp>
      <p:sp>
        <p:nvSpPr>
          <p:cNvPr id="8" name="Content Placeholder 7"/>
          <p:cNvSpPr>
            <a:spLocks noGrp="1"/>
          </p:cNvSpPr>
          <p:nvPr>
            <p:ph idx="1"/>
          </p:nvPr>
        </p:nvSpPr>
        <p:spPr>
          <a:xfrm>
            <a:off x="339129" y="1410990"/>
            <a:ext cx="8347671" cy="5012727"/>
          </a:xfrm>
        </p:spPr>
        <p:txBody>
          <a:bodyPr>
            <a:noAutofit/>
          </a:bodyPr>
          <a:lstStyle/>
          <a:p>
            <a:endParaRPr lang="en-US" sz="3400" dirty="0" smtClean="0"/>
          </a:p>
          <a:p>
            <a:r>
              <a:rPr lang="en-US" sz="3400" dirty="0" smtClean="0"/>
              <a:t>The </a:t>
            </a:r>
            <a:r>
              <a:rPr lang="en-US" sz="3400" dirty="0"/>
              <a:t>practice standards are not intended to be a list of processes and proficiencies to be checked off for mastery or </a:t>
            </a:r>
            <a:r>
              <a:rPr lang="en-US" sz="3400" dirty="0" smtClean="0"/>
              <a:t>completion.</a:t>
            </a:r>
          </a:p>
          <a:p>
            <a:pPr marL="0" indent="0">
              <a:buNone/>
            </a:pPr>
            <a:endParaRPr lang="en-US" sz="3400" dirty="0"/>
          </a:p>
          <a:p>
            <a:r>
              <a:rPr lang="en-US" sz="3400" dirty="0" smtClean="0"/>
              <a:t>Student </a:t>
            </a:r>
            <a:r>
              <a:rPr lang="en-US" sz="3400" dirty="0"/>
              <a:t>performance may range from novice to expert based on the content, the activities, and the task in which the student is engaged. </a:t>
            </a:r>
          </a:p>
          <a:p>
            <a:pPr marL="0" indent="0">
              <a:buNone/>
            </a:pPr>
            <a:endParaRPr lang="en-US" sz="3400" dirty="0"/>
          </a:p>
        </p:txBody>
      </p:sp>
      <p:sp>
        <p:nvSpPr>
          <p:cNvPr id="5" name="Footer Placeholder 4"/>
          <p:cNvSpPr>
            <a:spLocks noGrp="1"/>
          </p:cNvSpPr>
          <p:nvPr>
            <p:ph type="ftr" sz="quarter" idx="3"/>
          </p:nvPr>
        </p:nvSpPr>
        <p:spPr/>
        <p:txBody>
          <a:bodyPr/>
          <a:lstStyle/>
          <a:p>
            <a:r>
              <a:rPr lang="en-US" dirty="0" smtClean="0"/>
              <a:t>| California Department of Education</a:t>
            </a:r>
            <a:endParaRPr lang="en-US" dirty="0"/>
          </a:p>
        </p:txBody>
      </p:sp>
      <p:sp>
        <p:nvSpPr>
          <p:cNvPr id="6" name="Slide Number Placeholder 5"/>
          <p:cNvSpPr>
            <a:spLocks noGrp="1"/>
          </p:cNvSpPr>
          <p:nvPr>
            <p:ph type="sldNum" sz="quarter" idx="4"/>
          </p:nvPr>
        </p:nvSpPr>
        <p:spPr/>
        <p:txBody>
          <a:bodyPr/>
          <a:lstStyle/>
          <a:p>
            <a:fld id="{13282393-FE81-4EAE-A294-F0392B34921A}" type="slidenum">
              <a:rPr lang="en-US" smtClean="0"/>
              <a:pPr/>
              <a:t>22</a:t>
            </a:fld>
            <a:endParaRPr lang="en-US" dirty="0"/>
          </a:p>
        </p:txBody>
      </p:sp>
      <p:sp>
        <p:nvSpPr>
          <p:cNvPr id="9" name="TextBox 8"/>
          <p:cNvSpPr txBox="1"/>
          <p:nvPr/>
        </p:nvSpPr>
        <p:spPr>
          <a:xfrm>
            <a:off x="339130" y="414840"/>
            <a:ext cx="6905506" cy="769441"/>
          </a:xfrm>
          <a:prstGeom prst="rect">
            <a:avLst/>
          </a:prstGeom>
          <a:noFill/>
        </p:spPr>
        <p:txBody>
          <a:bodyPr wrap="square" rtlCol="0">
            <a:spAutoFit/>
          </a:bodyPr>
          <a:lstStyle/>
          <a:p>
            <a:r>
              <a:rPr lang="en-US" sz="4400" b="1" dirty="0" smtClean="0">
                <a:latin typeface="Arial Narrow"/>
                <a:cs typeface="Arial Narrow"/>
              </a:rPr>
              <a:t>Ongoing Work</a:t>
            </a:r>
            <a:endParaRPr lang="en-US" sz="4400" b="1" dirty="0">
              <a:latin typeface="Arial Narrow"/>
              <a:cs typeface="Arial Narrow"/>
            </a:endParaRPr>
          </a:p>
        </p:txBody>
      </p:sp>
    </p:spTree>
    <p:extLst>
      <p:ext uri="{BB962C8B-B14F-4D97-AF65-F5344CB8AC3E}">
        <p14:creationId xmlns:p14="http://schemas.microsoft.com/office/powerpoint/2010/main" val="45346939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4651" y="71113"/>
            <a:ext cx="8522149" cy="1480976"/>
          </a:xfrm>
        </p:spPr>
        <p:txBody>
          <a:bodyPr/>
          <a:lstStyle/>
          <a:p>
            <a:r>
              <a:rPr lang="en-US" dirty="0" smtClean="0"/>
              <a:t>                  The Eight SMP    </a:t>
            </a:r>
            <a:endParaRPr lang="en-US" dirty="0"/>
          </a:p>
        </p:txBody>
      </p:sp>
      <p:pic>
        <p:nvPicPr>
          <p:cNvPr id="6" name="Content Placeholder 5"/>
          <p:cNvPicPr>
            <a:picLocks noGrp="1" noChangeAspect="1"/>
          </p:cNvPicPr>
          <p:nvPr>
            <p:ph idx="1"/>
          </p:nvPr>
        </p:nvPicPr>
        <p:blipFill>
          <a:blip r:embed="rId3"/>
          <a:srcRect l="-36181" r="-36181"/>
          <a:stretch>
            <a:fillRect/>
          </a:stretch>
        </p:blipFill>
        <p:spPr>
          <a:xfrm>
            <a:off x="-248446" y="71113"/>
            <a:ext cx="2847265" cy="1668594"/>
          </a:xfrm>
        </p:spPr>
      </p:pic>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23</a:t>
            </a:fld>
            <a:endParaRPr lang="en-US" dirty="0"/>
          </a:p>
        </p:txBody>
      </p:sp>
      <p:sp>
        <p:nvSpPr>
          <p:cNvPr id="8" name="TextBox 7"/>
          <p:cNvSpPr txBox="1"/>
          <p:nvPr/>
        </p:nvSpPr>
        <p:spPr>
          <a:xfrm>
            <a:off x="339130" y="1860331"/>
            <a:ext cx="7985063" cy="3970318"/>
          </a:xfrm>
          <a:prstGeom prst="rect">
            <a:avLst/>
          </a:prstGeom>
          <a:noFill/>
        </p:spPr>
        <p:txBody>
          <a:bodyPr wrap="square" rtlCol="0">
            <a:spAutoFit/>
          </a:bodyPr>
          <a:lstStyle/>
          <a:p>
            <a:r>
              <a:rPr lang="en-US" sz="2800" b="1" dirty="0" smtClean="0">
                <a:latin typeface="Arial" pitchFamily="34" charset="0"/>
                <a:cs typeface="Arial" pitchFamily="34" charset="0"/>
              </a:rPr>
              <a:t>MP1: Make </a:t>
            </a:r>
            <a:r>
              <a:rPr lang="en-US" sz="2800" b="1" dirty="0">
                <a:latin typeface="Arial" pitchFamily="34" charset="0"/>
                <a:cs typeface="Arial" pitchFamily="34" charset="0"/>
              </a:rPr>
              <a:t>sense of problems </a:t>
            </a:r>
            <a:r>
              <a:rPr lang="en-US" sz="2800" b="1" dirty="0" smtClean="0">
                <a:latin typeface="Arial" pitchFamily="34" charset="0"/>
                <a:cs typeface="Arial" pitchFamily="34" charset="0"/>
              </a:rPr>
              <a:t>and 	persevere 		     in 	solving them</a:t>
            </a:r>
          </a:p>
          <a:p>
            <a:pPr lvl="0"/>
            <a:endParaRPr lang="en-US" sz="2800" b="1" dirty="0" smtClean="0">
              <a:latin typeface="Arial" pitchFamily="34" charset="0"/>
              <a:cs typeface="Arial" pitchFamily="34" charset="0"/>
            </a:endParaRPr>
          </a:p>
          <a:p>
            <a:pPr lvl="0"/>
            <a:r>
              <a:rPr lang="en-US" sz="2800" b="1" dirty="0" smtClean="0">
                <a:latin typeface="Arial" pitchFamily="34" charset="0"/>
                <a:cs typeface="Arial" pitchFamily="34" charset="0"/>
              </a:rPr>
              <a:t>MP2: Reason </a:t>
            </a:r>
            <a:r>
              <a:rPr lang="en-US" sz="2800" b="1" dirty="0">
                <a:latin typeface="Arial" pitchFamily="34" charset="0"/>
                <a:cs typeface="Arial" pitchFamily="34" charset="0"/>
              </a:rPr>
              <a:t>abstractly and </a:t>
            </a:r>
            <a:r>
              <a:rPr lang="en-US" sz="2800" b="1" dirty="0" smtClean="0">
                <a:latin typeface="Arial" pitchFamily="34" charset="0"/>
                <a:cs typeface="Arial" pitchFamily="34" charset="0"/>
              </a:rPr>
              <a:t>quantitatively</a:t>
            </a:r>
          </a:p>
          <a:p>
            <a:pPr lvl="0"/>
            <a:endParaRPr lang="en-US" sz="2800" b="1" dirty="0" smtClean="0">
              <a:latin typeface="Arial" pitchFamily="34" charset="0"/>
              <a:cs typeface="Arial" pitchFamily="34" charset="0"/>
            </a:endParaRPr>
          </a:p>
          <a:p>
            <a:r>
              <a:rPr lang="en-US" sz="2800" b="1" dirty="0" smtClean="0">
                <a:latin typeface="Arial" pitchFamily="34" charset="0"/>
                <a:cs typeface="Arial" pitchFamily="34" charset="0"/>
              </a:rPr>
              <a:t>MP3: Construct </a:t>
            </a:r>
            <a:r>
              <a:rPr lang="en-US" sz="2800" b="1" dirty="0">
                <a:latin typeface="Arial" pitchFamily="34" charset="0"/>
                <a:cs typeface="Arial" pitchFamily="34" charset="0"/>
              </a:rPr>
              <a:t>viable arguments and </a:t>
            </a:r>
            <a:r>
              <a:rPr lang="en-US" sz="2800" b="1" dirty="0" smtClean="0">
                <a:latin typeface="Arial" pitchFamily="34" charset="0"/>
                <a:cs typeface="Arial" pitchFamily="34" charset="0"/>
              </a:rPr>
              <a:t>		     </a:t>
            </a:r>
          </a:p>
          <a:p>
            <a:r>
              <a:rPr lang="en-US" sz="2800" b="1" dirty="0" smtClean="0">
                <a:latin typeface="Arial" pitchFamily="34" charset="0"/>
                <a:cs typeface="Arial" pitchFamily="34" charset="0"/>
              </a:rPr>
              <a:t>          critique the </a:t>
            </a:r>
            <a:r>
              <a:rPr lang="en-US" sz="2800" b="1" dirty="0">
                <a:latin typeface="Arial" pitchFamily="34" charset="0"/>
                <a:cs typeface="Arial" pitchFamily="34" charset="0"/>
              </a:rPr>
              <a:t>reasoning of </a:t>
            </a:r>
            <a:r>
              <a:rPr lang="en-US" sz="2800" b="1" dirty="0" smtClean="0">
                <a:latin typeface="Arial" pitchFamily="34" charset="0"/>
                <a:cs typeface="Arial" pitchFamily="34" charset="0"/>
              </a:rPr>
              <a:t>others</a:t>
            </a:r>
          </a:p>
          <a:p>
            <a:endParaRPr lang="en-US" sz="2800" b="1" dirty="0" smtClean="0">
              <a:latin typeface="Arial" pitchFamily="34" charset="0"/>
              <a:cs typeface="Arial" pitchFamily="34" charset="0"/>
            </a:endParaRPr>
          </a:p>
          <a:p>
            <a:pPr lvl="0"/>
            <a:r>
              <a:rPr lang="en-US" sz="2800" b="1" dirty="0" smtClean="0">
                <a:latin typeface="Arial" pitchFamily="34" charset="0"/>
                <a:cs typeface="Arial" pitchFamily="34" charset="0"/>
              </a:rPr>
              <a:t>MP4: Model </a:t>
            </a:r>
            <a:r>
              <a:rPr lang="en-US" sz="2800" b="1" dirty="0">
                <a:latin typeface="Arial" pitchFamily="34" charset="0"/>
                <a:cs typeface="Arial" pitchFamily="34" charset="0"/>
              </a:rPr>
              <a:t>with </a:t>
            </a:r>
            <a:r>
              <a:rPr lang="en-US" sz="2800" b="1" dirty="0" smtClean="0">
                <a:latin typeface="Arial" pitchFamily="34" charset="0"/>
                <a:cs typeface="Arial" pitchFamily="34" charset="0"/>
              </a:rPr>
              <a:t>mathematics</a:t>
            </a:r>
            <a:r>
              <a:rPr lang="en-US" sz="2800" dirty="0" smtClean="0">
                <a:latin typeface="Arial" pitchFamily="34" charset="0"/>
                <a:cs typeface="Arial" pitchFamily="34" charset="0"/>
              </a:rPr>
              <a:t>                   </a:t>
            </a:r>
          </a:p>
        </p:txBody>
      </p:sp>
    </p:spTree>
    <p:extLst>
      <p:ext uri="{BB962C8B-B14F-4D97-AF65-F5344CB8AC3E}">
        <p14:creationId xmlns:p14="http://schemas.microsoft.com/office/powerpoint/2010/main" val="34871456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The Eight SMP, </a:t>
            </a:r>
            <a:r>
              <a:rPr lang="en-US" dirty="0" smtClean="0"/>
              <a:t>cont.</a:t>
            </a:r>
            <a:endParaRPr lang="en-US" dirty="0"/>
          </a:p>
        </p:txBody>
      </p:sp>
      <p:sp>
        <p:nvSpPr>
          <p:cNvPr id="3" name="Content Placeholder 2"/>
          <p:cNvSpPr>
            <a:spLocks noGrp="1"/>
          </p:cNvSpPr>
          <p:nvPr>
            <p:ph idx="1"/>
          </p:nvPr>
        </p:nvSpPr>
        <p:spPr/>
        <p:txBody>
          <a:bodyPr/>
          <a:lstStyle/>
          <a:p>
            <a:pPr marL="514350" lvl="0" indent="-514350">
              <a:lnSpc>
                <a:spcPct val="140000"/>
              </a:lnSpc>
              <a:buFont typeface="+mj-lt"/>
              <a:buAutoNum type="arabicPeriod" startAt="5"/>
            </a:pPr>
            <a:endParaRPr lang="en-US" sz="2800" b="1" dirty="0" smtClean="0">
              <a:latin typeface="Arial" pitchFamily="34" charset="0"/>
              <a:cs typeface="Arial" pitchFamily="34" charset="0"/>
            </a:endParaRPr>
          </a:p>
          <a:p>
            <a:pPr marL="0" lvl="0" indent="0">
              <a:lnSpc>
                <a:spcPct val="140000"/>
              </a:lnSpc>
              <a:buNone/>
            </a:pPr>
            <a:r>
              <a:rPr lang="en-US" sz="2800" b="1" dirty="0" smtClean="0">
                <a:latin typeface="Arial" pitchFamily="34" charset="0"/>
                <a:cs typeface="Arial" pitchFamily="34" charset="0"/>
              </a:rPr>
              <a:t>MP5. Use </a:t>
            </a:r>
            <a:r>
              <a:rPr lang="en-US" sz="2800" b="1" dirty="0">
                <a:latin typeface="Arial" pitchFamily="34" charset="0"/>
                <a:cs typeface="Arial" pitchFamily="34" charset="0"/>
              </a:rPr>
              <a:t>appropriate tools strategically</a:t>
            </a:r>
          </a:p>
          <a:p>
            <a:pPr marL="0" lvl="0" indent="0">
              <a:lnSpc>
                <a:spcPct val="140000"/>
              </a:lnSpc>
              <a:buNone/>
            </a:pPr>
            <a:r>
              <a:rPr lang="en-US" sz="2800" b="1" dirty="0" smtClean="0">
                <a:latin typeface="Arial" pitchFamily="34" charset="0"/>
                <a:cs typeface="Arial" pitchFamily="34" charset="0"/>
              </a:rPr>
              <a:t>MP6. Attend </a:t>
            </a:r>
            <a:r>
              <a:rPr lang="en-US" sz="2800" b="1" dirty="0">
                <a:latin typeface="Arial" pitchFamily="34" charset="0"/>
                <a:cs typeface="Arial" pitchFamily="34" charset="0"/>
              </a:rPr>
              <a:t>to precision</a:t>
            </a:r>
          </a:p>
          <a:p>
            <a:pPr marL="0" lvl="0" indent="0">
              <a:lnSpc>
                <a:spcPct val="140000"/>
              </a:lnSpc>
              <a:buNone/>
            </a:pPr>
            <a:r>
              <a:rPr lang="en-US" sz="2800" b="1" dirty="0" smtClean="0">
                <a:latin typeface="Arial" pitchFamily="34" charset="0"/>
                <a:cs typeface="Arial" pitchFamily="34" charset="0"/>
              </a:rPr>
              <a:t>MP7. Look </a:t>
            </a:r>
            <a:r>
              <a:rPr lang="en-US" sz="2800" b="1" dirty="0">
                <a:latin typeface="Arial" pitchFamily="34" charset="0"/>
                <a:cs typeface="Arial" pitchFamily="34" charset="0"/>
              </a:rPr>
              <a:t>for and make use of structure</a:t>
            </a:r>
          </a:p>
          <a:p>
            <a:pPr marL="0" lvl="0" indent="0">
              <a:buNone/>
            </a:pPr>
            <a:r>
              <a:rPr lang="en-US" sz="2800" b="1" dirty="0" smtClean="0">
                <a:latin typeface="Arial" pitchFamily="34" charset="0"/>
                <a:cs typeface="Arial" pitchFamily="34" charset="0"/>
              </a:rPr>
              <a:t>MP8. Look </a:t>
            </a:r>
            <a:r>
              <a:rPr lang="en-US" sz="2800" b="1" dirty="0">
                <a:latin typeface="Arial" pitchFamily="34" charset="0"/>
                <a:cs typeface="Arial" pitchFamily="34" charset="0"/>
              </a:rPr>
              <a:t>for and express regularity </a:t>
            </a:r>
            <a:r>
              <a:rPr lang="en-US" sz="2800" b="1" dirty="0" smtClean="0">
                <a:latin typeface="Arial" pitchFamily="34" charset="0"/>
                <a:cs typeface="Arial" pitchFamily="34" charset="0"/>
              </a:rPr>
              <a:t>in     	  		 	 repeated reasoning</a:t>
            </a:r>
            <a:endParaRPr lang="en-US" sz="2800" b="1" dirty="0">
              <a:latin typeface="Arial" pitchFamily="34" charset="0"/>
              <a:cs typeface="Arial" pitchFamily="34" charset="0"/>
            </a:endParaRPr>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24</a:t>
            </a:fld>
            <a:endParaRPr lang="en-US" dirty="0"/>
          </a:p>
        </p:txBody>
      </p:sp>
    </p:spTree>
    <p:extLst>
      <p:ext uri="{BB962C8B-B14F-4D97-AF65-F5344CB8AC3E}">
        <p14:creationId xmlns:p14="http://schemas.microsoft.com/office/powerpoint/2010/main" val="28016459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For All Learners, All the </a:t>
            </a:r>
            <a:r>
              <a:rPr lang="en-US" dirty="0" smtClean="0"/>
              <a:t>Time</a:t>
            </a:r>
            <a:endParaRPr lang="en-US" dirty="0"/>
          </a:p>
        </p:txBody>
      </p:sp>
      <p:sp>
        <p:nvSpPr>
          <p:cNvPr id="3" name="Content Placeholder 2"/>
          <p:cNvSpPr>
            <a:spLocks noGrp="1"/>
          </p:cNvSpPr>
          <p:nvPr>
            <p:ph idx="1"/>
          </p:nvPr>
        </p:nvSpPr>
        <p:spPr/>
        <p:txBody>
          <a:bodyPr>
            <a:normAutofit lnSpcReduction="10000"/>
          </a:bodyPr>
          <a:lstStyle/>
          <a:p>
            <a:r>
              <a:rPr lang="en-US" sz="3600" dirty="0"/>
              <a:t>E</a:t>
            </a:r>
            <a:r>
              <a:rPr lang="en-US" sz="3600" dirty="0" smtClean="0"/>
              <a:t>ach practice standard begins </a:t>
            </a:r>
            <a:r>
              <a:rPr lang="en-US" sz="3600" dirty="0"/>
              <a:t>with the three words, </a:t>
            </a:r>
            <a:r>
              <a:rPr lang="en-US" sz="3600" b="1" dirty="0"/>
              <a:t>“mathematically proficient students.”</a:t>
            </a:r>
            <a:r>
              <a:rPr lang="en-US" sz="3600" dirty="0"/>
              <a:t> </a:t>
            </a:r>
            <a:endParaRPr lang="en-US" sz="3600" dirty="0" smtClean="0"/>
          </a:p>
          <a:p>
            <a:pPr marL="0" indent="0">
              <a:buNone/>
            </a:pPr>
            <a:r>
              <a:rPr lang="en-US" sz="3600" dirty="0" smtClean="0"/>
              <a:t> </a:t>
            </a:r>
          </a:p>
          <a:p>
            <a:r>
              <a:rPr lang="en-US" sz="3600" dirty="0" smtClean="0"/>
              <a:t>Proficiency </a:t>
            </a:r>
            <a:r>
              <a:rPr lang="en-US" sz="3600" dirty="0"/>
              <a:t>is a goal for </a:t>
            </a:r>
            <a:r>
              <a:rPr lang="en-US" sz="3600" dirty="0" smtClean="0"/>
              <a:t>ALL students.</a:t>
            </a:r>
          </a:p>
          <a:p>
            <a:pPr marL="0" indent="0">
              <a:buNone/>
            </a:pPr>
            <a:endParaRPr lang="en-US" sz="3600" dirty="0" smtClean="0"/>
          </a:p>
          <a:p>
            <a:r>
              <a:rPr lang="en-US" sz="3600" dirty="0" smtClean="0"/>
              <a:t>The practice </a:t>
            </a:r>
            <a:r>
              <a:rPr lang="en-US" sz="3600" dirty="0"/>
              <a:t>standards are for all students at all times, regardless of their abilities. </a:t>
            </a:r>
          </a:p>
          <a:p>
            <a:endParaRPr lang="en-US"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25</a:t>
            </a:fld>
            <a:endParaRPr lang="en-US" dirty="0"/>
          </a:p>
        </p:txBody>
      </p:sp>
    </p:spTree>
    <p:extLst>
      <p:ext uri="{BB962C8B-B14F-4D97-AF65-F5344CB8AC3E}">
        <p14:creationId xmlns:p14="http://schemas.microsoft.com/office/powerpoint/2010/main" val="365213568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Self-Reflection Survey</a:t>
            </a:r>
            <a:endParaRPr lang="en-US" dirty="0"/>
          </a:p>
        </p:txBody>
      </p:sp>
      <p:sp>
        <p:nvSpPr>
          <p:cNvPr id="3" name="Content Placeholder 2"/>
          <p:cNvSpPr>
            <a:spLocks noGrp="1"/>
          </p:cNvSpPr>
          <p:nvPr>
            <p:ph idx="1"/>
          </p:nvPr>
        </p:nvSpPr>
        <p:spPr/>
        <p:txBody>
          <a:bodyPr>
            <a:normAutofit/>
          </a:bodyPr>
          <a:lstStyle/>
          <a:p>
            <a:pPr marL="0" indent="0">
              <a:buNone/>
            </a:pPr>
            <a:endParaRPr lang="en-US" sz="4800" dirty="0" smtClean="0"/>
          </a:p>
          <a:p>
            <a:pPr marL="0" indent="0">
              <a:buNone/>
            </a:pPr>
            <a:r>
              <a:rPr lang="en-US" sz="4800" dirty="0" smtClean="0"/>
              <a:t>How comfortable and confident are you in supporting all students to be successful in the eight mathematical practices?</a:t>
            </a:r>
            <a:endParaRPr lang="en-US" sz="5400"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26</a:t>
            </a:fld>
            <a:endParaRPr lang="en-US" dirty="0"/>
          </a:p>
        </p:txBody>
      </p:sp>
    </p:spTree>
    <p:extLst>
      <p:ext uri="{BB962C8B-B14F-4D97-AF65-F5344CB8AC3E}">
        <p14:creationId xmlns:p14="http://schemas.microsoft.com/office/powerpoint/2010/main" val="34144269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ctr"/>
            <a:r>
              <a:rPr lang="en-US" dirty="0" smtClean="0"/>
              <a:t>1.3 Interaction </a:t>
            </a:r>
            <a:r>
              <a:rPr lang="en-US" dirty="0"/>
              <a:t>of Practice Standards and Content </a:t>
            </a:r>
            <a:r>
              <a:rPr lang="en-US" dirty="0" smtClean="0"/>
              <a:t>Standards</a:t>
            </a:r>
            <a:endParaRPr lang="en-US" dirty="0"/>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1920635020"/>
              </p:ext>
            </p:extLst>
          </p:nvPr>
        </p:nvGraphicFramePr>
        <p:xfrm>
          <a:off x="457200" y="1600200"/>
          <a:ext cx="8229600" cy="482351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27</a:t>
            </a:fld>
            <a:endParaRPr lang="en-US" dirty="0"/>
          </a:p>
        </p:txBody>
      </p:sp>
    </p:spTree>
    <p:extLst>
      <p:ext uri="{BB962C8B-B14F-4D97-AF65-F5344CB8AC3E}">
        <p14:creationId xmlns:p14="http://schemas.microsoft.com/office/powerpoint/2010/main" val="192129042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Meaningful Learning</a:t>
            </a:r>
            <a:endParaRPr lang="en-US" dirty="0"/>
          </a:p>
        </p:txBody>
      </p:sp>
      <p:sp>
        <p:nvSpPr>
          <p:cNvPr id="3" name="Content Placeholder 2"/>
          <p:cNvSpPr>
            <a:spLocks noGrp="1"/>
          </p:cNvSpPr>
          <p:nvPr>
            <p:ph idx="1"/>
          </p:nvPr>
        </p:nvSpPr>
        <p:spPr>
          <a:xfrm>
            <a:off x="457200" y="1727200"/>
            <a:ext cx="8229600" cy="4696518"/>
          </a:xfrm>
        </p:spPr>
        <p:txBody>
          <a:bodyPr>
            <a:noAutofit/>
          </a:bodyPr>
          <a:lstStyle/>
          <a:p>
            <a:pPr marL="0" indent="0">
              <a:buNone/>
            </a:pPr>
            <a:r>
              <a:rPr lang="en-US" sz="3600" dirty="0" smtClean="0"/>
              <a:t>Meaningful learning requires:</a:t>
            </a:r>
          </a:p>
          <a:p>
            <a:r>
              <a:rPr lang="en-US" dirty="0" smtClean="0"/>
              <a:t>Access to a coherent and connected curriculum</a:t>
            </a:r>
          </a:p>
          <a:p>
            <a:r>
              <a:rPr lang="en-US" dirty="0" smtClean="0"/>
              <a:t>An environment that promotes discourse, reflection, collaboration, and use of appropriate tools</a:t>
            </a:r>
          </a:p>
          <a:p>
            <a:r>
              <a:rPr lang="en-US" dirty="0" smtClean="0"/>
              <a:t>Doing mathematical problems and tasks which necessitate problem solving, reasoning, and sense-making</a:t>
            </a:r>
            <a:endParaRPr lang="en-US"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28</a:t>
            </a:fld>
            <a:endParaRPr lang="en-US" dirty="0"/>
          </a:p>
        </p:txBody>
      </p:sp>
    </p:spTree>
    <p:extLst>
      <p:ext uri="{BB962C8B-B14F-4D97-AF65-F5344CB8AC3E}">
        <p14:creationId xmlns:p14="http://schemas.microsoft.com/office/powerpoint/2010/main" val="216162246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pPr algn="ctr"/>
            <a:r>
              <a:rPr lang="en-US" dirty="0"/>
              <a:t>Focus and Coherence </a:t>
            </a:r>
          </a:p>
        </p:txBody>
      </p:sp>
      <p:sp>
        <p:nvSpPr>
          <p:cNvPr id="8" name="Content Placeholder 7"/>
          <p:cNvSpPr>
            <a:spLocks noGrp="1"/>
          </p:cNvSpPr>
          <p:nvPr>
            <p:ph idx="1"/>
          </p:nvPr>
        </p:nvSpPr>
        <p:spPr/>
        <p:txBody>
          <a:bodyPr>
            <a:normAutofit fontScale="92500" lnSpcReduction="20000"/>
          </a:bodyPr>
          <a:lstStyle/>
          <a:p>
            <a:pPr marL="0" indent="0">
              <a:buNone/>
            </a:pPr>
            <a:r>
              <a:rPr lang="en-US" sz="3500" dirty="0" smtClean="0">
                <a:cs typeface="Arial Narrow"/>
              </a:rPr>
              <a:t>The video, “Mathematical </a:t>
            </a:r>
            <a:r>
              <a:rPr lang="en-US" sz="3500" dirty="0">
                <a:cs typeface="Arial Narrow"/>
              </a:rPr>
              <a:t>Practices, Focus and Coherence</a:t>
            </a:r>
            <a:r>
              <a:rPr lang="en-US" sz="3500" dirty="0" smtClean="0">
                <a:cs typeface="Arial Narrow"/>
              </a:rPr>
              <a:t>” provides an</a:t>
            </a:r>
            <a:r>
              <a:rPr lang="en-US" sz="3500" dirty="0" smtClean="0"/>
              <a:t> overview of </a:t>
            </a:r>
            <a:r>
              <a:rPr lang="en-US" sz="3500" dirty="0"/>
              <a:t>the interrelationship of the </a:t>
            </a:r>
            <a:r>
              <a:rPr lang="en-US" sz="3500" dirty="0" smtClean="0"/>
              <a:t>mathematics content </a:t>
            </a:r>
            <a:r>
              <a:rPr lang="en-US" sz="3500" dirty="0"/>
              <a:t>and practice </a:t>
            </a:r>
            <a:r>
              <a:rPr lang="en-US" sz="3500" dirty="0" smtClean="0"/>
              <a:t>standards.</a:t>
            </a:r>
            <a:endParaRPr lang="en-US" sz="3500" dirty="0"/>
          </a:p>
          <a:p>
            <a:pPr marL="0" indent="0">
              <a:buNone/>
            </a:pPr>
            <a:endParaRPr lang="en-US" sz="3500" dirty="0"/>
          </a:p>
          <a:p>
            <a:r>
              <a:rPr lang="en-US" sz="3500" dirty="0" smtClean="0"/>
              <a:t>Features Jason </a:t>
            </a:r>
            <a:r>
              <a:rPr lang="en-US" sz="3500" dirty="0" err="1" smtClean="0"/>
              <a:t>Zimba</a:t>
            </a:r>
            <a:r>
              <a:rPr lang="en-US" sz="3500" dirty="0" smtClean="0"/>
              <a:t>, one of the lead writers of the CCSS for Mathematics </a:t>
            </a:r>
          </a:p>
          <a:p>
            <a:pPr marL="0" indent="0">
              <a:buNone/>
            </a:pPr>
            <a:endParaRPr lang="en-US" sz="2600" dirty="0" smtClean="0"/>
          </a:p>
          <a:p>
            <a:pPr marL="0" indent="0" algn="ctr">
              <a:buNone/>
            </a:pPr>
            <a:r>
              <a:rPr lang="en-US" sz="2600" dirty="0" smtClean="0"/>
              <a:t>Video </a:t>
            </a:r>
            <a:r>
              <a:rPr lang="en-US" sz="2600" dirty="0"/>
              <a:t>available on the </a:t>
            </a:r>
            <a:r>
              <a:rPr lang="en-US" sz="2600" dirty="0" smtClean="0"/>
              <a:t>Council of Chief State School Officers </a:t>
            </a:r>
          </a:p>
          <a:p>
            <a:pPr marL="0" indent="0" algn="ctr">
              <a:buNone/>
            </a:pPr>
            <a:r>
              <a:rPr lang="en-US" sz="2600" dirty="0" smtClean="0"/>
              <a:t>Web </a:t>
            </a:r>
            <a:r>
              <a:rPr lang="en-US" sz="2600" dirty="0"/>
              <a:t>site at</a:t>
            </a:r>
          </a:p>
          <a:p>
            <a:pPr marL="0" indent="0" algn="ctr">
              <a:buNone/>
            </a:pPr>
            <a:r>
              <a:rPr lang="en-US" sz="2600" u="sng" dirty="0" smtClean="0">
                <a:cs typeface="Arial Narrow"/>
                <a:hlinkClick r:id="rId3"/>
              </a:rPr>
              <a:t>http</a:t>
            </a:r>
            <a:r>
              <a:rPr lang="en-US" sz="2600" u="sng" dirty="0">
                <a:cs typeface="Arial Narrow"/>
                <a:hlinkClick r:id="rId3"/>
              </a:rPr>
              <a:t>://programs.ccsso.org/ccv/JZ_4.m4v</a:t>
            </a:r>
            <a:endParaRPr lang="en-US" sz="2600" dirty="0"/>
          </a:p>
          <a:p>
            <a:endParaRPr lang="en-US" dirty="0"/>
          </a:p>
        </p:txBody>
      </p:sp>
      <p:sp>
        <p:nvSpPr>
          <p:cNvPr id="5" name="Footer Placeholder 4"/>
          <p:cNvSpPr>
            <a:spLocks noGrp="1"/>
          </p:cNvSpPr>
          <p:nvPr>
            <p:ph type="ftr" sz="quarter" idx="3"/>
          </p:nvPr>
        </p:nvSpPr>
        <p:spPr/>
        <p:txBody>
          <a:bodyPr/>
          <a:lstStyle/>
          <a:p>
            <a:r>
              <a:rPr lang="en-US" dirty="0" smtClean="0"/>
              <a:t>| California Department of Education</a:t>
            </a:r>
            <a:endParaRPr lang="en-US" dirty="0"/>
          </a:p>
        </p:txBody>
      </p:sp>
      <p:sp>
        <p:nvSpPr>
          <p:cNvPr id="6" name="Slide Number Placeholder 5"/>
          <p:cNvSpPr>
            <a:spLocks noGrp="1"/>
          </p:cNvSpPr>
          <p:nvPr>
            <p:ph type="sldNum" sz="quarter" idx="4"/>
          </p:nvPr>
        </p:nvSpPr>
        <p:spPr/>
        <p:txBody>
          <a:bodyPr/>
          <a:lstStyle/>
          <a:p>
            <a:fld id="{13282393-FE81-4EAE-A294-F0392B34921A}" type="slidenum">
              <a:rPr lang="en-US" smtClean="0"/>
              <a:pPr/>
              <a:t>29</a:t>
            </a:fld>
            <a:endParaRPr lang="en-US" dirty="0"/>
          </a:p>
        </p:txBody>
      </p:sp>
    </p:spTree>
    <p:extLst>
      <p:ext uri="{BB962C8B-B14F-4D97-AF65-F5344CB8AC3E}">
        <p14:creationId xmlns:p14="http://schemas.microsoft.com/office/powerpoint/2010/main" val="19391519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Introduction and Overview</a:t>
            </a:r>
            <a:br>
              <a:rPr lang="en-US" dirty="0" smtClean="0"/>
            </a:br>
            <a:r>
              <a:rPr lang="en-US" dirty="0" smtClean="0"/>
              <a:t>Standards for Mathematical Practice</a:t>
            </a:r>
            <a:endParaRPr lang="en-US" dirty="0"/>
          </a:p>
        </p:txBody>
      </p:sp>
      <p:sp>
        <p:nvSpPr>
          <p:cNvPr id="3" name="Content Placeholder 2"/>
          <p:cNvSpPr>
            <a:spLocks noGrp="1"/>
          </p:cNvSpPr>
          <p:nvPr>
            <p:ph idx="1"/>
          </p:nvPr>
        </p:nvSpPr>
        <p:spPr>
          <a:xfrm>
            <a:off x="734668" y="1923393"/>
            <a:ext cx="7952131" cy="4193628"/>
          </a:xfrm>
        </p:spPr>
        <p:txBody>
          <a:bodyPr>
            <a:normAutofit/>
          </a:bodyPr>
          <a:lstStyle/>
          <a:p>
            <a:r>
              <a:rPr lang="en-US" sz="4000" dirty="0" smtClean="0">
                <a:latin typeface="Arial Narrow" pitchFamily="34" charset="0"/>
                <a:cs typeface="Arial" pitchFamily="34" charset="0"/>
              </a:rPr>
              <a:t>Module Goals</a:t>
            </a:r>
          </a:p>
          <a:p>
            <a:r>
              <a:rPr lang="en-US" sz="4000" dirty="0" smtClean="0">
                <a:latin typeface="Arial Narrow" pitchFamily="34" charset="0"/>
                <a:cs typeface="Arial" pitchFamily="34" charset="0"/>
              </a:rPr>
              <a:t>Overview of the CCSS for Mathematics</a:t>
            </a:r>
          </a:p>
          <a:p>
            <a:r>
              <a:rPr lang="en-US" sz="4000" dirty="0" smtClean="0">
                <a:latin typeface="Arial Narrow" pitchFamily="34" charset="0"/>
                <a:cs typeface="Arial" pitchFamily="34" charset="0"/>
              </a:rPr>
              <a:t>Introduction to Module Units</a:t>
            </a:r>
          </a:p>
          <a:p>
            <a:r>
              <a:rPr lang="en-US" sz="4000" dirty="0" err="1" smtClean="0">
                <a:latin typeface="Arial Narrow" pitchFamily="34" charset="0"/>
                <a:cs typeface="Arial" pitchFamily="34" charset="0"/>
              </a:rPr>
              <a:t>Metacognition</a:t>
            </a:r>
            <a:r>
              <a:rPr lang="en-US" sz="4000" dirty="0" smtClean="0">
                <a:latin typeface="Arial Narrow" pitchFamily="34" charset="0"/>
                <a:cs typeface="Arial" pitchFamily="34" charset="0"/>
              </a:rPr>
              <a:t> and Reflection</a:t>
            </a:r>
          </a:p>
          <a:p>
            <a:r>
              <a:rPr lang="en-US" sz="4000" dirty="0" smtClean="0">
                <a:latin typeface="Arial Narrow" pitchFamily="34" charset="0"/>
                <a:cs typeface="Arial" pitchFamily="34" charset="0"/>
              </a:rPr>
              <a:t>Pre-Assessment</a:t>
            </a:r>
          </a:p>
          <a:p>
            <a:endParaRPr lang="en-US" dirty="0" smtClean="0"/>
          </a:p>
        </p:txBody>
      </p:sp>
      <p:sp>
        <p:nvSpPr>
          <p:cNvPr id="4" name="Slide Number Placeholder 3"/>
          <p:cNvSpPr>
            <a:spLocks noGrp="1"/>
          </p:cNvSpPr>
          <p:nvPr>
            <p:ph type="sldNum" sz="quarter" idx="4"/>
          </p:nvPr>
        </p:nvSpPr>
        <p:spPr/>
        <p:txBody>
          <a:bodyPr/>
          <a:lstStyle/>
          <a:p>
            <a:fld id="{13282393-FE81-4EAE-A294-F0392B34921A}" type="slidenum">
              <a:rPr lang="en-US" smtClean="0"/>
              <a:pPr/>
              <a:t>3</a:t>
            </a:fld>
            <a:endParaRPr lang="en-US" dirty="0"/>
          </a:p>
        </p:txBody>
      </p:sp>
      <p:sp>
        <p:nvSpPr>
          <p:cNvPr id="5" name="Footer Placeholder 4"/>
          <p:cNvSpPr>
            <a:spLocks noGrp="1"/>
          </p:cNvSpPr>
          <p:nvPr>
            <p:ph type="ftr" sz="quarter" idx="3"/>
          </p:nvPr>
        </p:nvSpPr>
        <p:spPr/>
        <p:txBody>
          <a:bodyPr/>
          <a:lstStyle/>
          <a:p>
            <a:r>
              <a:rPr lang="en-US" dirty="0" smtClean="0"/>
              <a:t>| California Department of Education</a:t>
            </a:r>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Time to Talk</a:t>
            </a:r>
            <a:endParaRPr lang="en-US" dirty="0"/>
          </a:p>
        </p:txBody>
      </p:sp>
      <p:sp>
        <p:nvSpPr>
          <p:cNvPr id="3" name="Content Placeholder 2"/>
          <p:cNvSpPr>
            <a:spLocks noGrp="1"/>
          </p:cNvSpPr>
          <p:nvPr>
            <p:ph idx="1"/>
          </p:nvPr>
        </p:nvSpPr>
        <p:spPr/>
        <p:txBody>
          <a:bodyPr>
            <a:normAutofit/>
          </a:bodyPr>
          <a:lstStyle/>
          <a:p>
            <a:r>
              <a:rPr lang="en-US" sz="3600" dirty="0" smtClean="0"/>
              <a:t>What </a:t>
            </a:r>
            <a:r>
              <a:rPr lang="en-US" sz="3600" dirty="0"/>
              <a:t>are some of your initial observations about the eight SMP? </a:t>
            </a:r>
          </a:p>
          <a:p>
            <a:r>
              <a:rPr lang="en-US" sz="3600" dirty="0"/>
              <a:t>What are some commonalities of the SMP across the grade levels? </a:t>
            </a:r>
          </a:p>
          <a:p>
            <a:r>
              <a:rPr lang="en-US" sz="3600" dirty="0"/>
              <a:t>What are some ways in which you might connect content standards with the SMP  in your classroom?</a:t>
            </a:r>
          </a:p>
          <a:p>
            <a:pPr marL="0" indent="0">
              <a:buNone/>
            </a:pPr>
            <a:endParaRPr lang="en-US" sz="3600"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30</a:t>
            </a:fld>
            <a:endParaRPr lang="en-US" dirty="0"/>
          </a:p>
        </p:txBody>
      </p:sp>
    </p:spTree>
    <p:extLst>
      <p:ext uri="{BB962C8B-B14F-4D97-AF65-F5344CB8AC3E}">
        <p14:creationId xmlns:p14="http://schemas.microsoft.com/office/powerpoint/2010/main" val="25296374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Bringing Structure</a:t>
            </a:r>
            <a:r>
              <a:rPr lang="x-none" dirty="0"/>
              <a:t> </a:t>
            </a:r>
            <a:r>
              <a:rPr lang="en-US" dirty="0"/>
              <a:t> </a:t>
            </a:r>
            <a:r>
              <a:rPr lang="x-none" dirty="0"/>
              <a:t> </a:t>
            </a:r>
            <a:endParaRPr lang="en-US" dirty="0"/>
          </a:p>
        </p:txBody>
      </p:sp>
      <p:sp>
        <p:nvSpPr>
          <p:cNvPr id="3" name="Content Placeholder 2"/>
          <p:cNvSpPr>
            <a:spLocks noGrp="1"/>
          </p:cNvSpPr>
          <p:nvPr>
            <p:ph idx="1"/>
          </p:nvPr>
        </p:nvSpPr>
        <p:spPr/>
        <p:txBody>
          <a:bodyPr>
            <a:normAutofit fontScale="92500" lnSpcReduction="20000"/>
          </a:bodyPr>
          <a:lstStyle/>
          <a:p>
            <a:pPr marL="0" indent="0">
              <a:lnSpc>
                <a:spcPct val="130000"/>
              </a:lnSpc>
              <a:buNone/>
            </a:pPr>
            <a:r>
              <a:rPr lang="en-US" sz="3900" dirty="0" smtClean="0"/>
              <a:t>“</a:t>
            </a:r>
            <a:r>
              <a:rPr lang="en-US" sz="3900" dirty="0"/>
              <a:t>If you think about it long enough you can associate just about any practice standard with any content standard, but this sort of matrix thinking can lead to a dilution of the force of the practice </a:t>
            </a:r>
            <a:r>
              <a:rPr lang="en-US" sz="3900" dirty="0" smtClean="0"/>
              <a:t>standards</a:t>
            </a:r>
            <a:r>
              <a:rPr lang="en-US" sz="3900" b="1" dirty="0">
                <a:solidFill>
                  <a:srgbClr val="FF0000"/>
                </a:solidFill>
              </a:rPr>
              <a:t> </a:t>
            </a:r>
            <a:r>
              <a:rPr lang="en-US" sz="3900" dirty="0" smtClean="0"/>
              <a:t>— if </a:t>
            </a:r>
            <a:r>
              <a:rPr lang="en-US" sz="3900" dirty="0"/>
              <a:t>you try to do everything all the time you end up doing nothing.</a:t>
            </a:r>
            <a:r>
              <a:rPr lang="en-US" sz="3900" dirty="0" smtClean="0"/>
              <a:t>”</a:t>
            </a:r>
            <a:endParaRPr lang="en-US" sz="3900" dirty="0"/>
          </a:p>
          <a:p>
            <a:pPr marL="0" indent="0">
              <a:buNone/>
            </a:pPr>
            <a:r>
              <a:rPr lang="en-US" dirty="0"/>
              <a:t> </a:t>
            </a:r>
            <a:r>
              <a:rPr lang="en-US" dirty="0" smtClean="0"/>
              <a:t>               </a:t>
            </a:r>
            <a:r>
              <a:rPr lang="en-US" dirty="0"/>
              <a:t>				</a:t>
            </a:r>
            <a:endParaRPr lang="en-US" dirty="0" smtClean="0"/>
          </a:p>
          <a:p>
            <a:pPr marL="0" indent="0" algn="r">
              <a:buNone/>
            </a:pPr>
            <a:r>
              <a:rPr lang="en-US" dirty="0" smtClean="0"/>
              <a:t>Bill </a:t>
            </a:r>
            <a:r>
              <a:rPr lang="en-US" dirty="0"/>
              <a:t>McCallum, March 10, 2011</a:t>
            </a:r>
            <a:r>
              <a:rPr lang="x-none" dirty="0"/>
              <a:t> </a:t>
            </a:r>
            <a:endParaRPr lang="en-US" dirty="0"/>
          </a:p>
          <a:p>
            <a:pPr marL="0" indent="0">
              <a:buNone/>
            </a:pPr>
            <a:endParaRPr lang="en-US"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31</a:t>
            </a:fld>
            <a:endParaRPr lang="en-US" dirty="0"/>
          </a:p>
        </p:txBody>
      </p:sp>
    </p:spTree>
    <p:extLst>
      <p:ext uri="{BB962C8B-B14F-4D97-AF65-F5344CB8AC3E}">
        <p14:creationId xmlns:p14="http://schemas.microsoft.com/office/powerpoint/2010/main" val="321994086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pPr algn="ctr"/>
            <a:r>
              <a:rPr lang="en-US" dirty="0" smtClean="0"/>
              <a:t>The Structure</a:t>
            </a:r>
            <a:endParaRPr lang="en-US"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32</a:t>
            </a:fld>
            <a:endParaRPr lang="en-US" dirty="0"/>
          </a:p>
        </p:txBody>
      </p:sp>
      <p:pic>
        <p:nvPicPr>
          <p:cNvPr id="8" name="Content Placeholder 7" descr="Slide1.jpg"/>
          <p:cNvPicPr>
            <a:picLocks noGrp="1" noChangeAspect="1"/>
          </p:cNvPicPr>
          <p:nvPr>
            <p:ph idx="1"/>
          </p:nvPr>
        </p:nvPicPr>
        <p:blipFill>
          <a:blip r:embed="rId3">
            <a:alphaModFix/>
          </a:blip>
          <a:srcRect l="-2049" t="6202" r="-353" b="10570"/>
          <a:stretch>
            <a:fillRect/>
          </a:stretch>
        </p:blipFill>
        <p:spPr>
          <a:xfrm>
            <a:off x="457200" y="1459799"/>
            <a:ext cx="8229599" cy="5017156"/>
          </a:xfrm>
        </p:spPr>
      </p:pic>
    </p:spTree>
    <p:extLst>
      <p:ext uri="{BB962C8B-B14F-4D97-AF65-F5344CB8AC3E}">
        <p14:creationId xmlns:p14="http://schemas.microsoft.com/office/powerpoint/2010/main" val="109665042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Connecting </a:t>
            </a:r>
            <a:r>
              <a:rPr lang="en-US" dirty="0"/>
              <a:t>Content and </a:t>
            </a:r>
            <a:r>
              <a:rPr lang="en-US" dirty="0" smtClean="0"/>
              <a:t>Practice</a:t>
            </a:r>
            <a:r>
              <a:rPr lang="x-none" dirty="0" smtClean="0"/>
              <a:t> </a:t>
            </a:r>
            <a:endParaRPr lang="en-US" dirty="0"/>
          </a:p>
        </p:txBody>
      </p:sp>
      <p:sp>
        <p:nvSpPr>
          <p:cNvPr id="6" name="Content Placeholder 5"/>
          <p:cNvSpPr>
            <a:spLocks noGrp="1"/>
          </p:cNvSpPr>
          <p:nvPr>
            <p:ph sz="half" idx="1"/>
          </p:nvPr>
        </p:nvSpPr>
        <p:spPr>
          <a:xfrm>
            <a:off x="457200" y="1600200"/>
            <a:ext cx="5588000" cy="4813021"/>
          </a:xfrm>
        </p:spPr>
        <p:txBody>
          <a:bodyPr>
            <a:normAutofit/>
          </a:bodyPr>
          <a:lstStyle/>
          <a:p>
            <a:pPr marL="0" indent="0">
              <a:buNone/>
            </a:pPr>
            <a:r>
              <a:rPr lang="en-US" sz="3200" dirty="0"/>
              <a:t>Points of </a:t>
            </a:r>
            <a:r>
              <a:rPr lang="en-US" sz="3200" dirty="0" smtClean="0"/>
              <a:t>Intersection:</a:t>
            </a:r>
          </a:p>
          <a:p>
            <a:pPr marL="0" indent="0">
              <a:buNone/>
            </a:pPr>
            <a:endParaRPr lang="en-US" dirty="0" smtClean="0"/>
          </a:p>
          <a:p>
            <a:r>
              <a:rPr lang="en-US" dirty="0" smtClean="0"/>
              <a:t>The </a:t>
            </a:r>
            <a:r>
              <a:rPr lang="en-US" dirty="0"/>
              <a:t>SMP do not exist in isolation; doing and using mathematics involves connecting content and practice. </a:t>
            </a:r>
            <a:endParaRPr lang="en-US" dirty="0" smtClean="0"/>
          </a:p>
          <a:p>
            <a:pPr marL="0" indent="0">
              <a:buNone/>
            </a:pPr>
            <a:endParaRPr lang="en-US" dirty="0" smtClean="0"/>
          </a:p>
          <a:p>
            <a:r>
              <a:rPr lang="en-US" dirty="0">
                <a:cs typeface="Arial Narrow"/>
              </a:rPr>
              <a:t>The content standards are based on procedure and on understanding — both are stressed equally. </a:t>
            </a:r>
            <a:endParaRPr lang="en-US" dirty="0" smtClean="0">
              <a:cs typeface="Arial Narrow"/>
            </a:endParaRPr>
          </a:p>
          <a:p>
            <a:pPr marL="0" indent="0">
              <a:buNone/>
            </a:pPr>
            <a:endParaRPr lang="en-US" dirty="0" smtClean="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33</a:t>
            </a:fld>
            <a:endParaRPr lang="en-US" dirty="0"/>
          </a:p>
        </p:txBody>
      </p:sp>
      <p:pic>
        <p:nvPicPr>
          <p:cNvPr id="1025" name="Picture 19" descr="Description: Description: 5th_Elmo"/>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l="-10263" r="-10263"/>
          <a:stretch>
            <a:fillRect/>
          </a:stretch>
        </p:blipFill>
        <p:spPr bwMode="auto">
          <a:xfrm>
            <a:off x="6197600" y="1727200"/>
            <a:ext cx="2171700" cy="3957638"/>
          </a:xfrm>
          <a:prstGeom prst="rect">
            <a:avLst/>
          </a:prstGeom>
          <a:noFill/>
          <a:ln w="38100">
            <a:solidFill>
              <a:srgbClr val="365F9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2023431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1"/>
          <p:cNvSpPr>
            <a:spLocks noGrp="1"/>
          </p:cNvSpPr>
          <p:nvPr>
            <p:ph type="title"/>
          </p:nvPr>
        </p:nvSpPr>
        <p:spPr/>
        <p:txBody>
          <a:bodyPr/>
          <a:lstStyle/>
          <a:p>
            <a:pPr algn="ctr"/>
            <a:r>
              <a:rPr lang="en-US" dirty="0" smtClean="0"/>
              <a:t>Impact of Understanding</a:t>
            </a:r>
            <a:endParaRPr lang="en-US" dirty="0"/>
          </a:p>
        </p:txBody>
      </p:sp>
      <p:sp>
        <p:nvSpPr>
          <p:cNvPr id="8" name="Content Placeholder 7"/>
          <p:cNvSpPr>
            <a:spLocks noGrp="1"/>
          </p:cNvSpPr>
          <p:nvPr>
            <p:ph idx="1"/>
          </p:nvPr>
        </p:nvSpPr>
        <p:spPr/>
        <p:txBody>
          <a:bodyPr>
            <a:normAutofit/>
          </a:bodyPr>
          <a:lstStyle/>
          <a:p>
            <a:pPr marL="400050" lvl="1" indent="0">
              <a:lnSpc>
                <a:spcPct val="150000"/>
              </a:lnSpc>
              <a:buNone/>
            </a:pPr>
            <a:r>
              <a:rPr lang="en-US" sz="3600" dirty="0" smtClean="0">
                <a:cs typeface="Arial Narrow"/>
              </a:rPr>
              <a:t>“Students who lack understanding of a topic may rely on procedures too heavily.... In short, a lack of understanding effectively prevents a student from engaging in the mathematical practices.”</a:t>
            </a:r>
          </a:p>
          <a:p>
            <a:pPr marL="0" indent="0" algn="r">
              <a:buNone/>
            </a:pPr>
            <a:r>
              <a:rPr lang="en-US" sz="2400" dirty="0" smtClean="0"/>
              <a:t>Source</a:t>
            </a:r>
            <a:r>
              <a:rPr lang="en-US" sz="2400" dirty="0"/>
              <a:t>: CCSS for </a:t>
            </a:r>
            <a:r>
              <a:rPr lang="en-US" sz="2400" dirty="0" smtClean="0"/>
              <a:t>Mathematics</a:t>
            </a:r>
            <a:endParaRPr lang="en-US" sz="2400" dirty="0" smtClean="0">
              <a:cs typeface="Arial Narrow"/>
            </a:endParaRPr>
          </a:p>
        </p:txBody>
      </p:sp>
      <p:sp>
        <p:nvSpPr>
          <p:cNvPr id="5" name="Footer Placeholder 4"/>
          <p:cNvSpPr>
            <a:spLocks noGrp="1"/>
          </p:cNvSpPr>
          <p:nvPr>
            <p:ph type="ftr" sz="quarter" idx="3"/>
          </p:nvPr>
        </p:nvSpPr>
        <p:spPr/>
        <p:txBody>
          <a:bodyPr/>
          <a:lstStyle/>
          <a:p>
            <a:r>
              <a:rPr lang="en-US" dirty="0" smtClean="0"/>
              <a:t>| California Department of Education</a:t>
            </a:r>
            <a:endParaRPr lang="en-US" dirty="0"/>
          </a:p>
        </p:txBody>
      </p:sp>
      <p:sp>
        <p:nvSpPr>
          <p:cNvPr id="6" name="Slide Number Placeholder 5"/>
          <p:cNvSpPr>
            <a:spLocks noGrp="1"/>
          </p:cNvSpPr>
          <p:nvPr>
            <p:ph type="sldNum" sz="quarter" idx="4"/>
          </p:nvPr>
        </p:nvSpPr>
        <p:spPr/>
        <p:txBody>
          <a:bodyPr/>
          <a:lstStyle/>
          <a:p>
            <a:fld id="{13282393-FE81-4EAE-A294-F0392B34921A}" type="slidenum">
              <a:rPr lang="en-US" smtClean="0"/>
              <a:pPr/>
              <a:t>34</a:t>
            </a:fld>
            <a:endParaRPr lang="en-US" dirty="0"/>
          </a:p>
        </p:txBody>
      </p:sp>
    </p:spTree>
    <p:extLst>
      <p:ext uri="{BB962C8B-B14F-4D97-AF65-F5344CB8AC3E}">
        <p14:creationId xmlns:p14="http://schemas.microsoft.com/office/powerpoint/2010/main" val="349001837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pPr algn="ctr"/>
            <a:r>
              <a:rPr lang="en-US" dirty="0" smtClean="0"/>
              <a:t>Importance of Understanding</a:t>
            </a:r>
            <a:endParaRPr lang="en-US" dirty="0"/>
          </a:p>
        </p:txBody>
      </p:sp>
      <p:sp>
        <p:nvSpPr>
          <p:cNvPr id="3" name="Content Placeholder 2"/>
          <p:cNvSpPr>
            <a:spLocks noGrp="1"/>
          </p:cNvSpPr>
          <p:nvPr>
            <p:ph idx="1"/>
          </p:nvPr>
        </p:nvSpPr>
        <p:spPr/>
        <p:txBody>
          <a:bodyPr>
            <a:normAutofit fontScale="92500" lnSpcReduction="10000"/>
          </a:bodyPr>
          <a:lstStyle/>
          <a:p>
            <a:pPr marL="0" indent="0">
              <a:lnSpc>
                <a:spcPct val="130000"/>
              </a:lnSpc>
              <a:spcBef>
                <a:spcPts val="0"/>
              </a:spcBef>
              <a:spcAft>
                <a:spcPts val="600"/>
              </a:spcAft>
              <a:buNone/>
              <a:tabLst>
                <a:tab pos="5948363" algn="r"/>
              </a:tabLst>
              <a:defRPr/>
            </a:pPr>
            <a:r>
              <a:rPr lang="en-US" dirty="0" smtClean="0">
                <a:cs typeface="Arial Narrow"/>
              </a:rPr>
              <a:t>“Without </a:t>
            </a:r>
            <a:r>
              <a:rPr lang="en-US" dirty="0">
                <a:cs typeface="Arial Narrow"/>
              </a:rPr>
              <a:t>understanding, a student may rely on procedures and may not represent problems coherently, justify conclusions, apply the mathematics to other situations, use technology mindfully to work with the mathematics, explain the mathematics accurately to other students, step back for an interview, or deviate from a known procedure to find a shortcut.” </a:t>
            </a:r>
          </a:p>
          <a:p>
            <a:pPr marL="0" indent="0" algn="r">
              <a:buNone/>
            </a:pPr>
            <a:r>
              <a:rPr lang="en-US" dirty="0" smtClean="0">
                <a:cs typeface="Arial Narrow"/>
              </a:rPr>
              <a:t>                          </a:t>
            </a:r>
            <a:r>
              <a:rPr lang="en-US" sz="2400" dirty="0"/>
              <a:t>Source: CCSS for </a:t>
            </a:r>
            <a:r>
              <a:rPr lang="en-US" sz="2400" dirty="0" smtClean="0"/>
              <a:t>Mathematics</a:t>
            </a:r>
            <a:endParaRPr lang="en-US" sz="2400" dirty="0">
              <a:cs typeface="Arial Narrow"/>
            </a:endParaRPr>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35</a:t>
            </a:fld>
            <a:endParaRPr lang="en-US" dirty="0"/>
          </a:p>
        </p:txBody>
      </p:sp>
    </p:spTree>
    <p:extLst>
      <p:ext uri="{BB962C8B-B14F-4D97-AF65-F5344CB8AC3E}">
        <p14:creationId xmlns:p14="http://schemas.microsoft.com/office/powerpoint/2010/main" val="1476200581"/>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P</a:t>
            </a:r>
            <a:r>
              <a:rPr lang="en-US" dirty="0" smtClean="0"/>
              <a:t>ossible Starting Points</a:t>
            </a:r>
            <a:endParaRPr lang="en-US" dirty="0"/>
          </a:p>
        </p:txBody>
      </p:sp>
      <p:sp>
        <p:nvSpPr>
          <p:cNvPr id="3" name="Content Placeholder 2"/>
          <p:cNvSpPr>
            <a:spLocks noGrp="1"/>
          </p:cNvSpPr>
          <p:nvPr>
            <p:ph idx="1"/>
          </p:nvPr>
        </p:nvSpPr>
        <p:spPr>
          <a:xfrm>
            <a:off x="457200" y="1600200"/>
            <a:ext cx="8229600" cy="4823517"/>
          </a:xfrm>
        </p:spPr>
        <p:txBody>
          <a:bodyPr>
            <a:normAutofit/>
          </a:bodyPr>
          <a:lstStyle/>
          <a:p>
            <a:pPr marL="0" indent="0">
              <a:lnSpc>
                <a:spcPct val="150000"/>
              </a:lnSpc>
              <a:buNone/>
            </a:pPr>
            <a:r>
              <a:rPr lang="en-US" sz="3800" dirty="0">
                <a:cs typeface="Arial Narrow"/>
              </a:rPr>
              <a:t>C</a:t>
            </a:r>
            <a:r>
              <a:rPr lang="en-US" sz="3800" dirty="0" smtClean="0">
                <a:cs typeface="Arial Narrow"/>
              </a:rPr>
              <a:t>ontent </a:t>
            </a:r>
            <a:r>
              <a:rPr lang="en-US" sz="3800" dirty="0">
                <a:cs typeface="Arial Narrow"/>
              </a:rPr>
              <a:t>standards which set an expectation of understanding are potential “points of  intersection”  between the Standards for Mathematical Content and the </a:t>
            </a:r>
            <a:r>
              <a:rPr lang="en-US" sz="3800" dirty="0" smtClean="0">
                <a:cs typeface="Arial Narrow"/>
              </a:rPr>
              <a:t>SMP. </a:t>
            </a:r>
          </a:p>
          <a:p>
            <a:pPr marL="0" indent="0">
              <a:lnSpc>
                <a:spcPct val="200000"/>
              </a:lnSpc>
              <a:buNone/>
            </a:pPr>
            <a:endParaRPr lang="en-US" dirty="0" smtClean="0">
              <a:cs typeface="Arial Narrow"/>
            </a:endParaRPr>
          </a:p>
          <a:p>
            <a:pPr marL="0" indent="0">
              <a:buNone/>
            </a:pPr>
            <a:endParaRPr lang="en-US"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36</a:t>
            </a:fld>
            <a:endParaRPr lang="en-US" dirty="0"/>
          </a:p>
        </p:txBody>
      </p:sp>
    </p:spTree>
    <p:extLst>
      <p:ext uri="{BB962C8B-B14F-4D97-AF65-F5344CB8AC3E}">
        <p14:creationId xmlns:p14="http://schemas.microsoft.com/office/powerpoint/2010/main" val="33076446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An Example</a:t>
            </a:r>
            <a:endParaRPr lang="en-US" dirty="0"/>
          </a:p>
        </p:txBody>
      </p:sp>
      <p:sp>
        <p:nvSpPr>
          <p:cNvPr id="3" name="Content Placeholder 2"/>
          <p:cNvSpPr>
            <a:spLocks noGrp="1"/>
          </p:cNvSpPr>
          <p:nvPr>
            <p:ph idx="1"/>
          </p:nvPr>
        </p:nvSpPr>
        <p:spPr/>
        <p:txBody>
          <a:bodyPr>
            <a:normAutofit/>
          </a:bodyPr>
          <a:lstStyle/>
          <a:p>
            <a:pPr marL="0" indent="0">
              <a:buNone/>
            </a:pPr>
            <a:r>
              <a:rPr lang="en-US" sz="3600" b="1" dirty="0" smtClean="0"/>
              <a:t>Grade </a:t>
            </a:r>
            <a:r>
              <a:rPr lang="en-US" sz="3600" b="1" dirty="0"/>
              <a:t>4, Number and Operations — </a:t>
            </a:r>
            <a:r>
              <a:rPr lang="en-US" sz="3600" b="1" dirty="0" smtClean="0"/>
              <a:t>Fractions, </a:t>
            </a:r>
            <a:r>
              <a:rPr lang="en-US" sz="3600" b="1" dirty="0"/>
              <a:t>Standard 3a: </a:t>
            </a:r>
            <a:endParaRPr lang="en-US" sz="3600" b="1" dirty="0" smtClean="0"/>
          </a:p>
          <a:p>
            <a:pPr marL="0" indent="0">
              <a:buNone/>
            </a:pPr>
            <a:endParaRPr lang="en-US" sz="3600" b="1" dirty="0" smtClean="0"/>
          </a:p>
          <a:p>
            <a:pPr marL="0" indent="0">
              <a:buNone/>
            </a:pPr>
            <a:r>
              <a:rPr lang="en-US" sz="3600" dirty="0" smtClean="0"/>
              <a:t>Understand </a:t>
            </a:r>
            <a:r>
              <a:rPr lang="en-US" sz="3600" dirty="0"/>
              <a:t>addition and subtraction of fractions as joining and separating parts referring to the same whole</a:t>
            </a:r>
            <a:r>
              <a:rPr lang="en-US" sz="3600" dirty="0" smtClean="0"/>
              <a:t>. </a:t>
            </a:r>
          </a:p>
          <a:p>
            <a:pPr marL="0" indent="0">
              <a:buNone/>
            </a:pPr>
            <a:endParaRPr lang="en-US" sz="3600" dirty="0"/>
          </a:p>
          <a:p>
            <a:pPr marL="0" indent="0" algn="r">
              <a:buNone/>
            </a:pPr>
            <a:r>
              <a:rPr lang="en-US" sz="2400" dirty="0"/>
              <a:t>Source: CCSS for Mathematics</a:t>
            </a:r>
            <a:endParaRPr lang="en-US" sz="2400" dirty="0">
              <a:cs typeface="Arial Narrow"/>
            </a:endParaRPr>
          </a:p>
          <a:p>
            <a:pPr marL="0" indent="0">
              <a:buNone/>
            </a:pPr>
            <a:endParaRPr lang="en-US" sz="3600"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37</a:t>
            </a:fld>
            <a:endParaRPr lang="en-US" dirty="0"/>
          </a:p>
        </p:txBody>
      </p:sp>
    </p:spTree>
    <p:extLst>
      <p:ext uri="{BB962C8B-B14F-4D97-AF65-F5344CB8AC3E}">
        <p14:creationId xmlns:p14="http://schemas.microsoft.com/office/powerpoint/2010/main" val="254299345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Grain Size</a:t>
            </a:r>
            <a:endParaRPr lang="en-US" dirty="0"/>
          </a:p>
        </p:txBody>
      </p:sp>
      <p:sp>
        <p:nvSpPr>
          <p:cNvPr id="6" name="Content Placeholder 5"/>
          <p:cNvSpPr>
            <a:spLocks noGrp="1"/>
          </p:cNvSpPr>
          <p:nvPr>
            <p:ph sz="half" idx="1"/>
          </p:nvPr>
        </p:nvSpPr>
        <p:spPr>
          <a:xfrm>
            <a:off x="457199" y="1600200"/>
            <a:ext cx="4477408" cy="4813021"/>
          </a:xfrm>
        </p:spPr>
        <p:txBody>
          <a:bodyPr>
            <a:noAutofit/>
          </a:bodyPr>
          <a:lstStyle/>
          <a:p>
            <a:pPr marL="0" indent="0">
              <a:buNone/>
            </a:pPr>
            <a:r>
              <a:rPr lang="en-US" sz="3800" dirty="0" smtClean="0"/>
              <a:t>“It </a:t>
            </a:r>
            <a:r>
              <a:rPr lang="en-US" sz="3800" dirty="0"/>
              <a:t>is not expected that a single problem would engage students with all eight SMP; even a lesson may be too small to accomplish </a:t>
            </a:r>
            <a:r>
              <a:rPr lang="en-US" sz="3800" dirty="0" smtClean="0"/>
              <a:t>that.”</a:t>
            </a:r>
          </a:p>
          <a:p>
            <a:pPr marL="0" indent="0" algn="r">
              <a:buNone/>
            </a:pPr>
            <a:r>
              <a:rPr lang="en-US" sz="3800" dirty="0"/>
              <a:t> </a:t>
            </a:r>
            <a:r>
              <a:rPr lang="en-US" sz="3800" dirty="0" smtClean="0"/>
              <a:t>               </a:t>
            </a:r>
          </a:p>
          <a:p>
            <a:pPr marL="0" indent="0" algn="r">
              <a:buNone/>
            </a:pPr>
            <a:r>
              <a:rPr lang="en-US" sz="2400" dirty="0" smtClean="0"/>
              <a:t>Source: </a:t>
            </a:r>
            <a:r>
              <a:rPr lang="en-US" sz="2400" dirty="0" err="1" smtClean="0"/>
              <a:t>Daro</a:t>
            </a:r>
            <a:r>
              <a:rPr lang="en-US" sz="2400" dirty="0" smtClean="0"/>
              <a:t>, 2010</a:t>
            </a:r>
            <a:endParaRPr lang="en-US" sz="2400" dirty="0"/>
          </a:p>
        </p:txBody>
      </p:sp>
      <p:sp>
        <p:nvSpPr>
          <p:cNvPr id="8" name="Text Box 20"/>
          <p:cNvSpPr txBox="1">
            <a:spLocks noGrp="1" noChangeArrowheads="1"/>
          </p:cNvSpPr>
          <p:nvPr>
            <p:ph sz="half" idx="2"/>
          </p:nvPr>
        </p:nvSpPr>
        <p:spPr bwMode="auto">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91440" tIns="45720" rIns="91440" bIns="45720" numCol="1" anchor="t" anchorCtr="0" compatLnSpc="1">
            <a:prstTxWarp prst="textNoShape">
              <a:avLst/>
            </a:prstTxWarp>
          </a:bodyPr>
          <a:lstStyle>
            <a:lvl1pPr fontAlgn="base">
              <a:spcBef>
                <a:spcPct val="0"/>
              </a:spcBef>
              <a:spcAft>
                <a:spcPct val="0"/>
              </a:spcAft>
              <a:defRPr sz="2400">
                <a:solidFill>
                  <a:schemeClr val="tx1"/>
                </a:solidFill>
                <a:latin typeface="Arial" charset="0"/>
                <a:ea typeface="ＭＳ Ｐゴシック" charset="0"/>
              </a:defRPr>
            </a:lvl1pPr>
            <a:lvl2pPr fontAlgn="base">
              <a:spcBef>
                <a:spcPct val="0"/>
              </a:spcBef>
              <a:spcAft>
                <a:spcPct val="0"/>
              </a:spcAft>
              <a:defRPr sz="2400">
                <a:solidFill>
                  <a:schemeClr val="tx1"/>
                </a:solidFill>
                <a:latin typeface="Arial" charset="0"/>
                <a:ea typeface="ＭＳ Ｐゴシック" charset="0"/>
              </a:defRPr>
            </a:lvl2pPr>
            <a:lvl3pPr fontAlgn="base">
              <a:spcBef>
                <a:spcPct val="0"/>
              </a:spcBef>
              <a:spcAft>
                <a:spcPct val="0"/>
              </a:spcAft>
              <a:defRPr sz="2400">
                <a:solidFill>
                  <a:schemeClr val="tx1"/>
                </a:solidFill>
                <a:latin typeface="Arial" charset="0"/>
                <a:ea typeface="ＭＳ Ｐゴシック" charset="0"/>
              </a:defRPr>
            </a:lvl3pPr>
            <a:lvl4pPr fontAlgn="base">
              <a:spcBef>
                <a:spcPct val="0"/>
              </a:spcBef>
              <a:spcAft>
                <a:spcPct val="0"/>
              </a:spcAft>
              <a:defRPr sz="2400">
                <a:solidFill>
                  <a:schemeClr val="tx1"/>
                </a:solidFill>
                <a:latin typeface="Arial" charset="0"/>
                <a:ea typeface="ＭＳ Ｐゴシック" charset="0"/>
              </a:defRPr>
            </a:lvl4pPr>
            <a:lvl5pPr fontAlgn="base">
              <a:spcBef>
                <a:spcPct val="0"/>
              </a:spcBef>
              <a:spcAft>
                <a:spcPct val="0"/>
              </a:spcAft>
              <a:defRPr sz="2400">
                <a:solidFill>
                  <a:schemeClr val="tx1"/>
                </a:solidFill>
                <a:latin typeface="Arial" charset="0"/>
                <a:ea typeface="ＭＳ Ｐゴシック" charset="0"/>
              </a:defRPr>
            </a:lvl5pPr>
            <a:lvl6pPr fontAlgn="base">
              <a:spcBef>
                <a:spcPct val="0"/>
              </a:spcBef>
              <a:spcAft>
                <a:spcPct val="0"/>
              </a:spcAft>
              <a:defRPr sz="2400">
                <a:solidFill>
                  <a:schemeClr val="tx1"/>
                </a:solidFill>
                <a:latin typeface="Arial" charset="0"/>
                <a:ea typeface="ＭＳ Ｐゴシック" charset="0"/>
              </a:defRPr>
            </a:lvl6pPr>
            <a:lvl7pPr fontAlgn="base">
              <a:spcBef>
                <a:spcPct val="0"/>
              </a:spcBef>
              <a:spcAft>
                <a:spcPct val="0"/>
              </a:spcAft>
              <a:defRPr sz="2400">
                <a:solidFill>
                  <a:schemeClr val="tx1"/>
                </a:solidFill>
                <a:latin typeface="Arial" charset="0"/>
                <a:ea typeface="ＭＳ Ｐゴシック" charset="0"/>
              </a:defRPr>
            </a:lvl7pPr>
            <a:lvl8pPr fontAlgn="base">
              <a:spcBef>
                <a:spcPct val="0"/>
              </a:spcBef>
              <a:spcAft>
                <a:spcPct val="0"/>
              </a:spcAft>
              <a:defRPr sz="2400">
                <a:solidFill>
                  <a:schemeClr val="tx1"/>
                </a:solidFill>
                <a:latin typeface="Arial" charset="0"/>
                <a:ea typeface="ＭＳ Ｐゴシック" charset="0"/>
              </a:defRPr>
            </a:lvl8pPr>
            <a:lvl9pPr fontAlgn="base">
              <a:spcBef>
                <a:spcPct val="0"/>
              </a:spcBef>
              <a:spcAft>
                <a:spcPct val="0"/>
              </a:spcAft>
              <a:defRPr sz="2400">
                <a:solidFill>
                  <a:schemeClr val="tx1"/>
                </a:solidFill>
                <a:latin typeface="Arial" charset="0"/>
                <a:ea typeface="ＭＳ Ｐゴシック"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200" b="0" i="0" u="none" strike="noStrike" cap="none" normalizeH="0" baseline="0" dirty="0">
              <a:ln>
                <a:noFill/>
              </a:ln>
              <a:solidFill>
                <a:schemeClr val="tx1"/>
              </a:solidFill>
              <a:effectLst/>
              <a:latin typeface="Times New Roman" charset="0"/>
              <a:ea typeface="ÇlÇr ñæí©" charset="0"/>
            </a:endParaRPr>
          </a:p>
          <a:p>
            <a:pPr marL="0" marR="0" lvl="0" indent="0" algn="l" defTabSz="914400" rtl="0" eaLnBrk="1" fontAlgn="base" latinLnBrk="0" hangingPunct="1">
              <a:lnSpc>
                <a:spcPct val="100000"/>
              </a:lnSpc>
              <a:spcBef>
                <a:spcPct val="0"/>
              </a:spcBef>
              <a:spcAft>
                <a:spcPts val="100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0"/>
            </a:endParaRPr>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38</a:t>
            </a:fld>
            <a:endParaRPr lang="en-US" dirty="0"/>
          </a:p>
        </p:txBody>
      </p:sp>
      <p:pic>
        <p:nvPicPr>
          <p:cNvPr id="9" name="Picture 8"/>
          <p:cNvPicPr>
            <a:picLocks noChangeAspect="1"/>
          </p:cNvPicPr>
          <p:nvPr/>
        </p:nvPicPr>
        <p:blipFill>
          <a:blip r:embed="rId3"/>
          <a:stretch>
            <a:fillRect/>
          </a:stretch>
        </p:blipFill>
        <p:spPr>
          <a:xfrm>
            <a:off x="5094111" y="1910645"/>
            <a:ext cx="3592689" cy="2951487"/>
          </a:xfrm>
          <a:prstGeom prst="rect">
            <a:avLst/>
          </a:prstGeom>
        </p:spPr>
      </p:pic>
    </p:spTree>
    <p:extLst>
      <p:ext uri="{BB962C8B-B14F-4D97-AF65-F5344CB8AC3E}">
        <p14:creationId xmlns:p14="http://schemas.microsoft.com/office/powerpoint/2010/main" val="24870992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fontScale="90000"/>
          </a:bodyPr>
          <a:lstStyle/>
          <a:p>
            <a:pPr algn="ctr"/>
            <a:r>
              <a:rPr lang="en-US" dirty="0" smtClean="0"/>
              <a:t>Organizing Mathematics for Learning</a:t>
            </a:r>
            <a:endParaRPr lang="en-US" dirty="0"/>
          </a:p>
        </p:txBody>
      </p:sp>
      <p:sp>
        <p:nvSpPr>
          <p:cNvPr id="8" name="Content Placeholder 7"/>
          <p:cNvSpPr>
            <a:spLocks noGrp="1"/>
          </p:cNvSpPr>
          <p:nvPr>
            <p:ph idx="1"/>
          </p:nvPr>
        </p:nvSpPr>
        <p:spPr/>
        <p:txBody>
          <a:bodyPr/>
          <a:lstStyle/>
          <a:p>
            <a:pPr marL="0" indent="0">
              <a:lnSpc>
                <a:spcPct val="150000"/>
              </a:lnSpc>
              <a:buNone/>
            </a:pPr>
            <a:r>
              <a:rPr lang="en-US" sz="4000" dirty="0">
                <a:cs typeface="Arial Narrow"/>
              </a:rPr>
              <a:t>Over the course of such a larger segment of work, engagement of multiple standards should be evident rather than within a single lesson, task, or </a:t>
            </a:r>
            <a:r>
              <a:rPr lang="en-US" sz="4000" dirty="0" smtClean="0">
                <a:cs typeface="Arial Narrow"/>
              </a:rPr>
              <a:t>problem.</a:t>
            </a:r>
            <a:r>
              <a:rPr lang="en-US" sz="4000" dirty="0" smtClean="0"/>
              <a:t> </a:t>
            </a:r>
            <a:endParaRPr lang="en-US" sz="4000" dirty="0"/>
          </a:p>
          <a:p>
            <a:endParaRPr lang="en-US" dirty="0"/>
          </a:p>
        </p:txBody>
      </p:sp>
      <p:sp>
        <p:nvSpPr>
          <p:cNvPr id="5" name="Footer Placeholder 4"/>
          <p:cNvSpPr>
            <a:spLocks noGrp="1"/>
          </p:cNvSpPr>
          <p:nvPr>
            <p:ph type="ftr" sz="quarter" idx="3"/>
          </p:nvPr>
        </p:nvSpPr>
        <p:spPr/>
        <p:txBody>
          <a:bodyPr/>
          <a:lstStyle/>
          <a:p>
            <a:r>
              <a:rPr lang="en-US" dirty="0" smtClean="0"/>
              <a:t>| California Department of Education</a:t>
            </a:r>
            <a:endParaRPr lang="en-US" dirty="0"/>
          </a:p>
        </p:txBody>
      </p:sp>
      <p:sp>
        <p:nvSpPr>
          <p:cNvPr id="6" name="Slide Number Placeholder 5"/>
          <p:cNvSpPr>
            <a:spLocks noGrp="1"/>
          </p:cNvSpPr>
          <p:nvPr>
            <p:ph type="sldNum" sz="quarter" idx="4"/>
          </p:nvPr>
        </p:nvSpPr>
        <p:spPr/>
        <p:txBody>
          <a:bodyPr/>
          <a:lstStyle/>
          <a:p>
            <a:fld id="{13282393-FE81-4EAE-A294-F0392B34921A}" type="slidenum">
              <a:rPr lang="en-US" smtClean="0"/>
              <a:pPr/>
              <a:t>39</a:t>
            </a:fld>
            <a:endParaRPr lang="en-US" dirty="0"/>
          </a:p>
        </p:txBody>
      </p:sp>
    </p:spTree>
    <p:extLst>
      <p:ext uri="{BB962C8B-B14F-4D97-AF65-F5344CB8AC3E}">
        <p14:creationId xmlns:p14="http://schemas.microsoft.com/office/powerpoint/2010/main" val="197068144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Module Goals</a:t>
            </a:r>
            <a:endParaRPr lang="en-US" dirty="0"/>
          </a:p>
        </p:txBody>
      </p:sp>
      <p:sp>
        <p:nvSpPr>
          <p:cNvPr id="3" name="Content Placeholder 2"/>
          <p:cNvSpPr>
            <a:spLocks noGrp="1"/>
          </p:cNvSpPr>
          <p:nvPr>
            <p:ph idx="1"/>
          </p:nvPr>
        </p:nvSpPr>
        <p:spPr>
          <a:xfrm>
            <a:off x="457200" y="1600200"/>
            <a:ext cx="8229600" cy="4823517"/>
          </a:xfrm>
        </p:spPr>
        <p:txBody>
          <a:bodyPr>
            <a:normAutofit lnSpcReduction="10000"/>
          </a:bodyPr>
          <a:lstStyle/>
          <a:p>
            <a:pPr marL="0" indent="0">
              <a:buNone/>
            </a:pPr>
            <a:r>
              <a:rPr lang="en-US" dirty="0" smtClean="0"/>
              <a:t>The overarching goals of the “Mathematics: Kindergarten through Grade Twelve (K–12) Standards for Mathematical Practice” module are to enable educators to:</a:t>
            </a:r>
          </a:p>
          <a:p>
            <a:pPr marL="0" indent="0">
              <a:buNone/>
            </a:pPr>
            <a:endParaRPr lang="en-US" sz="3000" dirty="0" smtClean="0"/>
          </a:p>
          <a:p>
            <a:pPr lvl="1">
              <a:buFont typeface="Arial" pitchFamily="34" charset="0"/>
              <a:buChar char="•"/>
            </a:pPr>
            <a:r>
              <a:rPr lang="en-US" sz="3200" dirty="0" smtClean="0"/>
              <a:t>Deepen their understanding of the Common Core Mathematical Practice (MP) standards</a:t>
            </a:r>
          </a:p>
          <a:p>
            <a:pPr marL="457200" lvl="1" indent="0">
              <a:buNone/>
            </a:pPr>
            <a:endParaRPr lang="en-US" sz="3200" dirty="0" smtClean="0"/>
          </a:p>
          <a:p>
            <a:pPr lvl="1">
              <a:buFont typeface="Arial" pitchFamily="34" charset="0"/>
              <a:buChar char="•"/>
            </a:pPr>
            <a:r>
              <a:rPr lang="en-US" sz="3200" dirty="0" smtClean="0"/>
              <a:t>Support the learning of all students</a:t>
            </a:r>
          </a:p>
        </p:txBody>
      </p:sp>
      <p:sp>
        <p:nvSpPr>
          <p:cNvPr id="4" name="Slide Number Placeholder 3"/>
          <p:cNvSpPr>
            <a:spLocks noGrp="1"/>
          </p:cNvSpPr>
          <p:nvPr>
            <p:ph type="sldNum" sz="quarter" idx="4"/>
          </p:nvPr>
        </p:nvSpPr>
        <p:spPr/>
        <p:txBody>
          <a:bodyPr/>
          <a:lstStyle/>
          <a:p>
            <a:fld id="{13282393-FE81-4EAE-A294-F0392B34921A}" type="slidenum">
              <a:rPr lang="en-US" smtClean="0"/>
              <a:pPr/>
              <a:t>4</a:t>
            </a:fld>
            <a:endParaRPr lang="en-US" dirty="0"/>
          </a:p>
        </p:txBody>
      </p:sp>
      <p:sp>
        <p:nvSpPr>
          <p:cNvPr id="5" name="Footer Placeholder 4"/>
          <p:cNvSpPr>
            <a:spLocks noGrp="1"/>
          </p:cNvSpPr>
          <p:nvPr>
            <p:ph type="ftr" sz="quarter" idx="3"/>
          </p:nvPr>
        </p:nvSpPr>
        <p:spPr/>
        <p:txBody>
          <a:bodyPr/>
          <a:lstStyle/>
          <a:p>
            <a:r>
              <a:rPr lang="en-US" dirty="0" smtClean="0"/>
              <a:t>| California Department of Education</a:t>
            </a:r>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Progress Check</a:t>
            </a:r>
            <a:endParaRPr lang="en-US" dirty="0"/>
          </a:p>
        </p:txBody>
      </p:sp>
      <p:sp>
        <p:nvSpPr>
          <p:cNvPr id="3" name="Content Placeholder 2"/>
          <p:cNvSpPr>
            <a:spLocks noGrp="1"/>
          </p:cNvSpPr>
          <p:nvPr>
            <p:ph idx="1"/>
          </p:nvPr>
        </p:nvSpPr>
        <p:spPr>
          <a:xfrm>
            <a:off x="339129" y="1528572"/>
            <a:ext cx="8347671" cy="4895145"/>
          </a:xfrm>
        </p:spPr>
        <p:txBody>
          <a:bodyPr>
            <a:normAutofit fontScale="92500" lnSpcReduction="20000"/>
          </a:bodyPr>
          <a:lstStyle/>
          <a:p>
            <a:pPr marL="0" indent="0">
              <a:buNone/>
            </a:pPr>
            <a:r>
              <a:rPr lang="en-US" sz="3600" dirty="0">
                <a:latin typeface="Arial Narrow" pitchFamily="34" charset="0"/>
                <a:cs typeface="Arial" pitchFamily="34" charset="0"/>
              </a:rPr>
              <a:t>So far, this unit has covered:</a:t>
            </a:r>
          </a:p>
          <a:p>
            <a:pPr marL="0" indent="0">
              <a:buNone/>
            </a:pPr>
            <a:endParaRPr lang="en-US" sz="3600" dirty="0" smtClean="0">
              <a:latin typeface="Arial Narrow" pitchFamily="34" charset="0"/>
              <a:cs typeface="Arial" pitchFamily="34" charset="0"/>
            </a:endParaRPr>
          </a:p>
          <a:p>
            <a:pPr lvl="1">
              <a:buFont typeface="Arial"/>
              <a:buChar char="•"/>
            </a:pPr>
            <a:r>
              <a:rPr lang="en-US" sz="3200" dirty="0" smtClean="0">
                <a:latin typeface="Arial Narrow" pitchFamily="34" charset="0"/>
                <a:cs typeface="Arial" pitchFamily="34" charset="0"/>
              </a:rPr>
              <a:t>Grouping </a:t>
            </a:r>
            <a:r>
              <a:rPr lang="en-US" sz="3200" dirty="0">
                <a:latin typeface="Arial Narrow" pitchFamily="34" charset="0"/>
                <a:cs typeface="Arial" pitchFamily="34" charset="0"/>
              </a:rPr>
              <a:t>practices to facilitate </a:t>
            </a:r>
            <a:r>
              <a:rPr lang="en-US" sz="3200" dirty="0" smtClean="0">
                <a:latin typeface="Arial Narrow" pitchFamily="34" charset="0"/>
                <a:cs typeface="Arial" pitchFamily="34" charset="0"/>
              </a:rPr>
              <a:t>implementation</a:t>
            </a:r>
          </a:p>
          <a:p>
            <a:pPr marL="457200" lvl="1" indent="0">
              <a:buNone/>
            </a:pPr>
            <a:endParaRPr lang="en-US" sz="3200" dirty="0">
              <a:latin typeface="Arial Narrow" pitchFamily="34" charset="0"/>
              <a:cs typeface="Arial" pitchFamily="34" charset="0"/>
            </a:endParaRPr>
          </a:p>
          <a:p>
            <a:pPr lvl="1">
              <a:buFont typeface="Arial"/>
              <a:buChar char="•"/>
            </a:pPr>
            <a:r>
              <a:rPr lang="en-US" sz="3200" dirty="0" smtClean="0">
                <a:latin typeface="Arial Narrow" pitchFamily="34" charset="0"/>
                <a:cs typeface="Arial" pitchFamily="34" charset="0"/>
              </a:rPr>
              <a:t>Connecting </a:t>
            </a:r>
            <a:r>
              <a:rPr lang="en-US" sz="3200" dirty="0">
                <a:latin typeface="Arial Narrow" pitchFamily="34" charset="0"/>
                <a:cs typeface="Arial" pitchFamily="34" charset="0"/>
              </a:rPr>
              <a:t>practice and </a:t>
            </a:r>
            <a:r>
              <a:rPr lang="en-US" sz="3200" dirty="0" smtClean="0">
                <a:latin typeface="Arial Narrow" pitchFamily="34" charset="0"/>
                <a:cs typeface="Arial" pitchFamily="34" charset="0"/>
              </a:rPr>
              <a:t>content standards</a:t>
            </a:r>
          </a:p>
          <a:p>
            <a:pPr marL="457200" lvl="1" indent="0">
              <a:buNone/>
            </a:pPr>
            <a:endParaRPr lang="en-US" sz="3200" dirty="0" smtClean="0">
              <a:latin typeface="Arial Narrow" pitchFamily="34" charset="0"/>
              <a:cs typeface="Arial" pitchFamily="34" charset="0"/>
            </a:endParaRPr>
          </a:p>
          <a:p>
            <a:pPr lvl="1">
              <a:buFont typeface="Arial"/>
              <a:buChar char="•"/>
            </a:pPr>
            <a:r>
              <a:rPr lang="en-US" sz="3200" dirty="0" smtClean="0">
                <a:latin typeface="Arial Narrow" pitchFamily="34" charset="0"/>
                <a:cs typeface="Arial" pitchFamily="34" charset="0"/>
              </a:rPr>
              <a:t>Organizing mathematics </a:t>
            </a:r>
          </a:p>
          <a:p>
            <a:pPr marL="457200" lvl="1" indent="0">
              <a:buNone/>
            </a:pPr>
            <a:endParaRPr lang="en-US" dirty="0">
              <a:latin typeface="Arial Narrow" pitchFamily="34" charset="0"/>
            </a:endParaRPr>
          </a:p>
          <a:p>
            <a:pPr marL="0" indent="0">
              <a:buNone/>
            </a:pPr>
            <a:r>
              <a:rPr lang="en-US" sz="3600" dirty="0" smtClean="0">
                <a:latin typeface="Arial Narrow" pitchFamily="34" charset="0"/>
                <a:cs typeface="Arial" pitchFamily="34" charset="0"/>
              </a:rPr>
              <a:t>Write/Discuss: How might what </a:t>
            </a:r>
            <a:r>
              <a:rPr lang="en-US" sz="3600" dirty="0">
                <a:latin typeface="Arial Narrow" pitchFamily="34" charset="0"/>
                <a:cs typeface="Arial" pitchFamily="34" charset="0"/>
              </a:rPr>
              <a:t>you have learned so </a:t>
            </a:r>
            <a:r>
              <a:rPr lang="en-US" sz="3600" dirty="0" smtClean="0">
                <a:latin typeface="Arial Narrow" pitchFamily="34" charset="0"/>
                <a:cs typeface="Arial" pitchFamily="34" charset="0"/>
              </a:rPr>
              <a:t>far </a:t>
            </a:r>
            <a:r>
              <a:rPr lang="en-US" sz="3600" dirty="0">
                <a:latin typeface="Arial Narrow" pitchFamily="34" charset="0"/>
                <a:cs typeface="Arial" pitchFamily="34" charset="0"/>
              </a:rPr>
              <a:t>impact your instructional practice?</a:t>
            </a:r>
          </a:p>
          <a:p>
            <a:endParaRPr lang="en-US" sz="4000"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40</a:t>
            </a:fld>
            <a:endParaRPr lang="en-US" dirty="0"/>
          </a:p>
        </p:txBody>
      </p:sp>
    </p:spTree>
    <p:extLst>
      <p:ext uri="{BB962C8B-B14F-4D97-AF65-F5344CB8AC3E}">
        <p14:creationId xmlns:p14="http://schemas.microsoft.com/office/powerpoint/2010/main" val="269716341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 </a:t>
            </a:r>
            <a:br>
              <a:rPr lang="en-US" dirty="0" smtClean="0"/>
            </a:br>
            <a:r>
              <a:rPr lang="en-US" dirty="0" smtClean="0"/>
              <a:t>1.4 Meeting the Needs of ALL Students</a:t>
            </a:r>
            <a:br>
              <a:rPr lang="en-US" dirty="0" smtClean="0"/>
            </a:br>
            <a:endParaRPr lang="en-US" dirty="0"/>
          </a:p>
        </p:txBody>
      </p:sp>
      <p:sp>
        <p:nvSpPr>
          <p:cNvPr id="3" name="Content Placeholder 2"/>
          <p:cNvSpPr>
            <a:spLocks noGrp="1"/>
          </p:cNvSpPr>
          <p:nvPr>
            <p:ph idx="1"/>
          </p:nvPr>
        </p:nvSpPr>
        <p:spPr/>
        <p:txBody>
          <a:bodyPr>
            <a:normAutofit/>
          </a:bodyPr>
          <a:lstStyle/>
          <a:p>
            <a:pPr marL="0" indent="0">
              <a:buNone/>
            </a:pPr>
            <a:r>
              <a:rPr lang="en-US" sz="3600" dirty="0" smtClean="0"/>
              <a:t>The CCSS for Mathematics are for ALL students, including:</a:t>
            </a:r>
          </a:p>
          <a:p>
            <a:r>
              <a:rPr lang="en-US" sz="3600" dirty="0" smtClean="0"/>
              <a:t>	Students receiving special education services</a:t>
            </a:r>
          </a:p>
          <a:p>
            <a:r>
              <a:rPr lang="en-US" sz="3600" dirty="0"/>
              <a:t>	</a:t>
            </a:r>
            <a:r>
              <a:rPr lang="en-US" sz="3600" dirty="0" smtClean="0"/>
              <a:t>English learners</a:t>
            </a:r>
          </a:p>
          <a:p>
            <a:r>
              <a:rPr lang="en-US" sz="3600" dirty="0" smtClean="0"/>
              <a:t>	Underperforming students</a:t>
            </a:r>
          </a:p>
          <a:p>
            <a:r>
              <a:rPr lang="en-US" sz="3600" dirty="0" smtClean="0"/>
              <a:t>	Gifted and talented students</a:t>
            </a:r>
          </a:p>
          <a:p>
            <a:pPr marL="0" indent="0">
              <a:buNone/>
            </a:pPr>
            <a:r>
              <a:rPr lang="en-US" sz="4000" dirty="0"/>
              <a:t>	</a:t>
            </a:r>
            <a:endParaRPr lang="en-US" sz="4000" dirty="0" smtClean="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41</a:t>
            </a:fld>
            <a:endParaRPr lang="en-US" dirty="0"/>
          </a:p>
        </p:txBody>
      </p:sp>
      <p:pic>
        <p:nvPicPr>
          <p:cNvPr id="1025" name="Picture 19"/>
          <p:cNvPicPr>
            <a:picLocks noChangeAspect="1" noChangeArrowheads="1"/>
          </p:cNvPicPr>
          <p:nvPr/>
        </p:nvPicPr>
        <p:blipFill>
          <a:blip r:embed="rId3">
            <a:extLst>
              <a:ext uri="{28A0092B-C50C-407E-A947-70E740481C1C}">
                <a14:useLocalDpi xmlns:a14="http://schemas.microsoft.com/office/drawing/2010/main" val="0"/>
              </a:ext>
            </a:extLst>
          </a:blip>
          <a:srcRect l="1276" r="4980"/>
          <a:stretch>
            <a:fillRect/>
          </a:stretch>
        </p:blipFill>
        <p:spPr bwMode="auto">
          <a:xfrm>
            <a:off x="5904734" y="3743494"/>
            <a:ext cx="2892425" cy="2286000"/>
          </a:xfrm>
          <a:prstGeom prst="rect">
            <a:avLst/>
          </a:prstGeom>
          <a:noFill/>
          <a:ln w="38100">
            <a:solidFill>
              <a:srgbClr val="365F91"/>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5309000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113"/>
            <a:ext cx="8382000" cy="1143000"/>
          </a:xfrm>
        </p:spPr>
        <p:txBody>
          <a:bodyPr>
            <a:noAutofit/>
          </a:bodyPr>
          <a:lstStyle/>
          <a:p>
            <a:pPr lvl="0" algn="ctr"/>
            <a:r>
              <a:rPr lang="en-US" dirty="0" smtClean="0"/>
              <a:t/>
            </a:r>
            <a:br>
              <a:rPr lang="en-US" dirty="0" smtClean="0"/>
            </a:br>
            <a:r>
              <a:rPr lang="en-US" dirty="0" smtClean="0"/>
              <a:t>Language Learning and Mathematics</a:t>
            </a:r>
            <a:br>
              <a:rPr lang="en-US" dirty="0" smtClean="0"/>
            </a:br>
            <a:endParaRPr lang="en-US" dirty="0"/>
          </a:p>
        </p:txBody>
      </p:sp>
      <p:sp>
        <p:nvSpPr>
          <p:cNvPr id="3" name="Content Placeholder 2"/>
          <p:cNvSpPr>
            <a:spLocks noGrp="1"/>
          </p:cNvSpPr>
          <p:nvPr>
            <p:ph idx="1"/>
          </p:nvPr>
        </p:nvSpPr>
        <p:spPr>
          <a:xfrm>
            <a:off x="587739" y="1446074"/>
            <a:ext cx="7933961" cy="5040620"/>
          </a:xfrm>
        </p:spPr>
        <p:txBody>
          <a:bodyPr>
            <a:normAutofit fontScale="25000" lnSpcReduction="20000"/>
          </a:bodyPr>
          <a:lstStyle/>
          <a:p>
            <a:pPr>
              <a:lnSpc>
                <a:spcPct val="110000"/>
              </a:lnSpc>
              <a:spcAft>
                <a:spcPts val="600"/>
              </a:spcAft>
            </a:pPr>
            <a:endParaRPr lang="en-US" sz="11200" dirty="0" smtClean="0"/>
          </a:p>
          <a:p>
            <a:pPr>
              <a:lnSpc>
                <a:spcPct val="110000"/>
              </a:lnSpc>
              <a:spcAft>
                <a:spcPts val="600"/>
              </a:spcAft>
            </a:pPr>
            <a:r>
              <a:rPr lang="en-US" sz="11200" dirty="0" smtClean="0"/>
              <a:t>Balance </a:t>
            </a:r>
            <a:r>
              <a:rPr lang="en-US" sz="11200" dirty="0"/>
              <a:t>student activities that address </a:t>
            </a:r>
            <a:r>
              <a:rPr lang="en-US" sz="11200" dirty="0" smtClean="0"/>
              <a:t>both </a:t>
            </a:r>
            <a:r>
              <a:rPr lang="en-US" sz="11200" b="1" dirty="0" smtClean="0"/>
              <a:t>conceptual</a:t>
            </a:r>
            <a:r>
              <a:rPr lang="en-US" sz="11200" dirty="0" smtClean="0"/>
              <a:t> </a:t>
            </a:r>
            <a:r>
              <a:rPr lang="en-US" sz="11200" dirty="0"/>
              <a:t>and </a:t>
            </a:r>
            <a:r>
              <a:rPr lang="en-US" sz="11200" b="1" dirty="0"/>
              <a:t>procedural</a:t>
            </a:r>
            <a:r>
              <a:rPr lang="en-US" sz="11200" dirty="0"/>
              <a:t> knowledge </a:t>
            </a:r>
            <a:endParaRPr lang="en-US" sz="11200" dirty="0" smtClean="0"/>
          </a:p>
          <a:p>
            <a:pPr lvl="0">
              <a:lnSpc>
                <a:spcPct val="110000"/>
              </a:lnSpc>
              <a:spcAft>
                <a:spcPts val="600"/>
              </a:spcAft>
            </a:pPr>
            <a:r>
              <a:rPr lang="en-US" sz="11200" dirty="0" smtClean="0"/>
              <a:t>Use high cognitive </a:t>
            </a:r>
            <a:r>
              <a:rPr lang="en-US" sz="11200" dirty="0"/>
              <a:t>demand </a:t>
            </a:r>
            <a:r>
              <a:rPr lang="en-US" sz="11200" dirty="0" smtClean="0"/>
              <a:t>tasks  </a:t>
            </a:r>
          </a:p>
          <a:p>
            <a:pPr lvl="0">
              <a:lnSpc>
                <a:spcPct val="110000"/>
              </a:lnSpc>
              <a:spcAft>
                <a:spcPts val="600"/>
              </a:spcAft>
            </a:pPr>
            <a:r>
              <a:rPr lang="en-US" sz="11200" dirty="0" smtClean="0"/>
              <a:t>Instill beliefs </a:t>
            </a:r>
            <a:r>
              <a:rPr lang="en-US" sz="11200" dirty="0"/>
              <a:t>that mathematics is sensible, worthwhile, and doable</a:t>
            </a:r>
            <a:r>
              <a:rPr lang="en-US" sz="11200" dirty="0" smtClean="0"/>
              <a:t> </a:t>
            </a:r>
          </a:p>
          <a:p>
            <a:pPr lvl="0">
              <a:lnSpc>
                <a:spcPct val="110000"/>
              </a:lnSpc>
              <a:spcAft>
                <a:spcPts val="600"/>
              </a:spcAft>
            </a:pPr>
            <a:r>
              <a:rPr lang="en-US" sz="11200" dirty="0" smtClean="0"/>
              <a:t>Provide opportunities for students to engage in all of the mathematical practices</a:t>
            </a:r>
          </a:p>
          <a:p>
            <a:pPr marL="0" lvl="0" indent="0" algn="r">
              <a:lnSpc>
                <a:spcPct val="110000"/>
              </a:lnSpc>
              <a:spcAft>
                <a:spcPts val="600"/>
              </a:spcAft>
              <a:buNone/>
            </a:pPr>
            <a:endParaRPr lang="en-US" sz="8000" dirty="0" smtClean="0"/>
          </a:p>
          <a:p>
            <a:pPr marL="0" lvl="0" indent="0" algn="r">
              <a:lnSpc>
                <a:spcPct val="110000"/>
              </a:lnSpc>
              <a:spcAft>
                <a:spcPts val="600"/>
              </a:spcAft>
              <a:buNone/>
            </a:pPr>
            <a:r>
              <a:rPr lang="en-US" sz="8000" dirty="0" smtClean="0"/>
              <a:t>Source: </a:t>
            </a:r>
            <a:r>
              <a:rPr lang="en-US" sz="8000" dirty="0" err="1" smtClean="0"/>
              <a:t>Moschkovich</a:t>
            </a:r>
            <a:r>
              <a:rPr lang="en-US" sz="8000" dirty="0" smtClean="0"/>
              <a:t>, 2012</a:t>
            </a:r>
            <a:endParaRPr lang="en-US" sz="8000" dirty="0"/>
          </a:p>
          <a:p>
            <a:pPr marL="0" indent="0">
              <a:spcAft>
                <a:spcPts val="600"/>
              </a:spcAft>
              <a:buNone/>
            </a:pPr>
            <a:endParaRPr lang="en-US"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42</a:t>
            </a:fld>
            <a:endParaRPr lang="en-US" dirty="0"/>
          </a:p>
        </p:txBody>
      </p:sp>
    </p:spTree>
    <p:extLst>
      <p:ext uri="{BB962C8B-B14F-4D97-AF65-F5344CB8AC3E}">
        <p14:creationId xmlns:p14="http://schemas.microsoft.com/office/powerpoint/2010/main" val="24408765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Students with Disabilities</a:t>
            </a:r>
            <a:endParaRPr lang="en-US" dirty="0"/>
          </a:p>
        </p:txBody>
      </p:sp>
      <p:sp>
        <p:nvSpPr>
          <p:cNvPr id="3" name="Content Placeholder 2"/>
          <p:cNvSpPr>
            <a:spLocks noGrp="1"/>
          </p:cNvSpPr>
          <p:nvPr>
            <p:ph idx="1"/>
          </p:nvPr>
        </p:nvSpPr>
        <p:spPr>
          <a:xfrm>
            <a:off x="457200" y="1418898"/>
            <a:ext cx="8229600" cy="5004820"/>
          </a:xfrm>
        </p:spPr>
        <p:txBody>
          <a:bodyPr>
            <a:normAutofit/>
          </a:bodyPr>
          <a:lstStyle/>
          <a:p>
            <a:pPr marL="0" indent="0">
              <a:buNone/>
            </a:pPr>
            <a:r>
              <a:rPr lang="en-US" sz="2800" dirty="0"/>
              <a:t>T</a:t>
            </a:r>
            <a:r>
              <a:rPr lang="en-US" sz="2800" dirty="0" smtClean="0"/>
              <a:t>he </a:t>
            </a:r>
            <a:r>
              <a:rPr lang="en-US" sz="2800" dirty="0"/>
              <a:t>standards are “for the widest possible range of students to participate fully from the outset, along with appropriate </a:t>
            </a:r>
            <a:r>
              <a:rPr lang="en-US" sz="2800" dirty="0" smtClean="0"/>
              <a:t>accommodations </a:t>
            </a:r>
            <a:r>
              <a:rPr lang="en-US" sz="2800" dirty="0"/>
              <a:t>to ensure maximum participation of students with special education needs.” </a:t>
            </a:r>
            <a:r>
              <a:rPr lang="en-US" sz="2800" dirty="0" smtClean="0"/>
              <a:t> </a:t>
            </a:r>
            <a:r>
              <a:rPr lang="en-US" sz="2800" dirty="0"/>
              <a:t>(CCSS for Mathematics</a:t>
            </a:r>
            <a:r>
              <a:rPr lang="en-US" sz="2800" dirty="0" smtClean="0"/>
              <a:t>).</a:t>
            </a:r>
          </a:p>
          <a:p>
            <a:pPr marL="0" indent="0">
              <a:buNone/>
            </a:pPr>
            <a:endParaRPr lang="en-US" sz="2800" dirty="0" smtClean="0"/>
          </a:p>
          <a:p>
            <a:pPr marL="0" indent="0">
              <a:lnSpc>
                <a:spcPct val="110000"/>
              </a:lnSpc>
              <a:buNone/>
            </a:pPr>
            <a:r>
              <a:rPr lang="en-US" sz="3500" dirty="0" smtClean="0"/>
              <a:t>Accommodations include:</a:t>
            </a:r>
          </a:p>
          <a:p>
            <a:pPr lvl="2">
              <a:lnSpc>
                <a:spcPct val="110000"/>
              </a:lnSpc>
            </a:pPr>
            <a:r>
              <a:rPr lang="en-US" sz="3200" dirty="0" smtClean="0"/>
              <a:t>Instructional supports for learning</a:t>
            </a:r>
          </a:p>
          <a:p>
            <a:pPr lvl="2">
              <a:lnSpc>
                <a:spcPct val="110000"/>
              </a:lnSpc>
            </a:pPr>
            <a:r>
              <a:rPr lang="en-US" sz="3200" dirty="0" smtClean="0"/>
              <a:t>Instructional accommodation</a:t>
            </a:r>
          </a:p>
          <a:p>
            <a:pPr lvl="2">
              <a:lnSpc>
                <a:spcPct val="110000"/>
              </a:lnSpc>
            </a:pPr>
            <a:r>
              <a:rPr lang="en-US" sz="3200" dirty="0" smtClean="0"/>
              <a:t>Assistive technology devices and services</a:t>
            </a:r>
          </a:p>
          <a:p>
            <a:pPr marL="0" indent="0">
              <a:lnSpc>
                <a:spcPct val="120000"/>
              </a:lnSpc>
              <a:buNone/>
            </a:pPr>
            <a:endParaRPr lang="en-US" sz="2600"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43</a:t>
            </a:fld>
            <a:endParaRPr lang="en-US" dirty="0"/>
          </a:p>
        </p:txBody>
      </p:sp>
    </p:spTree>
    <p:extLst>
      <p:ext uri="{BB962C8B-B14F-4D97-AF65-F5344CB8AC3E}">
        <p14:creationId xmlns:p14="http://schemas.microsoft.com/office/powerpoint/2010/main" val="46410638"/>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Students with Disabilities: Resources </a:t>
            </a:r>
            <a:endParaRPr lang="en-US" dirty="0"/>
          </a:p>
        </p:txBody>
      </p:sp>
      <p:sp>
        <p:nvSpPr>
          <p:cNvPr id="3" name="Content Placeholder 2"/>
          <p:cNvSpPr>
            <a:spLocks noGrp="1"/>
          </p:cNvSpPr>
          <p:nvPr>
            <p:ph idx="1"/>
          </p:nvPr>
        </p:nvSpPr>
        <p:spPr>
          <a:xfrm>
            <a:off x="339129" y="1600200"/>
            <a:ext cx="8489561" cy="4886493"/>
          </a:xfrm>
        </p:spPr>
        <p:txBody>
          <a:bodyPr>
            <a:noAutofit/>
          </a:bodyPr>
          <a:lstStyle/>
          <a:p>
            <a:pPr>
              <a:spcAft>
                <a:spcPts val="1200"/>
              </a:spcAft>
            </a:pPr>
            <a:r>
              <a:rPr lang="en-US" sz="2200" b="1" i="1" dirty="0"/>
              <a:t>Application to Students with Disabilities </a:t>
            </a:r>
            <a:r>
              <a:rPr lang="x-none" sz="2000">
                <a:hlinkClick r:id="rId3"/>
              </a:rPr>
              <a:t>http://www.corestandards.org/assets/application-to-students-with-disabilities.pdf</a:t>
            </a:r>
            <a:endParaRPr lang="en-US" sz="2000" dirty="0"/>
          </a:p>
          <a:p>
            <a:pPr lvl="0">
              <a:spcAft>
                <a:spcPts val="1200"/>
              </a:spcAft>
            </a:pPr>
            <a:r>
              <a:rPr lang="en-US" sz="2200" b="1" i="1" dirty="0"/>
              <a:t>Teaching Common Core Math Practices to Students with Disabilities </a:t>
            </a:r>
            <a:r>
              <a:rPr lang="en-US" sz="2000" dirty="0">
                <a:hlinkClick r:id="rId4"/>
              </a:rPr>
              <a:t>http://www.naset.org/3553.0.html</a:t>
            </a:r>
            <a:endParaRPr lang="en-US" sz="2000" dirty="0"/>
          </a:p>
          <a:p>
            <a:pPr>
              <a:spcAft>
                <a:spcPts val="1200"/>
              </a:spcAft>
            </a:pPr>
            <a:r>
              <a:rPr lang="en-US" sz="2200" b="1" i="1" dirty="0"/>
              <a:t>The Special </a:t>
            </a:r>
            <a:r>
              <a:rPr lang="en-US" sz="2200" b="1" i="1" dirty="0" err="1"/>
              <a:t>EDge</a:t>
            </a:r>
            <a:r>
              <a:rPr lang="en-US" sz="2200" b="1" i="1" dirty="0"/>
              <a:t> </a:t>
            </a:r>
            <a:r>
              <a:rPr lang="en-US" sz="2000" dirty="0">
                <a:hlinkClick r:id="rId5"/>
              </a:rPr>
              <a:t>http://www.calstat.org/publications/pdfs/Edge_summer_2012_newsletter.pdf</a:t>
            </a:r>
            <a:endParaRPr lang="en-US" sz="2000" dirty="0"/>
          </a:p>
          <a:p>
            <a:pPr>
              <a:spcAft>
                <a:spcPts val="1200"/>
              </a:spcAft>
            </a:pPr>
            <a:r>
              <a:rPr lang="en-US" sz="2200" b="1" i="1" dirty="0" smtClean="0"/>
              <a:t>Teaching </a:t>
            </a:r>
            <a:r>
              <a:rPr lang="en-US" sz="2200" b="1" i="1" dirty="0"/>
              <a:t>Mathematics CCSS to Students with Moderate to Severe </a:t>
            </a:r>
            <a:r>
              <a:rPr lang="en-US" sz="2200" b="1" i="1" dirty="0" smtClean="0"/>
              <a:t>Disabilities </a:t>
            </a:r>
            <a:r>
              <a:rPr lang="en-US" sz="2000" dirty="0">
                <a:hlinkClick r:id="rId6"/>
              </a:rPr>
              <a:t>http://cec.metapress.com/content/80146k52rkp56813/</a:t>
            </a:r>
            <a:endParaRPr lang="en-US" sz="2000" dirty="0"/>
          </a:p>
          <a:p>
            <a:pPr>
              <a:spcAft>
                <a:spcPts val="1200"/>
              </a:spcAft>
            </a:pPr>
            <a:r>
              <a:rPr lang="en-US" sz="2200" b="1" i="1" dirty="0" smtClean="0"/>
              <a:t>Six Principles for Principals to Consider in Implementing CCSS for Students with Disabilities                                                             </a:t>
            </a:r>
            <a:r>
              <a:rPr lang="en-US" sz="2000" dirty="0" smtClean="0">
                <a:hlinkClick r:id="rId7"/>
              </a:rPr>
              <a:t>http</a:t>
            </a:r>
            <a:r>
              <a:rPr lang="en-US" sz="2000" dirty="0">
                <a:hlinkClick r:id="rId7"/>
              </a:rPr>
              <a:t>://www.naesp.org/principal-septemberoctober-2012-common-core/access-common-core-all-0</a:t>
            </a:r>
            <a:endParaRPr lang="en-US" sz="2000" dirty="0"/>
          </a:p>
          <a:p>
            <a:pPr>
              <a:spcAft>
                <a:spcPts val="1200"/>
              </a:spcAft>
            </a:pPr>
            <a:endParaRPr lang="en-US" sz="2400"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44</a:t>
            </a:fld>
            <a:endParaRPr lang="en-US" dirty="0"/>
          </a:p>
        </p:txBody>
      </p:sp>
    </p:spTree>
    <p:extLst>
      <p:ext uri="{BB962C8B-B14F-4D97-AF65-F5344CB8AC3E}">
        <p14:creationId xmlns:p14="http://schemas.microsoft.com/office/powerpoint/2010/main" val="309886205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Supporting English Learners: </a:t>
            </a:r>
            <a:br>
              <a:rPr lang="en-US" dirty="0" smtClean="0"/>
            </a:br>
            <a:r>
              <a:rPr lang="en-US" sz="4000" dirty="0" smtClean="0"/>
              <a:t>English Language Development Standards</a:t>
            </a:r>
            <a:endParaRPr lang="en-US" sz="4000" dirty="0"/>
          </a:p>
        </p:txBody>
      </p:sp>
      <p:sp>
        <p:nvSpPr>
          <p:cNvPr id="3" name="Content Placeholder 2"/>
          <p:cNvSpPr>
            <a:spLocks noGrp="1"/>
          </p:cNvSpPr>
          <p:nvPr>
            <p:ph idx="1"/>
          </p:nvPr>
        </p:nvSpPr>
        <p:spPr>
          <a:xfrm>
            <a:off x="339129" y="1466193"/>
            <a:ext cx="8347671" cy="5020500"/>
          </a:xfrm>
        </p:spPr>
        <p:txBody>
          <a:bodyPr>
            <a:noAutofit/>
          </a:bodyPr>
          <a:lstStyle/>
          <a:p>
            <a:pPr marL="0" indent="0">
              <a:buNone/>
            </a:pPr>
            <a:r>
              <a:rPr lang="en-US" i="1" dirty="0" smtClean="0"/>
              <a:t>“English </a:t>
            </a:r>
            <a:r>
              <a:rPr lang="en-US" i="1" dirty="0"/>
              <a:t>Language Development </a:t>
            </a:r>
            <a:r>
              <a:rPr lang="en-US" i="1" dirty="0" smtClean="0"/>
              <a:t>Standards (ELD) </a:t>
            </a:r>
            <a:r>
              <a:rPr lang="en-US" i="1" dirty="0"/>
              <a:t>for California Public Schools: Kindergarten through Grade</a:t>
            </a:r>
            <a:r>
              <a:rPr lang="en-US" dirty="0"/>
              <a:t> </a:t>
            </a:r>
            <a:r>
              <a:rPr lang="en-US" i="1" dirty="0" smtClean="0"/>
              <a:t>Twelve” </a:t>
            </a:r>
            <a:r>
              <a:rPr lang="en-US" dirty="0" smtClean="0"/>
              <a:t>prioritizes </a:t>
            </a:r>
            <a:r>
              <a:rPr lang="en-US" b="1" dirty="0"/>
              <a:t>meaning and interacting </a:t>
            </a:r>
            <a:r>
              <a:rPr lang="en-US" dirty="0" smtClean="0"/>
              <a:t>over language</a:t>
            </a:r>
            <a:r>
              <a:rPr lang="en-US" dirty="0"/>
              <a:t> </a:t>
            </a:r>
            <a:r>
              <a:rPr lang="en-US" dirty="0" smtClean="0"/>
              <a:t>structure.</a:t>
            </a:r>
            <a:r>
              <a:rPr lang="en-US" dirty="0"/>
              <a:t> </a:t>
            </a:r>
            <a:r>
              <a:rPr lang="x-none"/>
              <a:t> </a:t>
            </a:r>
            <a:endParaRPr lang="en-US" dirty="0" smtClean="0"/>
          </a:p>
          <a:p>
            <a:pPr marL="0" indent="0">
              <a:buNone/>
            </a:pPr>
            <a:endParaRPr lang="en-US" dirty="0" smtClean="0"/>
          </a:p>
          <a:p>
            <a:pPr marL="0" indent="0">
              <a:buNone/>
            </a:pPr>
            <a:r>
              <a:rPr lang="en-US" sz="2800" dirty="0" smtClean="0"/>
              <a:t>Language </a:t>
            </a:r>
            <a:r>
              <a:rPr lang="en-US" sz="2800" dirty="0"/>
              <a:t>is emphasized as “a complex and social meaning-making resource to be fostered via intellectually challenging, interactive, and dialogue-rich contexts focused on content knowledge and linguistic development.” </a:t>
            </a:r>
            <a:endParaRPr lang="en-US" sz="2400" dirty="0" smtClean="0"/>
          </a:p>
          <a:p>
            <a:pPr marL="0" indent="0" algn="r">
              <a:lnSpc>
                <a:spcPct val="110000"/>
              </a:lnSpc>
              <a:buNone/>
            </a:pPr>
            <a:r>
              <a:rPr lang="en-US" sz="2400" dirty="0" smtClean="0"/>
              <a:t>ELD </a:t>
            </a:r>
            <a:r>
              <a:rPr lang="en-US" sz="2400" dirty="0"/>
              <a:t>Standards Overview, p.18</a:t>
            </a:r>
          </a:p>
          <a:p>
            <a:pPr marL="0" indent="0">
              <a:lnSpc>
                <a:spcPct val="110000"/>
              </a:lnSpc>
              <a:buNone/>
            </a:pPr>
            <a:endParaRPr lang="en-US" sz="2800" dirty="0"/>
          </a:p>
          <a:p>
            <a:pPr marL="0" indent="0" algn="r">
              <a:lnSpc>
                <a:spcPct val="110000"/>
              </a:lnSpc>
              <a:buNone/>
            </a:pPr>
            <a:r>
              <a:rPr lang="en-US" sz="3600" dirty="0"/>
              <a:t>                                 </a:t>
            </a:r>
          </a:p>
          <a:p>
            <a:endParaRPr lang="en-US" sz="3600"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45</a:t>
            </a:fld>
            <a:endParaRPr lang="en-US" dirty="0"/>
          </a:p>
        </p:txBody>
      </p:sp>
    </p:spTree>
    <p:extLst>
      <p:ext uri="{BB962C8B-B14F-4D97-AF65-F5344CB8AC3E}">
        <p14:creationId xmlns:p14="http://schemas.microsoft.com/office/powerpoint/2010/main" val="241806120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Understanding Language:            Guiding Principles</a:t>
            </a:r>
            <a:endParaRPr lang="en-US" dirty="0"/>
          </a:p>
        </p:txBody>
      </p:sp>
      <p:sp>
        <p:nvSpPr>
          <p:cNvPr id="3" name="Content Placeholder 2"/>
          <p:cNvSpPr>
            <a:spLocks noGrp="1"/>
          </p:cNvSpPr>
          <p:nvPr>
            <p:ph idx="1"/>
          </p:nvPr>
        </p:nvSpPr>
        <p:spPr>
          <a:xfrm>
            <a:off x="339129" y="1403131"/>
            <a:ext cx="8568388" cy="4903077"/>
          </a:xfrm>
        </p:spPr>
        <p:txBody>
          <a:bodyPr>
            <a:normAutofit fontScale="62500" lnSpcReduction="20000"/>
          </a:bodyPr>
          <a:lstStyle/>
          <a:p>
            <a:pPr marL="0" indent="0">
              <a:lnSpc>
                <a:spcPct val="120000"/>
              </a:lnSpc>
              <a:spcBef>
                <a:spcPts val="0"/>
              </a:spcBef>
              <a:buNone/>
            </a:pPr>
            <a:endParaRPr lang="en-US" sz="3800" dirty="0" smtClean="0"/>
          </a:p>
          <a:p>
            <a:pPr marL="514350" indent="-514350">
              <a:lnSpc>
                <a:spcPct val="120000"/>
              </a:lnSpc>
              <a:buFont typeface="+mj-lt"/>
              <a:buAutoNum type="arabicPeriod"/>
            </a:pPr>
            <a:r>
              <a:rPr lang="en-US" sz="4100" dirty="0"/>
              <a:t>Focus on students’ mathematical reasoning, not accuracy, in using language. </a:t>
            </a:r>
            <a:endParaRPr lang="en-US" sz="4100" dirty="0" smtClean="0"/>
          </a:p>
          <a:p>
            <a:pPr marL="514350" indent="-514350">
              <a:lnSpc>
                <a:spcPct val="120000"/>
              </a:lnSpc>
              <a:buFont typeface="+mj-lt"/>
              <a:buAutoNum type="arabicPeriod"/>
            </a:pPr>
            <a:r>
              <a:rPr lang="en-US" sz="4100" dirty="0" smtClean="0"/>
              <a:t>Shift to a focus on mathematical discourse practices; move away from simplified views of language. </a:t>
            </a:r>
          </a:p>
          <a:p>
            <a:pPr marL="514350" lvl="0" indent="-514350">
              <a:lnSpc>
                <a:spcPct val="120000"/>
              </a:lnSpc>
              <a:buFont typeface="+mj-lt"/>
              <a:buAutoNum type="arabicPeriod" startAt="3"/>
            </a:pPr>
            <a:r>
              <a:rPr lang="en-US" sz="4100" dirty="0" smtClean="0"/>
              <a:t>Recognize </a:t>
            </a:r>
            <a:r>
              <a:rPr lang="en-US" sz="4100" dirty="0"/>
              <a:t>and support students to engage with the complexity of language in mathematics classrooms. </a:t>
            </a:r>
          </a:p>
          <a:p>
            <a:pPr marL="514350" lvl="0" indent="-514350">
              <a:lnSpc>
                <a:spcPct val="120000"/>
              </a:lnSpc>
              <a:buFont typeface="+mj-lt"/>
              <a:buAutoNum type="arabicPeriod" startAt="3"/>
            </a:pPr>
            <a:r>
              <a:rPr lang="en-US" sz="4100" dirty="0"/>
              <a:t>Treat everyday language and experiences as resources, not as obstacles.</a:t>
            </a:r>
          </a:p>
          <a:p>
            <a:pPr marL="514350" lvl="0" indent="-514350">
              <a:lnSpc>
                <a:spcPct val="120000"/>
              </a:lnSpc>
              <a:buFont typeface="+mj-lt"/>
              <a:buAutoNum type="arabicPeriod" startAt="3"/>
            </a:pPr>
            <a:r>
              <a:rPr lang="en-US" sz="4100" dirty="0"/>
              <a:t>Uncover the mathematics in what students say and do.</a:t>
            </a:r>
          </a:p>
          <a:p>
            <a:pPr marL="514350" indent="-514350">
              <a:buFont typeface="+mj-lt"/>
              <a:buAutoNum type="arabicPeriod"/>
            </a:pPr>
            <a:endParaRPr lang="en-US"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46</a:t>
            </a:fld>
            <a:endParaRPr lang="en-US" dirty="0"/>
          </a:p>
        </p:txBody>
      </p:sp>
    </p:spTree>
    <p:extLst>
      <p:ext uri="{BB962C8B-B14F-4D97-AF65-F5344CB8AC3E}">
        <p14:creationId xmlns:p14="http://schemas.microsoft.com/office/powerpoint/2010/main" val="233983396"/>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Teaching Mathematics for </a:t>
            </a:r>
            <a:br>
              <a:rPr lang="en-US" dirty="0" smtClean="0"/>
            </a:br>
            <a:r>
              <a:rPr lang="en-US" dirty="0" smtClean="0"/>
              <a:t>Conceptual Understanding for ELs</a:t>
            </a:r>
            <a:endParaRPr lang="en-US" dirty="0"/>
          </a:p>
        </p:txBody>
      </p:sp>
      <p:sp>
        <p:nvSpPr>
          <p:cNvPr id="3" name="Content Placeholder 2"/>
          <p:cNvSpPr>
            <a:spLocks noGrp="1"/>
          </p:cNvSpPr>
          <p:nvPr>
            <p:ph idx="1"/>
          </p:nvPr>
        </p:nvSpPr>
        <p:spPr/>
        <p:txBody>
          <a:bodyPr/>
          <a:lstStyle/>
          <a:p>
            <a:pPr marL="0" indent="0">
              <a:buNone/>
            </a:pPr>
            <a:r>
              <a:rPr lang="en-US" dirty="0" smtClean="0"/>
              <a:t>      </a:t>
            </a:r>
            <a:endParaRPr lang="en-US"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47</a:t>
            </a:fld>
            <a:endParaRPr lang="en-US" dirty="0"/>
          </a:p>
        </p:txBody>
      </p:sp>
      <p:pic>
        <p:nvPicPr>
          <p:cNvPr id="7" name="Picture 6"/>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Layer>
                </a14:imgProps>
              </a:ext>
            </a:extLst>
          </a:blip>
          <a:stretch>
            <a:fillRect/>
          </a:stretch>
        </p:blipFill>
        <p:spPr>
          <a:xfrm>
            <a:off x="1680308" y="1600201"/>
            <a:ext cx="5529384" cy="3948128"/>
          </a:xfrm>
          <a:prstGeom prst="rect">
            <a:avLst/>
          </a:prstGeom>
        </p:spPr>
      </p:pic>
      <p:sp>
        <p:nvSpPr>
          <p:cNvPr id="6" name="TextBox 5"/>
          <p:cNvSpPr txBox="1"/>
          <p:nvPr/>
        </p:nvSpPr>
        <p:spPr>
          <a:xfrm>
            <a:off x="339129" y="5548329"/>
            <a:ext cx="8347672" cy="830997"/>
          </a:xfrm>
          <a:prstGeom prst="rect">
            <a:avLst/>
          </a:prstGeom>
          <a:noFill/>
        </p:spPr>
        <p:txBody>
          <a:bodyPr wrap="square" rtlCol="0">
            <a:spAutoFit/>
          </a:bodyPr>
          <a:lstStyle/>
          <a:p>
            <a:r>
              <a:rPr lang="en-US" sz="2400" u="sng" dirty="0"/>
              <a:t>http://ell.stanford.edu/publication/mathematics-common-core-and-language</a:t>
            </a:r>
          </a:p>
        </p:txBody>
      </p:sp>
    </p:spTree>
    <p:extLst>
      <p:ext uri="{BB962C8B-B14F-4D97-AF65-F5344CB8AC3E}">
        <p14:creationId xmlns:p14="http://schemas.microsoft.com/office/powerpoint/2010/main" val="2270313275"/>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21</a:t>
            </a:r>
            <a:r>
              <a:rPr lang="en-US" baseline="30000" dirty="0" smtClean="0"/>
              <a:t>st</a:t>
            </a:r>
            <a:r>
              <a:rPr lang="en-US" dirty="0" smtClean="0"/>
              <a:t> Century Skills</a:t>
            </a:r>
            <a:endParaRPr lang="en-US" dirty="0"/>
          </a:p>
        </p:txBody>
      </p:sp>
      <p:sp>
        <p:nvSpPr>
          <p:cNvPr id="3" name="Content Placeholder 2"/>
          <p:cNvSpPr>
            <a:spLocks noGrp="1"/>
          </p:cNvSpPr>
          <p:nvPr>
            <p:ph idx="1"/>
          </p:nvPr>
        </p:nvSpPr>
        <p:spPr>
          <a:xfrm>
            <a:off x="457200" y="1600199"/>
            <a:ext cx="8229600" cy="4886493"/>
          </a:xfrm>
        </p:spPr>
        <p:txBody>
          <a:bodyPr>
            <a:noAutofit/>
          </a:bodyPr>
          <a:lstStyle/>
          <a:p>
            <a:pPr marL="0" indent="0">
              <a:buNone/>
            </a:pPr>
            <a:r>
              <a:rPr lang="en-US" sz="2800" dirty="0" smtClean="0">
                <a:cs typeface="Arial Narrow"/>
              </a:rPr>
              <a:t>Students </a:t>
            </a:r>
            <a:r>
              <a:rPr lang="en-US" sz="2800" dirty="0">
                <a:cs typeface="Arial Narrow"/>
              </a:rPr>
              <a:t>must have an opportunity to develop the skills, processes, and knowledge that will prepare them for the challenges that they will </a:t>
            </a:r>
            <a:r>
              <a:rPr lang="en-US" sz="2800" dirty="0" smtClean="0">
                <a:cs typeface="Arial Narrow"/>
              </a:rPr>
              <a:t>face. </a:t>
            </a:r>
            <a:r>
              <a:rPr lang="en-US" sz="2800" dirty="0">
                <a:cs typeface="Arial Narrow"/>
              </a:rPr>
              <a:t>21st Century Skills include</a:t>
            </a:r>
            <a:r>
              <a:rPr lang="en-US" sz="2800" dirty="0" smtClean="0">
                <a:cs typeface="Arial Narrow"/>
              </a:rPr>
              <a:t>: </a:t>
            </a:r>
          </a:p>
          <a:p>
            <a:pPr marL="0" indent="0">
              <a:buNone/>
            </a:pPr>
            <a:endParaRPr lang="en-US" sz="2800" dirty="0">
              <a:cs typeface="Arial Narrow"/>
            </a:endParaRPr>
          </a:p>
          <a:p>
            <a:r>
              <a:rPr lang="en-US" sz="2800" b="1" dirty="0" smtClean="0"/>
              <a:t>Creativity </a:t>
            </a:r>
            <a:r>
              <a:rPr lang="en-US" sz="2800" b="1" dirty="0"/>
              <a:t>and innovation </a:t>
            </a:r>
            <a:endParaRPr lang="en-US" sz="2800" b="1" dirty="0" smtClean="0"/>
          </a:p>
          <a:p>
            <a:r>
              <a:rPr lang="en-US" sz="2800" b="1" dirty="0" smtClean="0"/>
              <a:t>Critical </a:t>
            </a:r>
            <a:r>
              <a:rPr lang="en-US" sz="2800" b="1" dirty="0"/>
              <a:t>thinking and problem solving </a:t>
            </a:r>
            <a:endParaRPr lang="en-US" sz="2800" b="1" dirty="0" smtClean="0"/>
          </a:p>
          <a:p>
            <a:r>
              <a:rPr lang="en-US" sz="2800" b="1" dirty="0" smtClean="0"/>
              <a:t>Collaboration</a:t>
            </a:r>
            <a:r>
              <a:rPr lang="en-US" sz="2800" b="1" dirty="0"/>
              <a:t> </a:t>
            </a:r>
            <a:endParaRPr lang="en-US" sz="2800" b="1" dirty="0" smtClean="0"/>
          </a:p>
          <a:p>
            <a:r>
              <a:rPr lang="en-US" sz="2800" b="1" dirty="0" smtClean="0"/>
              <a:t>Communication</a:t>
            </a:r>
            <a:r>
              <a:rPr lang="en-US" sz="2800" b="1" dirty="0"/>
              <a:t> </a:t>
            </a:r>
            <a:endParaRPr lang="en-US" sz="2800" b="1" dirty="0" smtClean="0"/>
          </a:p>
          <a:p>
            <a:r>
              <a:rPr lang="en-US" sz="2800" b="1" dirty="0" smtClean="0"/>
              <a:t>Construction </a:t>
            </a:r>
            <a:r>
              <a:rPr lang="en-US" sz="2800" b="1" dirty="0"/>
              <a:t>and exploration of new </a:t>
            </a:r>
            <a:r>
              <a:rPr lang="en-US" sz="2800" b="1" dirty="0" smtClean="0"/>
              <a:t>understandings </a:t>
            </a:r>
          </a:p>
          <a:p>
            <a:pPr marL="457200" lvl="1" indent="0" algn="r">
              <a:lnSpc>
                <a:spcPct val="120000"/>
              </a:lnSpc>
              <a:buNone/>
            </a:pPr>
            <a:r>
              <a:rPr lang="en-US" sz="2400" b="1" dirty="0"/>
              <a:t>	</a:t>
            </a:r>
            <a:r>
              <a:rPr lang="en-US" sz="2400" b="1" dirty="0" smtClean="0"/>
              <a:t>	</a:t>
            </a:r>
            <a:r>
              <a:rPr lang="en-US" sz="1800" dirty="0" smtClean="0"/>
              <a:t>Education </a:t>
            </a:r>
            <a:r>
              <a:rPr lang="en-US" sz="1800" dirty="0"/>
              <a:t>Code Section 60207(d)</a:t>
            </a:r>
            <a:r>
              <a:rPr lang="en-US" sz="1800" i="1" dirty="0"/>
              <a:t> 	</a:t>
            </a:r>
            <a:r>
              <a:rPr lang="en-US" sz="2000" i="1" dirty="0"/>
              <a:t>	</a:t>
            </a:r>
            <a:r>
              <a:rPr lang="en-US" sz="2800" i="1" dirty="0" smtClean="0"/>
              <a:t>					</a:t>
            </a:r>
            <a:r>
              <a:rPr lang="x-none"/>
              <a:t> </a:t>
            </a:r>
            <a:endParaRPr lang="en-US"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48</a:t>
            </a:fld>
            <a:endParaRPr lang="en-US" dirty="0"/>
          </a:p>
        </p:txBody>
      </p:sp>
    </p:spTree>
    <p:extLst>
      <p:ext uri="{BB962C8B-B14F-4D97-AF65-F5344CB8AC3E}">
        <p14:creationId xmlns:p14="http://schemas.microsoft.com/office/powerpoint/2010/main" val="1998700683"/>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21</a:t>
            </a:r>
            <a:r>
              <a:rPr lang="en-US" baseline="30000" dirty="0" smtClean="0"/>
              <a:t>st</a:t>
            </a:r>
            <a:r>
              <a:rPr lang="en-US" dirty="0" smtClean="0"/>
              <a:t> Century Skills and the SMP</a:t>
            </a:r>
            <a:endParaRPr lang="en-US" dirty="0"/>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754950597"/>
              </p:ext>
            </p:extLst>
          </p:nvPr>
        </p:nvGraphicFramePr>
        <p:xfrm>
          <a:off x="339129" y="1998943"/>
          <a:ext cx="8347671" cy="4436266"/>
        </p:xfrm>
        <a:graphic>
          <a:graphicData uri="http://schemas.openxmlformats.org/drawingml/2006/table">
            <a:tbl>
              <a:tblPr firstRow="1" bandRow="1">
                <a:tableStyleId>{073A0DAA-6AF3-43AB-8588-CEC1D06C72B9}</a:tableStyleId>
              </a:tblPr>
              <a:tblGrid>
                <a:gridCol w="3554594"/>
                <a:gridCol w="4793077"/>
              </a:tblGrid>
              <a:tr h="719363">
                <a:tc>
                  <a:txBody>
                    <a:bodyPr/>
                    <a:lstStyle/>
                    <a:p>
                      <a:r>
                        <a:rPr lang="en-US" sz="2400" dirty="0" smtClean="0"/>
                        <a:t>21</a:t>
                      </a:r>
                      <a:r>
                        <a:rPr lang="en-US" sz="2400" baseline="30000" dirty="0" smtClean="0"/>
                        <a:t>st</a:t>
                      </a:r>
                      <a:r>
                        <a:rPr lang="en-US" sz="2400" dirty="0" smtClean="0"/>
                        <a:t> Century Skill</a:t>
                      </a:r>
                      <a:endParaRPr lang="en-US" sz="2400" dirty="0"/>
                    </a:p>
                  </a:txBody>
                  <a:tcPr/>
                </a:tc>
                <a:tc>
                  <a:txBody>
                    <a:bodyPr/>
                    <a:lstStyle/>
                    <a:p>
                      <a:r>
                        <a:rPr lang="en-US" sz="2400" dirty="0" smtClean="0"/>
                        <a:t>Standards for Mathematical Practice</a:t>
                      </a:r>
                      <a:endParaRPr lang="en-US" sz="2400" dirty="0"/>
                    </a:p>
                  </a:txBody>
                  <a:tcPr/>
                </a:tc>
              </a:tr>
              <a:tr h="1082586">
                <a:tc>
                  <a:txBody>
                    <a:bodyPr/>
                    <a:lstStyle/>
                    <a:p>
                      <a:r>
                        <a:rPr lang="en-US" sz="2400" kern="1200" dirty="0" smtClean="0">
                          <a:effectLst/>
                        </a:rPr>
                        <a:t>Critical thinking and problem solving</a:t>
                      </a:r>
                      <a:r>
                        <a:rPr lang="en-US" sz="2400" dirty="0" smtClean="0">
                          <a:effectLst/>
                        </a:rPr>
                        <a:t> </a:t>
                      </a:r>
                      <a:endParaRPr lang="en-US" sz="2400" dirty="0"/>
                    </a:p>
                  </a:txBody>
                  <a:tcPr/>
                </a:tc>
                <a:tc>
                  <a:txBody>
                    <a:bodyPr/>
                    <a:lstStyle/>
                    <a:p>
                      <a:pPr marL="342900" marR="0" lvl="0" indent="-342900" algn="l">
                        <a:spcBef>
                          <a:spcPts val="0"/>
                        </a:spcBef>
                        <a:spcAft>
                          <a:spcPts val="0"/>
                        </a:spcAft>
                        <a:buFont typeface="Arial"/>
                        <a:buChar char="•"/>
                      </a:pPr>
                      <a:r>
                        <a:rPr lang="en-US" sz="2400" dirty="0" smtClean="0">
                          <a:effectLst/>
                        </a:rPr>
                        <a:t>Make </a:t>
                      </a:r>
                      <a:r>
                        <a:rPr lang="en-US" sz="2400" dirty="0">
                          <a:effectLst/>
                        </a:rPr>
                        <a:t>sense of problems and persevere in solving </a:t>
                      </a:r>
                      <a:r>
                        <a:rPr lang="en-US" sz="2400" dirty="0" smtClean="0">
                          <a:effectLst/>
                        </a:rPr>
                        <a:t>them</a:t>
                      </a:r>
                    </a:p>
                  </a:txBody>
                  <a:tcPr marL="68580" marR="68580" marT="0" marB="0"/>
                </a:tc>
              </a:tr>
              <a:tr h="721724">
                <a:tc>
                  <a:txBody>
                    <a:bodyPr/>
                    <a:lstStyle/>
                    <a:p>
                      <a:endParaRPr lang="en-US" sz="2400" dirty="0"/>
                    </a:p>
                  </a:txBody>
                  <a:tcPr/>
                </a:tc>
                <a:tc>
                  <a:txBody>
                    <a:bodyPr/>
                    <a:lstStyle/>
                    <a:p>
                      <a:pPr marL="342900" marR="0" lvl="0" indent="-342900" algn="l">
                        <a:spcBef>
                          <a:spcPts val="0"/>
                        </a:spcBef>
                        <a:spcAft>
                          <a:spcPts val="0"/>
                        </a:spcAft>
                        <a:buFont typeface="Symbol"/>
                        <a:buChar char=""/>
                      </a:pPr>
                      <a:r>
                        <a:rPr lang="en-US" sz="2400" dirty="0">
                          <a:effectLst/>
                        </a:rPr>
                        <a:t>Reason abstractly and </a:t>
                      </a:r>
                      <a:r>
                        <a:rPr lang="en-US" sz="2400" dirty="0" smtClean="0">
                          <a:effectLst/>
                        </a:rPr>
                        <a:t>quantitatively</a:t>
                      </a:r>
                    </a:p>
                  </a:txBody>
                  <a:tcPr marL="68580" marR="68580" marT="0" marB="0"/>
                </a:tc>
              </a:tr>
              <a:tr h="761119">
                <a:tc>
                  <a:txBody>
                    <a:bodyPr/>
                    <a:lstStyle/>
                    <a:p>
                      <a:endParaRPr lang="en-US" sz="2400" dirty="0"/>
                    </a:p>
                  </a:txBody>
                  <a:tcPr/>
                </a:tc>
                <a:tc>
                  <a:txBody>
                    <a:bodyPr/>
                    <a:lstStyle/>
                    <a:p>
                      <a:pPr marL="342900" marR="0" lvl="0" indent="-342900" algn="l">
                        <a:spcBef>
                          <a:spcPts val="0"/>
                        </a:spcBef>
                        <a:spcAft>
                          <a:spcPts val="0"/>
                        </a:spcAft>
                        <a:buFont typeface="Symbol"/>
                        <a:buChar char=""/>
                      </a:pPr>
                      <a:r>
                        <a:rPr lang="en-US" sz="2400" dirty="0">
                          <a:effectLst/>
                        </a:rPr>
                        <a:t>Model with </a:t>
                      </a:r>
                      <a:r>
                        <a:rPr lang="en-US" sz="2400" dirty="0" smtClean="0">
                          <a:effectLst/>
                        </a:rPr>
                        <a:t>mathematics</a:t>
                      </a:r>
                    </a:p>
                  </a:txBody>
                  <a:tcPr marL="68580" marR="68580" marT="0" marB="0"/>
                </a:tc>
              </a:tr>
              <a:tr h="1141678">
                <a:tc>
                  <a:txBody>
                    <a:bodyPr/>
                    <a:lstStyle/>
                    <a:p>
                      <a:endParaRPr lang="en-US" sz="2400" dirty="0"/>
                    </a:p>
                  </a:txBody>
                  <a:tcPr/>
                </a:tc>
                <a:tc>
                  <a:txBody>
                    <a:bodyPr/>
                    <a:lstStyle/>
                    <a:p>
                      <a:pPr marL="342900" marR="0" lvl="0" indent="-342900" algn="l">
                        <a:spcBef>
                          <a:spcPts val="0"/>
                        </a:spcBef>
                        <a:spcAft>
                          <a:spcPts val="0"/>
                        </a:spcAft>
                        <a:buFont typeface="Symbol"/>
                        <a:buChar char=""/>
                      </a:pPr>
                      <a:r>
                        <a:rPr lang="en-US" sz="2400" dirty="0">
                          <a:effectLst/>
                        </a:rPr>
                        <a:t>Look for and make use of structure</a:t>
                      </a:r>
                    </a:p>
                    <a:p>
                      <a:pPr marL="160020" marR="0" algn="l">
                        <a:spcBef>
                          <a:spcPts val="0"/>
                        </a:spcBef>
                        <a:spcAft>
                          <a:spcPts val="0"/>
                        </a:spcAft>
                      </a:pPr>
                      <a:r>
                        <a:rPr lang="en-US" sz="2400" dirty="0">
                          <a:effectLst/>
                        </a:rPr>
                        <a:t> </a:t>
                      </a:r>
                    </a:p>
                  </a:txBody>
                  <a:tcPr marL="68580" marR="68580" marT="0" marB="0"/>
                </a:tc>
              </a:tr>
            </a:tbl>
          </a:graphicData>
        </a:graphic>
      </p:graphicFrame>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49</a:t>
            </a:fld>
            <a:endParaRPr lang="en-US" dirty="0"/>
          </a:p>
        </p:txBody>
      </p:sp>
      <p:sp>
        <p:nvSpPr>
          <p:cNvPr id="8" name="TextBox 7"/>
          <p:cNvSpPr txBox="1"/>
          <p:nvPr/>
        </p:nvSpPr>
        <p:spPr>
          <a:xfrm>
            <a:off x="254000" y="1475724"/>
            <a:ext cx="8432800" cy="461665"/>
          </a:xfrm>
          <a:prstGeom prst="rect">
            <a:avLst/>
          </a:prstGeom>
          <a:noFill/>
        </p:spPr>
        <p:txBody>
          <a:bodyPr wrap="square" rtlCol="0">
            <a:spAutoFit/>
          </a:bodyPr>
          <a:lstStyle/>
          <a:p>
            <a:r>
              <a:rPr lang="en-US" sz="2400" dirty="0" smtClean="0">
                <a:latin typeface="Arial" pitchFamily="34" charset="0"/>
                <a:cs typeface="Arial" pitchFamily="34" charset="0"/>
              </a:rPr>
              <a:t>An example of interconnectedness </a:t>
            </a:r>
            <a:r>
              <a:rPr lang="en-US" sz="2000" dirty="0" smtClean="0">
                <a:latin typeface="Arial" pitchFamily="34" charset="0"/>
                <a:cs typeface="Arial" pitchFamily="34" charset="0"/>
              </a:rPr>
              <a:t>(</a:t>
            </a:r>
            <a:r>
              <a:rPr lang="en-US" sz="1600" dirty="0" smtClean="0">
                <a:latin typeface="Arial" pitchFamily="34" charset="0"/>
                <a:cs typeface="Arial" pitchFamily="34" charset="0"/>
              </a:rPr>
              <a:t>Source: P21 </a:t>
            </a:r>
            <a:r>
              <a:rPr lang="en-US" sz="1600" dirty="0">
                <a:latin typeface="Arial" pitchFamily="34" charset="0"/>
                <a:cs typeface="Arial" pitchFamily="34" charset="0"/>
              </a:rPr>
              <a:t>Common Core </a:t>
            </a:r>
            <a:r>
              <a:rPr lang="en-US" sz="1600" dirty="0" smtClean="0">
                <a:latin typeface="Arial" pitchFamily="34" charset="0"/>
                <a:cs typeface="Arial" pitchFamily="34" charset="0"/>
              </a:rPr>
              <a:t>Toolkit)</a:t>
            </a:r>
            <a:r>
              <a:rPr lang="en-US" sz="1600" dirty="0">
                <a:latin typeface="Arial" pitchFamily="34" charset="0"/>
                <a:cs typeface="Arial" pitchFamily="34" charset="0"/>
              </a:rPr>
              <a:t> </a:t>
            </a:r>
            <a:endParaRPr lang="en-US" sz="1600" dirty="0">
              <a:latin typeface="Arial" pitchFamily="34" charset="0"/>
              <a:ea typeface="Times New Roman"/>
              <a:cs typeface="Arial" pitchFamily="34" charset="0"/>
            </a:endParaRPr>
          </a:p>
        </p:txBody>
      </p:sp>
    </p:spTree>
    <p:extLst>
      <p:ext uri="{BB962C8B-B14F-4D97-AF65-F5344CB8AC3E}">
        <p14:creationId xmlns:p14="http://schemas.microsoft.com/office/powerpoint/2010/main" val="266951436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latin typeface="Arial Narrow" pitchFamily="34" charset="0"/>
                <a:cs typeface="Arial" pitchFamily="34" charset="0"/>
              </a:rPr>
              <a:t>The </a:t>
            </a:r>
            <a:r>
              <a:rPr lang="en-US" dirty="0">
                <a:latin typeface="Arial Narrow" pitchFamily="34" charset="0"/>
                <a:cs typeface="Arial" pitchFamily="34" charset="0"/>
              </a:rPr>
              <a:t>CCSS </a:t>
            </a:r>
            <a:r>
              <a:rPr lang="en-US" dirty="0" smtClean="0">
                <a:latin typeface="Arial Narrow" pitchFamily="34" charset="0"/>
                <a:cs typeface="Arial" pitchFamily="34" charset="0"/>
              </a:rPr>
              <a:t>Initiative</a:t>
            </a:r>
            <a:endParaRPr lang="en-US" dirty="0"/>
          </a:p>
        </p:txBody>
      </p:sp>
      <p:sp>
        <p:nvSpPr>
          <p:cNvPr id="3" name="Content Placeholder 2"/>
          <p:cNvSpPr>
            <a:spLocks noGrp="1"/>
          </p:cNvSpPr>
          <p:nvPr>
            <p:ph idx="1"/>
          </p:nvPr>
        </p:nvSpPr>
        <p:spPr/>
        <p:txBody>
          <a:bodyPr>
            <a:normAutofit/>
          </a:bodyPr>
          <a:lstStyle/>
          <a:p>
            <a:pPr marL="0" indent="0">
              <a:buNone/>
            </a:pPr>
            <a:r>
              <a:rPr lang="en-US" dirty="0" smtClean="0"/>
              <a:t>Supports states in developing tools to support teaching and learning:</a:t>
            </a:r>
          </a:p>
          <a:p>
            <a:pPr lvl="1">
              <a:buFont typeface="Arial" pitchFamily="34" charset="0"/>
              <a:buChar char="•"/>
            </a:pPr>
            <a:r>
              <a:rPr lang="en-US" dirty="0" smtClean="0"/>
              <a:t>Curricula</a:t>
            </a:r>
          </a:p>
          <a:p>
            <a:pPr lvl="1">
              <a:buFont typeface="Arial" pitchFamily="34" charset="0"/>
              <a:buChar char="•"/>
            </a:pPr>
            <a:r>
              <a:rPr lang="en-US" dirty="0" smtClean="0"/>
              <a:t>Instructional materials</a:t>
            </a:r>
          </a:p>
          <a:p>
            <a:pPr lvl="1">
              <a:buFont typeface="Arial" pitchFamily="34" charset="0"/>
              <a:buChar char="•"/>
            </a:pPr>
            <a:r>
              <a:rPr lang="en-US" dirty="0" smtClean="0"/>
              <a:t>Assessments</a:t>
            </a:r>
          </a:p>
          <a:p>
            <a:pPr lvl="1">
              <a:buFont typeface="Arial" pitchFamily="34" charset="0"/>
              <a:buChar char="•"/>
            </a:pPr>
            <a:r>
              <a:rPr lang="en-US" dirty="0" smtClean="0"/>
              <a:t>Professional learning opportunities</a:t>
            </a:r>
          </a:p>
          <a:p>
            <a:pPr marL="0" indent="0">
              <a:buNone/>
            </a:pPr>
            <a:r>
              <a:rPr lang="en-US" dirty="0" smtClean="0"/>
              <a:t>The CCSS are:</a:t>
            </a:r>
          </a:p>
          <a:p>
            <a:pPr lvl="1">
              <a:buFont typeface="Arial" pitchFamily="34" charset="0"/>
              <a:buChar char="•"/>
            </a:pPr>
            <a:r>
              <a:rPr lang="en-US" dirty="0"/>
              <a:t>Internationally benchmarked</a:t>
            </a:r>
          </a:p>
          <a:p>
            <a:pPr lvl="1">
              <a:buFont typeface="Arial" pitchFamily="34" charset="0"/>
              <a:buChar char="•"/>
            </a:pPr>
            <a:r>
              <a:rPr lang="en-US" dirty="0"/>
              <a:t>Focused on readiness for college and career</a:t>
            </a: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5</a:t>
            </a:fld>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 Learning Objectives Revisited</a:t>
            </a:r>
            <a:endParaRPr lang="en-US" dirty="0"/>
          </a:p>
        </p:txBody>
      </p:sp>
      <p:sp>
        <p:nvSpPr>
          <p:cNvPr id="3" name="Content Placeholder 2"/>
          <p:cNvSpPr>
            <a:spLocks noGrp="1"/>
          </p:cNvSpPr>
          <p:nvPr>
            <p:ph idx="1"/>
          </p:nvPr>
        </p:nvSpPr>
        <p:spPr>
          <a:xfrm>
            <a:off x="587738" y="1410990"/>
            <a:ext cx="8099061" cy="5012727"/>
          </a:xfrm>
        </p:spPr>
        <p:txBody>
          <a:bodyPr>
            <a:normAutofit/>
          </a:bodyPr>
          <a:lstStyle/>
          <a:p>
            <a:pPr marL="0" indent="0">
              <a:buNone/>
            </a:pPr>
            <a:r>
              <a:rPr lang="en-US" dirty="0"/>
              <a:t> </a:t>
            </a:r>
          </a:p>
          <a:p>
            <a:pPr lvl="0">
              <a:spcAft>
                <a:spcPts val="1200"/>
              </a:spcAft>
            </a:pPr>
            <a:r>
              <a:rPr lang="en-US" dirty="0"/>
              <a:t>Describe the difference between the Standards for Mathematical Content and the SMP</a:t>
            </a:r>
            <a:r>
              <a:rPr lang="en-US" dirty="0" smtClean="0"/>
              <a:t>.</a:t>
            </a:r>
          </a:p>
          <a:p>
            <a:pPr lvl="0">
              <a:spcAft>
                <a:spcPts val="1200"/>
              </a:spcAft>
            </a:pPr>
            <a:r>
              <a:rPr lang="en-US" dirty="0"/>
              <a:t>Understand the importance of the eight standards for mathematical practice</a:t>
            </a:r>
            <a:r>
              <a:rPr lang="en-US" dirty="0" smtClean="0"/>
              <a:t>.</a:t>
            </a:r>
          </a:p>
          <a:p>
            <a:pPr lvl="0">
              <a:spcAft>
                <a:spcPts val="1200"/>
              </a:spcAft>
            </a:pPr>
            <a:r>
              <a:rPr lang="x-none" dirty="0"/>
              <a:t>Explain how the standards for mathematical practice define what it means for a student to be mathematically proficient.</a:t>
            </a:r>
            <a:endParaRPr lang="en-US" dirty="0"/>
          </a:p>
          <a:p>
            <a:endParaRPr lang="en-US"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50</a:t>
            </a:fld>
            <a:endParaRPr lang="en-US" dirty="0"/>
          </a:p>
        </p:txBody>
      </p:sp>
    </p:spTree>
    <p:extLst>
      <p:ext uri="{BB962C8B-B14F-4D97-AF65-F5344CB8AC3E}">
        <p14:creationId xmlns:p14="http://schemas.microsoft.com/office/powerpoint/2010/main" val="2911016264"/>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Talk about…</a:t>
            </a:r>
            <a:endParaRPr lang="en-US" dirty="0"/>
          </a:p>
        </p:txBody>
      </p:sp>
      <p:sp>
        <p:nvSpPr>
          <p:cNvPr id="3" name="Content Placeholder 2"/>
          <p:cNvSpPr>
            <a:spLocks noGrp="1"/>
          </p:cNvSpPr>
          <p:nvPr>
            <p:ph idx="1"/>
          </p:nvPr>
        </p:nvSpPr>
        <p:spPr/>
        <p:txBody>
          <a:bodyPr/>
          <a:lstStyle/>
          <a:p>
            <a:pPr lvl="0">
              <a:spcAft>
                <a:spcPts val="1200"/>
              </a:spcAft>
            </a:pPr>
            <a:r>
              <a:rPr lang="en-US" sz="3600" dirty="0"/>
              <a:t>Some of the new ideas you have gained in this introductory unit</a:t>
            </a:r>
            <a:r>
              <a:rPr lang="en-US" sz="3600" dirty="0" smtClean="0"/>
              <a:t> </a:t>
            </a:r>
          </a:p>
          <a:p>
            <a:pPr lvl="0">
              <a:spcAft>
                <a:spcPts val="1200"/>
              </a:spcAft>
            </a:pPr>
            <a:r>
              <a:rPr lang="en-US" sz="3600" dirty="0"/>
              <a:t>Questions you have</a:t>
            </a:r>
            <a:r>
              <a:rPr lang="en-US" sz="3600" dirty="0" smtClean="0"/>
              <a:t> </a:t>
            </a:r>
          </a:p>
          <a:p>
            <a:pPr lvl="0">
              <a:spcAft>
                <a:spcPts val="1200"/>
              </a:spcAft>
            </a:pPr>
            <a:r>
              <a:rPr lang="en-US" sz="3600" dirty="0"/>
              <a:t>Some of the challenges that you anticipate as you prepare to support your students in their use of the SMP </a:t>
            </a:r>
          </a:p>
          <a:p>
            <a:endParaRPr lang="en-US"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51</a:t>
            </a:fld>
            <a:endParaRPr lang="en-US" dirty="0"/>
          </a:p>
        </p:txBody>
      </p:sp>
    </p:spTree>
    <p:extLst>
      <p:ext uri="{BB962C8B-B14F-4D97-AF65-F5344CB8AC3E}">
        <p14:creationId xmlns:p14="http://schemas.microsoft.com/office/powerpoint/2010/main" val="2946091549"/>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a:t>T</a:t>
            </a:r>
            <a:r>
              <a:rPr lang="en-US" dirty="0" smtClean="0"/>
              <a:t>hink about…</a:t>
            </a:r>
            <a:endParaRPr lang="en-US" dirty="0"/>
          </a:p>
        </p:txBody>
      </p:sp>
      <p:sp>
        <p:nvSpPr>
          <p:cNvPr id="3" name="Content Placeholder 2"/>
          <p:cNvSpPr>
            <a:spLocks noGrp="1"/>
          </p:cNvSpPr>
          <p:nvPr>
            <p:ph idx="1"/>
          </p:nvPr>
        </p:nvSpPr>
        <p:spPr>
          <a:xfrm>
            <a:off x="587738" y="1600200"/>
            <a:ext cx="8099061" cy="4823517"/>
          </a:xfrm>
        </p:spPr>
        <p:txBody>
          <a:bodyPr>
            <a:normAutofit fontScale="92500" lnSpcReduction="20000"/>
          </a:bodyPr>
          <a:lstStyle/>
          <a:p>
            <a:pPr marL="0" indent="0">
              <a:spcAft>
                <a:spcPts val="1200"/>
              </a:spcAft>
              <a:buNone/>
            </a:pPr>
            <a:r>
              <a:rPr lang="en-US" b="1" dirty="0"/>
              <a:t>As you participate in the next four units, think about</a:t>
            </a:r>
            <a:r>
              <a:rPr lang="en-US" b="1" dirty="0" smtClean="0"/>
              <a:t>:</a:t>
            </a:r>
          </a:p>
          <a:p>
            <a:pPr>
              <a:spcAft>
                <a:spcPts val="1200"/>
              </a:spcAft>
            </a:pPr>
            <a:r>
              <a:rPr lang="en-US" dirty="0" smtClean="0"/>
              <a:t>How </a:t>
            </a:r>
            <a:r>
              <a:rPr lang="en-US" dirty="0"/>
              <a:t>will you teach so that students may engage </a:t>
            </a:r>
            <a:r>
              <a:rPr lang="en-US" dirty="0" smtClean="0"/>
              <a:t>in the </a:t>
            </a:r>
            <a:r>
              <a:rPr lang="en-US" dirty="0"/>
              <a:t>SMP?   </a:t>
            </a:r>
            <a:endParaRPr lang="en-US" dirty="0" smtClean="0"/>
          </a:p>
          <a:p>
            <a:pPr>
              <a:spcAft>
                <a:spcPts val="1200"/>
              </a:spcAft>
            </a:pPr>
            <a:r>
              <a:rPr lang="en-US" dirty="0" smtClean="0"/>
              <a:t>How </a:t>
            </a:r>
            <a:r>
              <a:rPr lang="en-US" dirty="0"/>
              <a:t>will you assess the SMP</a:t>
            </a:r>
            <a:r>
              <a:rPr lang="en-US" dirty="0" smtClean="0"/>
              <a:t>?</a:t>
            </a:r>
          </a:p>
          <a:p>
            <a:pPr>
              <a:spcAft>
                <a:spcPts val="1200"/>
              </a:spcAft>
            </a:pPr>
            <a:r>
              <a:rPr lang="en-US" dirty="0"/>
              <a:t>How will you support students as they deepen their mathematical understanding through engagement in the SMP</a:t>
            </a:r>
            <a:r>
              <a:rPr lang="en-US" dirty="0" smtClean="0"/>
              <a:t>?</a:t>
            </a:r>
          </a:p>
          <a:p>
            <a:pPr>
              <a:spcAft>
                <a:spcPts val="1200"/>
              </a:spcAft>
            </a:pPr>
            <a:r>
              <a:rPr lang="en-US" dirty="0"/>
              <a:t>How will you provide opportunities for </a:t>
            </a:r>
            <a:r>
              <a:rPr lang="en-US" b="1" dirty="0"/>
              <a:t>all</a:t>
            </a:r>
            <a:r>
              <a:rPr lang="en-US" dirty="0"/>
              <a:t> students to engage in the SMP?                                  </a:t>
            </a:r>
          </a:p>
          <a:p>
            <a:endParaRPr lang="en-US"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52</a:t>
            </a:fld>
            <a:endParaRPr lang="en-US" dirty="0"/>
          </a:p>
        </p:txBody>
      </p:sp>
    </p:spTree>
    <p:extLst>
      <p:ext uri="{BB962C8B-B14F-4D97-AF65-F5344CB8AC3E}">
        <p14:creationId xmlns:p14="http://schemas.microsoft.com/office/powerpoint/2010/main" val="155164210"/>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mtClean="0"/>
              <a:t>Looking </a:t>
            </a:r>
            <a:r>
              <a:rPr lang="en-US" dirty="0" smtClean="0"/>
              <a:t>Ahead</a:t>
            </a:r>
            <a:endParaRPr lang="en-US" dirty="0"/>
          </a:p>
        </p:txBody>
      </p:sp>
      <p:sp>
        <p:nvSpPr>
          <p:cNvPr id="3" name="Content Placeholder 2"/>
          <p:cNvSpPr>
            <a:spLocks noGrp="1"/>
          </p:cNvSpPr>
          <p:nvPr>
            <p:ph idx="1"/>
          </p:nvPr>
        </p:nvSpPr>
        <p:spPr>
          <a:xfrm>
            <a:off x="457200" y="1600200"/>
            <a:ext cx="8229600" cy="5042877"/>
          </a:xfrm>
        </p:spPr>
        <p:txBody>
          <a:bodyPr>
            <a:normAutofit/>
          </a:bodyPr>
          <a:lstStyle/>
          <a:p>
            <a:pPr marL="0" indent="0">
              <a:buNone/>
            </a:pPr>
            <a:r>
              <a:rPr lang="en-US" sz="3600" b="1" dirty="0" smtClean="0"/>
              <a:t>As </a:t>
            </a:r>
            <a:r>
              <a:rPr lang="en-US" sz="3600" b="1" dirty="0"/>
              <a:t>you work through Units 2–5, consider</a:t>
            </a:r>
            <a:r>
              <a:rPr lang="en-US" sz="3600" b="1" dirty="0" smtClean="0"/>
              <a:t>:</a:t>
            </a:r>
          </a:p>
          <a:p>
            <a:pPr lvl="0">
              <a:spcAft>
                <a:spcPts val="1200"/>
              </a:spcAft>
            </a:pPr>
            <a:r>
              <a:rPr lang="en-US" sz="3600" dirty="0"/>
              <a:t>Trying out some of the tasks in your </a:t>
            </a:r>
            <a:r>
              <a:rPr lang="en-US" sz="3600" dirty="0" smtClean="0"/>
              <a:t>classroom</a:t>
            </a:r>
          </a:p>
          <a:p>
            <a:pPr lvl="0">
              <a:spcAft>
                <a:spcPts val="1200"/>
              </a:spcAft>
            </a:pPr>
            <a:r>
              <a:rPr lang="en-US" sz="3600" dirty="0"/>
              <a:t>Sharing the ideas learned with your colleagues	</a:t>
            </a:r>
            <a:r>
              <a:rPr lang="en-US" sz="3600" dirty="0" smtClean="0"/>
              <a:t>	</a:t>
            </a:r>
          </a:p>
          <a:p>
            <a:pPr marL="0" indent="0" algn="ctr">
              <a:spcAft>
                <a:spcPts val="1200"/>
              </a:spcAft>
              <a:buNone/>
            </a:pPr>
            <a:r>
              <a:rPr lang="en-US" sz="3600" b="1" dirty="0" smtClean="0"/>
              <a:t>Now onward to a greater understanding of the Standards for Mathematical Practice!</a:t>
            </a:r>
            <a:endParaRPr lang="en-US" sz="3600" b="1"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53</a:t>
            </a:fld>
            <a:endParaRPr lang="en-US" dirty="0"/>
          </a:p>
        </p:txBody>
      </p:sp>
    </p:spTree>
    <p:extLst>
      <p:ext uri="{BB962C8B-B14F-4D97-AF65-F5344CB8AC3E}">
        <p14:creationId xmlns:p14="http://schemas.microsoft.com/office/powerpoint/2010/main" val="2819248617"/>
      </p:ext>
    </p:extLst>
  </p:cSld>
  <p:clrMapOvr>
    <a:masterClrMapping/>
  </p:clrMapOvr>
  <mc:AlternateContent xmlns:mc="http://schemas.openxmlformats.org/markup-compatibility/2006" xmlns:p14="http://schemas.microsoft.com/office/powerpoint/2010/main">
    <mc:Choice Requires="p14">
      <p:transition spd="slow" p14:dur="2000" advClick="0"/>
    </mc:Choice>
    <mc:Fallback xmlns="" xmlns:mv="urn:schemas-microsoft-com:mac:vml">
      <mp:transition xmlns:mp="http://schemas.microsoft.com/office/mac/powerpoint/2008/main" spd="slow" advClick="0"/>
    </mc:Fallback>
  </mc:AlternateContent>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113"/>
            <a:ext cx="8686800" cy="1143000"/>
          </a:xfrm>
        </p:spPr>
        <p:txBody>
          <a:bodyPr>
            <a:noAutofit/>
          </a:bodyPr>
          <a:lstStyle/>
          <a:p>
            <a:pPr algn="ctr"/>
            <a:r>
              <a:rPr lang="en-US" sz="3800" dirty="0" smtClean="0"/>
              <a:t>California’s Common Core State Standards for Mathematics</a:t>
            </a:r>
            <a:endParaRPr lang="en-US" sz="3800" dirty="0"/>
          </a:p>
        </p:txBody>
      </p:sp>
      <p:pic>
        <p:nvPicPr>
          <p:cNvPr id="6" name="Content Placeholder 5" descr="iStock_CCSS_Math_Red.jpg"/>
          <p:cNvPicPr>
            <a:picLocks noGrp="1" noChangeAspect="1"/>
          </p:cNvPicPr>
          <p:nvPr>
            <p:ph idx="1"/>
          </p:nvPr>
        </p:nvPicPr>
        <p:blipFill>
          <a:blip r:embed="rId3"/>
          <a:srcRect l="-6746" r="-6746"/>
          <a:stretch>
            <a:fillRect/>
          </a:stretch>
        </p:blip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113"/>
            <a:ext cx="8445500" cy="1143000"/>
          </a:xfrm>
        </p:spPr>
        <p:txBody>
          <a:bodyPr>
            <a:normAutofit/>
          </a:bodyPr>
          <a:lstStyle/>
          <a:p>
            <a:pPr marL="0" indent="0" algn="ctr"/>
            <a:r>
              <a:rPr lang="en-US" dirty="0" smtClean="0"/>
              <a:t>The CCSS for Mathematics</a:t>
            </a:r>
            <a:endParaRPr lang="en-US" dirty="0"/>
          </a:p>
        </p:txBody>
      </p:sp>
      <p:sp>
        <p:nvSpPr>
          <p:cNvPr id="3" name="Content Placeholder 2"/>
          <p:cNvSpPr>
            <a:spLocks noGrp="1"/>
          </p:cNvSpPr>
          <p:nvPr>
            <p:ph idx="1"/>
          </p:nvPr>
        </p:nvSpPr>
        <p:spPr>
          <a:xfrm>
            <a:off x="339129" y="1600200"/>
            <a:ext cx="8426499" cy="4823517"/>
          </a:xfrm>
        </p:spPr>
        <p:txBody>
          <a:bodyPr>
            <a:normAutofit fontScale="92500" lnSpcReduction="20000"/>
          </a:bodyPr>
          <a:lstStyle/>
          <a:p>
            <a:pPr marL="0" indent="0">
              <a:buNone/>
            </a:pPr>
            <a:r>
              <a:rPr lang="en-US" sz="3500" b="1" dirty="0"/>
              <a:t>Two Types of Mathematics </a:t>
            </a:r>
            <a:r>
              <a:rPr lang="en-US" sz="3500" b="1" dirty="0" smtClean="0"/>
              <a:t>Standards:</a:t>
            </a:r>
          </a:p>
          <a:p>
            <a:pPr marL="0" indent="0">
              <a:buNone/>
            </a:pPr>
            <a:endParaRPr lang="en-US" sz="3500" b="1" dirty="0" smtClean="0"/>
          </a:p>
          <a:p>
            <a:r>
              <a:rPr lang="en-US" sz="3000" b="1" dirty="0" smtClean="0"/>
              <a:t>Standards for Mathematical Content: </a:t>
            </a:r>
            <a:r>
              <a:rPr lang="en-US" sz="3000" dirty="0" smtClean="0"/>
              <a:t>Define what students should understand and be able to do at each grade level.</a:t>
            </a:r>
          </a:p>
          <a:p>
            <a:pPr marL="0" indent="0">
              <a:buNone/>
            </a:pPr>
            <a:endParaRPr lang="en-US" sz="3000" dirty="0" smtClean="0"/>
          </a:p>
          <a:p>
            <a:r>
              <a:rPr lang="en-US" sz="3000" b="1" dirty="0" smtClean="0"/>
              <a:t>Standards for Mathematical Practice (SMP): </a:t>
            </a:r>
            <a:r>
              <a:rPr lang="en-US" sz="3000" dirty="0" smtClean="0"/>
              <a:t>Ensure that the “processes and proficiencies of mathematics” are at the heart of teaching and learning.</a:t>
            </a:r>
          </a:p>
          <a:p>
            <a:pPr marL="0" indent="0">
              <a:buNone/>
            </a:pPr>
            <a:endParaRPr lang="en-US" sz="3000" dirty="0" smtClean="0"/>
          </a:p>
          <a:p>
            <a:pPr marL="0" indent="0">
              <a:buNone/>
            </a:pPr>
            <a:r>
              <a:rPr lang="en-US" sz="3000" dirty="0" smtClean="0"/>
              <a:t>These two types of standards are interconnected; interacting to improve instruction and learning for all students.</a:t>
            </a:r>
            <a:endParaRPr lang="en-US" sz="3000" dirty="0"/>
          </a:p>
        </p:txBody>
      </p:sp>
      <p:sp>
        <p:nvSpPr>
          <p:cNvPr id="4" name="Slide Number Placeholder 3"/>
          <p:cNvSpPr>
            <a:spLocks noGrp="1"/>
          </p:cNvSpPr>
          <p:nvPr>
            <p:ph type="sldNum" sz="quarter" idx="4"/>
          </p:nvPr>
        </p:nvSpPr>
        <p:spPr/>
        <p:txBody>
          <a:bodyPr/>
          <a:lstStyle/>
          <a:p>
            <a:fld id="{13282393-FE81-4EAE-A294-F0392B34921A}" type="slidenum">
              <a:rPr lang="en-US" smtClean="0"/>
              <a:pPr/>
              <a:t>6</a:t>
            </a:fld>
            <a:endParaRPr lang="en-US" dirty="0"/>
          </a:p>
        </p:txBody>
      </p:sp>
      <p:sp>
        <p:nvSpPr>
          <p:cNvPr id="5" name="Footer Placeholder 4"/>
          <p:cNvSpPr>
            <a:spLocks noGrp="1"/>
          </p:cNvSpPr>
          <p:nvPr>
            <p:ph type="ftr" sz="quarter" idx="3"/>
          </p:nvPr>
        </p:nvSpPr>
        <p:spPr/>
        <p:txBody>
          <a:bodyPr/>
          <a:lstStyle/>
          <a:p>
            <a:r>
              <a:rPr lang="en-US" dirty="0" smtClean="0"/>
              <a:t>| California Department of Education</a:t>
            </a:r>
            <a:endParaRPr lang="en-US" dirty="0"/>
          </a:p>
        </p:txBody>
      </p:sp>
    </p:spTree>
    <p:extLst>
      <p:ext uri="{BB962C8B-B14F-4D97-AF65-F5344CB8AC3E}">
        <p14:creationId xmlns:p14="http://schemas.microsoft.com/office/powerpoint/2010/main" val="7015100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Introduction to SMP Module Units</a:t>
            </a:r>
            <a:endParaRPr lang="en-US" dirty="0"/>
          </a:p>
        </p:txBody>
      </p:sp>
      <p:sp>
        <p:nvSpPr>
          <p:cNvPr id="3" name="Content Placeholder 2"/>
          <p:cNvSpPr>
            <a:spLocks noGrp="1"/>
          </p:cNvSpPr>
          <p:nvPr>
            <p:ph idx="1"/>
          </p:nvPr>
        </p:nvSpPr>
        <p:spPr>
          <a:xfrm>
            <a:off x="457200" y="2065283"/>
            <a:ext cx="8229600" cy="4358434"/>
          </a:xfrm>
        </p:spPr>
        <p:txBody>
          <a:bodyPr>
            <a:noAutofit/>
          </a:bodyPr>
          <a:lstStyle/>
          <a:p>
            <a:pPr lvl="0"/>
            <a:r>
              <a:rPr lang="en-US" sz="2800" dirty="0" smtClean="0"/>
              <a:t>Unit 1: Teaching and Learning the SMP</a:t>
            </a:r>
          </a:p>
          <a:p>
            <a:pPr lvl="0"/>
            <a:r>
              <a:rPr lang="en-US" sz="2800" dirty="0" smtClean="0"/>
              <a:t>Unit 2: Overarching Habits of Mind (MP1 and MP6)</a:t>
            </a:r>
          </a:p>
          <a:p>
            <a:pPr lvl="0"/>
            <a:r>
              <a:rPr lang="en-US" sz="2800" dirty="0" smtClean="0"/>
              <a:t>Unit 3: Reasoning and Explaining (MP2 and MP3)</a:t>
            </a:r>
          </a:p>
          <a:p>
            <a:r>
              <a:rPr lang="en-US" sz="2800" dirty="0" smtClean="0"/>
              <a:t>Unit 4: Modeling and Using Tools (MP4 and MP5)</a:t>
            </a:r>
          </a:p>
          <a:p>
            <a:pPr lvl="0"/>
            <a:r>
              <a:rPr lang="en-US" sz="2800" dirty="0" smtClean="0"/>
              <a:t>Unit 5: Seeing Structure and Generalizing (MP7 and MP8)</a:t>
            </a:r>
          </a:p>
          <a:p>
            <a:pPr lvl="0"/>
            <a:r>
              <a:rPr lang="en-US" sz="2800" dirty="0" smtClean="0"/>
              <a:t>Unit 6: Summary, Next Steps, and Resources</a:t>
            </a:r>
          </a:p>
        </p:txBody>
      </p:sp>
      <p:sp>
        <p:nvSpPr>
          <p:cNvPr id="4" name="Slide Number Placeholder 3"/>
          <p:cNvSpPr>
            <a:spLocks noGrp="1"/>
          </p:cNvSpPr>
          <p:nvPr>
            <p:ph type="sldNum" sz="quarter" idx="4"/>
          </p:nvPr>
        </p:nvSpPr>
        <p:spPr/>
        <p:txBody>
          <a:bodyPr/>
          <a:lstStyle/>
          <a:p>
            <a:fld id="{13282393-FE81-4EAE-A294-F0392B34921A}" type="slidenum">
              <a:rPr lang="en-US" smtClean="0"/>
              <a:pPr/>
              <a:t>7</a:t>
            </a:fld>
            <a:endParaRPr lang="en-US" dirty="0"/>
          </a:p>
        </p:txBody>
      </p:sp>
      <p:sp>
        <p:nvSpPr>
          <p:cNvPr id="5" name="Footer Placeholder 4"/>
          <p:cNvSpPr>
            <a:spLocks noGrp="1"/>
          </p:cNvSpPr>
          <p:nvPr>
            <p:ph type="ftr" sz="quarter" idx="3"/>
          </p:nvPr>
        </p:nvSpPr>
        <p:spPr/>
        <p:txBody>
          <a:bodyPr/>
          <a:lstStyle/>
          <a:p>
            <a:r>
              <a:rPr lang="en-US" dirty="0" smtClean="0"/>
              <a:t>| California Department of Education</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err="1" smtClean="0"/>
              <a:t>Metacognition</a:t>
            </a:r>
            <a:r>
              <a:rPr lang="en-US" dirty="0" smtClean="0"/>
              <a:t> and Reflection</a:t>
            </a:r>
            <a:endParaRPr lang="en-US" dirty="0"/>
          </a:p>
        </p:txBody>
      </p:sp>
      <p:sp>
        <p:nvSpPr>
          <p:cNvPr id="3" name="Content Placeholder 2"/>
          <p:cNvSpPr>
            <a:spLocks noGrp="1"/>
          </p:cNvSpPr>
          <p:nvPr>
            <p:ph idx="1"/>
          </p:nvPr>
        </p:nvSpPr>
        <p:spPr/>
        <p:txBody>
          <a:bodyPr/>
          <a:lstStyle/>
          <a:p>
            <a:pPr marL="0" indent="0">
              <a:buNone/>
            </a:pPr>
            <a:r>
              <a:rPr lang="en-US" b="1" dirty="0" smtClean="0"/>
              <a:t>Metacognition: </a:t>
            </a:r>
            <a:r>
              <a:rPr lang="en-US" dirty="0" smtClean="0"/>
              <a:t>Thinking about thinking, reflecting on one’s personal thought processes, allowing the learner to connect new knowledge to prior knowledge, formulate ideas, and clarify thinking.</a:t>
            </a:r>
          </a:p>
          <a:p>
            <a:pPr marL="0" indent="0">
              <a:buNone/>
            </a:pPr>
            <a:endParaRPr lang="en-US" dirty="0" smtClean="0"/>
          </a:p>
          <a:p>
            <a:r>
              <a:rPr lang="en-US" sz="3000" dirty="0" smtClean="0"/>
              <a:t>You will have the opportunity to predict, reflect, make conjectures, and synthesize through:</a:t>
            </a:r>
          </a:p>
          <a:p>
            <a:pPr lvl="1"/>
            <a:r>
              <a:rPr lang="en-US" dirty="0"/>
              <a:t>entries in your Metacognitive Journal</a:t>
            </a:r>
          </a:p>
          <a:p>
            <a:pPr lvl="1"/>
            <a:r>
              <a:rPr lang="en-US" dirty="0" smtClean="0"/>
              <a:t>small </a:t>
            </a:r>
            <a:r>
              <a:rPr lang="en-US" dirty="0"/>
              <a:t>and large </a:t>
            </a:r>
            <a:r>
              <a:rPr lang="en-US" dirty="0" smtClean="0"/>
              <a:t>group discussion </a:t>
            </a: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8</a:t>
            </a:fld>
            <a:endParaRPr 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Pre-Assessment</a:t>
            </a:r>
            <a:endParaRPr lang="en-US" dirty="0"/>
          </a:p>
        </p:txBody>
      </p:sp>
      <p:sp>
        <p:nvSpPr>
          <p:cNvPr id="3" name="Content Placeholder 2"/>
          <p:cNvSpPr>
            <a:spLocks noGrp="1"/>
          </p:cNvSpPr>
          <p:nvPr>
            <p:ph idx="1"/>
          </p:nvPr>
        </p:nvSpPr>
        <p:spPr/>
        <p:txBody>
          <a:bodyPr/>
          <a:lstStyle/>
          <a:p>
            <a:pPr marL="0" indent="0">
              <a:buNone/>
            </a:pPr>
            <a:r>
              <a:rPr lang="en-US" dirty="0" smtClean="0"/>
              <a:t>Assess your knowledge of the SMP prior to beginning the lessons:</a:t>
            </a:r>
          </a:p>
          <a:p>
            <a:pPr marL="0" indent="0">
              <a:buNone/>
            </a:pPr>
            <a:endParaRPr lang="en-US" dirty="0"/>
          </a:p>
          <a:p>
            <a:r>
              <a:rPr lang="en-US" dirty="0" smtClean="0"/>
              <a:t>Complete the “Pre-Assessment” </a:t>
            </a:r>
            <a:r>
              <a:rPr lang="en-US" b="1" dirty="0" smtClean="0"/>
              <a:t>(Handout 1.0)</a:t>
            </a:r>
          </a:p>
          <a:p>
            <a:pPr marL="0" indent="0">
              <a:buNone/>
            </a:pPr>
            <a:endParaRPr lang="en-US" dirty="0" smtClean="0"/>
          </a:p>
          <a:p>
            <a:r>
              <a:rPr lang="en-US" dirty="0" smtClean="0"/>
              <a:t>Work independently, without discussion or assistance from others</a:t>
            </a: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9</a:t>
            </a:fld>
            <a:endParaRPr lang="en-US" dirty="0"/>
          </a:p>
        </p:txBody>
      </p:sp>
    </p:spTree>
  </p:cSld>
  <p:clrMapOvr>
    <a:masterClrMapping/>
  </p:clrMapOvr>
</p:sld>
</file>

<file path=ppt/theme/theme1.xml><?xml version="1.0" encoding="utf-8"?>
<a:theme xmlns:a="http://schemas.openxmlformats.org/drawingml/2006/main" name="Office Theme">
  <a:themeElements>
    <a:clrScheme name="Custom 2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Custom 2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Custom 23">
      <a:dk1>
        <a:srgbClr val="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6352</TotalTime>
  <Words>6555</Words>
  <Application>Microsoft Office PowerPoint</Application>
  <PresentationFormat>On-screen Show (4:3)</PresentationFormat>
  <Paragraphs>933</Paragraphs>
  <Slides>54</Slides>
  <Notes>54</Notes>
  <HiddenSlides>0</HiddenSlides>
  <MMClips>0</MMClips>
  <ScaleCrop>false</ScaleCrop>
  <HeadingPairs>
    <vt:vector size="4" baseType="variant">
      <vt:variant>
        <vt:lpstr>Theme</vt:lpstr>
      </vt:variant>
      <vt:variant>
        <vt:i4>2</vt:i4>
      </vt:variant>
      <vt:variant>
        <vt:lpstr>Slide Titles</vt:lpstr>
      </vt:variant>
      <vt:variant>
        <vt:i4>54</vt:i4>
      </vt:variant>
    </vt:vector>
  </HeadingPairs>
  <TitlesOfParts>
    <vt:vector size="56" baseType="lpstr">
      <vt:lpstr>Office Theme</vt:lpstr>
      <vt:lpstr>Office Theme</vt:lpstr>
      <vt:lpstr> Common Core State Standards Professional Learning Module Series </vt:lpstr>
      <vt:lpstr>Welcome to the Series</vt:lpstr>
      <vt:lpstr>Introduction and Overview Standards for Mathematical Practice</vt:lpstr>
      <vt:lpstr>Module Goals</vt:lpstr>
      <vt:lpstr>The CCSS Initiative</vt:lpstr>
      <vt:lpstr>The CCSS for Mathematics</vt:lpstr>
      <vt:lpstr>Introduction to SMP Module Units</vt:lpstr>
      <vt:lpstr>Metacognition and Reflection</vt:lpstr>
      <vt:lpstr>Pre-Assessment</vt:lpstr>
      <vt:lpstr> Unit 1 </vt:lpstr>
      <vt:lpstr>Unit 1: Learning Objectives</vt:lpstr>
      <vt:lpstr>1.0 Observing Students</vt:lpstr>
      <vt:lpstr> Observing Students, Cont.</vt:lpstr>
      <vt:lpstr>1.1 Content Standards: Important Shifts</vt:lpstr>
      <vt:lpstr>Content Standards:  Balance and Depth of Understanding</vt:lpstr>
      <vt:lpstr>Balance and Depth of Understanding, Cont.</vt:lpstr>
      <vt:lpstr>Additional Information</vt:lpstr>
      <vt:lpstr> 1.2 The Practice Standards </vt:lpstr>
      <vt:lpstr>Processes:  National Council of Teachers of Mathematics (NCTM) </vt:lpstr>
      <vt:lpstr>Proficiencies:  National Research Council</vt:lpstr>
      <vt:lpstr>Doing and Using Mathematics</vt:lpstr>
      <vt:lpstr>                                                                </vt:lpstr>
      <vt:lpstr>                  The Eight SMP    </vt:lpstr>
      <vt:lpstr>The Eight SMP, cont.</vt:lpstr>
      <vt:lpstr>For All Learners, All the Time</vt:lpstr>
      <vt:lpstr>Self-Reflection Survey</vt:lpstr>
      <vt:lpstr>1.3 Interaction of Practice Standards and Content Standards</vt:lpstr>
      <vt:lpstr>Meaningful Learning</vt:lpstr>
      <vt:lpstr>Focus and Coherence </vt:lpstr>
      <vt:lpstr>Time to Talk</vt:lpstr>
      <vt:lpstr>Bringing Structure   </vt:lpstr>
      <vt:lpstr>The Structure</vt:lpstr>
      <vt:lpstr>Connecting Content and Practice </vt:lpstr>
      <vt:lpstr>Impact of Understanding</vt:lpstr>
      <vt:lpstr>Importance of Understanding</vt:lpstr>
      <vt:lpstr>Possible Starting Points</vt:lpstr>
      <vt:lpstr>An Example</vt:lpstr>
      <vt:lpstr>Grain Size</vt:lpstr>
      <vt:lpstr>Organizing Mathematics for Learning</vt:lpstr>
      <vt:lpstr>Progress Check</vt:lpstr>
      <vt:lpstr>  1.4 Meeting the Needs of ALL Students </vt:lpstr>
      <vt:lpstr> Language Learning and Mathematics </vt:lpstr>
      <vt:lpstr>Students with Disabilities</vt:lpstr>
      <vt:lpstr>Students with Disabilities: Resources </vt:lpstr>
      <vt:lpstr>Supporting English Learners:  English Language Development Standards</vt:lpstr>
      <vt:lpstr>Understanding Language:            Guiding Principles</vt:lpstr>
      <vt:lpstr>Teaching Mathematics for  Conceptual Understanding for ELs</vt:lpstr>
      <vt:lpstr>21st Century Skills</vt:lpstr>
      <vt:lpstr>21st Century Skills and the SMP</vt:lpstr>
      <vt:lpstr> Learning Objectives Revisited</vt:lpstr>
      <vt:lpstr>Talk about…</vt:lpstr>
      <vt:lpstr>Think about…</vt:lpstr>
      <vt:lpstr>Looking Ahead</vt:lpstr>
      <vt:lpstr>California’s Common Core State Standards for Mathematics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Standards for Mathematical Practice</dc:title>
  <dc:creator>Susie Hakansson</dc:creator>
  <cp:lastModifiedBy>AAZ</cp:lastModifiedBy>
  <cp:revision>451</cp:revision>
  <cp:lastPrinted>2013-01-28T19:52:57Z</cp:lastPrinted>
  <dcterms:created xsi:type="dcterms:W3CDTF">2013-01-12T23:09:22Z</dcterms:created>
  <dcterms:modified xsi:type="dcterms:W3CDTF">2014-01-15T18:31:06Z</dcterms:modified>
</cp:coreProperties>
</file>