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Lst>
  <p:notesMasterIdLst>
    <p:notesMasterId r:id="rId24"/>
  </p:notesMasterIdLst>
  <p:handoutMasterIdLst>
    <p:handoutMasterId r:id="rId25"/>
  </p:handoutMasterIdLst>
  <p:sldIdLst>
    <p:sldId id="259" r:id="rId3"/>
    <p:sldId id="262" r:id="rId4"/>
    <p:sldId id="263" r:id="rId5"/>
    <p:sldId id="279" r:id="rId6"/>
    <p:sldId id="274" r:id="rId7"/>
    <p:sldId id="278" r:id="rId8"/>
    <p:sldId id="281" r:id="rId9"/>
    <p:sldId id="273" r:id="rId10"/>
    <p:sldId id="282" r:id="rId11"/>
    <p:sldId id="275" r:id="rId12"/>
    <p:sldId id="283" r:id="rId13"/>
    <p:sldId id="284" r:id="rId14"/>
    <p:sldId id="277" r:id="rId15"/>
    <p:sldId id="285" r:id="rId16"/>
    <p:sldId id="286" r:id="rId17"/>
    <p:sldId id="288" r:id="rId18"/>
    <p:sldId id="287" r:id="rId19"/>
    <p:sldId id="269" r:id="rId20"/>
    <p:sldId id="280" r:id="rId21"/>
    <p:sldId id="270" r:id="rId22"/>
    <p:sldId id="26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95D3"/>
    <a:srgbClr val="8064A3"/>
    <a:srgbClr val="9BBA59"/>
    <a:srgbClr val="C0504D"/>
    <a:srgbClr val="49A7C0"/>
    <a:srgbClr val="FF0080"/>
    <a:srgbClr val="DADADA"/>
    <a:srgbClr val="9EADD8"/>
    <a:srgbClr val="02275B"/>
    <a:srgbClr val="04254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59" autoAdjust="0"/>
    <p:restoredTop sz="99046" autoAdjust="0"/>
  </p:normalViewPr>
  <p:slideViewPr>
    <p:cSldViewPr snapToGrid="0" snapToObjects="1">
      <p:cViewPr>
        <p:scale>
          <a:sx n="100" d="100"/>
          <a:sy n="100" d="100"/>
        </p:scale>
        <p:origin x="-2200" y="-10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72C899-F68B-184F-B598-3E384B021597}" type="doc">
      <dgm:prSet loTypeId="urn:microsoft.com/office/officeart/2005/8/layout/matrix1" loCatId="" qsTypeId="urn:microsoft.com/office/officeart/2005/8/quickstyle/simple1" qsCatId="simple" csTypeId="urn:microsoft.com/office/officeart/2005/8/colors/accent1_2" csCatId="accent1" phldr="1"/>
      <dgm:spPr/>
      <dgm:t>
        <a:bodyPr/>
        <a:lstStyle/>
        <a:p>
          <a:endParaRPr lang="en-US"/>
        </a:p>
      </dgm:t>
    </dgm:pt>
    <dgm:pt modelId="{E93C8C83-6C9D-1948-BB97-1B12ADC10DD1}">
      <dgm:prSet phldrT="[Text]" custT="1"/>
      <dgm:spPr/>
      <dgm:t>
        <a:bodyPr/>
        <a:lstStyle/>
        <a:p>
          <a:r>
            <a:rPr lang="en-US" sz="2000" b="1" dirty="0" smtClean="0">
              <a:latin typeface="Arial"/>
              <a:cs typeface="Arial"/>
            </a:rPr>
            <a:t>WBL</a:t>
          </a:r>
          <a:endParaRPr lang="en-US" sz="2000" b="1" dirty="0">
            <a:latin typeface="Arial"/>
            <a:cs typeface="Arial"/>
          </a:endParaRPr>
        </a:p>
      </dgm:t>
    </dgm:pt>
    <dgm:pt modelId="{693BD1B4-6052-9748-AB68-8A6872FF5ABC}" type="parTrans" cxnId="{04B9E5AF-3A10-2F4E-B1D1-9A61463CCE43}">
      <dgm:prSet/>
      <dgm:spPr/>
      <dgm:t>
        <a:bodyPr/>
        <a:lstStyle/>
        <a:p>
          <a:endParaRPr lang="en-US" sz="2000">
            <a:latin typeface="Arial"/>
            <a:cs typeface="Arial"/>
          </a:endParaRPr>
        </a:p>
      </dgm:t>
    </dgm:pt>
    <dgm:pt modelId="{7F2AEF6B-15B5-D34A-B9D5-8418B65A6586}" type="sibTrans" cxnId="{04B9E5AF-3A10-2F4E-B1D1-9A61463CCE43}">
      <dgm:prSet/>
      <dgm:spPr/>
      <dgm:t>
        <a:bodyPr/>
        <a:lstStyle/>
        <a:p>
          <a:endParaRPr lang="en-US" sz="2000">
            <a:latin typeface="Arial"/>
            <a:cs typeface="Arial"/>
          </a:endParaRPr>
        </a:p>
      </dgm:t>
    </dgm:pt>
    <dgm:pt modelId="{66786766-D8B5-0743-8ED8-E650C9AC75F5}">
      <dgm:prSet phldrT="[Text]" custT="1"/>
      <dgm:spPr>
        <a:solidFill>
          <a:schemeClr val="accent2">
            <a:lumMod val="50000"/>
          </a:schemeClr>
        </a:solidFill>
      </dgm:spPr>
      <dgm:t>
        <a:bodyPr/>
        <a:lstStyle/>
        <a:p>
          <a:r>
            <a:rPr lang="en-US" sz="2000" dirty="0" smtClean="0">
              <a:latin typeface="Arial"/>
              <a:cs typeface="Arial"/>
            </a:rPr>
            <a:t>Better prepare students for successful WBL experiences</a:t>
          </a:r>
          <a:endParaRPr lang="en-US" sz="2000" dirty="0">
            <a:latin typeface="Arial"/>
            <a:cs typeface="Arial"/>
          </a:endParaRPr>
        </a:p>
      </dgm:t>
    </dgm:pt>
    <dgm:pt modelId="{F0E7B3F7-9963-504A-A7CE-724356B1760B}" type="parTrans" cxnId="{414936F7-5606-9341-829F-4159CE78F207}">
      <dgm:prSet/>
      <dgm:spPr/>
      <dgm:t>
        <a:bodyPr/>
        <a:lstStyle/>
        <a:p>
          <a:endParaRPr lang="en-US" sz="2000">
            <a:latin typeface="Arial"/>
            <a:cs typeface="Arial"/>
          </a:endParaRPr>
        </a:p>
      </dgm:t>
    </dgm:pt>
    <dgm:pt modelId="{BABB2680-C115-6544-9C3E-285A7728B328}" type="sibTrans" cxnId="{414936F7-5606-9341-829F-4159CE78F207}">
      <dgm:prSet/>
      <dgm:spPr/>
      <dgm:t>
        <a:bodyPr/>
        <a:lstStyle/>
        <a:p>
          <a:endParaRPr lang="en-US" sz="2000">
            <a:latin typeface="Arial"/>
            <a:cs typeface="Arial"/>
          </a:endParaRPr>
        </a:p>
      </dgm:t>
    </dgm:pt>
    <dgm:pt modelId="{A0552522-00E7-6947-868A-D565914003B8}">
      <dgm:prSet phldrT="[Text]" custT="1"/>
      <dgm:spPr>
        <a:solidFill>
          <a:schemeClr val="accent1">
            <a:lumMod val="50000"/>
          </a:schemeClr>
        </a:solidFill>
      </dgm:spPr>
      <dgm:t>
        <a:bodyPr/>
        <a:lstStyle/>
        <a:p>
          <a:r>
            <a:rPr lang="en-US" sz="2000" dirty="0" smtClean="0">
              <a:latin typeface="Arial"/>
              <a:cs typeface="Arial"/>
            </a:rPr>
            <a:t>Integrate WBL into career pathways </a:t>
          </a:r>
          <a:endParaRPr lang="en-US" sz="2000" dirty="0">
            <a:latin typeface="Arial"/>
            <a:cs typeface="Arial"/>
          </a:endParaRPr>
        </a:p>
      </dgm:t>
    </dgm:pt>
    <dgm:pt modelId="{719ABAE4-5002-C846-B024-F38A0E27EA92}" type="parTrans" cxnId="{265A89AF-C2C3-914C-8E39-771F32D482B1}">
      <dgm:prSet/>
      <dgm:spPr/>
      <dgm:t>
        <a:bodyPr/>
        <a:lstStyle/>
        <a:p>
          <a:endParaRPr lang="en-US" sz="2000">
            <a:latin typeface="Arial"/>
            <a:cs typeface="Arial"/>
          </a:endParaRPr>
        </a:p>
      </dgm:t>
    </dgm:pt>
    <dgm:pt modelId="{9A5A07CD-1104-0D4E-AFFC-754B28B62CB0}" type="sibTrans" cxnId="{265A89AF-C2C3-914C-8E39-771F32D482B1}">
      <dgm:prSet/>
      <dgm:spPr/>
      <dgm:t>
        <a:bodyPr/>
        <a:lstStyle/>
        <a:p>
          <a:endParaRPr lang="en-US" sz="2000">
            <a:latin typeface="Arial"/>
            <a:cs typeface="Arial"/>
          </a:endParaRPr>
        </a:p>
      </dgm:t>
    </dgm:pt>
    <dgm:pt modelId="{2DCD9602-6CD9-A849-A1FF-BBF04769A376}">
      <dgm:prSet phldrT="[Text]" custT="1"/>
      <dgm:spPr>
        <a:solidFill>
          <a:schemeClr val="accent3">
            <a:lumMod val="50000"/>
          </a:schemeClr>
        </a:solidFill>
      </dgm:spPr>
      <dgm:t>
        <a:bodyPr/>
        <a:lstStyle/>
        <a:p>
          <a:r>
            <a:rPr lang="en-US" sz="2000" dirty="0" smtClean="0">
              <a:latin typeface="Arial"/>
              <a:cs typeface="Arial"/>
            </a:rPr>
            <a:t>Create formal partnerships with employers</a:t>
          </a:r>
          <a:endParaRPr lang="en-US" sz="2000" dirty="0">
            <a:latin typeface="Arial"/>
            <a:cs typeface="Arial"/>
          </a:endParaRPr>
        </a:p>
      </dgm:t>
    </dgm:pt>
    <dgm:pt modelId="{70EA1672-79C1-D04C-AD00-E0E561D1FC93}" type="parTrans" cxnId="{C75E2A31-206A-CD4B-815D-B8C9F8B709C7}">
      <dgm:prSet/>
      <dgm:spPr/>
      <dgm:t>
        <a:bodyPr/>
        <a:lstStyle/>
        <a:p>
          <a:endParaRPr lang="en-US" sz="2000">
            <a:latin typeface="Arial"/>
            <a:cs typeface="Arial"/>
          </a:endParaRPr>
        </a:p>
      </dgm:t>
    </dgm:pt>
    <dgm:pt modelId="{B78616F4-1F4D-FF40-9B4A-041BD7334B85}" type="sibTrans" cxnId="{C75E2A31-206A-CD4B-815D-B8C9F8B709C7}">
      <dgm:prSet/>
      <dgm:spPr/>
      <dgm:t>
        <a:bodyPr/>
        <a:lstStyle/>
        <a:p>
          <a:endParaRPr lang="en-US" sz="2000">
            <a:latin typeface="Arial"/>
            <a:cs typeface="Arial"/>
          </a:endParaRPr>
        </a:p>
      </dgm:t>
    </dgm:pt>
    <dgm:pt modelId="{3EFCDD1A-EA43-AD4A-AABF-2DC8D6ECFE38}">
      <dgm:prSet phldrT="[Text]" custT="1"/>
      <dgm:spPr>
        <a:solidFill>
          <a:schemeClr val="accent4">
            <a:lumMod val="50000"/>
          </a:schemeClr>
        </a:solidFill>
      </dgm:spPr>
      <dgm:t>
        <a:bodyPr/>
        <a:lstStyle/>
        <a:p>
          <a:r>
            <a:rPr lang="en-US" sz="2000" dirty="0" smtClean="0">
              <a:latin typeface="Arial"/>
              <a:cs typeface="Arial"/>
            </a:rPr>
            <a:t>Sequence WBL to help inform choices among postsecondary options</a:t>
          </a:r>
          <a:endParaRPr lang="en-US" sz="2000" dirty="0">
            <a:latin typeface="Arial"/>
            <a:cs typeface="Arial"/>
          </a:endParaRPr>
        </a:p>
      </dgm:t>
    </dgm:pt>
    <dgm:pt modelId="{066621B6-B7D0-2D43-A017-3620F4B057F4}" type="parTrans" cxnId="{A05D45BF-9BCA-8843-9D38-E4CDC87BED48}">
      <dgm:prSet/>
      <dgm:spPr/>
      <dgm:t>
        <a:bodyPr/>
        <a:lstStyle/>
        <a:p>
          <a:endParaRPr lang="en-US" sz="2000">
            <a:latin typeface="Arial"/>
            <a:cs typeface="Arial"/>
          </a:endParaRPr>
        </a:p>
      </dgm:t>
    </dgm:pt>
    <dgm:pt modelId="{079F2084-3640-9A45-92F5-EDE7CF76295C}" type="sibTrans" cxnId="{A05D45BF-9BCA-8843-9D38-E4CDC87BED48}">
      <dgm:prSet/>
      <dgm:spPr/>
      <dgm:t>
        <a:bodyPr/>
        <a:lstStyle/>
        <a:p>
          <a:endParaRPr lang="en-US" sz="2000">
            <a:latin typeface="Arial"/>
            <a:cs typeface="Arial"/>
          </a:endParaRPr>
        </a:p>
      </dgm:t>
    </dgm:pt>
    <dgm:pt modelId="{D07E51D5-B976-1844-98B8-C7155CF1ABCD}" type="pres">
      <dgm:prSet presAssocID="{F272C899-F68B-184F-B598-3E384B021597}" presName="diagram" presStyleCnt="0">
        <dgm:presLayoutVars>
          <dgm:chMax val="1"/>
          <dgm:dir/>
          <dgm:animLvl val="ctr"/>
          <dgm:resizeHandles val="exact"/>
        </dgm:presLayoutVars>
      </dgm:prSet>
      <dgm:spPr/>
      <dgm:t>
        <a:bodyPr/>
        <a:lstStyle/>
        <a:p>
          <a:endParaRPr lang="en-US"/>
        </a:p>
      </dgm:t>
    </dgm:pt>
    <dgm:pt modelId="{AB2DA369-F515-F840-A7E0-F224ED96BF04}" type="pres">
      <dgm:prSet presAssocID="{F272C899-F68B-184F-B598-3E384B021597}" presName="matrix" presStyleCnt="0"/>
      <dgm:spPr/>
    </dgm:pt>
    <dgm:pt modelId="{4E5D3FA2-2D3E-6C40-B845-D17184339B57}" type="pres">
      <dgm:prSet presAssocID="{F272C899-F68B-184F-B598-3E384B021597}" presName="tile1" presStyleLbl="node1" presStyleIdx="0" presStyleCnt="4"/>
      <dgm:spPr/>
      <dgm:t>
        <a:bodyPr/>
        <a:lstStyle/>
        <a:p>
          <a:endParaRPr lang="en-US"/>
        </a:p>
      </dgm:t>
    </dgm:pt>
    <dgm:pt modelId="{4946E842-D999-E340-8CAA-226E1CC4DDAF}" type="pres">
      <dgm:prSet presAssocID="{F272C899-F68B-184F-B598-3E384B021597}" presName="tile1text" presStyleLbl="node1" presStyleIdx="0" presStyleCnt="4">
        <dgm:presLayoutVars>
          <dgm:chMax val="0"/>
          <dgm:chPref val="0"/>
          <dgm:bulletEnabled val="1"/>
        </dgm:presLayoutVars>
      </dgm:prSet>
      <dgm:spPr/>
      <dgm:t>
        <a:bodyPr/>
        <a:lstStyle/>
        <a:p>
          <a:endParaRPr lang="en-US"/>
        </a:p>
      </dgm:t>
    </dgm:pt>
    <dgm:pt modelId="{4075156F-66E5-2047-B2E0-796183DF6370}" type="pres">
      <dgm:prSet presAssocID="{F272C899-F68B-184F-B598-3E384B021597}" presName="tile2" presStyleLbl="node1" presStyleIdx="1" presStyleCnt="4" custLinFactNeighborX="5206"/>
      <dgm:spPr/>
      <dgm:t>
        <a:bodyPr/>
        <a:lstStyle/>
        <a:p>
          <a:endParaRPr lang="en-US"/>
        </a:p>
      </dgm:t>
    </dgm:pt>
    <dgm:pt modelId="{10478509-BE56-7B4C-8704-DFAC1E6D81B1}" type="pres">
      <dgm:prSet presAssocID="{F272C899-F68B-184F-B598-3E384B021597}" presName="tile2text" presStyleLbl="node1" presStyleIdx="1" presStyleCnt="4">
        <dgm:presLayoutVars>
          <dgm:chMax val="0"/>
          <dgm:chPref val="0"/>
          <dgm:bulletEnabled val="1"/>
        </dgm:presLayoutVars>
      </dgm:prSet>
      <dgm:spPr/>
      <dgm:t>
        <a:bodyPr/>
        <a:lstStyle/>
        <a:p>
          <a:endParaRPr lang="en-US"/>
        </a:p>
      </dgm:t>
    </dgm:pt>
    <dgm:pt modelId="{63CEF077-0D01-7A43-BE36-460B5FC563E8}" type="pres">
      <dgm:prSet presAssocID="{F272C899-F68B-184F-B598-3E384B021597}" presName="tile3" presStyleLbl="node1" presStyleIdx="2" presStyleCnt="4"/>
      <dgm:spPr/>
      <dgm:t>
        <a:bodyPr/>
        <a:lstStyle/>
        <a:p>
          <a:endParaRPr lang="en-US"/>
        </a:p>
      </dgm:t>
    </dgm:pt>
    <dgm:pt modelId="{19F64BAE-2C91-B14E-86A6-B6C4F97618B3}" type="pres">
      <dgm:prSet presAssocID="{F272C899-F68B-184F-B598-3E384B021597}" presName="tile3text" presStyleLbl="node1" presStyleIdx="2" presStyleCnt="4">
        <dgm:presLayoutVars>
          <dgm:chMax val="0"/>
          <dgm:chPref val="0"/>
          <dgm:bulletEnabled val="1"/>
        </dgm:presLayoutVars>
      </dgm:prSet>
      <dgm:spPr/>
      <dgm:t>
        <a:bodyPr/>
        <a:lstStyle/>
        <a:p>
          <a:endParaRPr lang="en-US"/>
        </a:p>
      </dgm:t>
    </dgm:pt>
    <dgm:pt modelId="{02D2BEFD-A168-5F48-929A-046B5F06D566}" type="pres">
      <dgm:prSet presAssocID="{F272C899-F68B-184F-B598-3E384B021597}" presName="tile4" presStyleLbl="node1" presStyleIdx="3" presStyleCnt="4"/>
      <dgm:spPr/>
      <dgm:t>
        <a:bodyPr/>
        <a:lstStyle/>
        <a:p>
          <a:endParaRPr lang="en-US"/>
        </a:p>
      </dgm:t>
    </dgm:pt>
    <dgm:pt modelId="{B9B9EBBE-89A7-734E-B08C-E40E94642A6C}" type="pres">
      <dgm:prSet presAssocID="{F272C899-F68B-184F-B598-3E384B021597}" presName="tile4text" presStyleLbl="node1" presStyleIdx="3" presStyleCnt="4">
        <dgm:presLayoutVars>
          <dgm:chMax val="0"/>
          <dgm:chPref val="0"/>
          <dgm:bulletEnabled val="1"/>
        </dgm:presLayoutVars>
      </dgm:prSet>
      <dgm:spPr/>
      <dgm:t>
        <a:bodyPr/>
        <a:lstStyle/>
        <a:p>
          <a:endParaRPr lang="en-US"/>
        </a:p>
      </dgm:t>
    </dgm:pt>
    <dgm:pt modelId="{5A5EEF1C-6C1F-6344-8B7C-F5647DFFA674}" type="pres">
      <dgm:prSet presAssocID="{F272C899-F68B-184F-B598-3E384B021597}" presName="centerTile" presStyleLbl="fgShp" presStyleIdx="0" presStyleCnt="1">
        <dgm:presLayoutVars>
          <dgm:chMax val="0"/>
          <dgm:chPref val="0"/>
        </dgm:presLayoutVars>
      </dgm:prSet>
      <dgm:spPr/>
      <dgm:t>
        <a:bodyPr/>
        <a:lstStyle/>
        <a:p>
          <a:endParaRPr lang="en-US"/>
        </a:p>
      </dgm:t>
    </dgm:pt>
  </dgm:ptLst>
  <dgm:cxnLst>
    <dgm:cxn modelId="{414936F7-5606-9341-829F-4159CE78F207}" srcId="{E93C8C83-6C9D-1948-BB97-1B12ADC10DD1}" destId="{66786766-D8B5-0743-8ED8-E650C9AC75F5}" srcOrd="0" destOrd="0" parTransId="{F0E7B3F7-9963-504A-A7CE-724356B1760B}" sibTransId="{BABB2680-C115-6544-9C3E-285A7728B328}"/>
    <dgm:cxn modelId="{04B9E5AF-3A10-2F4E-B1D1-9A61463CCE43}" srcId="{F272C899-F68B-184F-B598-3E384B021597}" destId="{E93C8C83-6C9D-1948-BB97-1B12ADC10DD1}" srcOrd="0" destOrd="0" parTransId="{693BD1B4-6052-9748-AB68-8A6872FF5ABC}" sibTransId="{7F2AEF6B-15B5-D34A-B9D5-8418B65A6586}"/>
    <dgm:cxn modelId="{A05D45BF-9BCA-8843-9D38-E4CDC87BED48}" srcId="{E93C8C83-6C9D-1948-BB97-1B12ADC10DD1}" destId="{3EFCDD1A-EA43-AD4A-AABF-2DC8D6ECFE38}" srcOrd="2" destOrd="0" parTransId="{066621B6-B7D0-2D43-A017-3620F4B057F4}" sibTransId="{079F2084-3640-9A45-92F5-EDE7CF76295C}"/>
    <dgm:cxn modelId="{0259A918-B528-0340-A0EA-2D4CE7C2A8F9}" type="presOf" srcId="{F272C899-F68B-184F-B598-3E384B021597}" destId="{D07E51D5-B976-1844-98B8-C7155CF1ABCD}" srcOrd="0" destOrd="0" presId="urn:microsoft.com/office/officeart/2005/8/layout/matrix1"/>
    <dgm:cxn modelId="{C75E2A31-206A-CD4B-815D-B8C9F8B709C7}" srcId="{E93C8C83-6C9D-1948-BB97-1B12ADC10DD1}" destId="{2DCD9602-6CD9-A849-A1FF-BBF04769A376}" srcOrd="1" destOrd="0" parTransId="{70EA1672-79C1-D04C-AD00-E0E561D1FC93}" sibTransId="{B78616F4-1F4D-FF40-9B4A-041BD7334B85}"/>
    <dgm:cxn modelId="{B5A30AED-ECA5-DA4C-B71C-7BD0BFE4EBD6}" type="presOf" srcId="{3EFCDD1A-EA43-AD4A-AABF-2DC8D6ECFE38}" destId="{19F64BAE-2C91-B14E-86A6-B6C4F97618B3}" srcOrd="1" destOrd="0" presId="urn:microsoft.com/office/officeart/2005/8/layout/matrix1"/>
    <dgm:cxn modelId="{035D937F-296E-F54D-AFC2-D2B4F7004DF9}" type="presOf" srcId="{A0552522-00E7-6947-868A-D565914003B8}" destId="{B9B9EBBE-89A7-734E-B08C-E40E94642A6C}" srcOrd="1" destOrd="0" presId="urn:microsoft.com/office/officeart/2005/8/layout/matrix1"/>
    <dgm:cxn modelId="{21099BFF-04E3-0845-B461-336D3B3D92EB}" type="presOf" srcId="{2DCD9602-6CD9-A849-A1FF-BBF04769A376}" destId="{4075156F-66E5-2047-B2E0-796183DF6370}" srcOrd="0" destOrd="0" presId="urn:microsoft.com/office/officeart/2005/8/layout/matrix1"/>
    <dgm:cxn modelId="{F7604002-6623-7E4C-979B-54627370CD24}" type="presOf" srcId="{A0552522-00E7-6947-868A-D565914003B8}" destId="{02D2BEFD-A168-5F48-929A-046B5F06D566}" srcOrd="0" destOrd="0" presId="urn:microsoft.com/office/officeart/2005/8/layout/matrix1"/>
    <dgm:cxn modelId="{51EB004E-0EED-9142-85BB-098B34F3EF73}" type="presOf" srcId="{66786766-D8B5-0743-8ED8-E650C9AC75F5}" destId="{4E5D3FA2-2D3E-6C40-B845-D17184339B57}" srcOrd="0" destOrd="0" presId="urn:microsoft.com/office/officeart/2005/8/layout/matrix1"/>
    <dgm:cxn modelId="{C99232F2-AB07-6049-AFE2-7E0E2220C7EF}" type="presOf" srcId="{3EFCDD1A-EA43-AD4A-AABF-2DC8D6ECFE38}" destId="{63CEF077-0D01-7A43-BE36-460B5FC563E8}" srcOrd="0" destOrd="0" presId="urn:microsoft.com/office/officeart/2005/8/layout/matrix1"/>
    <dgm:cxn modelId="{6840BEBD-A290-6D49-84F2-7F477D2141E7}" type="presOf" srcId="{E93C8C83-6C9D-1948-BB97-1B12ADC10DD1}" destId="{5A5EEF1C-6C1F-6344-8B7C-F5647DFFA674}" srcOrd="0" destOrd="0" presId="urn:microsoft.com/office/officeart/2005/8/layout/matrix1"/>
    <dgm:cxn modelId="{2C3D592D-FEDB-BD47-AF27-D77A44C4C797}" type="presOf" srcId="{2DCD9602-6CD9-A849-A1FF-BBF04769A376}" destId="{10478509-BE56-7B4C-8704-DFAC1E6D81B1}" srcOrd="1" destOrd="0" presId="urn:microsoft.com/office/officeart/2005/8/layout/matrix1"/>
    <dgm:cxn modelId="{3E452446-7285-2142-B93C-49F062BC470E}" type="presOf" srcId="{66786766-D8B5-0743-8ED8-E650C9AC75F5}" destId="{4946E842-D999-E340-8CAA-226E1CC4DDAF}" srcOrd="1" destOrd="0" presId="urn:microsoft.com/office/officeart/2005/8/layout/matrix1"/>
    <dgm:cxn modelId="{265A89AF-C2C3-914C-8E39-771F32D482B1}" srcId="{E93C8C83-6C9D-1948-BB97-1B12ADC10DD1}" destId="{A0552522-00E7-6947-868A-D565914003B8}" srcOrd="3" destOrd="0" parTransId="{719ABAE4-5002-C846-B024-F38A0E27EA92}" sibTransId="{9A5A07CD-1104-0D4E-AFFC-754B28B62CB0}"/>
    <dgm:cxn modelId="{99A3FF2A-72FB-DB48-B4E4-AC99C50BCC5B}" type="presParOf" srcId="{D07E51D5-B976-1844-98B8-C7155CF1ABCD}" destId="{AB2DA369-F515-F840-A7E0-F224ED96BF04}" srcOrd="0" destOrd="0" presId="urn:microsoft.com/office/officeart/2005/8/layout/matrix1"/>
    <dgm:cxn modelId="{2327573D-3ECA-1F4F-AB28-B5D35A4D3A24}" type="presParOf" srcId="{AB2DA369-F515-F840-A7E0-F224ED96BF04}" destId="{4E5D3FA2-2D3E-6C40-B845-D17184339B57}" srcOrd="0" destOrd="0" presId="urn:microsoft.com/office/officeart/2005/8/layout/matrix1"/>
    <dgm:cxn modelId="{2962B63B-7D57-924E-B9F8-31430BB334A7}" type="presParOf" srcId="{AB2DA369-F515-F840-A7E0-F224ED96BF04}" destId="{4946E842-D999-E340-8CAA-226E1CC4DDAF}" srcOrd="1" destOrd="0" presId="urn:microsoft.com/office/officeart/2005/8/layout/matrix1"/>
    <dgm:cxn modelId="{57D41DA6-3BBB-AE4B-8538-54BA022169BD}" type="presParOf" srcId="{AB2DA369-F515-F840-A7E0-F224ED96BF04}" destId="{4075156F-66E5-2047-B2E0-796183DF6370}" srcOrd="2" destOrd="0" presId="urn:microsoft.com/office/officeart/2005/8/layout/matrix1"/>
    <dgm:cxn modelId="{601950E0-77B0-F14E-8784-7CCD0D3E051B}" type="presParOf" srcId="{AB2DA369-F515-F840-A7E0-F224ED96BF04}" destId="{10478509-BE56-7B4C-8704-DFAC1E6D81B1}" srcOrd="3" destOrd="0" presId="urn:microsoft.com/office/officeart/2005/8/layout/matrix1"/>
    <dgm:cxn modelId="{524D4E57-D559-994D-B60D-ED6DE009DCC2}" type="presParOf" srcId="{AB2DA369-F515-F840-A7E0-F224ED96BF04}" destId="{63CEF077-0D01-7A43-BE36-460B5FC563E8}" srcOrd="4" destOrd="0" presId="urn:microsoft.com/office/officeart/2005/8/layout/matrix1"/>
    <dgm:cxn modelId="{F3CE8F9A-1753-B04C-A886-9B9042A1EF60}" type="presParOf" srcId="{AB2DA369-F515-F840-A7E0-F224ED96BF04}" destId="{19F64BAE-2C91-B14E-86A6-B6C4F97618B3}" srcOrd="5" destOrd="0" presId="urn:microsoft.com/office/officeart/2005/8/layout/matrix1"/>
    <dgm:cxn modelId="{55C184D7-86F5-C44C-9DE2-971658952374}" type="presParOf" srcId="{AB2DA369-F515-F840-A7E0-F224ED96BF04}" destId="{02D2BEFD-A168-5F48-929A-046B5F06D566}" srcOrd="6" destOrd="0" presId="urn:microsoft.com/office/officeart/2005/8/layout/matrix1"/>
    <dgm:cxn modelId="{737929FB-F12A-2F4B-83E9-88A971DFA548}" type="presParOf" srcId="{AB2DA369-F515-F840-A7E0-F224ED96BF04}" destId="{B9B9EBBE-89A7-734E-B08C-E40E94642A6C}" srcOrd="7" destOrd="0" presId="urn:microsoft.com/office/officeart/2005/8/layout/matrix1"/>
    <dgm:cxn modelId="{C7C4F255-9E54-A54C-9F74-7D0DF359F15C}" type="presParOf" srcId="{D07E51D5-B976-1844-98B8-C7155CF1ABCD}" destId="{5A5EEF1C-6C1F-6344-8B7C-F5647DFFA674}"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5D3FA2-2D3E-6C40-B845-D17184339B57}">
      <dsp:nvSpPr>
        <dsp:cNvPr id="0" name=""/>
        <dsp:cNvSpPr/>
      </dsp:nvSpPr>
      <dsp:spPr>
        <a:xfrm rot="16200000">
          <a:off x="508000" y="-508000"/>
          <a:ext cx="2032000" cy="3048000"/>
        </a:xfrm>
        <a:prstGeom prst="round1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Better prepare students for successful WBL experiences</a:t>
          </a:r>
          <a:endParaRPr lang="en-US" sz="2000" kern="1200" dirty="0">
            <a:latin typeface="Arial"/>
            <a:cs typeface="Arial"/>
          </a:endParaRPr>
        </a:p>
      </dsp:txBody>
      <dsp:txXfrm rot="5400000">
        <a:off x="0" y="0"/>
        <a:ext cx="3048000" cy="1524000"/>
      </dsp:txXfrm>
    </dsp:sp>
    <dsp:sp modelId="{4075156F-66E5-2047-B2E0-796183DF6370}">
      <dsp:nvSpPr>
        <dsp:cNvPr id="0" name=""/>
        <dsp:cNvSpPr/>
      </dsp:nvSpPr>
      <dsp:spPr>
        <a:xfrm>
          <a:off x="3048000" y="0"/>
          <a:ext cx="3048000" cy="2032000"/>
        </a:xfrm>
        <a:prstGeom prst="round1Rect">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Create formal partnerships with employers</a:t>
          </a:r>
          <a:endParaRPr lang="en-US" sz="2000" kern="1200" dirty="0">
            <a:latin typeface="Arial"/>
            <a:cs typeface="Arial"/>
          </a:endParaRPr>
        </a:p>
      </dsp:txBody>
      <dsp:txXfrm>
        <a:off x="3048000" y="0"/>
        <a:ext cx="3048000" cy="1524000"/>
      </dsp:txXfrm>
    </dsp:sp>
    <dsp:sp modelId="{63CEF077-0D01-7A43-BE36-460B5FC563E8}">
      <dsp:nvSpPr>
        <dsp:cNvPr id="0" name=""/>
        <dsp:cNvSpPr/>
      </dsp:nvSpPr>
      <dsp:spPr>
        <a:xfrm rot="10800000">
          <a:off x="0" y="2032000"/>
          <a:ext cx="3048000" cy="2032000"/>
        </a:xfrm>
        <a:prstGeom prst="round1Rect">
          <a:avLst/>
        </a:prstGeom>
        <a:solidFill>
          <a:schemeClr val="accent4">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Sequence WBL to help inform choices among postsecondary options</a:t>
          </a:r>
          <a:endParaRPr lang="en-US" sz="2000" kern="1200" dirty="0">
            <a:latin typeface="Arial"/>
            <a:cs typeface="Arial"/>
          </a:endParaRPr>
        </a:p>
      </dsp:txBody>
      <dsp:txXfrm rot="10800000">
        <a:off x="0" y="2539999"/>
        <a:ext cx="3048000" cy="1524000"/>
      </dsp:txXfrm>
    </dsp:sp>
    <dsp:sp modelId="{02D2BEFD-A168-5F48-929A-046B5F06D566}">
      <dsp:nvSpPr>
        <dsp:cNvPr id="0" name=""/>
        <dsp:cNvSpPr/>
      </dsp:nvSpPr>
      <dsp:spPr>
        <a:xfrm rot="5400000">
          <a:off x="3556000" y="1523999"/>
          <a:ext cx="2032000" cy="3048000"/>
        </a:xfrm>
        <a:prstGeom prst="round1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Arial"/>
              <a:cs typeface="Arial"/>
            </a:rPr>
            <a:t>Integrate WBL into career pathways </a:t>
          </a:r>
          <a:endParaRPr lang="en-US" sz="2000" kern="1200" dirty="0">
            <a:latin typeface="Arial"/>
            <a:cs typeface="Arial"/>
          </a:endParaRPr>
        </a:p>
      </dsp:txBody>
      <dsp:txXfrm rot="-5400000">
        <a:off x="3048000" y="2539999"/>
        <a:ext cx="3048000" cy="1524000"/>
      </dsp:txXfrm>
    </dsp:sp>
    <dsp:sp modelId="{5A5EEF1C-6C1F-6344-8B7C-F5647DFFA674}">
      <dsp:nvSpPr>
        <dsp:cNvPr id="0" name=""/>
        <dsp:cNvSpPr/>
      </dsp:nvSpPr>
      <dsp:spPr>
        <a:xfrm>
          <a:off x="2133600" y="1523999"/>
          <a:ext cx="1828800" cy="101600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Arial"/>
              <a:cs typeface="Arial"/>
            </a:rPr>
            <a:t>WBL</a:t>
          </a:r>
          <a:endParaRPr lang="en-US" sz="2000" b="1" kern="1200" dirty="0">
            <a:latin typeface="Arial"/>
            <a:cs typeface="Arial"/>
          </a:endParaRPr>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C725DDB-4D63-4446-9F35-9095D336AE82}" type="datetimeFigureOut">
              <a:rPr lang="en-US" smtClean="0"/>
              <a:t>11/9/15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47587D4-55C4-D74E-A7E0-C8D1276C098E}" type="slidenum">
              <a:rPr lang="en-US" smtClean="0"/>
              <a:t>‹#›</a:t>
            </a:fld>
            <a:endParaRPr lang="en-US"/>
          </a:p>
        </p:txBody>
      </p:sp>
    </p:spTree>
    <p:extLst>
      <p:ext uri="{BB962C8B-B14F-4D97-AF65-F5344CB8AC3E}">
        <p14:creationId xmlns:p14="http://schemas.microsoft.com/office/powerpoint/2010/main" val="1666832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52FEE4-9028-EB4A-AFAA-B1513BF2BD71}" type="datetimeFigureOut">
              <a:rPr lang="en-US" smtClean="0"/>
              <a:t>11/9/15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5F2F24-6D43-B143-BD76-E42627A0A7DE}" type="slidenum">
              <a:rPr lang="en-US" smtClean="0"/>
              <a:t>‹#›</a:t>
            </a:fld>
            <a:endParaRPr lang="en-US"/>
          </a:p>
        </p:txBody>
      </p:sp>
    </p:spTree>
    <p:extLst>
      <p:ext uri="{BB962C8B-B14F-4D97-AF65-F5344CB8AC3E}">
        <p14:creationId xmlns:p14="http://schemas.microsoft.com/office/powerpoint/2010/main" val="25233362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cde.ca.gov/ci/gs/hs/documents/cpaexecreport2010.pdf" TargetMode="External"/><Relationship Id="rId4" Type="http://schemas.openxmlformats.org/officeDocument/2006/relationships/hyperlink" Target="http://www.jff.org/sites/default/files/publications/materials/Lets-Get-Real-021715.pdf"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A5F2F24-6D43-B143-BD76-E42627A0A7DE}" type="slidenum">
              <a:rPr lang="en-US" smtClean="0"/>
              <a:t>1</a:t>
            </a:fld>
            <a:endParaRPr lang="en-US"/>
          </a:p>
        </p:txBody>
      </p:sp>
    </p:spTree>
    <p:extLst>
      <p:ext uri="{BB962C8B-B14F-4D97-AF65-F5344CB8AC3E}">
        <p14:creationId xmlns:p14="http://schemas.microsoft.com/office/powerpoint/2010/main" val="2060441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Shape 6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01" name="Shape 60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None/>
            </a:pPr>
            <a:endParaRPr sz="1200" b="0" i="0" u="none" strike="noStrike" cap="none" baseline="0">
              <a:solidFill>
                <a:schemeClr val="dk1"/>
              </a:solidFill>
              <a:latin typeface="Calibri"/>
              <a:ea typeface="Calibri"/>
              <a:cs typeface="Calibri"/>
              <a:sym typeface="Calibri"/>
            </a:endParaRPr>
          </a:p>
        </p:txBody>
      </p:sp>
      <p:sp>
        <p:nvSpPr>
          <p:cNvPr id="602" name="Shape 60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000000"/>
                </a:solidFill>
                <a:latin typeface="Calibri"/>
                <a:ea typeface="Calibri"/>
                <a:cs typeface="Calibri"/>
                <a:sym typeface="Calibri"/>
              </a:rPr>
              <a:t>15</a:t>
            </a:fld>
            <a:endParaRPr lang="en-US" sz="1200" b="0" i="0" u="none" strike="noStrike" cap="none" baseline="0">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Shape 7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731" name="Shape 7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20</a:t>
            </a:fld>
            <a:endParaRPr lang="en-US"/>
          </a:p>
        </p:txBody>
      </p:sp>
    </p:spTree>
    <p:extLst>
      <p:ext uri="{BB962C8B-B14F-4D97-AF65-F5344CB8AC3E}">
        <p14:creationId xmlns:p14="http://schemas.microsoft.com/office/powerpoint/2010/main" val="221387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21</a:t>
            </a:fld>
            <a:endParaRPr lang="en-US"/>
          </a:p>
        </p:txBody>
      </p:sp>
    </p:spTree>
    <p:extLst>
      <p:ext uri="{BB962C8B-B14F-4D97-AF65-F5344CB8AC3E}">
        <p14:creationId xmlns:p14="http://schemas.microsoft.com/office/powerpoint/2010/main" val="413548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SzPct val="100000"/>
              <a:buFont typeface="Lucida Grande"/>
              <a:buChar char="&gt;"/>
            </a:pPr>
            <a:r>
              <a:rPr lang="en-US" dirty="0" smtClean="0"/>
              <a:t>CA Partnership Academies (2009-10 academic year) </a:t>
            </a:r>
            <a:r>
              <a:rPr lang="en-US" baseline="30000" dirty="0" smtClean="0"/>
              <a:t>1</a:t>
            </a:r>
          </a:p>
          <a:p>
            <a:pPr lvl="1"/>
            <a:r>
              <a:rPr lang="en-US" dirty="0" smtClean="0"/>
              <a:t>95% graduation rate overall compared to 85% statewide </a:t>
            </a:r>
          </a:p>
          <a:p>
            <a:pPr lvl="2"/>
            <a:r>
              <a:rPr lang="en-US" dirty="0" smtClean="0"/>
              <a:t>16% higher rates for African American students</a:t>
            </a:r>
          </a:p>
          <a:p>
            <a:pPr lvl="2"/>
            <a:r>
              <a:rPr lang="en-US" dirty="0" smtClean="0"/>
              <a:t>14% higher rates for Hispanic students</a:t>
            </a:r>
          </a:p>
          <a:p>
            <a:pPr lvl="1"/>
            <a:r>
              <a:rPr lang="en-US" dirty="0" smtClean="0"/>
              <a:t>57% met A-G requirements compared to 37% statewide </a:t>
            </a:r>
          </a:p>
          <a:p>
            <a:pPr marL="342900" lvl="1" indent="-342900">
              <a:buSzPct val="100000"/>
              <a:buFont typeface="Lucida Grande"/>
              <a:buChar char="&gt;"/>
            </a:pPr>
            <a:r>
              <a:rPr lang="en-US" dirty="0" smtClean="0"/>
              <a:t>In one study, academies produced sustained earnings for students eight years after graduation that averaged 11 percent (or $2,088) more per year for Academy group members than for individuals in the non-Academy group </a:t>
            </a:r>
            <a:r>
              <a:rPr lang="en-US" baseline="30000" dirty="0" smtClean="0"/>
              <a:t>2</a:t>
            </a:r>
          </a:p>
          <a:p>
            <a:pPr marL="342900" lvl="1" indent="-342900">
              <a:buSzPct val="100000"/>
              <a:buFont typeface="Lucida Grande"/>
              <a:buChar char="&gt;"/>
            </a:pPr>
            <a:r>
              <a:rPr lang="en-US" baseline="30000" dirty="0" smtClean="0"/>
              <a:t>“</a:t>
            </a:r>
            <a:r>
              <a:rPr lang="en-US" dirty="0" smtClean="0"/>
              <a:t>…adolescents tend to learn best when their learning environment provides, as Halpern puts it, ‘a window to the adult world by blending academic and applied learning through introduction of apprenticeships, project-based learning, and other real-world applications’” </a:t>
            </a:r>
            <a:r>
              <a:rPr lang="en-US" baseline="30000" dirty="0" smtClean="0"/>
              <a:t>3</a:t>
            </a:r>
            <a:endParaRPr lang="en-US" sz="1800" baseline="30000" dirty="0" smtClean="0"/>
          </a:p>
          <a:p>
            <a:pPr marL="0" lvl="1" indent="0">
              <a:buNone/>
            </a:pPr>
            <a:r>
              <a:rPr lang="en-US" sz="1800" baseline="30000" dirty="0" smtClean="0"/>
              <a:t>1</a:t>
            </a:r>
            <a:r>
              <a:rPr lang="en-US" sz="1800" dirty="0" smtClean="0">
                <a:hlinkClick r:id="rId3"/>
              </a:rPr>
              <a:t>http://www.cde.ca.gov/ci/gs/hs/documents/cpaexecreport2010.pdf</a:t>
            </a:r>
            <a:r>
              <a:rPr lang="en-US" sz="1800" dirty="0" smtClean="0"/>
              <a:t> </a:t>
            </a:r>
          </a:p>
          <a:p>
            <a:pPr marL="0" lvl="1" indent="0">
              <a:buNone/>
            </a:pPr>
            <a:r>
              <a:rPr lang="en-US" sz="1800" baseline="30000" dirty="0" smtClean="0"/>
              <a:t>2 </a:t>
            </a:r>
            <a:r>
              <a:rPr lang="en-US" sz="1800" dirty="0" err="1" smtClean="0"/>
              <a:t>Kemple</a:t>
            </a:r>
            <a:r>
              <a:rPr lang="en-US" sz="1800" dirty="0" smtClean="0"/>
              <a:t>, J.J. (2004). Career Academies: Impacts on Labor Market Outcomes and Educational Attainment. New York: Manpower Demonstration Research Corporation; </a:t>
            </a:r>
            <a:r>
              <a:rPr lang="en-US" sz="1800" dirty="0" err="1" smtClean="0"/>
              <a:t>Kemple</a:t>
            </a:r>
            <a:r>
              <a:rPr lang="en-US" sz="1800" dirty="0" smtClean="0"/>
              <a:t>, J.J. (2008). Career Academies: Long-Term Impacts on Labor Market Outcomes, Educational Attainment, and Transitions to Adulthood. New York: Manpower Demonstration Research Corporation.</a:t>
            </a:r>
          </a:p>
          <a:p>
            <a:pPr marL="0" lvl="1" indent="0">
              <a:buNone/>
            </a:pPr>
            <a:r>
              <a:rPr lang="en-US" sz="1800" dirty="0" smtClean="0"/>
              <a:t> </a:t>
            </a:r>
            <a:r>
              <a:rPr lang="en-US" sz="1800" baseline="30000" dirty="0" smtClean="0"/>
              <a:t>3</a:t>
            </a:r>
            <a:r>
              <a:rPr lang="en-US" sz="1800" dirty="0" smtClean="0"/>
              <a:t> Hoffman, Nancy. (2015). </a:t>
            </a:r>
            <a:r>
              <a:rPr lang="en-US" sz="1800" i="1" dirty="0" smtClean="0"/>
              <a:t>Let’s Get Real: Deeper Learning and the Power of the Workplace</a:t>
            </a:r>
            <a:r>
              <a:rPr lang="en-US" sz="1800" dirty="0" smtClean="0"/>
              <a:t>. Jobs for the Future </a:t>
            </a:r>
            <a:r>
              <a:rPr lang="en-US" sz="1800" dirty="0" smtClean="0">
                <a:hlinkClick r:id="rId4"/>
              </a:rPr>
              <a:t>http://www.jff.org/sites/default/files/publications/materials/Lets-Get-Real-021715.pdf</a:t>
            </a:r>
            <a:r>
              <a:rPr lang="en-US" sz="1800" dirty="0" smtClean="0"/>
              <a:t>  </a:t>
            </a:r>
          </a:p>
          <a:p>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5</a:t>
            </a:fld>
            <a:endParaRPr lang="en-US"/>
          </a:p>
        </p:txBody>
      </p:sp>
    </p:spTree>
    <p:extLst>
      <p:ext uri="{BB962C8B-B14F-4D97-AF65-F5344CB8AC3E}">
        <p14:creationId xmlns:p14="http://schemas.microsoft.com/office/powerpoint/2010/main" val="3634488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will take some cleaning up of course, but this is</a:t>
            </a:r>
            <a:r>
              <a:rPr lang="en-US" baseline="0" dirty="0" smtClean="0"/>
              <a:t> the data slide from LL.</a:t>
            </a:r>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6</a:t>
            </a:fld>
            <a:endParaRPr lang="en-US"/>
          </a:p>
        </p:txBody>
      </p:sp>
    </p:spTree>
    <p:extLst>
      <p:ext uri="{BB962C8B-B14F-4D97-AF65-F5344CB8AC3E}">
        <p14:creationId xmlns:p14="http://schemas.microsoft.com/office/powerpoint/2010/main" val="2311999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7</a:t>
            </a:fld>
            <a:endParaRPr lang="en-US"/>
          </a:p>
        </p:txBody>
      </p:sp>
    </p:spTree>
    <p:extLst>
      <p:ext uri="{BB962C8B-B14F-4D97-AF65-F5344CB8AC3E}">
        <p14:creationId xmlns:p14="http://schemas.microsoft.com/office/powerpoint/2010/main" val="2272471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Need to look at CCPT grant and the local context to determine what</a:t>
            </a:r>
            <a:r>
              <a:rPr lang="en-US" baseline="0" dirty="0" smtClean="0"/>
              <a:t> happens which year.</a:t>
            </a:r>
          </a:p>
          <a:p>
            <a:endParaRPr lang="en-US" baseline="0" dirty="0" smtClean="0"/>
          </a:p>
          <a:p>
            <a:r>
              <a:rPr lang="en-US" baseline="0" dirty="0" smtClean="0"/>
              <a:t>5 min.</a:t>
            </a:r>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9</a:t>
            </a:fld>
            <a:endParaRPr lang="en-US" dirty="0"/>
          </a:p>
        </p:txBody>
      </p:sp>
    </p:spTree>
    <p:extLst>
      <p:ext uri="{BB962C8B-B14F-4D97-AF65-F5344CB8AC3E}">
        <p14:creationId xmlns:p14="http://schemas.microsoft.com/office/powerpoint/2010/main" val="1000577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could focus on how ITK is an intermediary,</a:t>
            </a:r>
            <a:r>
              <a:rPr lang="en-US" baseline="0" dirty="0" smtClean="0"/>
              <a:t> has maximized organizational capacity through leveraging county and WIB staff and perhaps their updated continuum.</a:t>
            </a:r>
            <a:endParaRPr lang="en-US" dirty="0" smtClean="0"/>
          </a:p>
          <a:p>
            <a:endParaRPr lang="en-US" dirty="0" smtClean="0"/>
          </a:p>
          <a:p>
            <a:r>
              <a:rPr lang="en-US" dirty="0" smtClean="0"/>
              <a:t>See slides from ITK</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A5F2F24-6D43-B143-BD76-E42627A0A7DE}" type="slidenum">
              <a:rPr lang="en-US" smtClean="0"/>
              <a:t>10</a:t>
            </a:fld>
            <a:endParaRPr lang="en-US"/>
          </a:p>
        </p:txBody>
      </p:sp>
    </p:spTree>
    <p:extLst>
      <p:ext uri="{BB962C8B-B14F-4D97-AF65-F5344CB8AC3E}">
        <p14:creationId xmlns:p14="http://schemas.microsoft.com/office/powerpoint/2010/main" val="1690060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2360"/>
              </a:spcBef>
            </a:pPr>
            <a:r>
              <a:rPr lang="en-US" dirty="0" smtClean="0">
                <a:solidFill>
                  <a:schemeClr val="accent1">
                    <a:lumMod val="75000"/>
                  </a:schemeClr>
                </a:solidFill>
              </a:rPr>
              <a:t>Some intermediaries may serve </a:t>
            </a:r>
            <a:r>
              <a:rPr lang="en-US" b="1" dirty="0" smtClean="0">
                <a:solidFill>
                  <a:schemeClr val="accent2"/>
                </a:solidFill>
              </a:rPr>
              <a:t>multiple functions</a:t>
            </a:r>
          </a:p>
          <a:p>
            <a:r>
              <a:rPr lang="en-US" dirty="0" smtClean="0">
                <a:solidFill>
                  <a:schemeClr val="accent1">
                    <a:lumMod val="75000"/>
                  </a:schemeClr>
                </a:solidFill>
              </a:rPr>
              <a:t>While some functions may be </a:t>
            </a:r>
            <a:r>
              <a:rPr lang="en-US" b="1" dirty="0" smtClean="0">
                <a:solidFill>
                  <a:schemeClr val="accent2"/>
                </a:solidFill>
              </a:rPr>
              <a:t>shared by multiple intermediaries</a:t>
            </a:r>
          </a:p>
          <a:p>
            <a:pPr defTabSz="899280">
              <a:defRPr/>
            </a:pPr>
            <a:endParaRPr lang="en-US" dirty="0">
              <a:solidFill>
                <a:schemeClr val="bg1">
                  <a:lumMod val="95000"/>
                </a:schemeClr>
              </a:solidFill>
            </a:endParaRPr>
          </a:p>
          <a:p>
            <a:endParaRPr lang="en-US" dirty="0"/>
          </a:p>
        </p:txBody>
      </p:sp>
      <p:sp>
        <p:nvSpPr>
          <p:cNvPr id="4" name="Date Placeholder 3"/>
          <p:cNvSpPr>
            <a:spLocks noGrp="1"/>
          </p:cNvSpPr>
          <p:nvPr>
            <p:ph type="dt" idx="10"/>
          </p:nvPr>
        </p:nvSpPr>
        <p:spPr/>
        <p:txBody>
          <a:bodyPr/>
          <a:lstStyle/>
          <a:p>
            <a:fld id="{7BCE80A7-7F5C-4CC7-896C-40DB0060CB78}" type="datetimeFigureOut">
              <a:rPr lang="en-US" smtClean="0">
                <a:solidFill>
                  <a:prstClr val="black"/>
                </a:solidFill>
                <a:latin typeface="Calibri"/>
              </a:rPr>
              <a:pPr/>
              <a:t>11/9/15</a:t>
            </a:fld>
            <a:endParaRPr lang="en-US" dirty="0">
              <a:solidFill>
                <a:prstClr val="black"/>
              </a:solidFill>
              <a:latin typeface="Calibri"/>
            </a:endParaRPr>
          </a:p>
        </p:txBody>
      </p:sp>
      <p:sp>
        <p:nvSpPr>
          <p:cNvPr id="5" name="Slide Number Placeholder 4"/>
          <p:cNvSpPr>
            <a:spLocks noGrp="1"/>
          </p:cNvSpPr>
          <p:nvPr>
            <p:ph type="sldNum" sz="quarter" idx="11"/>
          </p:nvPr>
        </p:nvSpPr>
        <p:spPr/>
        <p:txBody>
          <a:bodyPr/>
          <a:lstStyle/>
          <a:p>
            <a:fld id="{D432CD0C-8398-4BF8-8133-BE36EB6F2802}" type="slidenum">
              <a:rPr lang="en-US" smtClean="0">
                <a:solidFill>
                  <a:prstClr val="black"/>
                </a:solidFill>
                <a:latin typeface="Calibri"/>
              </a:rPr>
              <a:pPr/>
              <a:t>11</a:t>
            </a:fld>
            <a:endParaRPr lang="en-US" dirty="0">
              <a:solidFill>
                <a:prstClr val="black"/>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JENNIE</a:t>
            </a:r>
            <a:endParaRPr lang="en-US" dirty="0"/>
          </a:p>
        </p:txBody>
      </p:sp>
      <p:sp>
        <p:nvSpPr>
          <p:cNvPr id="4" name="Slide Number Placeholder 3"/>
          <p:cNvSpPr>
            <a:spLocks noGrp="1"/>
          </p:cNvSpPr>
          <p:nvPr>
            <p:ph type="sldNum" sz="quarter" idx="10"/>
          </p:nvPr>
        </p:nvSpPr>
        <p:spPr/>
        <p:txBody>
          <a:bodyPr/>
          <a:lstStyle/>
          <a:p>
            <a:fld id="{7877F0BC-1A04-3548-9C6E-4CEE6B4B1866}" type="slidenum">
              <a:rPr lang="en-US" smtClean="0"/>
              <a:t>13</a:t>
            </a:fld>
            <a:endParaRPr lang="en-US"/>
          </a:p>
        </p:txBody>
      </p:sp>
    </p:spTree>
    <p:extLst>
      <p:ext uri="{BB962C8B-B14F-4D97-AF65-F5344CB8AC3E}">
        <p14:creationId xmlns:p14="http://schemas.microsoft.com/office/powerpoint/2010/main" val="2430266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Shape 5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93" name="Shape 59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None/>
            </a:pPr>
            <a:endParaRPr sz="1200" b="0" i="0" u="none" strike="noStrike" cap="none" baseline="0">
              <a:solidFill>
                <a:schemeClr val="dk1"/>
              </a:solidFill>
              <a:latin typeface="Calibri"/>
              <a:ea typeface="Calibri"/>
              <a:cs typeface="Calibri"/>
              <a:sym typeface="Calibri"/>
            </a:endParaRPr>
          </a:p>
        </p:txBody>
      </p:sp>
      <p:sp>
        <p:nvSpPr>
          <p:cNvPr id="594" name="Shape 59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000000"/>
                </a:solidFill>
                <a:latin typeface="Calibri"/>
                <a:ea typeface="Calibri"/>
                <a:cs typeface="Calibri"/>
                <a:sym typeface="Calibri"/>
              </a:rPr>
              <a:t>14</a:t>
            </a:fld>
            <a:endParaRPr lang="en-US" sz="1200" b="0" i="0" u="none" strike="noStrike" cap="none" baseline="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714500"/>
            <a:ext cx="8229600" cy="46291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2F535CF6-78E6-204E-AB98-C09B348E109C}" type="slidenum">
              <a:rPr lang="en-US" smtClean="0"/>
              <a:t>‹#›</a:t>
            </a:fld>
            <a:endParaRPr lang="en-US"/>
          </a:p>
        </p:txBody>
      </p:sp>
    </p:spTree>
    <p:extLst>
      <p:ext uri="{BB962C8B-B14F-4D97-AF65-F5344CB8AC3E}">
        <p14:creationId xmlns:p14="http://schemas.microsoft.com/office/powerpoint/2010/main" val="1355679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tx1">
                    <a:lumMod val="65000"/>
                    <a:lumOff val="35000"/>
                  </a:schemeClr>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userDrawn="1"/>
        </p:nvSpPr>
        <p:spPr>
          <a:xfrm>
            <a:off x="0" y="1346200"/>
            <a:ext cx="9144000" cy="5511800"/>
          </a:xfrm>
          <a:prstGeom prst="rect">
            <a:avLst/>
          </a:prstGeom>
          <a:solidFill>
            <a:srgbClr val="DADAD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722313" y="4089400"/>
            <a:ext cx="7443787" cy="1362075"/>
          </a:xfrm>
        </p:spPr>
        <p:txBody>
          <a:bodyPr anchor="t">
            <a:normAutofit/>
          </a:bodyPr>
          <a:lstStyle>
            <a:lvl1pPr algn="l">
              <a:defRPr sz="2000" b="0" cap="all">
                <a:solidFill>
                  <a:srgbClr val="02275B"/>
                </a:solidFill>
              </a:defRPr>
            </a:lvl1pPr>
          </a:lstStyle>
          <a:p>
            <a:r>
              <a:rPr lang="en-US" dirty="0" smtClean="0"/>
              <a:t>Clicks to edit Master title style</a:t>
            </a:r>
            <a:endParaRPr lang="en-US" dirty="0"/>
          </a:p>
        </p:txBody>
      </p:sp>
      <p:sp>
        <p:nvSpPr>
          <p:cNvPr id="3" name="Text Placeholder 2"/>
          <p:cNvSpPr>
            <a:spLocks noGrp="1"/>
          </p:cNvSpPr>
          <p:nvPr>
            <p:ph type="body" idx="1" hasCustomPrompt="1"/>
          </p:nvPr>
        </p:nvSpPr>
        <p:spPr>
          <a:xfrm>
            <a:off x="722313" y="2589213"/>
            <a:ext cx="7443787" cy="1500187"/>
          </a:xfrm>
          <a:noFill/>
          <a:effectLst/>
        </p:spPr>
        <p:txBody>
          <a:bodyPr anchor="b">
            <a:normAutofit/>
          </a:bodyPr>
          <a:lstStyle>
            <a:lvl1pPr marL="0" indent="0">
              <a:buNone/>
              <a:defRPr sz="2800" b="1">
                <a:solidFill>
                  <a:srgbClr val="02275B"/>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2F535CF6-78E6-204E-AB98-C09B348E109C}" type="slidenum">
              <a:rPr lang="en-US" smtClean="0"/>
              <a:t>‹#›</a:t>
            </a:fld>
            <a:endParaRPr lang="en-US"/>
          </a:p>
        </p:txBody>
      </p:sp>
      <p:pic>
        <p:nvPicPr>
          <p:cNvPr id="4" name="Picture 3" descr="JFF_NewLogo_Stacked_white.eps"/>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287713" y="247648"/>
            <a:ext cx="2325688" cy="652485"/>
          </a:xfrm>
          <a:prstGeom prst="rect">
            <a:avLst/>
          </a:prstGeom>
        </p:spPr>
      </p:pic>
      <p:sp>
        <p:nvSpPr>
          <p:cNvPr id="7" name="Rectangle 6"/>
          <p:cNvSpPr/>
          <p:nvPr userDrawn="1"/>
        </p:nvSpPr>
        <p:spPr>
          <a:xfrm>
            <a:off x="5994400" y="88900"/>
            <a:ext cx="2997200" cy="914400"/>
          </a:xfrm>
          <a:prstGeom prst="rect">
            <a:avLst/>
          </a:prstGeom>
          <a:solidFill>
            <a:srgbClr val="0227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6489297"/>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3" name="Rectangle 2"/>
          <p:cNvSpPr/>
          <p:nvPr userDrawn="1"/>
        </p:nvSpPr>
        <p:spPr>
          <a:xfrm>
            <a:off x="0" y="1"/>
            <a:ext cx="9144000" cy="1316039"/>
          </a:xfrm>
          <a:prstGeom prst="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a:solidFill>
                  <a:schemeClr val="bg1"/>
                </a:solidFill>
                <a:latin typeface="+mn-lt"/>
              </a:defRPr>
            </a:lvl1pPr>
          </a:lstStyle>
          <a:p>
            <a:r>
              <a:rPr lang="en-US" dirty="0" smtClean="0"/>
              <a:t>Click to edit Master title style</a:t>
            </a:r>
            <a:endParaRPr lang="en-US" dirty="0"/>
          </a:p>
        </p:txBody>
      </p:sp>
      <p:sp>
        <p:nvSpPr>
          <p:cNvPr id="6" name="Content Placeholder 2"/>
          <p:cNvSpPr>
            <a:spLocks noGrp="1"/>
          </p:cNvSpPr>
          <p:nvPr>
            <p:ph idx="1"/>
          </p:nvPr>
        </p:nvSpPr>
        <p:spPr>
          <a:xfrm>
            <a:off x="501650" y="1600201"/>
            <a:ext cx="8185150" cy="4525963"/>
          </a:xfrm>
        </p:spPr>
        <p:txBody>
          <a:bodyPr>
            <a:noAutofit/>
          </a:bodyPr>
          <a:lstStyle>
            <a:lvl1pPr marL="231775" indent="-231775">
              <a:spcBef>
                <a:spcPts val="1200"/>
              </a:spcBef>
              <a:spcAft>
                <a:spcPts val="1200"/>
              </a:spcAft>
              <a:buClr>
                <a:srgbClr val="919600"/>
              </a:buClr>
              <a:buFont typeface="Arial" pitchFamily="34" charset="0"/>
              <a:buChar char="•"/>
              <a:defRPr sz="2800">
                <a:latin typeface="+mn-lt"/>
              </a:defRPr>
            </a:lvl1pPr>
            <a:lvl2pPr marL="463550" indent="-231775">
              <a:spcBef>
                <a:spcPts val="1200"/>
              </a:spcBef>
              <a:spcAft>
                <a:spcPts val="1200"/>
              </a:spcAft>
              <a:buClr>
                <a:srgbClr val="919600"/>
              </a:buClr>
              <a:buFont typeface="Arial" pitchFamily="34" charset="0"/>
              <a:buChar char="•"/>
              <a:defRPr sz="2400">
                <a:latin typeface="+mn-lt"/>
              </a:defRPr>
            </a:lvl2pPr>
            <a:lvl3pPr marL="795338" indent="-228600">
              <a:spcBef>
                <a:spcPts val="1200"/>
              </a:spcBef>
              <a:spcAft>
                <a:spcPts val="1200"/>
              </a:spcAft>
              <a:buFont typeface="Calibri" pitchFamily="34" charset="0"/>
              <a:buChar char="–"/>
              <a:defRPr sz="2000">
                <a:latin typeface="+mn-lt"/>
              </a:defRPr>
            </a:lvl3pPr>
            <a:lvl4pPr>
              <a:buNone/>
              <a:defRPr>
                <a:latin typeface="+mn-lt"/>
              </a:defRPr>
            </a:lvl4pPr>
            <a:lvl5pPr>
              <a:buNone/>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3" name="Rectangle 2"/>
          <p:cNvSpPr/>
          <p:nvPr userDrawn="1"/>
        </p:nvSpPr>
        <p:spPr>
          <a:xfrm>
            <a:off x="0" y="1"/>
            <a:ext cx="9144000" cy="1316039"/>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5" name="Title 1"/>
          <p:cNvSpPr>
            <a:spLocks noGrp="1"/>
          </p:cNvSpPr>
          <p:nvPr>
            <p:ph type="title"/>
          </p:nvPr>
        </p:nvSpPr>
        <p:spPr>
          <a:xfrm>
            <a:off x="2" y="0"/>
            <a:ext cx="9143999" cy="1304256"/>
          </a:xfrm>
        </p:spPr>
        <p:txBody>
          <a:bodyPr tIns="0" rIns="91440" bIns="0">
            <a:noAutofit/>
          </a:bodyPr>
          <a:lstStyle>
            <a:lvl1pPr algn="ctr">
              <a:lnSpc>
                <a:spcPct val="90000"/>
              </a:lnSpc>
              <a:defRPr sz="4400">
                <a:solidFill>
                  <a:schemeClr val="bg1"/>
                </a:solidFill>
                <a:latin typeface="+mn-lt"/>
              </a:defRPr>
            </a:lvl1pPr>
          </a:lstStyle>
          <a:p>
            <a:r>
              <a:rPr lang="en-US" dirty="0" smtClean="0"/>
              <a:t>Click to edit Master title style</a:t>
            </a:r>
            <a:endParaRPr lang="en-US" dirty="0"/>
          </a:p>
        </p:txBody>
      </p:sp>
      <p:sp>
        <p:nvSpPr>
          <p:cNvPr id="6" name="Content Placeholder 2"/>
          <p:cNvSpPr>
            <a:spLocks noGrp="1"/>
          </p:cNvSpPr>
          <p:nvPr>
            <p:ph idx="1"/>
          </p:nvPr>
        </p:nvSpPr>
        <p:spPr>
          <a:xfrm>
            <a:off x="501650" y="1600201"/>
            <a:ext cx="8185150" cy="4525963"/>
          </a:xfrm>
        </p:spPr>
        <p:txBody>
          <a:bodyPr>
            <a:noAutofit/>
          </a:bodyPr>
          <a:lstStyle>
            <a:lvl1pPr marL="231775" indent="-231775">
              <a:spcBef>
                <a:spcPts val="1200"/>
              </a:spcBef>
              <a:spcAft>
                <a:spcPts val="1200"/>
              </a:spcAft>
              <a:buClr>
                <a:schemeClr val="accent3"/>
              </a:buClr>
              <a:buFont typeface="Arial" pitchFamily="34" charset="0"/>
              <a:buChar char="•"/>
              <a:defRPr sz="2800">
                <a:latin typeface="+mn-lt"/>
              </a:defRPr>
            </a:lvl1pPr>
            <a:lvl2pPr marL="463550" indent="-231775">
              <a:spcBef>
                <a:spcPts val="1200"/>
              </a:spcBef>
              <a:spcAft>
                <a:spcPts val="1200"/>
              </a:spcAft>
              <a:buClr>
                <a:schemeClr val="accent3"/>
              </a:buClr>
              <a:buFont typeface="Arial" pitchFamily="34" charset="0"/>
              <a:buChar char="•"/>
              <a:defRPr sz="2400">
                <a:latin typeface="+mn-lt"/>
              </a:defRPr>
            </a:lvl2pPr>
            <a:lvl3pPr marL="795338" indent="-228600">
              <a:spcBef>
                <a:spcPts val="1200"/>
              </a:spcBef>
              <a:spcAft>
                <a:spcPts val="1200"/>
              </a:spcAft>
              <a:buFont typeface="Calibri" pitchFamily="34" charset="0"/>
              <a:buChar char="–"/>
              <a:defRPr sz="2000">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3" name="Rectangle 2"/>
          <p:cNvSpPr/>
          <p:nvPr userDrawn="1"/>
        </p:nvSpPr>
        <p:spPr>
          <a:xfrm>
            <a:off x="0" y="1"/>
            <a:ext cx="9144000" cy="1316039"/>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5" name="Title 1"/>
          <p:cNvSpPr>
            <a:spLocks noGrp="1"/>
          </p:cNvSpPr>
          <p:nvPr>
            <p:ph type="title"/>
          </p:nvPr>
        </p:nvSpPr>
        <p:spPr>
          <a:xfrm>
            <a:off x="2" y="0"/>
            <a:ext cx="9143999" cy="1304256"/>
          </a:xfrm>
        </p:spPr>
        <p:txBody>
          <a:bodyPr tIns="0" rIns="91440" bIns="0">
            <a:noAutofit/>
          </a:bodyPr>
          <a:lstStyle>
            <a:lvl1pPr algn="ctr">
              <a:lnSpc>
                <a:spcPct val="90000"/>
              </a:lnSpc>
              <a:defRPr sz="4400">
                <a:solidFill>
                  <a:schemeClr val="tx1">
                    <a:lumMod val="65000"/>
                    <a:lumOff val="35000"/>
                  </a:schemeClr>
                </a:solidFill>
                <a:latin typeface="+mn-lt"/>
              </a:defRPr>
            </a:lvl1pPr>
          </a:lstStyle>
          <a:p>
            <a:r>
              <a:rPr lang="en-US" dirty="0" smtClean="0"/>
              <a:t>Click to edit Master title style</a:t>
            </a:r>
            <a:endParaRPr lang="en-US" dirty="0"/>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6" name="Content Placeholder 2"/>
          <p:cNvSpPr>
            <a:spLocks noGrp="1"/>
          </p:cNvSpPr>
          <p:nvPr>
            <p:ph idx="1"/>
          </p:nvPr>
        </p:nvSpPr>
        <p:spPr>
          <a:xfrm>
            <a:off x="501650" y="1600201"/>
            <a:ext cx="8185150" cy="4525963"/>
          </a:xfrm>
        </p:spPr>
        <p:txBody>
          <a:bodyPr>
            <a:noAutofit/>
          </a:bodyPr>
          <a:lstStyle>
            <a:lvl1pPr marL="231775" indent="-231775">
              <a:spcBef>
                <a:spcPts val="1200"/>
              </a:spcBef>
              <a:spcAft>
                <a:spcPts val="1200"/>
              </a:spcAft>
              <a:buClr>
                <a:schemeClr val="tx1">
                  <a:lumMod val="50000"/>
                  <a:lumOff val="50000"/>
                </a:schemeClr>
              </a:buClr>
              <a:buFont typeface="Arial" pitchFamily="34" charset="0"/>
              <a:buChar char="•"/>
              <a:defRPr sz="2800">
                <a:latin typeface="+mn-lt"/>
              </a:defRPr>
            </a:lvl1pPr>
            <a:lvl2pPr marL="463550" indent="-231775">
              <a:spcBef>
                <a:spcPts val="1200"/>
              </a:spcBef>
              <a:spcAft>
                <a:spcPts val="1200"/>
              </a:spcAft>
              <a:buClr>
                <a:schemeClr val="tx1">
                  <a:lumMod val="50000"/>
                  <a:lumOff val="50000"/>
                </a:schemeClr>
              </a:buClr>
              <a:buFont typeface="Arial" pitchFamily="34" charset="0"/>
              <a:buChar char="•"/>
              <a:defRPr sz="2400">
                <a:latin typeface="+mn-lt"/>
              </a:defRPr>
            </a:lvl2pPr>
            <a:lvl3pPr marL="795338" indent="-228600">
              <a:spcBef>
                <a:spcPts val="1200"/>
              </a:spcBef>
              <a:spcAft>
                <a:spcPts val="1200"/>
              </a:spcAft>
              <a:buClr>
                <a:schemeClr val="tx1">
                  <a:lumMod val="50000"/>
                  <a:lumOff val="50000"/>
                </a:schemeClr>
              </a:buClr>
              <a:buFont typeface="Calibri" pitchFamily="34" charset="0"/>
              <a:buChar char="–"/>
              <a:defRPr sz="2000">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A8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031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tx1">
                    <a:lumMod val="65000"/>
                    <a:lumOff val="35000"/>
                  </a:schemeClr>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1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D9D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tx1">
                    <a:lumMod val="65000"/>
                    <a:lumOff val="35000"/>
                  </a:schemeClr>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A8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0" y="2229870"/>
            <a:ext cx="3563377" cy="2063226"/>
          </a:xfrm>
        </p:spPr>
        <p:txBody>
          <a:bodyPr tIns="0" rIns="91440" bIns="0">
            <a:noAutofit/>
          </a:bodyPr>
          <a:lstStyle>
            <a:lvl1pPr algn="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A8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6" name="Title 1"/>
          <p:cNvSpPr txBox="1">
            <a:spLocks/>
          </p:cNvSpPr>
          <p:nvPr userDrawn="1"/>
        </p:nvSpPr>
        <p:spPr>
          <a:xfrm>
            <a:off x="5184068" y="2229870"/>
            <a:ext cx="3563377" cy="2063226"/>
          </a:xfrm>
          <a:prstGeom prst="rect">
            <a:avLst/>
          </a:prstGeom>
        </p:spPr>
        <p:txBody>
          <a:bodyPr vert="horz" lIns="91440" tIns="0" rIns="91440" bIns="0" rtlCol="0" anchor="ctr">
            <a:noAutofit/>
          </a:bodyPr>
          <a:lstStyle>
            <a:lvl1pPr algn="r">
              <a:lnSpc>
                <a:spcPct val="90000"/>
              </a:lnSpc>
              <a:defRPr sz="4400" i="1">
                <a:solidFill>
                  <a:schemeClr val="bg1"/>
                </a:solidFill>
                <a:latin typeface="+mn-lt"/>
              </a:defRPr>
            </a:lvl1pPr>
          </a:lstStyle>
          <a:p>
            <a:pPr algn="l" defTabSz="914400">
              <a:spcBef>
                <a:spcPct val="0"/>
              </a:spcBef>
              <a:defRPr/>
            </a:pPr>
            <a:r>
              <a:rPr lang="en-US" dirty="0" smtClean="0">
                <a:solidFill>
                  <a:prstClr val="white"/>
                </a:solidFill>
                <a:latin typeface="Calibri"/>
              </a:rPr>
              <a:t>Click to edit Master title style</a:t>
            </a:r>
            <a:endParaRPr lang="en-US" dirty="0">
              <a:solidFill>
                <a:prstClr val="white"/>
              </a:solidFill>
              <a:latin typeface="Calibri"/>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 name="Rectangle 2"/>
          <p:cNvSpPr/>
          <p:nvPr userDrawn="1"/>
        </p:nvSpPr>
        <p:spPr>
          <a:xfrm>
            <a:off x="1587" y="0"/>
            <a:ext cx="914241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0" y="2229870"/>
            <a:ext cx="3563377" cy="2063226"/>
          </a:xfrm>
        </p:spPr>
        <p:txBody>
          <a:bodyPr tIns="0" rIns="91440" bIns="0">
            <a:noAutofit/>
          </a:bodyPr>
          <a:lstStyle>
            <a:lvl1pPr algn="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714500"/>
            <a:ext cx="4038600" cy="4629150"/>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714500"/>
            <a:ext cx="4038600" cy="4629150"/>
          </a:xfrm>
        </p:spPr>
        <p:txBody>
          <a:bodyPr>
            <a:normAutofit/>
          </a:bodyPr>
          <a:lstStyle>
            <a:lvl1pPr>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fld id="{2F535CF6-78E6-204E-AB98-C09B348E109C}" type="slidenum">
              <a:rPr lang="en-US" smtClean="0"/>
              <a:t>‹#›</a:t>
            </a:fld>
            <a:endParaRPr lang="en-US"/>
          </a:p>
        </p:txBody>
      </p:sp>
    </p:spTree>
    <p:extLst>
      <p:ext uri="{BB962C8B-B14F-4D97-AF65-F5344CB8AC3E}">
        <p14:creationId xmlns:p14="http://schemas.microsoft.com/office/powerpoint/2010/main" val="9355714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7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6" name="Title 1"/>
          <p:cNvSpPr txBox="1">
            <a:spLocks/>
          </p:cNvSpPr>
          <p:nvPr userDrawn="1"/>
        </p:nvSpPr>
        <p:spPr>
          <a:xfrm>
            <a:off x="5184068" y="2229870"/>
            <a:ext cx="3563377" cy="2063226"/>
          </a:xfrm>
          <a:prstGeom prst="rect">
            <a:avLst/>
          </a:prstGeom>
        </p:spPr>
        <p:txBody>
          <a:bodyPr vert="horz" lIns="91440" tIns="0" rIns="91440" bIns="0" rtlCol="0" anchor="ctr">
            <a:noAutofit/>
          </a:bodyPr>
          <a:lstStyle>
            <a:lvl1pPr algn="r">
              <a:lnSpc>
                <a:spcPct val="90000"/>
              </a:lnSpc>
              <a:defRPr sz="4400" i="1">
                <a:solidFill>
                  <a:schemeClr val="bg1"/>
                </a:solidFill>
                <a:latin typeface="+mn-lt"/>
              </a:defRPr>
            </a:lvl1pPr>
          </a:lstStyle>
          <a:p>
            <a:pPr algn="l" defTabSz="914400">
              <a:spcBef>
                <a:spcPct val="0"/>
              </a:spcBef>
              <a:defRPr/>
            </a:pPr>
            <a:r>
              <a:rPr lang="en-US" dirty="0" smtClean="0">
                <a:solidFill>
                  <a:prstClr val="white"/>
                </a:solidFill>
                <a:latin typeface="Calibri"/>
              </a:rPr>
              <a:t>Click to edit Master title style</a:t>
            </a:r>
            <a:endParaRPr lang="en-US" dirty="0">
              <a:solidFill>
                <a:prstClr val="white"/>
              </a:solidFill>
              <a:latin typeface="Calibri"/>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8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rgbClr val="031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0" y="2229870"/>
            <a:ext cx="3563377" cy="2063226"/>
          </a:xfrm>
        </p:spPr>
        <p:txBody>
          <a:bodyPr tIns="0" rIns="91440" bIns="0">
            <a:noAutofit/>
          </a:bodyPr>
          <a:lstStyle>
            <a:lvl1pPr algn="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9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6" name="Title 1"/>
          <p:cNvSpPr txBox="1">
            <a:spLocks/>
          </p:cNvSpPr>
          <p:nvPr userDrawn="1"/>
        </p:nvSpPr>
        <p:spPr>
          <a:xfrm>
            <a:off x="5184068" y="2229870"/>
            <a:ext cx="3563377" cy="2063226"/>
          </a:xfrm>
          <a:prstGeom prst="rect">
            <a:avLst/>
          </a:prstGeom>
        </p:spPr>
        <p:txBody>
          <a:bodyPr vert="horz" lIns="91440" tIns="0" rIns="91440" bIns="0" rtlCol="0" anchor="ctr">
            <a:noAutofit/>
          </a:bodyPr>
          <a:lstStyle>
            <a:lvl1pPr algn="r">
              <a:lnSpc>
                <a:spcPct val="90000"/>
              </a:lnSpc>
              <a:defRPr sz="4400" i="1">
                <a:solidFill>
                  <a:schemeClr val="bg1"/>
                </a:solidFill>
                <a:latin typeface="+mn-lt"/>
              </a:defRPr>
            </a:lvl1pPr>
          </a:lstStyle>
          <a:p>
            <a:pPr algn="l" defTabSz="914400">
              <a:spcBef>
                <a:spcPct val="0"/>
              </a:spcBef>
              <a:defRPr/>
            </a:pPr>
            <a:r>
              <a:rPr lang="en-US" dirty="0" smtClean="0">
                <a:solidFill>
                  <a:prstClr val="white"/>
                </a:solidFill>
                <a:latin typeface="Calibri"/>
              </a:rPr>
              <a:t>Click to edit Master title style</a:t>
            </a:r>
            <a:endParaRPr lang="en-US" dirty="0">
              <a:solidFill>
                <a:prstClr val="white"/>
              </a:solidFill>
              <a:latin typeface="Calibri"/>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5" name="Title 1"/>
          <p:cNvSpPr>
            <a:spLocks noGrp="1"/>
          </p:cNvSpPr>
          <p:nvPr>
            <p:ph type="title"/>
          </p:nvPr>
        </p:nvSpPr>
        <p:spPr>
          <a:xfrm>
            <a:off x="2" y="0"/>
            <a:ext cx="9143999" cy="1316725"/>
          </a:xfrm>
        </p:spPr>
        <p:txBody>
          <a:bodyPr tIns="0" rIns="91440" bIns="0">
            <a:noAutofit/>
          </a:bodyPr>
          <a:lstStyle>
            <a:lvl1pPr algn="ctr">
              <a:lnSpc>
                <a:spcPct val="90000"/>
              </a:lnSpc>
              <a:defRPr sz="4400" i="1">
                <a:solidFill>
                  <a:schemeClr val="bg1"/>
                </a:solidFill>
                <a:latin typeface="+mn-lt"/>
              </a:defRPr>
            </a:lvl1pPr>
          </a:lstStyle>
          <a:p>
            <a:r>
              <a:rPr lang="en-US" dirty="0"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9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6" name="Content Placeholder 2"/>
          <p:cNvSpPr>
            <a:spLocks noGrp="1"/>
          </p:cNvSpPr>
          <p:nvPr>
            <p:ph idx="1"/>
          </p:nvPr>
        </p:nvSpPr>
        <p:spPr>
          <a:xfrm>
            <a:off x="501650" y="2420888"/>
            <a:ext cx="3674306" cy="3705276"/>
          </a:xfrm>
        </p:spPr>
        <p:txBody>
          <a:bodyPr>
            <a:noAutofit/>
          </a:bodyPr>
          <a:lstStyle>
            <a:lvl1pPr marL="0" indent="0" algn="r">
              <a:spcBef>
                <a:spcPts val="1200"/>
              </a:spcBef>
              <a:spcAft>
                <a:spcPts val="1200"/>
              </a:spcAft>
              <a:buClr>
                <a:schemeClr val="tx1">
                  <a:lumMod val="65000"/>
                  <a:lumOff val="35000"/>
                </a:schemeClr>
              </a:buClr>
              <a:buFont typeface="Arial" pitchFamily="34" charset="0"/>
              <a:buNone/>
              <a:defRPr sz="2800">
                <a:solidFill>
                  <a:schemeClr val="bg1"/>
                </a:solidFill>
                <a:latin typeface="+mn-lt"/>
              </a:defRPr>
            </a:lvl1pPr>
            <a:lvl2pPr marL="0" indent="0" algn="r">
              <a:spcBef>
                <a:spcPts val="1200"/>
              </a:spcBef>
              <a:spcAft>
                <a:spcPts val="1200"/>
              </a:spcAft>
              <a:buClr>
                <a:schemeClr val="tx1">
                  <a:lumMod val="65000"/>
                  <a:lumOff val="35000"/>
                </a:schemeClr>
              </a:buClr>
              <a:buFont typeface="Arial" pitchFamily="34" charset="0"/>
              <a:buNone/>
              <a:defRPr sz="2400">
                <a:solidFill>
                  <a:schemeClr val="bg1"/>
                </a:solidFill>
                <a:latin typeface="+mn-lt"/>
              </a:defRPr>
            </a:lvl2pPr>
            <a:lvl3pPr marL="0" indent="0" algn="r">
              <a:spcBef>
                <a:spcPts val="1200"/>
              </a:spcBef>
              <a:spcAft>
                <a:spcPts val="1200"/>
              </a:spcAft>
              <a:buClr>
                <a:schemeClr val="tx1">
                  <a:lumMod val="65000"/>
                  <a:lumOff val="35000"/>
                </a:schemeClr>
              </a:buClr>
              <a:buFont typeface="Calibri" pitchFamily="34" charset="0"/>
              <a:buNone/>
              <a:defRPr sz="2000">
                <a:solidFill>
                  <a:schemeClr val="bg1"/>
                </a:solidFill>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16EEEEB8-713A-4609-95C9-1480CC2FDB5E}" type="slidenum">
              <a:rPr lang="en-US" smtClean="0">
                <a:solidFill>
                  <a:prstClr val="white"/>
                </a:solidFill>
                <a:latin typeface="Calibri"/>
              </a:rPr>
              <a:pPr/>
              <a:t>‹#›</a:t>
            </a:fld>
            <a:endParaRPr lang="en-US" dirty="0">
              <a:solidFill>
                <a:prstClr val="white"/>
              </a:solidFill>
              <a:latin typeface="Calibri"/>
            </a:endParaRPr>
          </a:p>
        </p:txBody>
      </p:sp>
      <p:sp>
        <p:nvSpPr>
          <p:cNvPr id="6" name="Content Placeholder 2"/>
          <p:cNvSpPr>
            <a:spLocks noGrp="1"/>
          </p:cNvSpPr>
          <p:nvPr>
            <p:ph idx="1"/>
          </p:nvPr>
        </p:nvSpPr>
        <p:spPr>
          <a:xfrm>
            <a:off x="4894138" y="2420888"/>
            <a:ext cx="3674306" cy="3705276"/>
          </a:xfrm>
        </p:spPr>
        <p:txBody>
          <a:bodyPr>
            <a:noAutofit/>
          </a:bodyPr>
          <a:lstStyle>
            <a:lvl1pPr marL="0" indent="0" algn="l">
              <a:spcBef>
                <a:spcPts val="1200"/>
              </a:spcBef>
              <a:spcAft>
                <a:spcPts val="1200"/>
              </a:spcAft>
              <a:buClr>
                <a:schemeClr val="tx1">
                  <a:lumMod val="65000"/>
                  <a:lumOff val="35000"/>
                </a:schemeClr>
              </a:buClr>
              <a:buFont typeface="Arial" pitchFamily="34" charset="0"/>
              <a:buNone/>
              <a:defRPr sz="2800">
                <a:solidFill>
                  <a:schemeClr val="bg1"/>
                </a:solidFill>
                <a:latin typeface="+mn-lt"/>
              </a:defRPr>
            </a:lvl1pPr>
            <a:lvl2pPr marL="0" indent="0" algn="l">
              <a:spcBef>
                <a:spcPts val="1200"/>
              </a:spcBef>
              <a:spcAft>
                <a:spcPts val="1200"/>
              </a:spcAft>
              <a:buClr>
                <a:schemeClr val="tx1">
                  <a:lumMod val="65000"/>
                  <a:lumOff val="35000"/>
                </a:schemeClr>
              </a:buClr>
              <a:buFont typeface="Arial" pitchFamily="34" charset="0"/>
              <a:buNone/>
              <a:defRPr sz="2400">
                <a:solidFill>
                  <a:schemeClr val="bg1"/>
                </a:solidFill>
                <a:latin typeface="+mn-lt"/>
              </a:defRPr>
            </a:lvl2pPr>
            <a:lvl3pPr marL="0" indent="0" algn="l">
              <a:spcBef>
                <a:spcPts val="1200"/>
              </a:spcBef>
              <a:spcAft>
                <a:spcPts val="1200"/>
              </a:spcAft>
              <a:buClr>
                <a:schemeClr val="tx1">
                  <a:lumMod val="65000"/>
                  <a:lumOff val="35000"/>
                </a:schemeClr>
              </a:buClr>
              <a:buFont typeface="Calibri" pitchFamily="34" charset="0"/>
              <a:buNone/>
              <a:defRPr sz="2000">
                <a:solidFill>
                  <a:schemeClr val="bg1"/>
                </a:solidFill>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6" name="Content Placeholder 2"/>
          <p:cNvSpPr>
            <a:spLocks noGrp="1"/>
          </p:cNvSpPr>
          <p:nvPr>
            <p:ph idx="1"/>
          </p:nvPr>
        </p:nvSpPr>
        <p:spPr>
          <a:xfrm>
            <a:off x="501650" y="2420888"/>
            <a:ext cx="3674306" cy="3705276"/>
          </a:xfrm>
        </p:spPr>
        <p:txBody>
          <a:bodyPr>
            <a:noAutofit/>
          </a:bodyPr>
          <a:lstStyle>
            <a:lvl1pPr marL="0" indent="0" algn="r">
              <a:spcBef>
                <a:spcPts val="1200"/>
              </a:spcBef>
              <a:spcAft>
                <a:spcPts val="1200"/>
              </a:spcAft>
              <a:buClr>
                <a:schemeClr val="tx1">
                  <a:lumMod val="65000"/>
                  <a:lumOff val="35000"/>
                </a:schemeClr>
              </a:buClr>
              <a:buFont typeface="Arial" pitchFamily="34" charset="0"/>
              <a:buNone/>
              <a:defRPr sz="2800">
                <a:latin typeface="+mn-lt"/>
              </a:defRPr>
            </a:lvl1pPr>
            <a:lvl2pPr marL="0" indent="0" algn="r">
              <a:spcBef>
                <a:spcPts val="1200"/>
              </a:spcBef>
              <a:spcAft>
                <a:spcPts val="1200"/>
              </a:spcAft>
              <a:buClr>
                <a:schemeClr val="tx1">
                  <a:lumMod val="65000"/>
                  <a:lumOff val="35000"/>
                </a:schemeClr>
              </a:buClr>
              <a:buFont typeface="Arial" pitchFamily="34" charset="0"/>
              <a:buNone/>
              <a:defRPr sz="2400">
                <a:latin typeface="+mn-lt"/>
              </a:defRPr>
            </a:lvl2pPr>
            <a:lvl3pPr marL="0" indent="0" algn="r">
              <a:spcBef>
                <a:spcPts val="1200"/>
              </a:spcBef>
              <a:spcAft>
                <a:spcPts val="1200"/>
              </a:spcAft>
              <a:buClr>
                <a:schemeClr val="tx1">
                  <a:lumMod val="65000"/>
                  <a:lumOff val="35000"/>
                </a:schemeClr>
              </a:buClr>
              <a:buFont typeface="Calibri" pitchFamily="34" charset="0"/>
              <a:buNone/>
              <a:defRPr sz="2000">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3" name="Rectangle 2"/>
          <p:cNvSpPr/>
          <p:nvPr userDrawn="1"/>
        </p:nvSpPr>
        <p:spPr>
          <a:xfrm>
            <a:off x="-1" y="1"/>
            <a:ext cx="9142413" cy="685800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latin typeface="Calibri"/>
            </a:endParaRPr>
          </a:p>
        </p:txBody>
      </p:sp>
      <p:sp>
        <p:nvSpPr>
          <p:cNvPr id="4" name="Slide Number Placeholder 3"/>
          <p:cNvSpPr>
            <a:spLocks noGrp="1"/>
          </p:cNvSpPr>
          <p:nvPr>
            <p:ph type="sldNum" sz="quarter" idx="12"/>
          </p:nvPr>
        </p:nvSpPr>
        <p:spPr/>
        <p:txBody>
          <a:bodyPr/>
          <a:lstStyle>
            <a:lvl1pPr>
              <a:defRPr>
                <a:solidFill>
                  <a:schemeClr val="tx1">
                    <a:lumMod val="65000"/>
                    <a:lumOff val="35000"/>
                  </a:schemeClr>
                </a:solidFill>
              </a:defRPr>
            </a:lvl1pPr>
          </a:lstStyle>
          <a:p>
            <a:fld id="{16EEEEB8-713A-4609-95C9-1480CC2FDB5E}" type="slidenum">
              <a:rPr lang="en-US" smtClean="0">
                <a:solidFill>
                  <a:prstClr val="black">
                    <a:lumMod val="65000"/>
                    <a:lumOff val="35000"/>
                  </a:prstClr>
                </a:solidFill>
                <a:latin typeface="Calibri"/>
              </a:rPr>
              <a:pPr/>
              <a:t>‹#›</a:t>
            </a:fld>
            <a:endParaRPr lang="en-US" dirty="0">
              <a:solidFill>
                <a:prstClr val="black">
                  <a:lumMod val="65000"/>
                  <a:lumOff val="35000"/>
                </a:prstClr>
              </a:solidFill>
              <a:latin typeface="Calibri"/>
            </a:endParaRPr>
          </a:p>
        </p:txBody>
      </p:sp>
      <p:sp>
        <p:nvSpPr>
          <p:cNvPr id="6" name="Content Placeholder 2"/>
          <p:cNvSpPr>
            <a:spLocks noGrp="1"/>
          </p:cNvSpPr>
          <p:nvPr>
            <p:ph idx="1"/>
          </p:nvPr>
        </p:nvSpPr>
        <p:spPr>
          <a:xfrm>
            <a:off x="4894138" y="2420888"/>
            <a:ext cx="3674306" cy="3705276"/>
          </a:xfrm>
        </p:spPr>
        <p:txBody>
          <a:bodyPr>
            <a:noAutofit/>
          </a:bodyPr>
          <a:lstStyle>
            <a:lvl1pPr marL="0" indent="0" algn="l">
              <a:spcBef>
                <a:spcPts val="1200"/>
              </a:spcBef>
              <a:spcAft>
                <a:spcPts val="1200"/>
              </a:spcAft>
              <a:buClr>
                <a:schemeClr val="tx1">
                  <a:lumMod val="65000"/>
                  <a:lumOff val="35000"/>
                </a:schemeClr>
              </a:buClr>
              <a:buFont typeface="Arial" pitchFamily="34" charset="0"/>
              <a:buNone/>
              <a:defRPr sz="2800">
                <a:latin typeface="+mn-lt"/>
              </a:defRPr>
            </a:lvl1pPr>
            <a:lvl2pPr marL="0" indent="0" algn="l">
              <a:spcBef>
                <a:spcPts val="1200"/>
              </a:spcBef>
              <a:spcAft>
                <a:spcPts val="1200"/>
              </a:spcAft>
              <a:buClr>
                <a:schemeClr val="tx1">
                  <a:lumMod val="65000"/>
                  <a:lumOff val="35000"/>
                </a:schemeClr>
              </a:buClr>
              <a:buFont typeface="Arial" pitchFamily="34" charset="0"/>
              <a:buNone/>
              <a:defRPr sz="2400">
                <a:latin typeface="+mn-lt"/>
              </a:defRPr>
            </a:lvl2pPr>
            <a:lvl3pPr marL="0" indent="0" algn="l">
              <a:spcBef>
                <a:spcPts val="1200"/>
              </a:spcBef>
              <a:spcAft>
                <a:spcPts val="1200"/>
              </a:spcAft>
              <a:buClr>
                <a:schemeClr val="tx1">
                  <a:lumMod val="65000"/>
                  <a:lumOff val="35000"/>
                </a:schemeClr>
              </a:buClr>
              <a:buFont typeface="Calibri" pitchFamily="34" charset="0"/>
              <a:buNone/>
              <a:defRPr sz="2000">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457200" y="1598613"/>
            <a:ext cx="4040188" cy="639762"/>
          </a:xfrm>
        </p:spPr>
        <p:txBody>
          <a:bodyPr anchor="b">
            <a:noAutofit/>
          </a:bodyPr>
          <a:lstStyle>
            <a:lvl1pPr marL="0" indent="0">
              <a:buNone/>
              <a:defRPr sz="2200" b="1" cap="none">
                <a:solidFill>
                  <a:srgbClr val="02275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38374"/>
            <a:ext cx="4040188" cy="4105275"/>
          </a:xfrm>
        </p:spPr>
        <p:txBody>
          <a:bodyPr>
            <a:normAutofit/>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hasCustomPrompt="1"/>
          </p:nvPr>
        </p:nvSpPr>
        <p:spPr>
          <a:xfrm>
            <a:off x="4645025" y="1598613"/>
            <a:ext cx="4041775" cy="639762"/>
          </a:xfrm>
        </p:spPr>
        <p:txBody>
          <a:bodyPr anchor="b">
            <a:noAutofit/>
          </a:bodyPr>
          <a:lstStyle>
            <a:lvl1pPr marL="0" indent="0">
              <a:buNone/>
              <a:defRPr sz="2200" b="1">
                <a:solidFill>
                  <a:srgbClr val="02275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238374"/>
            <a:ext cx="4041775" cy="4105275"/>
          </a:xfrm>
        </p:spPr>
        <p:txBody>
          <a:bodyPr>
            <a:normAutofit/>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8"/>
          <p:cNvSpPr>
            <a:spLocks noGrp="1"/>
          </p:cNvSpPr>
          <p:nvPr>
            <p:ph type="sldNum" sz="quarter" idx="12"/>
          </p:nvPr>
        </p:nvSpPr>
        <p:spPr/>
        <p:txBody>
          <a:bodyPr/>
          <a:lstStyle/>
          <a:p>
            <a:fld id="{2F535CF6-78E6-204E-AB98-C09B348E109C}" type="slidenum">
              <a:rPr lang="en-US" smtClean="0"/>
              <a:t>‹#›</a:t>
            </a:fld>
            <a:endParaRPr lang="en-US"/>
          </a:p>
        </p:txBody>
      </p:sp>
    </p:spTree>
    <p:extLst>
      <p:ext uri="{BB962C8B-B14F-4D97-AF65-F5344CB8AC3E}">
        <p14:creationId xmlns:p14="http://schemas.microsoft.com/office/powerpoint/2010/main" val="1639052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fld id="{2F535CF6-78E6-204E-AB98-C09B348E109C}" type="slidenum">
              <a:rPr lang="en-US" smtClean="0"/>
              <a:t>‹#›</a:t>
            </a:fld>
            <a:endParaRPr lang="en-US"/>
          </a:p>
        </p:txBody>
      </p:sp>
    </p:spTree>
    <p:extLst>
      <p:ext uri="{BB962C8B-B14F-4D97-AF65-F5344CB8AC3E}">
        <p14:creationId xmlns:p14="http://schemas.microsoft.com/office/powerpoint/2010/main" val="3866873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535CF6-78E6-204E-AB98-C09B348E109C}" type="slidenum">
              <a:rPr lang="en-US" smtClean="0"/>
              <a:t>‹#›</a:t>
            </a:fld>
            <a:endParaRPr lang="en-US"/>
          </a:p>
        </p:txBody>
      </p:sp>
    </p:spTree>
    <p:extLst>
      <p:ext uri="{BB962C8B-B14F-4D97-AF65-F5344CB8AC3E}">
        <p14:creationId xmlns:p14="http://schemas.microsoft.com/office/powerpoint/2010/main" val="2287715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9" name="Rectangle 8"/>
          <p:cNvSpPr/>
          <p:nvPr userDrawn="1"/>
        </p:nvSpPr>
        <p:spPr>
          <a:xfrm>
            <a:off x="0" y="6057900"/>
            <a:ext cx="9144000" cy="800100"/>
          </a:xfrm>
          <a:prstGeom prst="rect">
            <a:avLst/>
          </a:prstGeom>
          <a:solidFill>
            <a:srgbClr val="DADAD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1320800"/>
            <a:ext cx="9144000" cy="47371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1"/>
          <p:cNvSpPr>
            <a:spLocks noGrp="1"/>
          </p:cNvSpPr>
          <p:nvPr>
            <p:ph type="title" hasCustomPrompt="1"/>
          </p:nvPr>
        </p:nvSpPr>
        <p:spPr>
          <a:xfrm>
            <a:off x="507999" y="4719692"/>
            <a:ext cx="8278272" cy="1362075"/>
          </a:xfrm>
        </p:spPr>
        <p:txBody>
          <a:bodyPr anchor="t">
            <a:normAutofit/>
          </a:bodyPr>
          <a:lstStyle>
            <a:lvl1pPr algn="l">
              <a:defRPr sz="2400" b="0" cap="none">
                <a:solidFill>
                  <a:schemeClr val="tx1">
                    <a:lumMod val="50000"/>
                    <a:lumOff val="50000"/>
                  </a:schemeClr>
                </a:solidFill>
              </a:defRPr>
            </a:lvl1pPr>
          </a:lstStyle>
          <a:p>
            <a:r>
              <a:rPr lang="en-US" dirty="0" smtClean="0"/>
              <a:t>Clicks to edit master title style</a:t>
            </a:r>
            <a:endParaRPr lang="en-US" dirty="0"/>
          </a:p>
        </p:txBody>
      </p:sp>
      <p:sp>
        <p:nvSpPr>
          <p:cNvPr id="7" name="Text Placeholder 2"/>
          <p:cNvSpPr>
            <a:spLocks noGrp="1"/>
          </p:cNvSpPr>
          <p:nvPr>
            <p:ph type="body" idx="1" hasCustomPrompt="1"/>
          </p:nvPr>
        </p:nvSpPr>
        <p:spPr>
          <a:xfrm>
            <a:off x="507999" y="3655916"/>
            <a:ext cx="8278272" cy="1068333"/>
          </a:xfrm>
          <a:noFill/>
          <a:effectLst/>
        </p:spPr>
        <p:txBody>
          <a:bodyPr anchor="t">
            <a:normAutofit/>
          </a:bodyPr>
          <a:lstStyle>
            <a:lvl1pPr marL="0" indent="0">
              <a:buNone/>
              <a:defRPr sz="2800" b="1" cap="all">
                <a:solidFill>
                  <a:srgbClr val="02275B"/>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2" name="TextBox 1"/>
          <p:cNvSpPr txBox="1"/>
          <p:nvPr userDrawn="1"/>
        </p:nvSpPr>
        <p:spPr>
          <a:xfrm>
            <a:off x="2176084" y="6358826"/>
            <a:ext cx="4495800" cy="246221"/>
          </a:xfrm>
          <a:prstGeom prst="rect">
            <a:avLst/>
          </a:prstGeom>
          <a:noFill/>
        </p:spPr>
        <p:txBody>
          <a:bodyPr wrap="square" rtlCol="0">
            <a:spAutoFit/>
          </a:bodyPr>
          <a:lstStyle/>
          <a:p>
            <a:pPr algn="ctr"/>
            <a:r>
              <a:rPr lang="en-US" sz="1000" b="1" dirty="0" smtClean="0">
                <a:solidFill>
                  <a:srgbClr val="02275B"/>
                </a:solidFill>
                <a:latin typeface="Arial"/>
                <a:cs typeface="Arial"/>
              </a:rPr>
              <a:t>PATHWAYS</a:t>
            </a:r>
            <a:r>
              <a:rPr lang="en-US" sz="1000" baseline="0" dirty="0" smtClean="0">
                <a:solidFill>
                  <a:srgbClr val="02275B"/>
                </a:solidFill>
                <a:latin typeface="Arial"/>
                <a:cs typeface="Arial"/>
              </a:rPr>
              <a:t> TO </a:t>
            </a:r>
            <a:r>
              <a:rPr lang="en-US" sz="1000" b="1" baseline="0" dirty="0" smtClean="0">
                <a:solidFill>
                  <a:srgbClr val="02275B"/>
                </a:solidFill>
                <a:latin typeface="Arial"/>
                <a:cs typeface="Arial"/>
              </a:rPr>
              <a:t>ECONOMIC</a:t>
            </a:r>
            <a:r>
              <a:rPr lang="en-US" sz="1000" baseline="0" dirty="0" smtClean="0">
                <a:solidFill>
                  <a:srgbClr val="02275B"/>
                </a:solidFill>
                <a:latin typeface="Arial"/>
                <a:cs typeface="Arial"/>
              </a:rPr>
              <a:t> OPPORTUNITY</a:t>
            </a:r>
            <a:endParaRPr lang="en-US" sz="1000" dirty="0">
              <a:solidFill>
                <a:srgbClr val="02275B"/>
              </a:solidFill>
              <a:latin typeface="Arial"/>
              <a:cs typeface="Arial"/>
            </a:endParaRPr>
          </a:p>
        </p:txBody>
      </p:sp>
      <p:pic>
        <p:nvPicPr>
          <p:cNvPr id="11" name="Picture 10" descr="JFF_NewLogo_Stacked.eps"/>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887284" y="1856450"/>
            <a:ext cx="3387027" cy="950250"/>
          </a:xfrm>
          <a:prstGeom prst="rect">
            <a:avLst/>
          </a:prstGeom>
        </p:spPr>
      </p:pic>
      <p:sp>
        <p:nvSpPr>
          <p:cNvPr id="3" name="Rectangle 2"/>
          <p:cNvSpPr/>
          <p:nvPr userDrawn="1"/>
        </p:nvSpPr>
        <p:spPr>
          <a:xfrm>
            <a:off x="5994400" y="88900"/>
            <a:ext cx="2997200" cy="914400"/>
          </a:xfrm>
          <a:prstGeom prst="rect">
            <a:avLst/>
          </a:prstGeom>
          <a:solidFill>
            <a:srgbClr val="0227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282794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BD9AF-3175-4A9F-8EA3-80E7AD008292}" type="datetimeFigureOut">
              <a:rPr lang="en-US" smtClean="0">
                <a:solidFill>
                  <a:prstClr val="black">
                    <a:tint val="75000"/>
                  </a:prstClr>
                </a:solidFill>
                <a:latin typeface="Calibri"/>
              </a:rPr>
              <a:pPr/>
              <a:t>11/9/15</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CEFB8D93-4D94-4D0F-B871-5406449A4521}"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6.xml"/><Relationship Id="rId20" Type="http://schemas.openxmlformats.org/officeDocument/2006/relationships/slideLayout" Target="../slideLayouts/slideLayout27.xml"/><Relationship Id="rId21" Type="http://schemas.openxmlformats.org/officeDocument/2006/relationships/slideLayout" Target="../slideLayouts/slideLayout28.xml"/><Relationship Id="rId22" Type="http://schemas.openxmlformats.org/officeDocument/2006/relationships/slideLayout" Target="../slideLayouts/slideLayout29.xml"/><Relationship Id="rId23" Type="http://schemas.openxmlformats.org/officeDocument/2006/relationships/slideLayout" Target="../slideLayouts/slideLayout30.xml"/><Relationship Id="rId24" Type="http://schemas.openxmlformats.org/officeDocument/2006/relationships/slideLayout" Target="../slideLayouts/slideLayout31.xml"/><Relationship Id="rId25" Type="http://schemas.openxmlformats.org/officeDocument/2006/relationships/slideLayout" Target="../slideLayouts/slideLayout32.xml"/><Relationship Id="rId26" Type="http://schemas.openxmlformats.org/officeDocument/2006/relationships/slideLayout" Target="../slideLayouts/slideLayout33.xml"/><Relationship Id="rId27" Type="http://schemas.openxmlformats.org/officeDocument/2006/relationships/slideLayout" Target="../slideLayouts/slideLayout34.xml"/><Relationship Id="rId28" Type="http://schemas.openxmlformats.org/officeDocument/2006/relationships/slideLayout" Target="../slideLayouts/slideLayout35.xml"/><Relationship Id="rId29" Type="http://schemas.openxmlformats.org/officeDocument/2006/relationships/slideLayout" Target="../slideLayouts/slideLayout36.xml"/><Relationship Id="rId30" Type="http://schemas.openxmlformats.org/officeDocument/2006/relationships/slideLayout" Target="../slideLayouts/slideLayout37.xml"/><Relationship Id="rId31" Type="http://schemas.openxmlformats.org/officeDocument/2006/relationships/theme" Target="../theme/theme2.xml"/><Relationship Id="rId10" Type="http://schemas.openxmlformats.org/officeDocument/2006/relationships/slideLayout" Target="../slideLayouts/slideLayout17.xml"/><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slideLayout" Target="../slideLayouts/slideLayout20.xml"/><Relationship Id="rId14" Type="http://schemas.openxmlformats.org/officeDocument/2006/relationships/slideLayout" Target="../slideLayouts/slideLayout21.xml"/><Relationship Id="rId15" Type="http://schemas.openxmlformats.org/officeDocument/2006/relationships/slideLayout" Target="../slideLayouts/slideLayout22.xml"/><Relationship Id="rId16" Type="http://schemas.openxmlformats.org/officeDocument/2006/relationships/slideLayout" Target="../slideLayouts/slideLayout23.xml"/><Relationship Id="rId17" Type="http://schemas.openxmlformats.org/officeDocument/2006/relationships/slideLayout" Target="../slideLayouts/slideLayout24.xml"/><Relationship Id="rId18" Type="http://schemas.openxmlformats.org/officeDocument/2006/relationships/slideLayout" Target="../slideLayouts/slideLayout25.xml"/><Relationship Id="rId19" Type="http://schemas.openxmlformats.org/officeDocument/2006/relationships/slideLayout" Target="../slideLayouts/slideLayout26.xml"/><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ADADA"/>
        </a:solidFill>
        <a:effectLst/>
      </p:bgPr>
    </p:bg>
    <p:spTree>
      <p:nvGrpSpPr>
        <p:cNvPr id="1" name=""/>
        <p:cNvGrpSpPr/>
        <p:nvPr/>
      </p:nvGrpSpPr>
      <p:grpSpPr>
        <a:xfrm>
          <a:off x="0" y="0"/>
          <a:ext cx="0" cy="0"/>
          <a:chOff x="0" y="0"/>
          <a:chExt cx="0" cy="0"/>
        </a:xfrm>
      </p:grpSpPr>
      <p:sp>
        <p:nvSpPr>
          <p:cNvPr id="5" name="Rectangle 4"/>
          <p:cNvSpPr/>
          <p:nvPr userDrawn="1"/>
        </p:nvSpPr>
        <p:spPr>
          <a:xfrm>
            <a:off x="184150" y="1460500"/>
            <a:ext cx="8775700" cy="5260975"/>
          </a:xfrm>
          <a:prstGeom prst="rect">
            <a:avLst/>
          </a:prstGeom>
          <a:solidFill>
            <a:schemeClr val="bg1"/>
          </a:solidFill>
          <a:ln>
            <a:noFill/>
          </a:ln>
          <a:effectLst>
            <a:outerShdw blurRad="40000" dist="23000" dir="5400000"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0" y="0"/>
            <a:ext cx="9144000" cy="1143000"/>
          </a:xfrm>
          <a:prstGeom prst="rect">
            <a:avLst/>
          </a:prstGeom>
          <a:solidFill>
            <a:srgbClr val="0227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01800"/>
            <a:ext cx="8229600" cy="4641850"/>
          </a:xfrm>
          <a:prstGeom prst="rect">
            <a:avLst/>
          </a:prstGeom>
          <a:noFill/>
          <a:ln>
            <a:noFill/>
          </a:ln>
          <a:effectLst/>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436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35CF6-78E6-204E-AB98-C09B348E109C}" type="slidenum">
              <a:rPr lang="en-US" smtClean="0"/>
              <a:t>‹#›</a:t>
            </a:fld>
            <a:endParaRPr lang="en-US"/>
          </a:p>
        </p:txBody>
      </p:sp>
      <p:sp>
        <p:nvSpPr>
          <p:cNvPr id="2" name="Title Placeholder 1"/>
          <p:cNvSpPr>
            <a:spLocks noGrp="1"/>
          </p:cNvSpPr>
          <p:nvPr>
            <p:ph type="title"/>
          </p:nvPr>
        </p:nvSpPr>
        <p:spPr>
          <a:xfrm>
            <a:off x="457201" y="274638"/>
            <a:ext cx="57150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Rectangle 7"/>
          <p:cNvSpPr/>
          <p:nvPr userDrawn="1"/>
        </p:nvSpPr>
        <p:spPr>
          <a:xfrm>
            <a:off x="0" y="1130300"/>
            <a:ext cx="9144000" cy="177800"/>
          </a:xfrm>
          <a:prstGeom prst="rect">
            <a:avLst/>
          </a:prstGeom>
          <a:solidFill>
            <a:srgbClr val="9EAD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JFF_NewLogo_Stacked_white.eps"/>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6361111" y="247648"/>
            <a:ext cx="2325688" cy="652485"/>
          </a:xfrm>
          <a:prstGeom prst="rect">
            <a:avLst/>
          </a:prstGeom>
        </p:spPr>
      </p:pic>
    </p:spTree>
    <p:extLst>
      <p:ext uri="{BB962C8B-B14F-4D97-AF65-F5344CB8AC3E}">
        <p14:creationId xmlns:p14="http://schemas.microsoft.com/office/powerpoint/2010/main" val="280658308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Lst>
  <p:timing>
    <p:tnLst>
      <p:par>
        <p:cTn xmlns:p14="http://schemas.microsoft.com/office/powerpoint/2010/main" id="1" dur="indefinite" restart="never" nodeType="tmRoot"/>
      </p:par>
    </p:tnLst>
  </p:timing>
  <p:txStyles>
    <p:titleStyle>
      <a:lvl1pPr algn="l" defTabSz="457200" rtl="0" eaLnBrk="1" latinLnBrk="0" hangingPunct="1">
        <a:spcBef>
          <a:spcPct val="0"/>
        </a:spcBef>
        <a:buNone/>
        <a:defRPr sz="2000" b="1" kern="1200" cap="all">
          <a:solidFill>
            <a:schemeClr val="bg1"/>
          </a:solidFill>
          <a:latin typeface="Arial"/>
          <a:ea typeface="+mj-ea"/>
          <a:cs typeface="Arial"/>
        </a:defRPr>
      </a:lvl1pPr>
    </p:titleStyle>
    <p:bodyStyle>
      <a:lvl1pPr marL="342900" indent="-342900" algn="l" defTabSz="457200" rtl="0" eaLnBrk="1" latinLnBrk="0" hangingPunct="1">
        <a:spcBef>
          <a:spcPts val="600"/>
        </a:spcBef>
        <a:spcAft>
          <a:spcPts val="600"/>
        </a:spcAft>
        <a:buClr>
          <a:srgbClr val="04254E"/>
        </a:buClr>
        <a:buSzPct val="100000"/>
        <a:buFont typeface="Lucida Grande"/>
        <a:buChar char="&gt;"/>
        <a:defRPr sz="2400" kern="1200">
          <a:solidFill>
            <a:schemeClr val="tx1"/>
          </a:solidFill>
          <a:latin typeface="Arial"/>
          <a:ea typeface="+mn-ea"/>
          <a:cs typeface="Arial"/>
        </a:defRPr>
      </a:lvl1pPr>
      <a:lvl2pPr marL="800100" indent="-347663" algn="l" defTabSz="457200" rtl="0" eaLnBrk="1" latinLnBrk="0" hangingPunct="1">
        <a:spcBef>
          <a:spcPts val="600"/>
        </a:spcBef>
        <a:spcAft>
          <a:spcPts val="600"/>
        </a:spcAft>
        <a:buClr>
          <a:srgbClr val="04254E"/>
        </a:buClr>
        <a:buFont typeface="Arial"/>
        <a:buChar char="–"/>
        <a:defRPr sz="2400" kern="1200">
          <a:solidFill>
            <a:schemeClr val="tx1"/>
          </a:solidFill>
          <a:latin typeface="Arial"/>
          <a:ea typeface="+mn-ea"/>
          <a:cs typeface="Arial"/>
        </a:defRPr>
      </a:lvl2pPr>
      <a:lvl3pPr marL="1143000" indent="-338138" algn="l" defTabSz="457200" rtl="0" eaLnBrk="1" latinLnBrk="0" hangingPunct="1">
        <a:spcBef>
          <a:spcPts val="600"/>
        </a:spcBef>
        <a:spcAft>
          <a:spcPts val="600"/>
        </a:spcAft>
        <a:buClr>
          <a:srgbClr val="04254E"/>
        </a:buClr>
        <a:buFont typeface="Arial"/>
        <a:buChar char="•"/>
        <a:defRPr sz="2400" kern="1200">
          <a:solidFill>
            <a:schemeClr val="tx1"/>
          </a:solidFill>
          <a:latin typeface="Arial"/>
          <a:ea typeface="+mn-ea"/>
          <a:cs typeface="Arial"/>
        </a:defRPr>
      </a:lvl3pPr>
      <a:lvl4pPr marL="1371600" indent="-341313" algn="l" defTabSz="457200" rtl="0" eaLnBrk="1" latinLnBrk="0" hangingPunct="1">
        <a:spcBef>
          <a:spcPts val="600"/>
        </a:spcBef>
        <a:spcAft>
          <a:spcPts val="600"/>
        </a:spcAft>
        <a:buClr>
          <a:srgbClr val="04254E"/>
        </a:buClr>
        <a:buFont typeface="Arial"/>
        <a:buChar char="–"/>
        <a:defRPr sz="2400" kern="1200">
          <a:solidFill>
            <a:schemeClr val="tx1"/>
          </a:solidFill>
          <a:latin typeface="Arial"/>
          <a:ea typeface="+mn-ea"/>
          <a:cs typeface="Arial"/>
        </a:defRPr>
      </a:lvl4pPr>
      <a:lvl5pPr marL="1663700" indent="-285750" algn="l" defTabSz="457200" rtl="0" eaLnBrk="1" latinLnBrk="0" hangingPunct="1">
        <a:spcBef>
          <a:spcPts val="600"/>
        </a:spcBef>
        <a:spcAft>
          <a:spcPts val="600"/>
        </a:spcAft>
        <a:buClr>
          <a:srgbClr val="04254E"/>
        </a:buClr>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687BD9AF-3175-4A9F-8EA3-80E7AD008292}" type="datetimeFigureOut">
              <a:rPr lang="en-US" smtClean="0">
                <a:solidFill>
                  <a:prstClr val="black">
                    <a:tint val="75000"/>
                  </a:prstClr>
                </a:solidFill>
                <a:latin typeface="Calibri"/>
              </a:rPr>
              <a:pPr defTabSz="914400"/>
              <a:t>11/9/15</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CEFB8D93-4D94-4D0F-B871-5406449A4521}" type="slidenum">
              <a:rPr lang="en-US" smtClean="0">
                <a:solidFill>
                  <a:prstClr val="black">
                    <a:tint val="75000"/>
                  </a:prstClr>
                </a:solidFill>
                <a:latin typeface="Calibri"/>
              </a:rPr>
              <a:pPr defTabSz="914400"/>
              <a:t>‹#›</a:t>
            </a:fld>
            <a:endParaRPr lang="en-US" dirty="0">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Lst>
  <p:transition xmlns:p14="http://schemas.microsoft.com/office/powerpoint/2010/main">
    <p:fade/>
  </p:transition>
  <p:timing>
    <p:tnLst>
      <p:par>
        <p:cTn xmlns:p14="http://schemas.microsoft.com/office/powerpoint/2010/mai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emf"/><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10.emf"/></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tags" Target="../tags/tag1.xml"/><Relationship Id="rId2"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999" y="4503254"/>
            <a:ext cx="8278272" cy="1015473"/>
          </a:xfrm>
        </p:spPr>
        <p:txBody>
          <a:bodyPr>
            <a:normAutofit fontScale="90000"/>
          </a:bodyPr>
          <a:lstStyle/>
          <a:p>
            <a:r>
              <a:rPr lang="en-US" dirty="0" smtClean="0"/>
              <a:t/>
            </a:r>
            <a:br>
              <a:rPr lang="en-US" dirty="0" smtClean="0"/>
            </a:br>
            <a:r>
              <a:rPr lang="en-US" dirty="0" smtClean="0"/>
              <a:t>Fall 2015 CCPT Project Directors Summit</a:t>
            </a:r>
            <a:br>
              <a:rPr lang="en-US" dirty="0" smtClean="0"/>
            </a:br>
            <a:r>
              <a:rPr lang="en-US" dirty="0" smtClean="0"/>
              <a:t>Jobs for the </a:t>
            </a:r>
            <a:r>
              <a:rPr lang="en-US" dirty="0" smtClean="0"/>
              <a:t>Future | </a:t>
            </a:r>
            <a:r>
              <a:rPr lang="en-US" dirty="0" smtClean="0"/>
              <a:t>November </a:t>
            </a:r>
            <a:r>
              <a:rPr lang="en-US" dirty="0" smtClean="0"/>
              <a:t>10, 2015</a:t>
            </a:r>
            <a:endParaRPr lang="en-US" dirty="0"/>
          </a:p>
        </p:txBody>
      </p:sp>
      <p:sp>
        <p:nvSpPr>
          <p:cNvPr id="3" name="Text Placeholder 2"/>
          <p:cNvSpPr>
            <a:spLocks noGrp="1"/>
          </p:cNvSpPr>
          <p:nvPr>
            <p:ph type="body" idx="1"/>
          </p:nvPr>
        </p:nvSpPr>
        <p:spPr/>
        <p:txBody>
          <a:bodyPr>
            <a:normAutofit fontScale="92500"/>
          </a:bodyPr>
          <a:lstStyle/>
          <a:p>
            <a:pPr>
              <a:spcBef>
                <a:spcPts val="300"/>
              </a:spcBef>
              <a:spcAft>
                <a:spcPts val="300"/>
              </a:spcAft>
            </a:pPr>
            <a:r>
              <a:rPr lang="en-US" dirty="0" smtClean="0"/>
              <a:t>Regional Work-Based Learning Systems:</a:t>
            </a:r>
            <a:endParaRPr lang="en-US" dirty="0"/>
          </a:p>
          <a:p>
            <a:pPr>
              <a:spcBef>
                <a:spcPts val="300"/>
              </a:spcBef>
              <a:spcAft>
                <a:spcPts val="300"/>
              </a:spcAft>
            </a:pPr>
            <a:r>
              <a:rPr lang="en-US" dirty="0" smtClean="0"/>
              <a:t>Key Elements for Success</a:t>
            </a:r>
          </a:p>
        </p:txBody>
      </p:sp>
    </p:spTree>
    <p:extLst>
      <p:ext uri="{BB962C8B-B14F-4D97-AF65-F5344CB8AC3E}">
        <p14:creationId xmlns:p14="http://schemas.microsoft.com/office/powerpoint/2010/main" val="38348450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Innovate Tulare-Kings</a:t>
            </a:r>
            <a:endParaRPr lang="en-US" sz="1800" dirty="0"/>
          </a:p>
        </p:txBody>
      </p:sp>
      <p:pic>
        <p:nvPicPr>
          <p:cNvPr id="5" name="Picture 2"/>
          <p:cNvPicPr>
            <a:picLocks noChangeAspect="1" noChangeArrowheads="1"/>
          </p:cNvPicPr>
          <p:nvPr/>
        </p:nvPicPr>
        <p:blipFill>
          <a:blip r:embed="rId3" cstate="print"/>
          <a:srcRect/>
          <a:stretch>
            <a:fillRect/>
          </a:stretch>
        </p:blipFill>
        <p:spPr bwMode="auto">
          <a:xfrm>
            <a:off x="1117201" y="1790700"/>
            <a:ext cx="6879786" cy="4827418"/>
          </a:xfrm>
          <a:prstGeom prst="rect">
            <a:avLst/>
          </a:prstGeom>
          <a:noFill/>
          <a:ln w="9525">
            <a:noFill/>
            <a:miter lim="800000"/>
            <a:headEnd/>
            <a:tailEnd/>
          </a:ln>
        </p:spPr>
      </p:pic>
    </p:spTree>
    <p:extLst>
      <p:ext uri="{BB962C8B-B14F-4D97-AF65-F5344CB8AC3E}">
        <p14:creationId xmlns:p14="http://schemas.microsoft.com/office/powerpoint/2010/main" val="34357880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a:normAutofit/>
          </a:bodyPr>
          <a:lstStyle/>
          <a:p>
            <a:r>
              <a:rPr lang="en-US" sz="1800" dirty="0"/>
              <a:t>Tulare-Kings Regional Hub of Excellence:</a:t>
            </a:r>
            <a:r>
              <a:rPr lang="en-US" sz="1800" dirty="0"/>
              <a:t> </a:t>
            </a:r>
            <a:r>
              <a:rPr lang="en-US" sz="1800" dirty="0"/>
              <a:t>Functions</a:t>
            </a:r>
            <a:endParaRPr lang="en-US" sz="1800" dirty="0"/>
          </a:p>
        </p:txBody>
      </p:sp>
      <p:sp>
        <p:nvSpPr>
          <p:cNvPr id="40" name="TextBox 51"/>
          <p:cNvSpPr txBox="1">
            <a:spLocks noChangeArrowheads="1"/>
          </p:cNvSpPr>
          <p:nvPr/>
        </p:nvSpPr>
        <p:spPr bwMode="auto">
          <a:xfrm>
            <a:off x="287495" y="5076096"/>
            <a:ext cx="2517237" cy="1214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defRPr>
                <a:solidFill>
                  <a:schemeClr val="tx1"/>
                </a:solidFill>
                <a:latin typeface="HelveticaNeueLT Std" pitchFamily="34" charset="0"/>
                <a:cs typeface="Arial" pitchFamily="34" charset="0"/>
              </a:defRPr>
            </a:lvl1pPr>
            <a:lvl2pPr marL="742950" indent="-285750">
              <a:defRPr>
                <a:solidFill>
                  <a:schemeClr val="tx1"/>
                </a:solidFill>
                <a:latin typeface="HelveticaNeueLT Std" pitchFamily="34" charset="0"/>
                <a:cs typeface="Arial" pitchFamily="34" charset="0"/>
              </a:defRPr>
            </a:lvl2pPr>
            <a:lvl3pPr marL="1143000" indent="-228600">
              <a:defRPr>
                <a:solidFill>
                  <a:schemeClr val="tx1"/>
                </a:solidFill>
                <a:latin typeface="HelveticaNeueLT Std" pitchFamily="34" charset="0"/>
                <a:cs typeface="Arial" pitchFamily="34" charset="0"/>
              </a:defRPr>
            </a:lvl3pPr>
            <a:lvl4pPr marL="1600200" indent="-228600">
              <a:defRPr>
                <a:solidFill>
                  <a:schemeClr val="tx1"/>
                </a:solidFill>
                <a:latin typeface="HelveticaNeueLT Std" pitchFamily="34" charset="0"/>
                <a:cs typeface="Arial" pitchFamily="34" charset="0"/>
              </a:defRPr>
            </a:lvl4pPr>
            <a:lvl5pPr marL="2057400" indent="-228600">
              <a:defRPr>
                <a:solidFill>
                  <a:schemeClr val="tx1"/>
                </a:solidFill>
                <a:latin typeface="HelveticaNeueLT Std" pitchFamily="34" charset="0"/>
                <a:cs typeface="Arial" pitchFamily="34" charset="0"/>
              </a:defRPr>
            </a:lvl5pPr>
            <a:lvl6pPr marL="2514600" indent="-228600" fontAlgn="base">
              <a:spcBef>
                <a:spcPct val="0"/>
              </a:spcBef>
              <a:spcAft>
                <a:spcPct val="0"/>
              </a:spcAft>
              <a:defRPr>
                <a:solidFill>
                  <a:schemeClr val="tx1"/>
                </a:solidFill>
                <a:latin typeface="HelveticaNeueLT Std" pitchFamily="34" charset="0"/>
                <a:cs typeface="Arial" pitchFamily="34" charset="0"/>
              </a:defRPr>
            </a:lvl6pPr>
            <a:lvl7pPr marL="2971800" indent="-228600" fontAlgn="base">
              <a:spcBef>
                <a:spcPct val="0"/>
              </a:spcBef>
              <a:spcAft>
                <a:spcPct val="0"/>
              </a:spcAft>
              <a:defRPr>
                <a:solidFill>
                  <a:schemeClr val="tx1"/>
                </a:solidFill>
                <a:latin typeface="HelveticaNeueLT Std" pitchFamily="34" charset="0"/>
                <a:cs typeface="Arial" pitchFamily="34" charset="0"/>
              </a:defRPr>
            </a:lvl7pPr>
            <a:lvl8pPr marL="3429000" indent="-228600" fontAlgn="base">
              <a:spcBef>
                <a:spcPct val="0"/>
              </a:spcBef>
              <a:spcAft>
                <a:spcPct val="0"/>
              </a:spcAft>
              <a:defRPr>
                <a:solidFill>
                  <a:schemeClr val="tx1"/>
                </a:solidFill>
                <a:latin typeface="HelveticaNeueLT Std" pitchFamily="34" charset="0"/>
                <a:cs typeface="Arial" pitchFamily="34" charset="0"/>
              </a:defRPr>
            </a:lvl8pPr>
            <a:lvl9pPr marL="3886200" indent="-228600" fontAlgn="base">
              <a:spcBef>
                <a:spcPct val="0"/>
              </a:spcBef>
              <a:spcAft>
                <a:spcPct val="0"/>
              </a:spcAft>
              <a:defRPr>
                <a:solidFill>
                  <a:schemeClr val="tx1"/>
                </a:solidFill>
                <a:latin typeface="HelveticaNeueLT Std" pitchFamily="34" charset="0"/>
                <a:cs typeface="Arial" pitchFamily="34" charset="0"/>
              </a:defRPr>
            </a:lvl9pPr>
          </a:lstStyle>
          <a:p>
            <a:pPr marL="182880" indent="-182880" defTabSz="914400">
              <a:lnSpc>
                <a:spcPct val="90000"/>
              </a:lnSpc>
              <a:spcBef>
                <a:spcPts val="400"/>
              </a:spcBef>
              <a:spcAft>
                <a:spcPts val="400"/>
              </a:spcAft>
              <a:buFont typeface="Arial" panose="020B0604020202020204" pitchFamily="34" charset="0"/>
              <a:buChar char="•"/>
            </a:pPr>
            <a:r>
              <a:rPr lang="en-US" sz="1600" dirty="0">
                <a:solidFill>
                  <a:schemeClr val="accent6">
                    <a:lumMod val="75000"/>
                  </a:schemeClr>
                </a:solidFill>
                <a:latin typeface="Arial"/>
                <a:cs typeface="Arial"/>
              </a:rPr>
              <a:t>Community </a:t>
            </a:r>
            <a:r>
              <a:rPr lang="en-US" sz="1600" dirty="0" smtClean="0">
                <a:solidFill>
                  <a:schemeClr val="accent6">
                    <a:lumMod val="75000"/>
                  </a:schemeClr>
                </a:solidFill>
                <a:latin typeface="Arial"/>
                <a:cs typeface="Arial"/>
              </a:rPr>
              <a:t>Engagement</a:t>
            </a:r>
          </a:p>
          <a:p>
            <a:pPr marL="182880" indent="-182880" defTabSz="914400">
              <a:lnSpc>
                <a:spcPct val="90000"/>
              </a:lnSpc>
              <a:spcBef>
                <a:spcPts val="400"/>
              </a:spcBef>
              <a:spcAft>
                <a:spcPts val="400"/>
              </a:spcAft>
              <a:buFont typeface="Arial" panose="020B0604020202020204" pitchFamily="34" charset="0"/>
              <a:buChar char="•"/>
            </a:pPr>
            <a:r>
              <a:rPr lang="en-US" sz="1600" dirty="0">
                <a:solidFill>
                  <a:schemeClr val="accent6">
                    <a:lumMod val="75000"/>
                  </a:schemeClr>
                </a:solidFill>
                <a:latin typeface="Arial"/>
                <a:cs typeface="Arial"/>
              </a:rPr>
              <a:t>Alignment </a:t>
            </a:r>
            <a:r>
              <a:rPr lang="en-US" sz="1600" dirty="0" smtClean="0">
                <a:solidFill>
                  <a:schemeClr val="accent6">
                    <a:lumMod val="75000"/>
                  </a:schemeClr>
                </a:solidFill>
                <a:latin typeface="Arial"/>
                <a:cs typeface="Arial"/>
              </a:rPr>
              <a:t>with </a:t>
            </a:r>
            <a:r>
              <a:rPr lang="en-US" sz="1600" dirty="0" smtClean="0">
                <a:solidFill>
                  <a:schemeClr val="accent6">
                    <a:lumMod val="75000"/>
                  </a:schemeClr>
                </a:solidFill>
                <a:latin typeface="Arial"/>
                <a:cs typeface="Arial"/>
              </a:rPr>
              <a:t>other Education, Workforce </a:t>
            </a:r>
            <a:r>
              <a:rPr lang="en-US" sz="1600" dirty="0">
                <a:solidFill>
                  <a:schemeClr val="accent6">
                    <a:lumMod val="75000"/>
                  </a:schemeClr>
                </a:solidFill>
                <a:latin typeface="Arial"/>
                <a:cs typeface="Arial"/>
              </a:rPr>
              <a:t/>
            </a:r>
            <a:br>
              <a:rPr lang="en-US" sz="1600" dirty="0">
                <a:solidFill>
                  <a:schemeClr val="accent6">
                    <a:lumMod val="75000"/>
                  </a:schemeClr>
                </a:solidFill>
                <a:latin typeface="Arial"/>
                <a:cs typeface="Arial"/>
              </a:rPr>
            </a:br>
            <a:r>
              <a:rPr lang="en-US" sz="1600" dirty="0">
                <a:solidFill>
                  <a:schemeClr val="accent6">
                    <a:lumMod val="75000"/>
                  </a:schemeClr>
                </a:solidFill>
                <a:latin typeface="Arial"/>
                <a:cs typeface="Arial"/>
              </a:rPr>
              <a:t>and Economic </a:t>
            </a:r>
            <a:br>
              <a:rPr lang="en-US" sz="1600" dirty="0">
                <a:solidFill>
                  <a:schemeClr val="accent6">
                    <a:lumMod val="75000"/>
                  </a:schemeClr>
                </a:solidFill>
                <a:latin typeface="Arial"/>
                <a:cs typeface="Arial"/>
              </a:rPr>
            </a:br>
            <a:r>
              <a:rPr lang="en-US" sz="1600" dirty="0" smtClean="0">
                <a:solidFill>
                  <a:schemeClr val="accent6">
                    <a:lumMod val="75000"/>
                  </a:schemeClr>
                </a:solidFill>
                <a:latin typeface="Arial"/>
                <a:cs typeface="Arial"/>
              </a:rPr>
              <a:t>Development </a:t>
            </a:r>
            <a:r>
              <a:rPr lang="en-US" sz="1600" dirty="0" smtClean="0">
                <a:solidFill>
                  <a:schemeClr val="accent6">
                    <a:lumMod val="75000"/>
                  </a:schemeClr>
                </a:solidFill>
                <a:latin typeface="Arial"/>
                <a:cs typeface="Arial"/>
              </a:rPr>
              <a:t>Initiatives</a:t>
            </a:r>
            <a:endParaRPr lang="en-US" sz="1600" dirty="0">
              <a:solidFill>
                <a:schemeClr val="accent6">
                  <a:lumMod val="75000"/>
                </a:schemeClr>
              </a:solidFill>
              <a:latin typeface="Arial"/>
              <a:cs typeface="Arial"/>
            </a:endParaRPr>
          </a:p>
        </p:txBody>
      </p:sp>
      <p:cxnSp>
        <p:nvCxnSpPr>
          <p:cNvPr id="43" name="Straight Arrow Connector 42"/>
          <p:cNvCxnSpPr/>
          <p:nvPr/>
        </p:nvCxnSpPr>
        <p:spPr bwMode="auto">
          <a:xfrm>
            <a:off x="0" y="4878392"/>
            <a:ext cx="2552700" cy="0"/>
          </a:xfrm>
          <a:prstGeom prst="straightConnector1">
            <a:avLst/>
          </a:prstGeom>
          <a:solidFill>
            <a:schemeClr val="accent1"/>
          </a:solidFill>
          <a:ln w="19050" cap="flat" cmpd="sng" algn="ctr">
            <a:solidFill>
              <a:srgbClr val="E37222"/>
            </a:solidFill>
            <a:prstDash val="solid"/>
            <a:round/>
            <a:headEnd type="none" w="med" len="med"/>
            <a:tailEnd type="oval"/>
          </a:ln>
          <a:effectLst>
            <a:outerShdw blurRad="12700" dist="12700" dir="5400000" algn="t" rotWithShape="0">
              <a:schemeClr val="tx1">
                <a:alpha val="50000"/>
              </a:schemeClr>
            </a:outerShdw>
          </a:effectLst>
        </p:spPr>
      </p:cxnSp>
      <p:sp>
        <p:nvSpPr>
          <p:cNvPr id="44" name="TextBox 51"/>
          <p:cNvSpPr txBox="1">
            <a:spLocks noChangeArrowheads="1"/>
          </p:cNvSpPr>
          <p:nvPr/>
        </p:nvSpPr>
        <p:spPr bwMode="auto">
          <a:xfrm>
            <a:off x="287495" y="2412628"/>
            <a:ext cx="2568997" cy="1095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numCol="1" anchor="t" anchorCtr="0">
            <a:spAutoFit/>
          </a:bodyPr>
          <a:lstStyle>
            <a:lvl1pPr>
              <a:defRPr>
                <a:solidFill>
                  <a:schemeClr val="tx1"/>
                </a:solidFill>
                <a:latin typeface="HelveticaNeueLT Std" pitchFamily="34" charset="0"/>
                <a:cs typeface="Arial" pitchFamily="34" charset="0"/>
              </a:defRPr>
            </a:lvl1pPr>
            <a:lvl2pPr marL="742950" indent="-285750">
              <a:defRPr>
                <a:solidFill>
                  <a:schemeClr val="tx1"/>
                </a:solidFill>
                <a:latin typeface="HelveticaNeueLT Std" pitchFamily="34" charset="0"/>
                <a:cs typeface="Arial" pitchFamily="34" charset="0"/>
              </a:defRPr>
            </a:lvl2pPr>
            <a:lvl3pPr marL="1143000" indent="-228600">
              <a:defRPr>
                <a:solidFill>
                  <a:schemeClr val="tx1"/>
                </a:solidFill>
                <a:latin typeface="HelveticaNeueLT Std" pitchFamily="34" charset="0"/>
                <a:cs typeface="Arial" pitchFamily="34" charset="0"/>
              </a:defRPr>
            </a:lvl3pPr>
            <a:lvl4pPr marL="1600200" indent="-228600">
              <a:defRPr>
                <a:solidFill>
                  <a:schemeClr val="tx1"/>
                </a:solidFill>
                <a:latin typeface="HelveticaNeueLT Std" pitchFamily="34" charset="0"/>
                <a:cs typeface="Arial" pitchFamily="34" charset="0"/>
              </a:defRPr>
            </a:lvl4pPr>
            <a:lvl5pPr marL="2057400" indent="-228600">
              <a:defRPr>
                <a:solidFill>
                  <a:schemeClr val="tx1"/>
                </a:solidFill>
                <a:latin typeface="HelveticaNeueLT Std" pitchFamily="34" charset="0"/>
                <a:cs typeface="Arial" pitchFamily="34" charset="0"/>
              </a:defRPr>
            </a:lvl5pPr>
            <a:lvl6pPr marL="2514600" indent="-228600" fontAlgn="base">
              <a:spcBef>
                <a:spcPct val="0"/>
              </a:spcBef>
              <a:spcAft>
                <a:spcPct val="0"/>
              </a:spcAft>
              <a:defRPr>
                <a:solidFill>
                  <a:schemeClr val="tx1"/>
                </a:solidFill>
                <a:latin typeface="HelveticaNeueLT Std" pitchFamily="34" charset="0"/>
                <a:cs typeface="Arial" pitchFamily="34" charset="0"/>
              </a:defRPr>
            </a:lvl6pPr>
            <a:lvl7pPr marL="2971800" indent="-228600" fontAlgn="base">
              <a:spcBef>
                <a:spcPct val="0"/>
              </a:spcBef>
              <a:spcAft>
                <a:spcPct val="0"/>
              </a:spcAft>
              <a:defRPr>
                <a:solidFill>
                  <a:schemeClr val="tx1"/>
                </a:solidFill>
                <a:latin typeface="HelveticaNeueLT Std" pitchFamily="34" charset="0"/>
                <a:cs typeface="Arial" pitchFamily="34" charset="0"/>
              </a:defRPr>
            </a:lvl7pPr>
            <a:lvl8pPr marL="3429000" indent="-228600" fontAlgn="base">
              <a:spcBef>
                <a:spcPct val="0"/>
              </a:spcBef>
              <a:spcAft>
                <a:spcPct val="0"/>
              </a:spcAft>
              <a:defRPr>
                <a:solidFill>
                  <a:schemeClr val="tx1"/>
                </a:solidFill>
                <a:latin typeface="HelveticaNeueLT Std" pitchFamily="34" charset="0"/>
                <a:cs typeface="Arial" pitchFamily="34" charset="0"/>
              </a:defRPr>
            </a:lvl8pPr>
            <a:lvl9pPr marL="3886200" indent="-228600" fontAlgn="base">
              <a:spcBef>
                <a:spcPct val="0"/>
              </a:spcBef>
              <a:spcAft>
                <a:spcPct val="0"/>
              </a:spcAft>
              <a:defRPr>
                <a:solidFill>
                  <a:schemeClr val="tx1"/>
                </a:solidFill>
                <a:latin typeface="HelveticaNeueLT Std" pitchFamily="34" charset="0"/>
                <a:cs typeface="Arial" pitchFamily="34" charset="0"/>
              </a:defRPr>
            </a:lvl9pPr>
          </a:lstStyle>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604A7B"/>
                </a:solidFill>
                <a:latin typeface="Arial"/>
                <a:cs typeface="Arial"/>
              </a:rPr>
              <a:t>Labor Market Alignment</a:t>
            </a:r>
            <a:endParaRPr lang="en-US" sz="1600" dirty="0">
              <a:solidFill>
                <a:srgbClr val="604A7B"/>
              </a:solidFill>
              <a:latin typeface="Arial"/>
              <a:cs typeface="Arial"/>
            </a:endParaRP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604A7B"/>
                </a:solidFill>
                <a:latin typeface="Arial"/>
                <a:cs typeface="Arial"/>
              </a:rPr>
              <a:t>Staff Development</a:t>
            </a: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604A7B"/>
                </a:solidFill>
                <a:latin typeface="Arial"/>
                <a:cs typeface="Arial"/>
              </a:rPr>
              <a:t>Student outcome alignment</a:t>
            </a:r>
          </a:p>
        </p:txBody>
      </p:sp>
      <p:cxnSp>
        <p:nvCxnSpPr>
          <p:cNvPr id="47" name="Straight Arrow Connector 46"/>
          <p:cNvCxnSpPr/>
          <p:nvPr/>
        </p:nvCxnSpPr>
        <p:spPr bwMode="auto">
          <a:xfrm>
            <a:off x="0" y="2239347"/>
            <a:ext cx="3145315" cy="0"/>
          </a:xfrm>
          <a:prstGeom prst="straightConnector1">
            <a:avLst/>
          </a:prstGeom>
          <a:solidFill>
            <a:schemeClr val="accent1"/>
          </a:solidFill>
          <a:ln w="19050" cap="flat" cmpd="sng" algn="ctr">
            <a:solidFill>
              <a:schemeClr val="accent4">
                <a:lumMod val="75000"/>
              </a:schemeClr>
            </a:solidFill>
            <a:prstDash val="solid"/>
            <a:round/>
            <a:headEnd type="none" w="med" len="med"/>
            <a:tailEnd type="oval"/>
          </a:ln>
          <a:effectLst>
            <a:outerShdw blurRad="12700" dist="12700" dir="5400000" algn="t" rotWithShape="0">
              <a:schemeClr val="tx1">
                <a:alpha val="50000"/>
              </a:schemeClr>
            </a:outerShdw>
          </a:effectLst>
        </p:spPr>
      </p:cxnSp>
      <p:sp>
        <p:nvSpPr>
          <p:cNvPr id="18" name="Oval 6"/>
          <p:cNvSpPr>
            <a:spLocks noChangeArrowheads="1"/>
          </p:cNvSpPr>
          <p:nvPr/>
        </p:nvSpPr>
        <p:spPr bwMode="auto">
          <a:xfrm>
            <a:off x="3145315" y="2762586"/>
            <a:ext cx="2866568" cy="2866568"/>
          </a:xfrm>
          <a:prstGeom prst="ellipse">
            <a:avLst/>
          </a:prstGeom>
          <a:gradFill flip="none" rotWithShape="1">
            <a:gsLst>
              <a:gs pos="0">
                <a:schemeClr val="bg1">
                  <a:alpha val="67000"/>
                </a:schemeClr>
              </a:gs>
              <a:gs pos="100000">
                <a:srgbClr val="8C8C8C">
                  <a:alpha val="56000"/>
                </a:srgbClr>
              </a:gs>
            </a:gsLst>
            <a:path path="circle">
              <a:fillToRect l="50000" t="50000" r="50000" b="50000"/>
            </a:path>
            <a:tileRect/>
          </a:gradFill>
          <a:ln w="28575" cap="flat" cmpd="sng" algn="ctr">
            <a:noFill/>
            <a:prstDash val="solid"/>
            <a:round/>
            <a:headEnd type="none" w="med" len="med"/>
            <a:tailEnd type="none" w="med" len="med"/>
          </a:ln>
          <a:effectLst/>
        </p:spPr>
        <p:txBody>
          <a:bodyPr lIns="82124" tIns="41061" rIns="82124" bIns="41061" anchor="ctr"/>
          <a:lstStyle/>
          <a:p>
            <a:pPr algn="ctr" defTabSz="814388">
              <a:lnSpc>
                <a:spcPct val="90000"/>
              </a:lnSpc>
              <a:defRPr/>
            </a:pPr>
            <a:endParaRPr lang="en-US" sz="2000" dirty="0">
              <a:solidFill>
                <a:prstClr val="black"/>
              </a:solidFill>
              <a:latin typeface="Calibri"/>
            </a:endParaRPr>
          </a:p>
        </p:txBody>
      </p:sp>
      <p:sp>
        <p:nvSpPr>
          <p:cNvPr id="24" name="Freeform 10"/>
          <p:cNvSpPr>
            <a:spLocks/>
          </p:cNvSpPr>
          <p:nvPr/>
        </p:nvSpPr>
        <p:spPr bwMode="auto">
          <a:xfrm rot="19448525">
            <a:off x="1896301" y="2791175"/>
            <a:ext cx="1679634" cy="2223848"/>
          </a:xfrm>
          <a:custGeom>
            <a:avLst/>
            <a:gdLst>
              <a:gd name="T0" fmla="*/ 0 w 469"/>
              <a:gd name="T1" fmla="*/ 502 h 621"/>
              <a:gd name="T2" fmla="*/ 10 w 469"/>
              <a:gd name="T3" fmla="*/ 621 h 621"/>
              <a:gd name="T4" fmla="*/ 374 w 469"/>
              <a:gd name="T5" fmla="*/ 558 h 621"/>
              <a:gd name="T6" fmla="*/ 369 w 469"/>
              <a:gd name="T7" fmla="*/ 502 h 621"/>
              <a:gd name="T8" fmla="*/ 469 w 469"/>
              <a:gd name="T9" fmla="*/ 265 h 621"/>
              <a:gd name="T10" fmla="*/ 212 w 469"/>
              <a:gd name="T11" fmla="*/ 0 h 621"/>
              <a:gd name="T12" fmla="*/ 0 w 469"/>
              <a:gd name="T13" fmla="*/ 502 h 6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9" h="621">
                <a:moveTo>
                  <a:pt x="0" y="502"/>
                </a:moveTo>
                <a:cubicBezTo>
                  <a:pt x="0" y="542"/>
                  <a:pt x="4" y="582"/>
                  <a:pt x="10" y="621"/>
                </a:cubicBezTo>
                <a:cubicBezTo>
                  <a:pt x="374" y="558"/>
                  <a:pt x="374" y="558"/>
                  <a:pt x="374" y="558"/>
                </a:cubicBezTo>
                <a:cubicBezTo>
                  <a:pt x="371" y="540"/>
                  <a:pt x="369" y="521"/>
                  <a:pt x="369" y="502"/>
                </a:cubicBezTo>
                <a:cubicBezTo>
                  <a:pt x="369" y="409"/>
                  <a:pt x="407" y="325"/>
                  <a:pt x="469" y="265"/>
                </a:cubicBezTo>
                <a:cubicBezTo>
                  <a:pt x="212" y="0"/>
                  <a:pt x="212" y="0"/>
                  <a:pt x="212" y="0"/>
                </a:cubicBezTo>
                <a:cubicBezTo>
                  <a:pt x="81" y="128"/>
                  <a:pt x="0" y="305"/>
                  <a:pt x="0" y="50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a:solidFill>
                  <a:srgbClr val="000000"/>
                </a:solidFill>
                <a:prstDash val="solid"/>
                <a:miter lim="800000"/>
                <a:headEnd/>
                <a:tailEnd/>
              </a14:hiddenLine>
            </a:ext>
          </a:extLst>
        </p:spPr>
        <p:txBody>
          <a:bodyPr/>
          <a:lstStyle/>
          <a:p>
            <a:pPr defTabSz="914400">
              <a:lnSpc>
                <a:spcPct val="90000"/>
              </a:lnSpc>
            </a:pPr>
            <a:endParaRPr lang="en-US" sz="2000" dirty="0">
              <a:solidFill>
                <a:prstClr val="black"/>
              </a:solidFill>
              <a:latin typeface="Calibri"/>
            </a:endParaRPr>
          </a:p>
        </p:txBody>
      </p:sp>
      <p:grpSp>
        <p:nvGrpSpPr>
          <p:cNvPr id="6" name="Group 5"/>
          <p:cNvGrpSpPr/>
          <p:nvPr/>
        </p:nvGrpSpPr>
        <p:grpSpPr>
          <a:xfrm>
            <a:off x="4638985" y="2109377"/>
            <a:ext cx="1305123" cy="1760780"/>
            <a:chOff x="4598949" y="1226817"/>
            <a:chExt cx="1682665" cy="2270133"/>
          </a:xfrm>
        </p:grpSpPr>
        <p:sp>
          <p:nvSpPr>
            <p:cNvPr id="29" name="Freeform 7"/>
            <p:cNvSpPr>
              <a:spLocks/>
            </p:cNvSpPr>
            <p:nvPr/>
          </p:nvSpPr>
          <p:spPr bwMode="auto">
            <a:xfrm rot="19448525">
              <a:off x="4598949" y="1226817"/>
              <a:ext cx="1682665" cy="2223848"/>
            </a:xfrm>
            <a:custGeom>
              <a:avLst/>
              <a:gdLst/>
              <a:ahLst/>
              <a:cxnLst>
                <a:cxn ang="0">
                  <a:pos x="101" y="502"/>
                </a:cxn>
                <a:cxn ang="0">
                  <a:pos x="96" y="558"/>
                </a:cxn>
                <a:cxn ang="0">
                  <a:pos x="459" y="621"/>
                </a:cxn>
                <a:cxn ang="0">
                  <a:pos x="470" y="502"/>
                </a:cxn>
                <a:cxn ang="0">
                  <a:pos x="258" y="0"/>
                </a:cxn>
                <a:cxn ang="0">
                  <a:pos x="0" y="265"/>
                </a:cxn>
                <a:cxn ang="0">
                  <a:pos x="101" y="502"/>
                </a:cxn>
              </a:cxnLst>
              <a:rect l="0" t="0" r="r" b="b"/>
              <a:pathLst>
                <a:path w="470" h="621">
                  <a:moveTo>
                    <a:pt x="101" y="502"/>
                  </a:moveTo>
                  <a:cubicBezTo>
                    <a:pt x="101" y="521"/>
                    <a:pt x="99" y="540"/>
                    <a:pt x="96" y="558"/>
                  </a:cubicBezTo>
                  <a:cubicBezTo>
                    <a:pt x="459" y="621"/>
                    <a:pt x="459" y="621"/>
                    <a:pt x="459" y="621"/>
                  </a:cubicBezTo>
                  <a:cubicBezTo>
                    <a:pt x="466" y="582"/>
                    <a:pt x="470" y="542"/>
                    <a:pt x="470" y="502"/>
                  </a:cubicBezTo>
                  <a:cubicBezTo>
                    <a:pt x="470" y="305"/>
                    <a:pt x="388" y="128"/>
                    <a:pt x="258" y="0"/>
                  </a:cubicBezTo>
                  <a:cubicBezTo>
                    <a:pt x="0" y="265"/>
                    <a:pt x="0" y="265"/>
                    <a:pt x="0" y="265"/>
                  </a:cubicBezTo>
                  <a:cubicBezTo>
                    <a:pt x="62" y="325"/>
                    <a:pt x="101" y="409"/>
                    <a:pt x="101" y="502"/>
                  </a:cubicBezTo>
                  <a:close/>
                </a:path>
              </a:pathLst>
            </a:custGeom>
            <a:solidFill>
              <a:srgbClr val="A8B400"/>
            </a:solidFill>
            <a:ln w="9525" cap="flat" cmpd="sng" algn="ctr">
              <a:noFill/>
              <a:prstDash val="solid"/>
              <a:round/>
              <a:headEnd type="none" w="med" len="med"/>
              <a:tailEnd type="none" w="med" len="med"/>
            </a:ln>
            <a:effectLst>
              <a:outerShdw blurRad="38100" dist="25400" dir="5400000" algn="t" rotWithShape="0">
                <a:prstClr val="black">
                  <a:alpha val="27000"/>
                </a:prstClr>
              </a:outerShdw>
            </a:effectLst>
          </p:spPr>
          <p:txBody>
            <a:bodyPr lIns="82124" tIns="41061" rIns="82124" bIns="41061" anchor="ctr"/>
            <a:lstStyle/>
            <a:p>
              <a:pPr algn="ctr" defTabSz="814388">
                <a:lnSpc>
                  <a:spcPct val="90000"/>
                </a:lnSpc>
                <a:defRPr/>
              </a:pPr>
              <a:endParaRPr lang="en-US" sz="2000" dirty="0">
                <a:solidFill>
                  <a:prstClr val="black"/>
                </a:solidFill>
                <a:latin typeface="Calibri"/>
              </a:endParaRPr>
            </a:p>
          </p:txBody>
        </p:sp>
        <p:sp>
          <p:nvSpPr>
            <p:cNvPr id="30" name="Freeform 15"/>
            <p:cNvSpPr>
              <a:spLocks/>
            </p:cNvSpPr>
            <p:nvPr/>
          </p:nvSpPr>
          <p:spPr bwMode="auto">
            <a:xfrm rot="19448525">
              <a:off x="4766952" y="1859762"/>
              <a:ext cx="1020211" cy="1637188"/>
            </a:xfrm>
            <a:custGeom>
              <a:avLst/>
              <a:gdLst>
                <a:gd name="T0" fmla="*/ 285 w 285"/>
                <a:gd name="T1" fmla="*/ 370 h 457"/>
                <a:gd name="T2" fmla="*/ 278 w 285"/>
                <a:gd name="T3" fmla="*/ 457 h 457"/>
                <a:gd name="T4" fmla="*/ 96 w 285"/>
                <a:gd name="T5" fmla="*/ 426 h 457"/>
                <a:gd name="T6" fmla="*/ 101 w 285"/>
                <a:gd name="T7" fmla="*/ 370 h 457"/>
                <a:gd name="T8" fmla="*/ 0 w 285"/>
                <a:gd name="T9" fmla="*/ 133 h 457"/>
                <a:gd name="T10" fmla="*/ 129 w 285"/>
                <a:gd name="T11" fmla="*/ 0 h 457"/>
                <a:gd name="T12" fmla="*/ 285 w 285"/>
                <a:gd name="T13" fmla="*/ 370 h 4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5" h="457">
                  <a:moveTo>
                    <a:pt x="285" y="370"/>
                  </a:moveTo>
                  <a:cubicBezTo>
                    <a:pt x="285" y="400"/>
                    <a:pt x="283" y="429"/>
                    <a:pt x="278" y="457"/>
                  </a:cubicBezTo>
                  <a:cubicBezTo>
                    <a:pt x="96" y="426"/>
                    <a:pt x="96" y="426"/>
                    <a:pt x="96" y="426"/>
                  </a:cubicBezTo>
                  <a:cubicBezTo>
                    <a:pt x="99" y="408"/>
                    <a:pt x="101" y="389"/>
                    <a:pt x="101" y="370"/>
                  </a:cubicBezTo>
                  <a:cubicBezTo>
                    <a:pt x="101" y="277"/>
                    <a:pt x="62" y="193"/>
                    <a:pt x="0" y="133"/>
                  </a:cubicBezTo>
                  <a:cubicBezTo>
                    <a:pt x="129" y="0"/>
                    <a:pt x="129" y="0"/>
                    <a:pt x="129" y="0"/>
                  </a:cubicBezTo>
                  <a:cubicBezTo>
                    <a:pt x="226" y="94"/>
                    <a:pt x="285" y="225"/>
                    <a:pt x="285" y="370"/>
                  </a:cubicBezTo>
                  <a:close/>
                </a:path>
              </a:pathLst>
            </a:custGeom>
            <a:gradFill rotWithShape="1">
              <a:gsLst>
                <a:gs pos="0">
                  <a:srgbClr val="9CA800"/>
                </a:gs>
                <a:gs pos="100000">
                  <a:srgbClr val="A8B400"/>
                </a:gs>
              </a:gsLst>
              <a:lin ang="16200000" scaled="1"/>
            </a:gradFill>
            <a:ln w="9525">
              <a:noFill/>
              <a:round/>
              <a:headEnd/>
              <a:tailEnd/>
            </a:ln>
            <a:extLst/>
          </p:spPr>
          <p:txBody>
            <a:bodyPr/>
            <a:lstStyle/>
            <a:p>
              <a:pPr defTabSz="914400">
                <a:lnSpc>
                  <a:spcPct val="90000"/>
                </a:lnSpc>
              </a:pPr>
              <a:endParaRPr lang="en-US" sz="2000" dirty="0">
                <a:solidFill>
                  <a:prstClr val="black"/>
                </a:solidFill>
                <a:latin typeface="Calibri"/>
              </a:endParaRPr>
            </a:p>
          </p:txBody>
        </p:sp>
      </p:grpSp>
      <p:grpSp>
        <p:nvGrpSpPr>
          <p:cNvPr id="5" name="Group 4"/>
          <p:cNvGrpSpPr/>
          <p:nvPr/>
        </p:nvGrpSpPr>
        <p:grpSpPr>
          <a:xfrm>
            <a:off x="2814908" y="2522669"/>
            <a:ext cx="1810713" cy="1133459"/>
            <a:chOff x="2279647" y="1699305"/>
            <a:chExt cx="2334509" cy="1461342"/>
          </a:xfrm>
        </p:grpSpPr>
        <p:sp>
          <p:nvSpPr>
            <p:cNvPr id="31" name="Freeform 8"/>
            <p:cNvSpPr>
              <a:spLocks/>
            </p:cNvSpPr>
            <p:nvPr/>
          </p:nvSpPr>
          <p:spPr bwMode="auto">
            <a:xfrm rot="19448525">
              <a:off x="2279647" y="1699305"/>
              <a:ext cx="2334509" cy="1461342"/>
            </a:xfrm>
            <a:custGeom>
              <a:avLst/>
              <a:gdLst/>
              <a:ahLst/>
              <a:cxnLst>
                <a:cxn ang="0">
                  <a:pos x="326" y="369"/>
                </a:cxn>
                <a:cxn ang="0">
                  <a:pos x="481" y="408"/>
                </a:cxn>
                <a:cxn ang="0">
                  <a:pos x="652" y="81"/>
                </a:cxn>
                <a:cxn ang="0">
                  <a:pos x="326" y="0"/>
                </a:cxn>
                <a:cxn ang="0">
                  <a:pos x="0" y="81"/>
                </a:cxn>
                <a:cxn ang="0">
                  <a:pos x="172" y="408"/>
                </a:cxn>
                <a:cxn ang="0">
                  <a:pos x="326" y="369"/>
                </a:cxn>
              </a:cxnLst>
              <a:rect l="0" t="0" r="r" b="b"/>
              <a:pathLst>
                <a:path w="652" h="408">
                  <a:moveTo>
                    <a:pt x="326" y="369"/>
                  </a:moveTo>
                  <a:cubicBezTo>
                    <a:pt x="382" y="369"/>
                    <a:pt x="434" y="383"/>
                    <a:pt x="481" y="408"/>
                  </a:cubicBezTo>
                  <a:cubicBezTo>
                    <a:pt x="652" y="81"/>
                    <a:pt x="652" y="81"/>
                    <a:pt x="652" y="81"/>
                  </a:cubicBezTo>
                  <a:cubicBezTo>
                    <a:pt x="555" y="30"/>
                    <a:pt x="444" y="0"/>
                    <a:pt x="326" y="0"/>
                  </a:cubicBezTo>
                  <a:cubicBezTo>
                    <a:pt x="208" y="0"/>
                    <a:pt x="98" y="30"/>
                    <a:pt x="0" y="81"/>
                  </a:cubicBezTo>
                  <a:cubicBezTo>
                    <a:pt x="172" y="408"/>
                    <a:pt x="172" y="408"/>
                    <a:pt x="172" y="408"/>
                  </a:cubicBezTo>
                  <a:cubicBezTo>
                    <a:pt x="218" y="383"/>
                    <a:pt x="270" y="369"/>
                    <a:pt x="326" y="369"/>
                  </a:cubicBezTo>
                  <a:close/>
                </a:path>
              </a:pathLst>
            </a:custGeom>
            <a:solidFill>
              <a:srgbClr val="9093CE"/>
            </a:solidFill>
            <a:ln w="9525" cap="flat" cmpd="sng" algn="ctr">
              <a:noFill/>
              <a:prstDash val="solid"/>
              <a:round/>
              <a:headEnd type="none" w="med" len="med"/>
              <a:tailEnd type="none" w="med" len="med"/>
            </a:ln>
            <a:effectLst>
              <a:outerShdw blurRad="38100" dist="25400" dir="5400000" algn="t" rotWithShape="0">
                <a:prstClr val="black">
                  <a:alpha val="27000"/>
                </a:prstClr>
              </a:outerShdw>
            </a:effectLst>
          </p:spPr>
          <p:txBody>
            <a:bodyPr lIns="82124" tIns="41061" rIns="82124" bIns="41061" anchor="ctr"/>
            <a:lstStyle/>
            <a:p>
              <a:pPr algn="ctr" defTabSz="814388">
                <a:lnSpc>
                  <a:spcPct val="90000"/>
                </a:lnSpc>
                <a:defRPr/>
              </a:pPr>
              <a:endParaRPr lang="en-US" sz="2000" dirty="0">
                <a:solidFill>
                  <a:prstClr val="black"/>
                </a:solidFill>
                <a:latin typeface="Calibri"/>
              </a:endParaRPr>
            </a:p>
          </p:txBody>
        </p:sp>
        <p:sp>
          <p:nvSpPr>
            <p:cNvPr id="32" name="Freeform 16"/>
            <p:cNvSpPr>
              <a:spLocks/>
            </p:cNvSpPr>
            <p:nvPr/>
          </p:nvSpPr>
          <p:spPr bwMode="auto">
            <a:xfrm rot="19448525">
              <a:off x="2781116" y="2298095"/>
              <a:ext cx="1722079" cy="798887"/>
            </a:xfrm>
            <a:custGeom>
              <a:avLst/>
              <a:gdLst>
                <a:gd name="T0" fmla="*/ 481 w 481"/>
                <a:gd name="T1" fmla="*/ 59 h 223"/>
                <a:gd name="T2" fmla="*/ 395 w 481"/>
                <a:gd name="T3" fmla="*/ 223 h 223"/>
                <a:gd name="T4" fmla="*/ 240 w 481"/>
                <a:gd name="T5" fmla="*/ 184 h 223"/>
                <a:gd name="T6" fmla="*/ 86 w 481"/>
                <a:gd name="T7" fmla="*/ 223 h 223"/>
                <a:gd name="T8" fmla="*/ 0 w 481"/>
                <a:gd name="T9" fmla="*/ 59 h 223"/>
                <a:gd name="T10" fmla="*/ 240 w 481"/>
                <a:gd name="T11" fmla="*/ 0 h 223"/>
                <a:gd name="T12" fmla="*/ 481 w 481"/>
                <a:gd name="T13" fmla="*/ 59 h 2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1" h="223">
                  <a:moveTo>
                    <a:pt x="481" y="59"/>
                  </a:moveTo>
                  <a:cubicBezTo>
                    <a:pt x="395" y="223"/>
                    <a:pt x="395" y="223"/>
                    <a:pt x="395" y="223"/>
                  </a:cubicBezTo>
                  <a:cubicBezTo>
                    <a:pt x="348" y="198"/>
                    <a:pt x="296" y="184"/>
                    <a:pt x="240" y="184"/>
                  </a:cubicBezTo>
                  <a:cubicBezTo>
                    <a:pt x="184" y="184"/>
                    <a:pt x="132" y="198"/>
                    <a:pt x="86" y="223"/>
                  </a:cubicBezTo>
                  <a:cubicBezTo>
                    <a:pt x="0" y="59"/>
                    <a:pt x="0" y="59"/>
                    <a:pt x="0" y="59"/>
                  </a:cubicBezTo>
                  <a:cubicBezTo>
                    <a:pt x="72" y="21"/>
                    <a:pt x="153" y="0"/>
                    <a:pt x="240" y="0"/>
                  </a:cubicBezTo>
                  <a:cubicBezTo>
                    <a:pt x="327" y="0"/>
                    <a:pt x="409" y="21"/>
                    <a:pt x="481" y="59"/>
                  </a:cubicBezTo>
                  <a:close/>
                </a:path>
              </a:pathLst>
            </a:custGeom>
            <a:gradFill rotWithShape="1">
              <a:gsLst>
                <a:gs pos="0">
                  <a:srgbClr val="7C80C6"/>
                </a:gs>
                <a:gs pos="100000">
                  <a:srgbClr val="9093CE"/>
                </a:gs>
              </a:gsLst>
              <a:lin ang="10800000" scaled="1"/>
            </a:gradFill>
            <a:ln>
              <a:noFill/>
            </a:ln>
          </p:spPr>
          <p:txBody>
            <a:bodyPr/>
            <a:lstStyle/>
            <a:p>
              <a:pPr defTabSz="914400">
                <a:lnSpc>
                  <a:spcPct val="90000"/>
                </a:lnSpc>
              </a:pPr>
              <a:endParaRPr lang="en-US" sz="2000" dirty="0">
                <a:solidFill>
                  <a:prstClr val="black"/>
                </a:solidFill>
                <a:latin typeface="Calibri"/>
              </a:endParaRPr>
            </a:p>
          </p:txBody>
        </p:sp>
      </p:grpSp>
      <p:grpSp>
        <p:nvGrpSpPr>
          <p:cNvPr id="33" name="Group 38"/>
          <p:cNvGrpSpPr>
            <a:grpSpLocks/>
          </p:cNvGrpSpPr>
          <p:nvPr/>
        </p:nvGrpSpPr>
        <p:grpSpPr bwMode="auto">
          <a:xfrm rot="19448525">
            <a:off x="2559397" y="3677845"/>
            <a:ext cx="1302772" cy="1724880"/>
            <a:chOff x="1944688" y="1857375"/>
            <a:chExt cx="1758951" cy="2328863"/>
          </a:xfrm>
        </p:grpSpPr>
        <p:sp>
          <p:nvSpPr>
            <p:cNvPr id="34" name="Freeform 9"/>
            <p:cNvSpPr>
              <a:spLocks/>
            </p:cNvSpPr>
            <p:nvPr/>
          </p:nvSpPr>
          <p:spPr bwMode="auto">
            <a:xfrm>
              <a:off x="1944688" y="1857375"/>
              <a:ext cx="1758951" cy="2328863"/>
            </a:xfrm>
            <a:custGeom>
              <a:avLst/>
              <a:gdLst/>
              <a:ahLst/>
              <a:cxnLst>
                <a:cxn ang="0">
                  <a:pos x="0" y="502"/>
                </a:cxn>
                <a:cxn ang="0">
                  <a:pos x="10" y="621"/>
                </a:cxn>
                <a:cxn ang="0">
                  <a:pos x="374" y="558"/>
                </a:cxn>
                <a:cxn ang="0">
                  <a:pos x="369" y="502"/>
                </a:cxn>
                <a:cxn ang="0">
                  <a:pos x="469" y="265"/>
                </a:cxn>
                <a:cxn ang="0">
                  <a:pos x="212" y="0"/>
                </a:cxn>
                <a:cxn ang="0">
                  <a:pos x="0" y="502"/>
                </a:cxn>
              </a:cxnLst>
              <a:rect l="0" t="0" r="r" b="b"/>
              <a:pathLst>
                <a:path w="469" h="621">
                  <a:moveTo>
                    <a:pt x="0" y="502"/>
                  </a:moveTo>
                  <a:cubicBezTo>
                    <a:pt x="0" y="542"/>
                    <a:pt x="4" y="582"/>
                    <a:pt x="10" y="621"/>
                  </a:cubicBezTo>
                  <a:cubicBezTo>
                    <a:pt x="374" y="558"/>
                    <a:pt x="374" y="558"/>
                    <a:pt x="374" y="558"/>
                  </a:cubicBezTo>
                  <a:cubicBezTo>
                    <a:pt x="371" y="540"/>
                    <a:pt x="369" y="521"/>
                    <a:pt x="369" y="502"/>
                  </a:cubicBezTo>
                  <a:cubicBezTo>
                    <a:pt x="369" y="409"/>
                    <a:pt x="407" y="325"/>
                    <a:pt x="469" y="265"/>
                  </a:cubicBezTo>
                  <a:cubicBezTo>
                    <a:pt x="212" y="0"/>
                    <a:pt x="212" y="0"/>
                    <a:pt x="212" y="0"/>
                  </a:cubicBezTo>
                  <a:cubicBezTo>
                    <a:pt x="81" y="128"/>
                    <a:pt x="0" y="305"/>
                    <a:pt x="0" y="502"/>
                  </a:cubicBezTo>
                </a:path>
              </a:pathLst>
            </a:custGeom>
            <a:solidFill>
              <a:srgbClr val="E37222"/>
            </a:solidFill>
            <a:ln w="9525" cap="flat" cmpd="sng" algn="ctr">
              <a:noFill/>
              <a:prstDash val="solid"/>
              <a:round/>
              <a:headEnd type="none" w="med" len="med"/>
              <a:tailEnd type="none" w="med" len="med"/>
            </a:ln>
            <a:effectLst>
              <a:outerShdw blurRad="25400" dist="25400" dir="5400000" algn="t" rotWithShape="0">
                <a:prstClr val="black">
                  <a:alpha val="13000"/>
                </a:prstClr>
              </a:outerShdw>
            </a:effectLst>
          </p:spPr>
          <p:txBody>
            <a:bodyPr lIns="82124" tIns="41061" rIns="82124" bIns="41061" anchor="ctr"/>
            <a:lstStyle/>
            <a:p>
              <a:pPr algn="ctr" defTabSz="814388">
                <a:lnSpc>
                  <a:spcPct val="90000"/>
                </a:lnSpc>
                <a:defRPr/>
              </a:pPr>
              <a:endParaRPr lang="en-US" sz="2000" dirty="0">
                <a:solidFill>
                  <a:prstClr val="black"/>
                </a:solidFill>
                <a:latin typeface="Calibri"/>
              </a:endParaRPr>
            </a:p>
          </p:txBody>
        </p:sp>
        <p:sp>
          <p:nvSpPr>
            <p:cNvPr id="35" name="Freeform 17"/>
            <p:cNvSpPr>
              <a:spLocks/>
            </p:cNvSpPr>
            <p:nvPr/>
          </p:nvSpPr>
          <p:spPr bwMode="auto">
            <a:xfrm>
              <a:off x="2635251" y="2352675"/>
              <a:ext cx="1068388" cy="1714500"/>
            </a:xfrm>
            <a:custGeom>
              <a:avLst/>
              <a:gdLst>
                <a:gd name="T0" fmla="*/ 185 w 285"/>
                <a:gd name="T1" fmla="*/ 370 h 457"/>
                <a:gd name="T2" fmla="*/ 190 w 285"/>
                <a:gd name="T3" fmla="*/ 426 h 457"/>
                <a:gd name="T4" fmla="*/ 8 w 285"/>
                <a:gd name="T5" fmla="*/ 457 h 457"/>
                <a:gd name="T6" fmla="*/ 0 w 285"/>
                <a:gd name="T7" fmla="*/ 370 h 457"/>
                <a:gd name="T8" fmla="*/ 156 w 285"/>
                <a:gd name="T9" fmla="*/ 0 h 457"/>
                <a:gd name="T10" fmla="*/ 285 w 285"/>
                <a:gd name="T11" fmla="*/ 133 h 457"/>
                <a:gd name="T12" fmla="*/ 185 w 285"/>
                <a:gd name="T13" fmla="*/ 370 h 4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5" h="457">
                  <a:moveTo>
                    <a:pt x="185" y="370"/>
                  </a:moveTo>
                  <a:cubicBezTo>
                    <a:pt x="185" y="389"/>
                    <a:pt x="187" y="408"/>
                    <a:pt x="190" y="426"/>
                  </a:cubicBezTo>
                  <a:cubicBezTo>
                    <a:pt x="8" y="457"/>
                    <a:pt x="8" y="457"/>
                    <a:pt x="8" y="457"/>
                  </a:cubicBezTo>
                  <a:cubicBezTo>
                    <a:pt x="3" y="429"/>
                    <a:pt x="0" y="400"/>
                    <a:pt x="0" y="370"/>
                  </a:cubicBezTo>
                  <a:cubicBezTo>
                    <a:pt x="0" y="225"/>
                    <a:pt x="60" y="94"/>
                    <a:pt x="156" y="0"/>
                  </a:cubicBezTo>
                  <a:cubicBezTo>
                    <a:pt x="285" y="133"/>
                    <a:pt x="285" y="133"/>
                    <a:pt x="285" y="133"/>
                  </a:cubicBezTo>
                  <a:cubicBezTo>
                    <a:pt x="223" y="193"/>
                    <a:pt x="185" y="277"/>
                    <a:pt x="185" y="370"/>
                  </a:cubicBezTo>
                  <a:close/>
                </a:path>
              </a:pathLst>
            </a:custGeom>
            <a:gradFill rotWithShape="1">
              <a:gsLst>
                <a:gs pos="0">
                  <a:srgbClr val="D6671C"/>
                </a:gs>
                <a:gs pos="100000">
                  <a:srgbClr val="E37222"/>
                </a:gs>
              </a:gsLst>
              <a:lin ang="84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a:lnSpc>
                  <a:spcPct val="90000"/>
                </a:lnSpc>
              </a:pPr>
              <a:endParaRPr lang="en-US" sz="2000" dirty="0">
                <a:solidFill>
                  <a:prstClr val="black"/>
                </a:solidFill>
                <a:latin typeface="Calibri"/>
              </a:endParaRPr>
            </a:p>
          </p:txBody>
        </p:sp>
      </p:grpSp>
      <p:grpSp>
        <p:nvGrpSpPr>
          <p:cNvPr id="7" name="Group 6"/>
          <p:cNvGrpSpPr/>
          <p:nvPr/>
        </p:nvGrpSpPr>
        <p:grpSpPr>
          <a:xfrm>
            <a:off x="5086325" y="3863471"/>
            <a:ext cx="1715566" cy="1519117"/>
            <a:chOff x="5176387" y="3371104"/>
            <a:chExt cx="2211839" cy="1958562"/>
          </a:xfrm>
        </p:grpSpPr>
        <p:sp>
          <p:nvSpPr>
            <p:cNvPr id="37" name="Freeform 11"/>
            <p:cNvSpPr>
              <a:spLocks/>
            </p:cNvSpPr>
            <p:nvPr/>
          </p:nvSpPr>
          <p:spPr bwMode="auto">
            <a:xfrm rot="19448525">
              <a:off x="5311423" y="3371104"/>
              <a:ext cx="2076803" cy="1958562"/>
            </a:xfrm>
            <a:custGeom>
              <a:avLst/>
              <a:gdLst/>
              <a:ahLst/>
              <a:cxnLst>
                <a:cxn ang="0">
                  <a:pos x="53" y="547"/>
                </a:cxn>
                <a:cxn ang="0">
                  <a:pos x="580" y="163"/>
                </a:cxn>
                <a:cxn ang="0">
                  <a:pos x="249" y="0"/>
                </a:cxn>
                <a:cxn ang="0">
                  <a:pos x="0" y="182"/>
                </a:cxn>
                <a:cxn ang="0">
                  <a:pos x="53" y="547"/>
                </a:cxn>
              </a:cxnLst>
              <a:rect l="0" t="0" r="r" b="b"/>
              <a:pathLst>
                <a:path w="580" h="547">
                  <a:moveTo>
                    <a:pt x="53" y="547"/>
                  </a:moveTo>
                  <a:cubicBezTo>
                    <a:pt x="285" y="513"/>
                    <a:pt x="480" y="366"/>
                    <a:pt x="580" y="163"/>
                  </a:cubicBezTo>
                  <a:cubicBezTo>
                    <a:pt x="249" y="0"/>
                    <a:pt x="249" y="0"/>
                    <a:pt x="249" y="0"/>
                  </a:cubicBezTo>
                  <a:cubicBezTo>
                    <a:pt x="202" y="96"/>
                    <a:pt x="110" y="166"/>
                    <a:pt x="0" y="182"/>
                  </a:cubicBezTo>
                  <a:cubicBezTo>
                    <a:pt x="53" y="547"/>
                    <a:pt x="53" y="547"/>
                    <a:pt x="53" y="547"/>
                  </a:cubicBezTo>
                </a:path>
              </a:pathLst>
            </a:custGeom>
            <a:solidFill>
              <a:srgbClr val="009FDA"/>
            </a:solidFill>
            <a:ln w="9525" cap="flat" cmpd="sng" algn="ctr">
              <a:noFill/>
              <a:prstDash val="solid"/>
              <a:round/>
              <a:headEnd type="none" w="med" len="med"/>
              <a:tailEnd type="none" w="med" len="med"/>
            </a:ln>
            <a:effectLst>
              <a:outerShdw blurRad="38100" dist="25400" dir="5400000" algn="t" rotWithShape="0">
                <a:prstClr val="black">
                  <a:alpha val="27000"/>
                </a:prstClr>
              </a:outerShdw>
            </a:effectLst>
          </p:spPr>
          <p:txBody>
            <a:bodyPr lIns="82124" tIns="41061" rIns="82124" bIns="41061" anchor="ctr"/>
            <a:lstStyle/>
            <a:p>
              <a:pPr algn="ctr" defTabSz="814388">
                <a:lnSpc>
                  <a:spcPct val="90000"/>
                </a:lnSpc>
                <a:defRPr/>
              </a:pPr>
              <a:endParaRPr lang="en-US" sz="2000" dirty="0">
                <a:solidFill>
                  <a:prstClr val="black"/>
                </a:solidFill>
                <a:latin typeface="Calibri"/>
              </a:endParaRPr>
            </a:p>
          </p:txBody>
        </p:sp>
        <p:sp>
          <p:nvSpPr>
            <p:cNvPr id="38" name="Freeform 18"/>
            <p:cNvSpPr>
              <a:spLocks/>
            </p:cNvSpPr>
            <p:nvPr/>
          </p:nvSpPr>
          <p:spPr bwMode="auto">
            <a:xfrm rot="19448525">
              <a:off x="5176387" y="3596713"/>
              <a:ext cx="1487113" cy="1306719"/>
            </a:xfrm>
            <a:custGeom>
              <a:avLst/>
              <a:gdLst>
                <a:gd name="T0" fmla="*/ 415 w 415"/>
                <a:gd name="T1" fmla="*/ 82 h 365"/>
                <a:gd name="T2" fmla="*/ 26 w 415"/>
                <a:gd name="T3" fmla="*/ 365 h 365"/>
                <a:gd name="T4" fmla="*/ 0 w 415"/>
                <a:gd name="T5" fmla="*/ 182 h 365"/>
                <a:gd name="T6" fmla="*/ 249 w 415"/>
                <a:gd name="T7" fmla="*/ 0 h 365"/>
                <a:gd name="T8" fmla="*/ 415 w 415"/>
                <a:gd name="T9" fmla="*/ 82 h 3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5" h="365">
                  <a:moveTo>
                    <a:pt x="415" y="82"/>
                  </a:moveTo>
                  <a:cubicBezTo>
                    <a:pt x="341" y="232"/>
                    <a:pt x="197" y="340"/>
                    <a:pt x="26" y="365"/>
                  </a:cubicBezTo>
                  <a:cubicBezTo>
                    <a:pt x="0" y="182"/>
                    <a:pt x="0" y="182"/>
                    <a:pt x="0" y="182"/>
                  </a:cubicBezTo>
                  <a:cubicBezTo>
                    <a:pt x="110" y="166"/>
                    <a:pt x="202" y="96"/>
                    <a:pt x="249" y="0"/>
                  </a:cubicBezTo>
                  <a:lnTo>
                    <a:pt x="415" y="82"/>
                  </a:lnTo>
                  <a:close/>
                </a:path>
              </a:pathLst>
            </a:custGeom>
            <a:gradFill rotWithShape="1">
              <a:gsLst>
                <a:gs pos="0">
                  <a:srgbClr val="0094C8"/>
                </a:gs>
                <a:gs pos="100000">
                  <a:srgbClr val="009FDA"/>
                </a:gs>
              </a:gsLst>
              <a:lin ang="18900000" scaled="1"/>
            </a:gradFill>
            <a:ln w="9525">
              <a:noFill/>
              <a:round/>
              <a:headEnd/>
              <a:tailEnd/>
            </a:ln>
            <a:extLst/>
          </p:spPr>
          <p:txBody>
            <a:bodyPr/>
            <a:lstStyle/>
            <a:p>
              <a:pPr defTabSz="914400">
                <a:lnSpc>
                  <a:spcPct val="90000"/>
                </a:lnSpc>
              </a:pPr>
              <a:endParaRPr lang="en-US" sz="2000" dirty="0">
                <a:solidFill>
                  <a:prstClr val="black"/>
                </a:solidFill>
                <a:latin typeface="Calibri"/>
              </a:endParaRPr>
            </a:p>
          </p:txBody>
        </p:sp>
      </p:grpSp>
      <p:sp>
        <p:nvSpPr>
          <p:cNvPr id="41" name="TextBox 54"/>
          <p:cNvSpPr txBox="1">
            <a:spLocks noChangeArrowheads="1"/>
          </p:cNvSpPr>
          <p:nvPr/>
        </p:nvSpPr>
        <p:spPr bwMode="auto">
          <a:xfrm>
            <a:off x="3527884" y="3969141"/>
            <a:ext cx="2032066" cy="559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a:defRPr>
                <a:solidFill>
                  <a:schemeClr val="tx1"/>
                </a:solidFill>
                <a:latin typeface="HelveticaNeueLT Std" pitchFamily="34" charset="0"/>
                <a:cs typeface="Arial" pitchFamily="34" charset="0"/>
              </a:defRPr>
            </a:lvl1pPr>
            <a:lvl2pPr marL="742950" indent="-285750">
              <a:defRPr>
                <a:solidFill>
                  <a:schemeClr val="tx1"/>
                </a:solidFill>
                <a:latin typeface="HelveticaNeueLT Std" pitchFamily="34" charset="0"/>
                <a:cs typeface="Arial" pitchFamily="34" charset="0"/>
              </a:defRPr>
            </a:lvl2pPr>
            <a:lvl3pPr marL="1143000" indent="-228600">
              <a:defRPr>
                <a:solidFill>
                  <a:schemeClr val="tx1"/>
                </a:solidFill>
                <a:latin typeface="HelveticaNeueLT Std" pitchFamily="34" charset="0"/>
                <a:cs typeface="Arial" pitchFamily="34" charset="0"/>
              </a:defRPr>
            </a:lvl3pPr>
            <a:lvl4pPr marL="1600200" indent="-228600">
              <a:defRPr>
                <a:solidFill>
                  <a:schemeClr val="tx1"/>
                </a:solidFill>
                <a:latin typeface="HelveticaNeueLT Std" pitchFamily="34" charset="0"/>
                <a:cs typeface="Arial" pitchFamily="34" charset="0"/>
              </a:defRPr>
            </a:lvl4pPr>
            <a:lvl5pPr marL="2057400" indent="-228600">
              <a:defRPr>
                <a:solidFill>
                  <a:schemeClr val="tx1"/>
                </a:solidFill>
                <a:latin typeface="HelveticaNeueLT Std" pitchFamily="34" charset="0"/>
                <a:cs typeface="Arial" pitchFamily="34" charset="0"/>
              </a:defRPr>
            </a:lvl5pPr>
            <a:lvl6pPr marL="2514600" indent="-228600" fontAlgn="base">
              <a:spcBef>
                <a:spcPct val="0"/>
              </a:spcBef>
              <a:spcAft>
                <a:spcPct val="0"/>
              </a:spcAft>
              <a:defRPr>
                <a:solidFill>
                  <a:schemeClr val="tx1"/>
                </a:solidFill>
                <a:latin typeface="HelveticaNeueLT Std" pitchFamily="34" charset="0"/>
                <a:cs typeface="Arial" pitchFamily="34" charset="0"/>
              </a:defRPr>
            </a:lvl6pPr>
            <a:lvl7pPr marL="2971800" indent="-228600" fontAlgn="base">
              <a:spcBef>
                <a:spcPct val="0"/>
              </a:spcBef>
              <a:spcAft>
                <a:spcPct val="0"/>
              </a:spcAft>
              <a:defRPr>
                <a:solidFill>
                  <a:schemeClr val="tx1"/>
                </a:solidFill>
                <a:latin typeface="HelveticaNeueLT Std" pitchFamily="34" charset="0"/>
                <a:cs typeface="Arial" pitchFamily="34" charset="0"/>
              </a:defRPr>
            </a:lvl7pPr>
            <a:lvl8pPr marL="3429000" indent="-228600" fontAlgn="base">
              <a:spcBef>
                <a:spcPct val="0"/>
              </a:spcBef>
              <a:spcAft>
                <a:spcPct val="0"/>
              </a:spcAft>
              <a:defRPr>
                <a:solidFill>
                  <a:schemeClr val="tx1"/>
                </a:solidFill>
                <a:latin typeface="HelveticaNeueLT Std" pitchFamily="34" charset="0"/>
                <a:cs typeface="Arial" pitchFamily="34" charset="0"/>
              </a:defRPr>
            </a:lvl8pPr>
            <a:lvl9pPr marL="3886200" indent="-228600" fontAlgn="base">
              <a:spcBef>
                <a:spcPct val="0"/>
              </a:spcBef>
              <a:spcAft>
                <a:spcPct val="0"/>
              </a:spcAft>
              <a:defRPr>
                <a:solidFill>
                  <a:schemeClr val="tx1"/>
                </a:solidFill>
                <a:latin typeface="HelveticaNeueLT Std" pitchFamily="34" charset="0"/>
                <a:cs typeface="Arial" pitchFamily="34" charset="0"/>
              </a:defRPr>
            </a:lvl9pPr>
          </a:lstStyle>
          <a:p>
            <a:pPr algn="ctr" defTabSz="914400">
              <a:lnSpc>
                <a:spcPct val="90000"/>
              </a:lnSpc>
            </a:pPr>
            <a:r>
              <a:rPr lang="en-US" sz="2000" b="1" dirty="0" smtClean="0">
                <a:solidFill>
                  <a:prstClr val="white">
                    <a:lumMod val="50000"/>
                  </a:prstClr>
                </a:solidFill>
                <a:latin typeface="Arial"/>
                <a:cs typeface="Arial"/>
              </a:rPr>
              <a:t>Tulare</a:t>
            </a:r>
            <a:r>
              <a:rPr lang="en-US" sz="2000" b="1" dirty="0" smtClean="0">
                <a:solidFill>
                  <a:prstClr val="white">
                    <a:lumMod val="50000"/>
                  </a:prstClr>
                </a:solidFill>
                <a:latin typeface="Arial"/>
                <a:cs typeface="Arial"/>
              </a:rPr>
              <a:t>-Kings</a:t>
            </a:r>
            <a:endParaRPr lang="en-US" sz="2000" b="1" dirty="0" smtClean="0">
              <a:solidFill>
                <a:prstClr val="white">
                  <a:lumMod val="50000"/>
                </a:prstClr>
              </a:solidFill>
              <a:latin typeface="Arial"/>
              <a:cs typeface="Arial"/>
            </a:endParaRPr>
          </a:p>
          <a:p>
            <a:pPr algn="ctr" defTabSz="914400">
              <a:lnSpc>
                <a:spcPct val="90000"/>
              </a:lnSpc>
            </a:pPr>
            <a:r>
              <a:rPr lang="en-US" sz="2000" b="1" dirty="0" smtClean="0">
                <a:solidFill>
                  <a:prstClr val="white">
                    <a:lumMod val="50000"/>
                  </a:prstClr>
                </a:solidFill>
                <a:latin typeface="Arial"/>
                <a:cs typeface="Arial"/>
              </a:rPr>
              <a:t>Regional Hub</a:t>
            </a:r>
            <a:endParaRPr lang="en-US" sz="2000" b="1" dirty="0">
              <a:solidFill>
                <a:prstClr val="white">
                  <a:lumMod val="50000"/>
                </a:prstClr>
              </a:solidFill>
              <a:latin typeface="Arial"/>
              <a:cs typeface="Arial"/>
            </a:endParaRPr>
          </a:p>
        </p:txBody>
      </p:sp>
      <p:sp>
        <p:nvSpPr>
          <p:cNvPr id="45" name="Rectangle 44"/>
          <p:cNvSpPr/>
          <p:nvPr/>
        </p:nvSpPr>
        <p:spPr>
          <a:xfrm>
            <a:off x="287495" y="4155140"/>
            <a:ext cx="1906136" cy="651460"/>
          </a:xfrm>
          <a:prstGeom prst="rect">
            <a:avLst/>
          </a:prstGeom>
          <a:ln>
            <a:noFill/>
          </a:ln>
        </p:spPr>
        <p:txBody>
          <a:bodyPr wrap="square">
            <a:spAutoFit/>
          </a:bodyPr>
          <a:lstStyle/>
          <a:p>
            <a:pPr defTabSz="914400">
              <a:lnSpc>
                <a:spcPct val="90000"/>
              </a:lnSpc>
              <a:spcBef>
                <a:spcPts val="3600"/>
              </a:spcBef>
            </a:pPr>
            <a:r>
              <a:rPr lang="en-US" sz="2000" b="1" dirty="0">
                <a:solidFill>
                  <a:srgbClr val="D6671C"/>
                </a:solidFill>
                <a:latin typeface="Arial"/>
                <a:cs typeface="Arial"/>
              </a:rPr>
              <a:t>Engaged Partnerships</a:t>
            </a:r>
          </a:p>
        </p:txBody>
      </p:sp>
      <p:sp>
        <p:nvSpPr>
          <p:cNvPr id="51" name="Rectangle 50"/>
          <p:cNvSpPr/>
          <p:nvPr/>
        </p:nvSpPr>
        <p:spPr>
          <a:xfrm>
            <a:off x="287495" y="1571113"/>
            <a:ext cx="2929053" cy="559127"/>
          </a:xfrm>
          <a:prstGeom prst="rect">
            <a:avLst/>
          </a:prstGeom>
          <a:ln>
            <a:noFill/>
          </a:ln>
        </p:spPr>
        <p:txBody>
          <a:bodyPr wrap="square" lIns="0" tIns="0" rIns="0" bIns="0">
            <a:spAutoFit/>
          </a:bodyPr>
          <a:lstStyle/>
          <a:p>
            <a:pPr defTabSz="914400">
              <a:lnSpc>
                <a:spcPct val="90000"/>
              </a:lnSpc>
              <a:spcBef>
                <a:spcPts val="3600"/>
              </a:spcBef>
            </a:pPr>
            <a:r>
              <a:rPr lang="en-US" sz="2000" b="1" dirty="0" smtClean="0">
                <a:solidFill>
                  <a:schemeClr val="accent4">
                    <a:lumMod val="75000"/>
                  </a:schemeClr>
                </a:solidFill>
                <a:latin typeface="Arial"/>
                <a:cs typeface="Arial"/>
              </a:rPr>
              <a:t>Support for</a:t>
            </a:r>
            <a:br>
              <a:rPr lang="en-US" sz="2000" b="1" dirty="0" smtClean="0">
                <a:solidFill>
                  <a:schemeClr val="accent4">
                    <a:lumMod val="75000"/>
                  </a:schemeClr>
                </a:solidFill>
                <a:latin typeface="Arial"/>
                <a:cs typeface="Arial"/>
              </a:rPr>
            </a:br>
            <a:r>
              <a:rPr lang="en-US" sz="2000" b="1" dirty="0" smtClean="0">
                <a:solidFill>
                  <a:schemeClr val="accent4">
                    <a:lumMod val="75000"/>
                  </a:schemeClr>
                </a:solidFill>
                <a:latin typeface="Arial"/>
                <a:cs typeface="Arial"/>
              </a:rPr>
              <a:t>Pathway Quality</a:t>
            </a:r>
            <a:endParaRPr lang="en-US" sz="2000" b="1" dirty="0">
              <a:solidFill>
                <a:schemeClr val="accent4">
                  <a:lumMod val="75000"/>
                </a:schemeClr>
              </a:solidFill>
              <a:latin typeface="Arial"/>
              <a:cs typeface="Arial"/>
            </a:endParaRPr>
          </a:p>
        </p:txBody>
      </p:sp>
      <p:sp>
        <p:nvSpPr>
          <p:cNvPr id="54" name="Rectangle 53"/>
          <p:cNvSpPr/>
          <p:nvPr/>
        </p:nvSpPr>
        <p:spPr>
          <a:xfrm>
            <a:off x="6728163" y="1553464"/>
            <a:ext cx="2133615" cy="651460"/>
          </a:xfrm>
          <a:prstGeom prst="rect">
            <a:avLst/>
          </a:prstGeom>
          <a:ln>
            <a:noFill/>
          </a:ln>
        </p:spPr>
        <p:txBody>
          <a:bodyPr wrap="square">
            <a:spAutoFit/>
          </a:bodyPr>
          <a:lstStyle/>
          <a:p>
            <a:pPr defTabSz="914400">
              <a:lnSpc>
                <a:spcPct val="90000"/>
              </a:lnSpc>
              <a:spcBef>
                <a:spcPts val="3600"/>
              </a:spcBef>
            </a:pPr>
            <a:r>
              <a:rPr lang="en-US" sz="2000" b="1" dirty="0">
                <a:solidFill>
                  <a:schemeClr val="accent3">
                    <a:lumMod val="75000"/>
                  </a:schemeClr>
                </a:solidFill>
                <a:latin typeface="Arial"/>
                <a:cs typeface="Arial"/>
              </a:rPr>
              <a:t>WBL </a:t>
            </a:r>
            <a:r>
              <a:rPr lang="en-US" sz="2000" b="1" dirty="0" smtClean="0">
                <a:solidFill>
                  <a:schemeClr val="accent3">
                    <a:lumMod val="75000"/>
                  </a:schemeClr>
                </a:solidFill>
                <a:latin typeface="Arial"/>
                <a:cs typeface="Arial"/>
              </a:rPr>
              <a:t>Infrastructure</a:t>
            </a:r>
            <a:endParaRPr lang="en-US" sz="2000" b="1" dirty="0">
              <a:solidFill>
                <a:schemeClr val="accent3">
                  <a:lumMod val="75000"/>
                </a:schemeClr>
              </a:solidFill>
              <a:latin typeface="Arial"/>
              <a:cs typeface="Arial"/>
            </a:endParaRPr>
          </a:p>
        </p:txBody>
      </p:sp>
      <p:sp>
        <p:nvSpPr>
          <p:cNvPr id="56" name="Rectangle 55"/>
          <p:cNvSpPr/>
          <p:nvPr/>
        </p:nvSpPr>
        <p:spPr>
          <a:xfrm>
            <a:off x="6728163" y="4155140"/>
            <a:ext cx="2290131" cy="651460"/>
          </a:xfrm>
          <a:prstGeom prst="rect">
            <a:avLst/>
          </a:prstGeom>
          <a:ln>
            <a:noFill/>
          </a:ln>
        </p:spPr>
        <p:txBody>
          <a:bodyPr wrap="square">
            <a:spAutoFit/>
          </a:bodyPr>
          <a:lstStyle/>
          <a:p>
            <a:pPr defTabSz="1252538">
              <a:lnSpc>
                <a:spcPct val="90000"/>
              </a:lnSpc>
              <a:spcBef>
                <a:spcPts val="3600"/>
              </a:spcBef>
            </a:pPr>
            <a:r>
              <a:rPr lang="en-US" sz="2000" b="1" dirty="0" smtClean="0">
                <a:solidFill>
                  <a:srgbClr val="00A1DA"/>
                </a:solidFill>
                <a:latin typeface="Arial"/>
                <a:cs typeface="Arial"/>
              </a:rPr>
              <a:t>Awareness</a:t>
            </a:r>
            <a:br>
              <a:rPr lang="en-US" sz="2000" b="1" dirty="0" smtClean="0">
                <a:solidFill>
                  <a:srgbClr val="00A1DA"/>
                </a:solidFill>
                <a:latin typeface="Arial"/>
                <a:cs typeface="Arial"/>
              </a:rPr>
            </a:br>
            <a:r>
              <a:rPr lang="en-US" sz="2000" b="1" dirty="0" smtClean="0">
                <a:solidFill>
                  <a:srgbClr val="00A1DA"/>
                </a:solidFill>
                <a:latin typeface="Arial"/>
                <a:cs typeface="Arial"/>
              </a:rPr>
              <a:t>and Advocacy</a:t>
            </a:r>
            <a:endParaRPr lang="en-US" sz="2000" b="1" dirty="0">
              <a:solidFill>
                <a:srgbClr val="00A1DA"/>
              </a:solidFill>
              <a:latin typeface="Arial"/>
              <a:cs typeface="Arial"/>
            </a:endParaRPr>
          </a:p>
        </p:txBody>
      </p:sp>
      <p:cxnSp>
        <p:nvCxnSpPr>
          <p:cNvPr id="58" name="Straight Arrow Connector 57"/>
          <p:cNvCxnSpPr/>
          <p:nvPr/>
        </p:nvCxnSpPr>
        <p:spPr bwMode="auto">
          <a:xfrm flipH="1">
            <a:off x="6728163" y="4862902"/>
            <a:ext cx="2416345" cy="30979"/>
          </a:xfrm>
          <a:prstGeom prst="straightConnector1">
            <a:avLst/>
          </a:prstGeom>
          <a:solidFill>
            <a:schemeClr val="accent1"/>
          </a:solidFill>
          <a:ln w="19050" cap="flat" cmpd="sng" algn="ctr">
            <a:solidFill>
              <a:srgbClr val="1295D3"/>
            </a:solidFill>
            <a:prstDash val="solid"/>
            <a:round/>
            <a:headEnd type="none" w="med" len="med"/>
            <a:tailEnd type="oval"/>
          </a:ln>
          <a:effectLst>
            <a:outerShdw blurRad="12700" dist="12700" dir="5400000" algn="t" rotWithShape="0">
              <a:schemeClr val="tx1">
                <a:alpha val="50000"/>
              </a:schemeClr>
            </a:outerShdw>
          </a:effectLst>
        </p:spPr>
      </p:cxnSp>
      <p:cxnSp>
        <p:nvCxnSpPr>
          <p:cNvPr id="61" name="Straight Arrow Connector 60"/>
          <p:cNvCxnSpPr/>
          <p:nvPr/>
        </p:nvCxnSpPr>
        <p:spPr bwMode="auto">
          <a:xfrm flipH="1">
            <a:off x="6172201" y="2308502"/>
            <a:ext cx="2972307" cy="0"/>
          </a:xfrm>
          <a:prstGeom prst="straightConnector1">
            <a:avLst/>
          </a:prstGeom>
          <a:solidFill>
            <a:schemeClr val="accent1"/>
          </a:solidFill>
          <a:ln w="19050" cap="flat" cmpd="sng" algn="ctr">
            <a:solidFill>
              <a:schemeClr val="accent3">
                <a:lumMod val="75000"/>
              </a:schemeClr>
            </a:solidFill>
            <a:prstDash val="solid"/>
            <a:round/>
            <a:headEnd type="none" w="med" len="med"/>
            <a:tailEnd type="oval"/>
          </a:ln>
          <a:effectLst>
            <a:outerShdw blurRad="12700" dist="12700" dir="5400000" algn="t" rotWithShape="0">
              <a:schemeClr val="tx1">
                <a:alpha val="50000"/>
              </a:schemeClr>
            </a:outerShdw>
          </a:effectLst>
        </p:spPr>
      </p:cxnSp>
      <p:sp>
        <p:nvSpPr>
          <p:cNvPr id="62" name="Rectangle 61"/>
          <p:cNvSpPr/>
          <p:nvPr/>
        </p:nvSpPr>
        <p:spPr>
          <a:xfrm>
            <a:off x="6728163" y="2481783"/>
            <a:ext cx="2095918" cy="1631216"/>
          </a:xfrm>
          <a:prstGeom prst="rect">
            <a:avLst/>
          </a:prstGeom>
        </p:spPr>
        <p:txBody>
          <a:bodyPr wrap="square" anchor="t" anchorCtr="0">
            <a:spAutoFit/>
          </a:bodyPr>
          <a:lstStyle/>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77933C"/>
                </a:solidFill>
                <a:latin typeface="Arial"/>
                <a:cs typeface="Arial"/>
              </a:rPr>
              <a:t>WBL </a:t>
            </a:r>
            <a:r>
              <a:rPr lang="en-US" sz="1600" dirty="0">
                <a:solidFill>
                  <a:srgbClr val="77933C"/>
                </a:solidFill>
                <a:latin typeface="Arial"/>
                <a:cs typeface="Arial"/>
              </a:rPr>
              <a:t>System Development</a:t>
            </a:r>
            <a:endParaRPr lang="en-US" sz="1600" dirty="0">
              <a:solidFill>
                <a:srgbClr val="77933C"/>
              </a:solidFill>
              <a:latin typeface="Arial"/>
              <a:cs typeface="Arial"/>
            </a:endParaRP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77933C"/>
                </a:solidFill>
                <a:latin typeface="Arial"/>
                <a:cs typeface="Arial"/>
              </a:rPr>
              <a:t>Employer Engagement</a:t>
            </a: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77933C"/>
                </a:solidFill>
                <a:latin typeface="Arial"/>
                <a:cs typeface="Arial"/>
              </a:rPr>
              <a:t>Advisory Board Development</a:t>
            </a:r>
          </a:p>
        </p:txBody>
      </p:sp>
      <p:sp>
        <p:nvSpPr>
          <p:cNvPr id="39" name="Rounded Rectangle 38"/>
          <p:cNvSpPr/>
          <p:nvPr/>
        </p:nvSpPr>
        <p:spPr>
          <a:xfrm>
            <a:off x="6728163" y="5076096"/>
            <a:ext cx="2416345" cy="1553304"/>
          </a:xfrm>
          <a:prstGeom prst="roundRect">
            <a:avLst>
              <a:gd name="adj" fmla="val 0"/>
            </a:avLst>
          </a:prstGeom>
          <a:no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1295D3"/>
                </a:solidFill>
                <a:latin typeface="Arial"/>
                <a:cs typeface="Arial"/>
              </a:rPr>
              <a:t>Data, </a:t>
            </a:r>
            <a:r>
              <a:rPr lang="en-US" sz="1600" dirty="0">
                <a:solidFill>
                  <a:srgbClr val="1295D3"/>
                </a:solidFill>
                <a:latin typeface="Arial"/>
                <a:cs typeface="Arial"/>
              </a:rPr>
              <a:t>Research, </a:t>
            </a:r>
            <a:r>
              <a:rPr lang="en-US" sz="1600" dirty="0">
                <a:solidFill>
                  <a:srgbClr val="1295D3"/>
                </a:solidFill>
                <a:latin typeface="Arial"/>
                <a:cs typeface="Arial"/>
              </a:rPr>
              <a:t>and Evaluation</a:t>
            </a: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1295D3"/>
                </a:solidFill>
                <a:latin typeface="Arial"/>
                <a:cs typeface="Arial"/>
              </a:rPr>
              <a:t>External Communications</a:t>
            </a:r>
          </a:p>
          <a:p>
            <a:pPr marL="182880" indent="-182880" defTabSz="914400">
              <a:lnSpc>
                <a:spcPct val="90000"/>
              </a:lnSpc>
              <a:spcBef>
                <a:spcPts val="400"/>
              </a:spcBef>
              <a:spcAft>
                <a:spcPts val="400"/>
              </a:spcAft>
              <a:buFont typeface="Arial" panose="020B0604020202020204" pitchFamily="34" charset="0"/>
              <a:buChar char="•"/>
            </a:pPr>
            <a:r>
              <a:rPr lang="en-US" sz="1600" dirty="0">
                <a:solidFill>
                  <a:srgbClr val="1295D3"/>
                </a:solidFill>
                <a:latin typeface="Arial"/>
                <a:cs typeface="Arial"/>
              </a:rPr>
              <a:t>Policy and Advocacy</a:t>
            </a:r>
          </a:p>
        </p:txBody>
      </p:sp>
    </p:spTree>
    <p:extLst>
      <p:ext uri="{BB962C8B-B14F-4D97-AF65-F5344CB8AC3E}">
        <p14:creationId xmlns:p14="http://schemas.microsoft.com/office/powerpoint/2010/main" val="9483741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500"/>
                                        <p:tgtEl>
                                          <p:spTgt spid="54"/>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p:bldP spid="45" grpId="0"/>
      <p:bldP spid="51" grpId="0"/>
      <p:bldP spid="54" grpId="0"/>
      <p:bldP spid="56" grpId="0"/>
      <p:bldP spid="62"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noFill/>
        </p:spPr>
        <p:txBody>
          <a:bodyPr/>
          <a:lstStyle/>
          <a:p>
            <a:r>
              <a:rPr lang="en-US" b="1" i="0" dirty="0" smtClean="0">
                <a:solidFill>
                  <a:srgbClr val="FFFFFF"/>
                </a:solidFill>
              </a:rPr>
              <a:t>T-K Infrastructure to Support WBL</a:t>
            </a:r>
            <a:endParaRPr lang="en-US" b="1" i="0" dirty="0">
              <a:solidFill>
                <a:srgbClr val="FFFFFF"/>
              </a:solidFill>
            </a:endParaRPr>
          </a:p>
        </p:txBody>
      </p:sp>
      <p:graphicFrame>
        <p:nvGraphicFramePr>
          <p:cNvPr id="14" name="Table 13"/>
          <p:cNvGraphicFramePr>
            <a:graphicFrameLocks noGrp="1"/>
          </p:cNvGraphicFramePr>
          <p:nvPr>
            <p:extLst>
              <p:ext uri="{D42A27DB-BD31-4B8C-83A1-F6EECF244321}">
                <p14:modId xmlns:p14="http://schemas.microsoft.com/office/powerpoint/2010/main" val="1795372880"/>
              </p:ext>
            </p:extLst>
          </p:nvPr>
        </p:nvGraphicFramePr>
        <p:xfrm>
          <a:off x="457199" y="1726845"/>
          <a:ext cx="8191500" cy="4790439"/>
        </p:xfrm>
        <a:graphic>
          <a:graphicData uri="http://schemas.openxmlformats.org/drawingml/2006/table">
            <a:tbl>
              <a:tblPr firstRow="1" bandRow="1">
                <a:tableStyleId>{2D5ABB26-0587-4C30-8999-92F81FD0307C}</a:tableStyleId>
              </a:tblPr>
              <a:tblGrid>
                <a:gridCol w="1320801"/>
                <a:gridCol w="6870699"/>
              </a:tblGrid>
              <a:tr h="370840">
                <a:tc>
                  <a:txBody>
                    <a:bodyPr/>
                    <a:lstStyle/>
                    <a:p>
                      <a:pPr>
                        <a:spcBef>
                          <a:spcPts val="100"/>
                        </a:spcBef>
                        <a:spcAft>
                          <a:spcPts val="100"/>
                        </a:spcAft>
                      </a:pPr>
                      <a:r>
                        <a:rPr lang="en-US" sz="1800" b="1" dirty="0" smtClean="0">
                          <a:solidFill>
                            <a:schemeClr val="bg1"/>
                          </a:solidFill>
                          <a:latin typeface="Arial"/>
                          <a:cs typeface="Arial"/>
                        </a:rPr>
                        <a:t>Level</a:t>
                      </a:r>
                      <a:endParaRPr lang="en-US" sz="1800" b="1" dirty="0">
                        <a:solidFill>
                          <a:schemeClr val="bg1"/>
                        </a:solidFill>
                        <a:latin typeface="Arial"/>
                        <a:cs typeface="Arial"/>
                      </a:endParaRPr>
                    </a:p>
                  </a:txBody>
                  <a:tcPr>
                    <a:lnB>
                      <a:noFill/>
                    </a:lnB>
                    <a:solidFill>
                      <a:srgbClr val="02275B"/>
                    </a:solidFill>
                  </a:tcPr>
                </a:tc>
                <a:tc>
                  <a:txBody>
                    <a:bodyPr/>
                    <a:lstStyle/>
                    <a:p>
                      <a:pPr>
                        <a:spcBef>
                          <a:spcPts val="100"/>
                        </a:spcBef>
                        <a:spcAft>
                          <a:spcPts val="100"/>
                        </a:spcAft>
                      </a:pPr>
                      <a:r>
                        <a:rPr lang="en-US" sz="1800" b="1" dirty="0" smtClean="0">
                          <a:solidFill>
                            <a:schemeClr val="bg1"/>
                          </a:solidFill>
                          <a:latin typeface="Arial"/>
                          <a:cs typeface="Arial"/>
                        </a:rPr>
                        <a:t>Activity</a:t>
                      </a:r>
                      <a:endParaRPr lang="en-US" sz="1800" b="1" dirty="0">
                        <a:solidFill>
                          <a:schemeClr val="bg1"/>
                        </a:solidFill>
                        <a:latin typeface="Arial"/>
                        <a:cs typeface="Arial"/>
                      </a:endParaRPr>
                    </a:p>
                  </a:txBody>
                  <a:tcPr>
                    <a:lnB>
                      <a:noFill/>
                    </a:lnB>
                    <a:solidFill>
                      <a:srgbClr val="02275B"/>
                    </a:solidFill>
                  </a:tcPr>
                </a:tc>
              </a:tr>
              <a:tr h="370840">
                <a:tc>
                  <a:txBody>
                    <a:bodyPr/>
                    <a:lstStyle/>
                    <a:p>
                      <a:pPr marL="0" marR="0" indent="0" algn="l" defTabSz="457200" rtl="0" eaLnBrk="1" fontAlgn="auto" latinLnBrk="0" hangingPunct="1">
                        <a:lnSpc>
                          <a:spcPct val="100000"/>
                        </a:lnSpc>
                        <a:spcBef>
                          <a:spcPts val="100"/>
                        </a:spcBef>
                        <a:spcAft>
                          <a:spcPts val="100"/>
                        </a:spcAft>
                        <a:buClrTx/>
                        <a:buSzTx/>
                        <a:buFontTx/>
                        <a:buNone/>
                        <a:tabLst/>
                        <a:defRPr/>
                      </a:pPr>
                      <a:r>
                        <a:rPr lang="en-US" sz="1600" b="1" i="0" dirty="0" smtClean="0">
                          <a:solidFill>
                            <a:srgbClr val="404040"/>
                          </a:solidFill>
                          <a:latin typeface="Arial"/>
                          <a:cs typeface="Arial"/>
                        </a:rPr>
                        <a:t>ITK and LLC</a:t>
                      </a:r>
                    </a:p>
                  </a:txBody>
                  <a:tcPr>
                    <a:lnL>
                      <a:noFill/>
                    </a:lnL>
                    <a:lnR>
                      <a:noFill/>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55562" defTabSz="914400">
                        <a:spcBef>
                          <a:spcPts val="100"/>
                        </a:spcBef>
                        <a:spcAft>
                          <a:spcPts val="100"/>
                        </a:spcAft>
                        <a:buClr>
                          <a:srgbClr val="A8B400"/>
                        </a:buClr>
                      </a:pPr>
                      <a:r>
                        <a:rPr lang="en-US" sz="1400" dirty="0" smtClean="0">
                          <a:solidFill>
                            <a:prstClr val="black">
                              <a:lumMod val="75000"/>
                              <a:lumOff val="25000"/>
                            </a:prstClr>
                          </a:solidFill>
                          <a:latin typeface="Arial"/>
                          <a:cs typeface="Arial"/>
                        </a:rPr>
                        <a:t>Recruit, assemble, and support</a:t>
                      </a:r>
                      <a:r>
                        <a:rPr lang="en-US" sz="1400" b="1" dirty="0" smtClean="0">
                          <a:solidFill>
                            <a:prstClr val="black">
                              <a:lumMod val="75000"/>
                              <a:lumOff val="25000"/>
                            </a:prstClr>
                          </a:solidFill>
                          <a:latin typeface="Arial"/>
                          <a:cs typeface="Arial"/>
                        </a:rPr>
                        <a:t> regional staff</a:t>
                      </a:r>
                      <a:r>
                        <a:rPr lang="en-US" sz="1400" dirty="0" smtClean="0">
                          <a:solidFill>
                            <a:prstClr val="black">
                              <a:lumMod val="75000"/>
                              <a:lumOff val="25000"/>
                            </a:prstClr>
                          </a:solidFill>
                          <a:latin typeface="Arial"/>
                          <a:cs typeface="Arial"/>
                        </a:rPr>
                        <a:t> to:</a:t>
                      </a:r>
                    </a:p>
                    <a:p>
                      <a:pPr marL="342900" indent="-288925"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Engage major </a:t>
                      </a:r>
                      <a:r>
                        <a:rPr lang="en-US" sz="1400" b="1" dirty="0" smtClean="0">
                          <a:solidFill>
                            <a:prstClr val="black">
                              <a:lumMod val="75000"/>
                              <a:lumOff val="25000"/>
                            </a:prstClr>
                          </a:solidFill>
                          <a:latin typeface="Arial"/>
                          <a:cs typeface="Arial"/>
                        </a:rPr>
                        <a:t>regional employers/intermediary organizations </a:t>
                      </a:r>
                      <a:r>
                        <a:rPr lang="en-US" sz="1400" dirty="0" smtClean="0">
                          <a:solidFill>
                            <a:prstClr val="black">
                              <a:lumMod val="75000"/>
                              <a:lumOff val="25000"/>
                            </a:prstClr>
                          </a:solidFill>
                          <a:latin typeface="Arial"/>
                          <a:cs typeface="Arial"/>
                        </a:rPr>
                        <a:t>and seek commitments</a:t>
                      </a:r>
                    </a:p>
                    <a:p>
                      <a:pPr marL="342900" indent="-288925"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Establish and staff regional </a:t>
                      </a:r>
                      <a:r>
                        <a:rPr lang="en-US" sz="1400" b="1" dirty="0" smtClean="0">
                          <a:solidFill>
                            <a:prstClr val="black">
                              <a:lumMod val="75000"/>
                              <a:lumOff val="25000"/>
                            </a:prstClr>
                          </a:solidFill>
                          <a:latin typeface="Arial"/>
                          <a:cs typeface="Arial"/>
                        </a:rPr>
                        <a:t>sector committees.</a:t>
                      </a:r>
                    </a:p>
                    <a:p>
                      <a:pPr marL="342900" indent="-288925"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Establish </a:t>
                      </a:r>
                      <a:r>
                        <a:rPr lang="en-US" sz="1400" b="1" dirty="0" smtClean="0">
                          <a:solidFill>
                            <a:prstClr val="black">
                              <a:lumMod val="75000"/>
                              <a:lumOff val="25000"/>
                            </a:prstClr>
                          </a:solidFill>
                          <a:latin typeface="Arial"/>
                          <a:cs typeface="Arial"/>
                        </a:rPr>
                        <a:t>technology infrastructure </a:t>
                      </a:r>
                      <a:r>
                        <a:rPr lang="en-US" sz="1400" dirty="0" smtClean="0">
                          <a:solidFill>
                            <a:prstClr val="black">
                              <a:lumMod val="75000"/>
                              <a:lumOff val="25000"/>
                            </a:prstClr>
                          </a:solidFill>
                          <a:latin typeface="Arial"/>
                          <a:cs typeface="Arial"/>
                        </a:rPr>
                        <a:t>to collect, monitor, and report employer partnerships and involvement.</a:t>
                      </a:r>
                    </a:p>
                  </a:txBody>
                  <a:tcPr>
                    <a:lnL>
                      <a:noFill/>
                    </a:lnL>
                    <a:lnR>
                      <a:noFill/>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100"/>
                        </a:spcBef>
                        <a:spcAft>
                          <a:spcPts val="100"/>
                        </a:spcAft>
                        <a:buClrTx/>
                        <a:buSzTx/>
                        <a:buFontTx/>
                        <a:buNone/>
                        <a:tabLst/>
                        <a:defRPr/>
                      </a:pPr>
                      <a:r>
                        <a:rPr lang="en-US" sz="1600" b="1" i="0" dirty="0" smtClean="0">
                          <a:solidFill>
                            <a:srgbClr val="404040"/>
                          </a:solidFill>
                          <a:latin typeface="Arial"/>
                          <a:cs typeface="Arial"/>
                        </a:rPr>
                        <a:t>District / Community</a:t>
                      </a:r>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Support </a:t>
                      </a:r>
                      <a:r>
                        <a:rPr lang="en-US" sz="1400" b="1" dirty="0" smtClean="0">
                          <a:solidFill>
                            <a:prstClr val="black">
                              <a:lumMod val="75000"/>
                              <a:lumOff val="25000"/>
                            </a:prstClr>
                          </a:solidFill>
                          <a:latin typeface="Arial"/>
                          <a:cs typeface="Arial"/>
                        </a:rPr>
                        <a:t>WBL development and planning </a:t>
                      </a:r>
                      <a:r>
                        <a:rPr lang="en-US" sz="1400" dirty="0" smtClean="0">
                          <a:solidFill>
                            <a:prstClr val="black">
                              <a:lumMod val="75000"/>
                              <a:lumOff val="25000"/>
                            </a:prstClr>
                          </a:solidFill>
                          <a:latin typeface="Arial"/>
                          <a:cs typeface="Arial"/>
                        </a:rPr>
                        <a:t>for use by districts, schools, academy/pathways, and advisory boards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Support effectiveness and develop </a:t>
                      </a:r>
                      <a:r>
                        <a:rPr lang="en-US" sz="1400" b="1" dirty="0" smtClean="0">
                          <a:solidFill>
                            <a:prstClr val="black">
                              <a:lumMod val="75000"/>
                              <a:lumOff val="25000"/>
                            </a:prstClr>
                          </a:solidFill>
                          <a:latin typeface="Arial"/>
                          <a:cs typeface="Arial"/>
                        </a:rPr>
                        <a:t>advisory boards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Determine </a:t>
                      </a:r>
                      <a:r>
                        <a:rPr lang="en-US" sz="1400" b="1" dirty="0" smtClean="0">
                          <a:solidFill>
                            <a:prstClr val="black">
                              <a:lumMod val="75000"/>
                              <a:lumOff val="25000"/>
                            </a:prstClr>
                          </a:solidFill>
                          <a:latin typeface="Arial"/>
                          <a:cs typeface="Arial"/>
                        </a:rPr>
                        <a:t>sequence</a:t>
                      </a:r>
                      <a:r>
                        <a:rPr lang="en-US" sz="1400" dirty="0" smtClean="0">
                          <a:solidFill>
                            <a:prstClr val="black">
                              <a:lumMod val="75000"/>
                              <a:lumOff val="25000"/>
                            </a:prstClr>
                          </a:solidFill>
                          <a:latin typeface="Arial"/>
                          <a:cs typeface="Arial"/>
                        </a:rPr>
                        <a:t> of WBL experiences for students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Partner with </a:t>
                      </a:r>
                      <a:r>
                        <a:rPr lang="en-US" sz="1400" b="1" dirty="0" smtClean="0">
                          <a:solidFill>
                            <a:prstClr val="black">
                              <a:lumMod val="75000"/>
                              <a:lumOff val="25000"/>
                            </a:prstClr>
                          </a:solidFill>
                          <a:latin typeface="Arial"/>
                          <a:cs typeface="Arial"/>
                        </a:rPr>
                        <a:t>ITK</a:t>
                      </a:r>
                      <a:r>
                        <a:rPr lang="en-US" sz="1400" dirty="0" smtClean="0">
                          <a:solidFill>
                            <a:prstClr val="black">
                              <a:lumMod val="75000"/>
                              <a:lumOff val="25000"/>
                            </a:prstClr>
                          </a:solidFill>
                          <a:latin typeface="Arial"/>
                          <a:cs typeface="Arial"/>
                        </a:rPr>
                        <a:t> </a:t>
                      </a:r>
                      <a:r>
                        <a:rPr lang="en-US" sz="1400" b="1" dirty="0" smtClean="0">
                          <a:solidFill>
                            <a:prstClr val="black">
                              <a:lumMod val="75000"/>
                              <a:lumOff val="25000"/>
                            </a:prstClr>
                          </a:solidFill>
                          <a:latin typeface="Arial"/>
                          <a:cs typeface="Arial"/>
                        </a:rPr>
                        <a:t>intermediary orgs. </a:t>
                      </a:r>
                      <a:r>
                        <a:rPr lang="en-US" sz="1400" dirty="0" smtClean="0">
                          <a:solidFill>
                            <a:prstClr val="black">
                              <a:lumMod val="75000"/>
                              <a:lumOff val="25000"/>
                            </a:prstClr>
                          </a:solidFill>
                          <a:latin typeface="Arial"/>
                          <a:cs typeface="Arial"/>
                        </a:rPr>
                        <a:t>to recruit local, small businesses</a:t>
                      </a:r>
                    </a:p>
                  </a:txBody>
                  <a:tcPr>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marL="0" marR="0" indent="0" algn="l" defTabSz="457200" rtl="0" eaLnBrk="1" fontAlgn="auto" latinLnBrk="0" hangingPunct="1">
                        <a:lnSpc>
                          <a:spcPct val="100000"/>
                        </a:lnSpc>
                        <a:spcBef>
                          <a:spcPts val="100"/>
                        </a:spcBef>
                        <a:spcAft>
                          <a:spcPts val="100"/>
                        </a:spcAft>
                        <a:buClrTx/>
                        <a:buSzTx/>
                        <a:buFontTx/>
                        <a:buNone/>
                        <a:tabLst/>
                        <a:defRPr/>
                      </a:pPr>
                      <a:r>
                        <a:rPr lang="en-US" sz="1600" b="1" i="0" dirty="0" smtClean="0">
                          <a:solidFill>
                            <a:srgbClr val="404040"/>
                          </a:solidFill>
                          <a:latin typeface="Arial"/>
                          <a:cs typeface="Arial"/>
                        </a:rPr>
                        <a:t>School / Pathway</a:t>
                      </a:r>
                    </a:p>
                  </a:txBody>
                  <a:tcPr>
                    <a:lnL>
                      <a:noFill/>
                    </a:lnL>
                    <a:lnR>
                      <a:noFill/>
                    </a:lnR>
                    <a:lnT w="12700" cap="flat" cmpd="sng" algn="ctr">
                      <a:solidFill>
                        <a:scrgbClr r="0" g="0" b="0"/>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Align </a:t>
                      </a:r>
                      <a:r>
                        <a:rPr lang="en-US" sz="1400" b="1" dirty="0" smtClean="0">
                          <a:solidFill>
                            <a:prstClr val="black">
                              <a:lumMod val="75000"/>
                              <a:lumOff val="25000"/>
                            </a:prstClr>
                          </a:solidFill>
                          <a:latin typeface="Arial"/>
                          <a:cs typeface="Arial"/>
                        </a:rPr>
                        <a:t>community and school resources </a:t>
                      </a:r>
                      <a:r>
                        <a:rPr lang="en-US" sz="1400" dirty="0" smtClean="0">
                          <a:solidFill>
                            <a:prstClr val="black">
                              <a:lumMod val="75000"/>
                              <a:lumOff val="25000"/>
                            </a:prstClr>
                          </a:solidFill>
                          <a:latin typeface="Arial"/>
                          <a:cs typeface="Arial"/>
                        </a:rPr>
                        <a:t>to support WBL</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Align WBL with district </a:t>
                      </a:r>
                      <a:r>
                        <a:rPr lang="en-US" sz="1400" b="1" dirty="0" smtClean="0">
                          <a:solidFill>
                            <a:prstClr val="black">
                              <a:lumMod val="75000"/>
                              <a:lumOff val="25000"/>
                            </a:prstClr>
                          </a:solidFill>
                          <a:latin typeface="Arial"/>
                          <a:cs typeface="Arial"/>
                        </a:rPr>
                        <a:t>assessment and accountability</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Solve issues related to </a:t>
                      </a:r>
                      <a:r>
                        <a:rPr lang="en-US" sz="1400" b="1" dirty="0" smtClean="0">
                          <a:solidFill>
                            <a:prstClr val="black">
                              <a:lumMod val="75000"/>
                              <a:lumOff val="25000"/>
                            </a:prstClr>
                          </a:solidFill>
                          <a:latin typeface="Arial"/>
                          <a:cs typeface="Arial"/>
                        </a:rPr>
                        <a:t>liability</a:t>
                      </a:r>
                      <a:r>
                        <a:rPr lang="en-US" sz="1400" dirty="0" smtClean="0">
                          <a:solidFill>
                            <a:prstClr val="black">
                              <a:lumMod val="75000"/>
                              <a:lumOff val="25000"/>
                            </a:prstClr>
                          </a:solidFill>
                          <a:latin typeface="Arial"/>
                          <a:cs typeface="Arial"/>
                        </a:rPr>
                        <a:t> and insurance</a:t>
                      </a:r>
                    </a:p>
                    <a:p>
                      <a:pPr marL="341312" indent="-285750" defTabSz="914400">
                        <a:spcBef>
                          <a:spcPts val="100"/>
                        </a:spcBef>
                        <a:spcAft>
                          <a:spcPts val="100"/>
                        </a:spcAft>
                        <a:buClr>
                          <a:srgbClr val="02275B"/>
                        </a:buClr>
                        <a:buFont typeface="Lucida Grande"/>
                        <a:buChar char="&gt;"/>
                      </a:pPr>
                      <a:r>
                        <a:rPr lang="en-US" sz="1400" b="1" dirty="0" smtClean="0">
                          <a:solidFill>
                            <a:prstClr val="black">
                              <a:lumMod val="75000"/>
                              <a:lumOff val="25000"/>
                            </a:prstClr>
                          </a:solidFill>
                          <a:latin typeface="Arial"/>
                          <a:cs typeface="Arial"/>
                        </a:rPr>
                        <a:t>Match students </a:t>
                      </a:r>
                      <a:r>
                        <a:rPr lang="en-US" sz="1400" dirty="0" smtClean="0">
                          <a:solidFill>
                            <a:prstClr val="black">
                              <a:lumMod val="75000"/>
                              <a:lumOff val="25000"/>
                            </a:prstClr>
                          </a:solidFill>
                          <a:latin typeface="Arial"/>
                          <a:cs typeface="Arial"/>
                        </a:rPr>
                        <a:t>with WBL experiences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Link WBL experiences with pathway </a:t>
                      </a:r>
                      <a:r>
                        <a:rPr lang="en-US" sz="1400" b="1" dirty="0" smtClean="0">
                          <a:solidFill>
                            <a:prstClr val="black">
                              <a:lumMod val="75000"/>
                              <a:lumOff val="25000"/>
                            </a:prstClr>
                          </a:solidFill>
                          <a:latin typeface="Arial"/>
                          <a:cs typeface="Arial"/>
                        </a:rPr>
                        <a:t>projects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Monitor and </a:t>
                      </a:r>
                      <a:r>
                        <a:rPr lang="en-US" sz="1400" b="1" dirty="0" smtClean="0">
                          <a:solidFill>
                            <a:prstClr val="black">
                              <a:lumMod val="75000"/>
                              <a:lumOff val="25000"/>
                            </a:prstClr>
                          </a:solidFill>
                          <a:latin typeface="Arial"/>
                          <a:cs typeface="Arial"/>
                        </a:rPr>
                        <a:t>evaluate quality </a:t>
                      </a:r>
                      <a:r>
                        <a:rPr lang="en-US" sz="1400" dirty="0" smtClean="0">
                          <a:solidFill>
                            <a:prstClr val="black">
                              <a:lumMod val="75000"/>
                              <a:lumOff val="25000"/>
                            </a:prstClr>
                          </a:solidFill>
                          <a:latin typeface="Arial"/>
                          <a:cs typeface="Arial"/>
                        </a:rPr>
                        <a:t>of student experiences</a:t>
                      </a:r>
                    </a:p>
                    <a:p>
                      <a:pPr marL="341312" indent="-285750" defTabSz="914400">
                        <a:spcBef>
                          <a:spcPts val="100"/>
                        </a:spcBef>
                        <a:spcAft>
                          <a:spcPts val="100"/>
                        </a:spcAft>
                        <a:buClr>
                          <a:srgbClr val="02275B"/>
                        </a:buClr>
                        <a:buFont typeface="Lucida Grande"/>
                        <a:buChar char="&gt;"/>
                      </a:pPr>
                      <a:r>
                        <a:rPr lang="en-US" sz="1400" dirty="0" smtClean="0">
                          <a:solidFill>
                            <a:prstClr val="black">
                              <a:lumMod val="75000"/>
                              <a:lumOff val="25000"/>
                            </a:prstClr>
                          </a:solidFill>
                          <a:latin typeface="Arial"/>
                          <a:cs typeface="Arial"/>
                        </a:rPr>
                        <a:t>Assess </a:t>
                      </a:r>
                      <a:r>
                        <a:rPr lang="en-US" sz="1400" b="1" dirty="0" smtClean="0">
                          <a:solidFill>
                            <a:prstClr val="black">
                              <a:lumMod val="75000"/>
                              <a:lumOff val="25000"/>
                            </a:prstClr>
                          </a:solidFill>
                          <a:latin typeface="Arial"/>
                          <a:cs typeface="Arial"/>
                        </a:rPr>
                        <a:t>students’ progress </a:t>
                      </a:r>
                      <a:r>
                        <a:rPr lang="en-US" sz="1400" dirty="0" smtClean="0">
                          <a:solidFill>
                            <a:prstClr val="black">
                              <a:lumMod val="75000"/>
                              <a:lumOff val="25000"/>
                            </a:prstClr>
                          </a:solidFill>
                          <a:latin typeface="Arial"/>
                          <a:cs typeface="Arial"/>
                        </a:rPr>
                        <a:t>toward meeting learning outcomes</a:t>
                      </a:r>
                    </a:p>
                  </a:txBody>
                  <a:tcPr>
                    <a:lnL>
                      <a:noFill/>
                    </a:lnL>
                    <a:lnR>
                      <a:noFill/>
                    </a:lnR>
                    <a:lnT w="12700" cap="flat" cmpd="sng" algn="ctr">
                      <a:solidFill>
                        <a:scrgbClr r="0" g="0" b="0"/>
                      </a:solidFill>
                      <a:prstDash val="solid"/>
                      <a:round/>
                      <a:headEnd type="none" w="med" len="med"/>
                      <a:tailEnd type="none" w="med" len="med"/>
                    </a:lnT>
                    <a:lnB>
                      <a:noFill/>
                    </a:lnB>
                    <a:lnTlToBr w="12700" cmpd="sng">
                      <a:noFill/>
                      <a:prstDash val="solid"/>
                    </a:lnTlToBr>
                    <a:lnBlToTr w="12700" cmpd="sng">
                      <a:noFill/>
                      <a:prstDash val="solid"/>
                    </a:lnBlToTr>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srcRect t="7112"/>
          <a:stretch/>
        </p:blipFill>
        <p:spPr bwMode="auto">
          <a:xfrm>
            <a:off x="647699" y="1540197"/>
            <a:ext cx="7035801" cy="5086796"/>
          </a:xfrm>
          <a:prstGeom prst="rect">
            <a:avLst/>
          </a:prstGeom>
          <a:noFill/>
          <a:ln w="9525">
            <a:noFill/>
            <a:miter lim="800000"/>
            <a:headEnd/>
            <a:tailEnd/>
          </a:ln>
        </p:spPr>
      </p:pic>
      <p:pic>
        <p:nvPicPr>
          <p:cNvPr id="7" name="Picture 6" descr="WBL Lightbulb.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1847" y="5255403"/>
            <a:ext cx="930613" cy="1316182"/>
          </a:xfrm>
          <a:prstGeom prst="rect">
            <a:avLst/>
          </a:prstGeom>
        </p:spPr>
      </p:pic>
      <p:sp>
        <p:nvSpPr>
          <p:cNvPr id="8" name="Title 1"/>
          <p:cNvSpPr>
            <a:spLocks noGrp="1"/>
          </p:cNvSpPr>
          <p:nvPr>
            <p:ph type="title"/>
          </p:nvPr>
        </p:nvSpPr>
        <p:spPr>
          <a:xfrm>
            <a:off x="457201" y="274638"/>
            <a:ext cx="5715000" cy="868362"/>
          </a:xfrm>
        </p:spPr>
        <p:txBody>
          <a:bodyPr>
            <a:normAutofit/>
          </a:bodyPr>
          <a:lstStyle/>
          <a:p>
            <a:r>
              <a:rPr lang="en-US" sz="1800" dirty="0" smtClean="0"/>
              <a:t>ITK WBL Continuum </a:t>
            </a:r>
            <a:endParaRPr lang="en-US" sz="1800" dirty="0"/>
          </a:p>
        </p:txBody>
      </p:sp>
    </p:spTree>
    <p:extLst>
      <p:ext uri="{BB962C8B-B14F-4D97-AF65-F5344CB8AC3E}">
        <p14:creationId xmlns:p14="http://schemas.microsoft.com/office/powerpoint/2010/main" val="19333461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9" name="Shape 589"/>
          <p:cNvSpPr txBox="1">
            <a:spLocks noGrp="1"/>
          </p:cNvSpPr>
          <p:nvPr>
            <p:ph type="body" idx="1"/>
          </p:nvPr>
        </p:nvSpPr>
        <p:spPr>
          <a:xfrm>
            <a:off x="457199" y="1661727"/>
            <a:ext cx="8229599" cy="4802573"/>
          </a:xfrm>
          <a:prstGeom prst="rect">
            <a:avLst/>
          </a:prstGeom>
          <a:noFill/>
          <a:ln>
            <a:noFill/>
          </a:ln>
        </p:spPr>
        <p:txBody>
          <a:bodyPr lIns="91425" tIns="45700" rIns="91425" bIns="45700" anchor="t" anchorCtr="0">
            <a:noAutofit/>
          </a:bodyPr>
          <a:lstStyle/>
          <a:p>
            <a:pPr lvl="0" indent="-342900">
              <a:buSzPct val="129999"/>
            </a:pPr>
            <a:r>
              <a:rPr lang="en-US" sz="2000" dirty="0" smtClean="0">
                <a:solidFill>
                  <a:schemeClr val="dk1"/>
                </a:solidFill>
                <a:ea typeface="Calibri"/>
              </a:rPr>
              <a:t>WBL </a:t>
            </a:r>
            <a:r>
              <a:rPr lang="en-US" sz="2000" dirty="0">
                <a:solidFill>
                  <a:schemeClr val="dk1"/>
                </a:solidFill>
                <a:ea typeface="Calibri"/>
              </a:rPr>
              <a:t>intermediary for Boston and </a:t>
            </a:r>
            <a:r>
              <a:rPr lang="en-US" sz="2000" dirty="0" smtClean="0">
                <a:solidFill>
                  <a:schemeClr val="dk1"/>
                </a:solidFill>
                <a:ea typeface="Calibri"/>
              </a:rPr>
              <a:t>the </a:t>
            </a:r>
            <a:r>
              <a:rPr lang="en-US" sz="2000" dirty="0">
                <a:solidFill>
                  <a:schemeClr val="dk1"/>
                </a:solidFill>
                <a:ea typeface="Calibri"/>
              </a:rPr>
              <a:t>city’s </a:t>
            </a:r>
            <a:r>
              <a:rPr lang="en-US" sz="2000" dirty="0" smtClean="0">
                <a:solidFill>
                  <a:schemeClr val="dk1"/>
                </a:solidFill>
                <a:ea typeface="Calibri"/>
              </a:rPr>
              <a:t>WIB</a:t>
            </a:r>
          </a:p>
          <a:p>
            <a:pPr lvl="1" indent="-342900">
              <a:buSzPct val="129999"/>
            </a:pPr>
            <a:r>
              <a:rPr lang="en-US" sz="2000" b="1" dirty="0" smtClean="0">
                <a:solidFill>
                  <a:srgbClr val="000000"/>
                </a:solidFill>
                <a:ea typeface="Calibri"/>
              </a:rPr>
              <a:t>Over 3,000 </a:t>
            </a:r>
            <a:r>
              <a:rPr lang="en-US" sz="2000" b="1" dirty="0">
                <a:solidFill>
                  <a:srgbClr val="000000"/>
                </a:solidFill>
                <a:ea typeface="Calibri"/>
              </a:rPr>
              <a:t>students </a:t>
            </a:r>
            <a:r>
              <a:rPr lang="en-US" sz="2000" dirty="0" smtClean="0">
                <a:solidFill>
                  <a:srgbClr val="000000"/>
                </a:solidFill>
                <a:ea typeface="Calibri"/>
              </a:rPr>
              <a:t>and </a:t>
            </a:r>
            <a:r>
              <a:rPr lang="en-US" sz="2000" b="1" dirty="0" smtClean="0">
                <a:solidFill>
                  <a:srgbClr val="000000"/>
                </a:solidFill>
                <a:ea typeface="Calibri"/>
              </a:rPr>
              <a:t>345+ </a:t>
            </a:r>
            <a:r>
              <a:rPr lang="en-US" sz="2000" b="1" dirty="0">
                <a:solidFill>
                  <a:srgbClr val="000000"/>
                </a:solidFill>
                <a:ea typeface="Calibri"/>
              </a:rPr>
              <a:t>employers </a:t>
            </a:r>
            <a:r>
              <a:rPr lang="en-US" sz="2000" dirty="0">
                <a:solidFill>
                  <a:schemeClr val="dk1"/>
                </a:solidFill>
                <a:ea typeface="Calibri"/>
              </a:rPr>
              <a:t>participating </a:t>
            </a:r>
            <a:r>
              <a:rPr lang="en-US" sz="2000" dirty="0" smtClean="0">
                <a:solidFill>
                  <a:schemeClr val="dk1"/>
                </a:solidFill>
                <a:ea typeface="Calibri"/>
              </a:rPr>
              <a:t>in employer-paid jobs </a:t>
            </a:r>
            <a:r>
              <a:rPr lang="en-US" sz="2000" dirty="0">
                <a:solidFill>
                  <a:schemeClr val="dk1"/>
                </a:solidFill>
                <a:ea typeface="Calibri"/>
              </a:rPr>
              <a:t>and </a:t>
            </a:r>
            <a:r>
              <a:rPr lang="en-US" sz="2000" dirty="0" smtClean="0">
                <a:solidFill>
                  <a:schemeClr val="dk1"/>
                </a:solidFill>
                <a:ea typeface="Calibri"/>
              </a:rPr>
              <a:t>internships</a:t>
            </a:r>
            <a:endParaRPr lang="en-US" sz="2000" dirty="0">
              <a:solidFill>
                <a:schemeClr val="dk1"/>
              </a:solidFill>
              <a:ea typeface="Calibri"/>
            </a:endParaRPr>
          </a:p>
          <a:p>
            <a:pPr lvl="1" indent="-342900">
              <a:buSzPct val="129999"/>
            </a:pPr>
            <a:r>
              <a:rPr lang="en-US" sz="2000" dirty="0">
                <a:solidFill>
                  <a:schemeClr val="dk1"/>
                </a:solidFill>
                <a:ea typeface="Calibri"/>
              </a:rPr>
              <a:t>Career specialists </a:t>
            </a:r>
            <a:r>
              <a:rPr lang="en-US" sz="2000" dirty="0">
                <a:solidFill>
                  <a:srgbClr val="000000"/>
                </a:solidFill>
                <a:ea typeface="Calibri"/>
              </a:rPr>
              <a:t>in </a:t>
            </a:r>
            <a:r>
              <a:rPr lang="en-US" sz="2000" b="1" dirty="0">
                <a:solidFill>
                  <a:srgbClr val="000000"/>
                </a:solidFill>
                <a:ea typeface="Calibri"/>
              </a:rPr>
              <a:t>29 local high schools </a:t>
            </a:r>
            <a:r>
              <a:rPr lang="en-US" sz="2000" dirty="0">
                <a:solidFill>
                  <a:schemeClr val="dk1"/>
                </a:solidFill>
                <a:ea typeface="Calibri"/>
              </a:rPr>
              <a:t>that connect students to WBL opportunities</a:t>
            </a:r>
          </a:p>
          <a:p>
            <a:pPr lvl="1" indent="-342900">
              <a:buSzPct val="129999"/>
            </a:pPr>
            <a:r>
              <a:rPr lang="en-US" sz="2000" dirty="0">
                <a:solidFill>
                  <a:schemeClr val="dk1"/>
                </a:solidFill>
                <a:ea typeface="Calibri"/>
              </a:rPr>
              <a:t>Dropout prevention and recovery</a:t>
            </a:r>
          </a:p>
          <a:p>
            <a:pPr lvl="0" indent="-342900">
              <a:buSzPct val="129999"/>
            </a:pPr>
            <a:r>
              <a:rPr lang="en-US" sz="2000" dirty="0" smtClean="0">
                <a:solidFill>
                  <a:schemeClr val="dk1"/>
                </a:solidFill>
                <a:ea typeface="Calibri"/>
              </a:rPr>
              <a:t>The </a:t>
            </a:r>
            <a:r>
              <a:rPr lang="en-US" sz="2000" dirty="0">
                <a:solidFill>
                  <a:schemeClr val="dk1"/>
                </a:solidFill>
                <a:ea typeface="Calibri"/>
              </a:rPr>
              <a:t>PIC is a </a:t>
            </a:r>
            <a:r>
              <a:rPr lang="en-US" sz="2000" b="1" dirty="0">
                <a:solidFill>
                  <a:srgbClr val="000000"/>
                </a:solidFill>
                <a:ea typeface="Calibri"/>
              </a:rPr>
              <a:t>public-private partnership </a:t>
            </a:r>
            <a:r>
              <a:rPr lang="en-US" sz="2000" dirty="0">
                <a:solidFill>
                  <a:schemeClr val="dk1"/>
                </a:solidFill>
                <a:ea typeface="Calibri"/>
              </a:rPr>
              <a:t>with Council members, who include prominent business, labor, higher education, government, and community leaders, appointed by the city’s mayor. The Board of </a:t>
            </a:r>
            <a:r>
              <a:rPr lang="en-US" sz="2000" dirty="0" smtClean="0">
                <a:solidFill>
                  <a:schemeClr val="dk1"/>
                </a:solidFill>
                <a:ea typeface="Calibri"/>
              </a:rPr>
              <a:t>Directors </a:t>
            </a:r>
            <a:r>
              <a:rPr lang="en-US" sz="2000" dirty="0">
                <a:solidFill>
                  <a:schemeClr val="dk1"/>
                </a:solidFill>
                <a:ea typeface="Calibri"/>
              </a:rPr>
              <a:t>is elected by the Council members and guides the PIC’s strategic direction</a:t>
            </a:r>
            <a:r>
              <a:rPr lang="en-US" sz="2000" dirty="0" smtClean="0">
                <a:solidFill>
                  <a:schemeClr val="dk1"/>
                </a:solidFill>
                <a:ea typeface="Calibri"/>
              </a:rPr>
              <a:t>.</a:t>
            </a:r>
            <a:endParaRPr lang="en-US" sz="2000" dirty="0">
              <a:solidFill>
                <a:schemeClr val="dk1"/>
              </a:solidFill>
              <a:ea typeface="Calibri"/>
            </a:endParaRPr>
          </a:p>
          <a:p>
            <a:pPr marL="0" indent="0">
              <a:buSzPct val="129999"/>
              <a:buNone/>
            </a:pPr>
            <a:r>
              <a:rPr lang="en-US" sz="2000" u="sng" dirty="0" err="1" smtClean="0">
                <a:solidFill>
                  <a:schemeClr val="hlink"/>
                </a:solidFill>
              </a:rPr>
              <a:t>www.bostonpic.org</a:t>
            </a:r>
            <a:endParaRPr lang="en-US" sz="4000" dirty="0">
              <a:solidFill>
                <a:schemeClr val="accent4"/>
              </a:solidFill>
              <a:latin typeface="Calibri"/>
              <a:ea typeface="Calibri"/>
              <a:cs typeface="Calibri"/>
              <a:sym typeface="Calibri"/>
            </a:endParaRPr>
          </a:p>
          <a:p>
            <a:pPr lvl="0" indent="-342900">
              <a:spcBef>
                <a:spcPts val="520"/>
              </a:spcBef>
              <a:spcAft>
                <a:spcPts val="0"/>
              </a:spcAft>
              <a:buSzPct val="129999"/>
            </a:pPr>
            <a:endParaRPr lang="en-US" sz="2000" dirty="0">
              <a:solidFill>
                <a:schemeClr val="dk1"/>
              </a:solidFill>
              <a:latin typeface="+mn-lt"/>
              <a:ea typeface="Calibri"/>
              <a:cs typeface="Calibri"/>
            </a:endParaRPr>
          </a:p>
        </p:txBody>
      </p:sp>
      <p:sp>
        <p:nvSpPr>
          <p:cNvPr id="590" name="Shape 590"/>
          <p:cNvSpPr txBox="1">
            <a:spLocks noGrp="1"/>
          </p:cNvSpPr>
          <p:nvPr>
            <p:ph type="sldNum" idx="12"/>
          </p:nvPr>
        </p:nvSpPr>
        <p:spPr>
          <a:xfrm>
            <a:off x="8255000" y="6464300"/>
            <a:ext cx="431799" cy="25717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FFFFFF"/>
                </a:solidFill>
                <a:latin typeface="Calibri"/>
                <a:ea typeface="Calibri"/>
                <a:cs typeface="Calibri"/>
                <a:sym typeface="Calibri"/>
              </a:rPr>
              <a:t>14</a:t>
            </a:fld>
            <a:endParaRPr lang="en-US" sz="1200" b="0" i="0" u="none" strike="noStrike" cap="none" baseline="0">
              <a:solidFill>
                <a:srgbClr val="FFFFFF"/>
              </a:solidFill>
              <a:latin typeface="Calibri"/>
              <a:ea typeface="Calibri"/>
              <a:cs typeface="Calibri"/>
              <a:sym typeface="Calibri"/>
            </a:endParaRPr>
          </a:p>
        </p:txBody>
      </p:sp>
      <p:sp>
        <p:nvSpPr>
          <p:cNvPr id="2" name="Title 1"/>
          <p:cNvSpPr>
            <a:spLocks noGrp="1"/>
          </p:cNvSpPr>
          <p:nvPr>
            <p:ph type="title"/>
          </p:nvPr>
        </p:nvSpPr>
        <p:spPr/>
        <p:txBody>
          <a:bodyPr>
            <a:normAutofit/>
          </a:bodyPr>
          <a:lstStyle/>
          <a:p>
            <a:r>
              <a:rPr lang="en-US" sz="1800" dirty="0" smtClean="0"/>
              <a:t>The Boston private industry council</a:t>
            </a:r>
            <a:endParaRPr lang="en-US" sz="1800" dirty="0"/>
          </a:p>
        </p:txBody>
      </p:sp>
    </p:spTree>
    <p:extLst>
      <p:ext uri="{BB962C8B-B14F-4D97-AF65-F5344CB8AC3E}">
        <p14:creationId xmlns:p14="http://schemas.microsoft.com/office/powerpoint/2010/main" val="3346812713"/>
      </p:ext>
    </p:extLst>
  </p:cSld>
  <p:clrMapOvr>
    <a:masterClrMapping/>
  </p:clrMapOvr>
  <p:transition xmlns:p14="http://schemas.microsoft.com/office/powerpoint/2010/mai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8" name="Shape 598"/>
          <p:cNvSpPr txBox="1">
            <a:spLocks noGrp="1"/>
          </p:cNvSpPr>
          <p:nvPr>
            <p:ph type="sldNum" idx="12"/>
          </p:nvPr>
        </p:nvSpPr>
        <p:spPr>
          <a:xfrm>
            <a:off x="8255000" y="6464300"/>
            <a:ext cx="431799" cy="25717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FFFFFF"/>
                </a:solidFill>
                <a:latin typeface="Calibri"/>
                <a:ea typeface="Calibri"/>
                <a:cs typeface="Calibri"/>
                <a:sym typeface="Calibri"/>
              </a:rPr>
              <a:t>15</a:t>
            </a:fld>
            <a:endParaRPr lang="en-US" sz="1200" b="0" i="0" u="none" strike="noStrike" cap="none" baseline="0">
              <a:solidFill>
                <a:srgbClr val="FFFFFF"/>
              </a:solidFill>
              <a:latin typeface="Calibri"/>
              <a:ea typeface="Calibri"/>
              <a:cs typeface="Calibri"/>
              <a:sym typeface="Calibri"/>
            </a:endParaRPr>
          </a:p>
        </p:txBody>
      </p:sp>
      <p:grpSp>
        <p:nvGrpSpPr>
          <p:cNvPr id="5" name="Shape 657"/>
          <p:cNvGrpSpPr/>
          <p:nvPr/>
        </p:nvGrpSpPr>
        <p:grpSpPr>
          <a:xfrm>
            <a:off x="313004" y="1605027"/>
            <a:ext cx="8534454" cy="4759255"/>
            <a:chOff x="57919" y="1132716"/>
            <a:chExt cx="8952147" cy="3059040"/>
          </a:xfrm>
          <a:solidFill>
            <a:schemeClr val="accent1">
              <a:lumMod val="20000"/>
              <a:lumOff val="80000"/>
            </a:schemeClr>
          </a:solidFill>
        </p:grpSpPr>
        <p:sp>
          <p:nvSpPr>
            <p:cNvPr id="6" name="Shape 658"/>
            <p:cNvSpPr/>
            <p:nvPr/>
          </p:nvSpPr>
          <p:spPr>
            <a:xfrm>
              <a:off x="57919" y="1132716"/>
              <a:ext cx="1896507" cy="948253"/>
            </a:xfrm>
            <a:prstGeom prst="roundRect">
              <a:avLst>
                <a:gd name="adj" fmla="val 10000"/>
              </a:avLst>
            </a:prstGeom>
            <a:solidFill>
              <a:srgbClr val="02275B"/>
            </a:solidFill>
            <a:ln w="25400">
              <a:solidFill>
                <a:schemeClr val="tx2">
                  <a:lumMod val="75000"/>
                </a:schemeClr>
              </a:solidFill>
            </a:ln>
          </p:spPr>
          <p:txBody>
            <a:bodyPr lIns="91425" tIns="91425" rIns="91425" bIns="91425" anchor="ctr" anchorCtr="0">
              <a:noAutofit/>
            </a:bodyPr>
            <a:lstStyle/>
            <a:p>
              <a:pPr>
                <a:spcBef>
                  <a:spcPts val="0"/>
                </a:spcBef>
                <a:buNone/>
              </a:pPr>
              <a:endParaRPr>
                <a:latin typeface="Arial"/>
                <a:cs typeface="Arial"/>
              </a:endParaRPr>
            </a:p>
          </p:txBody>
        </p:sp>
        <p:sp>
          <p:nvSpPr>
            <p:cNvPr id="7" name="Shape 659"/>
            <p:cNvSpPr txBox="1"/>
            <p:nvPr/>
          </p:nvSpPr>
          <p:spPr>
            <a:xfrm>
              <a:off x="85691" y="1160490"/>
              <a:ext cx="1840962" cy="892708"/>
            </a:xfrm>
            <a:prstGeom prst="rect">
              <a:avLst/>
            </a:prstGeom>
            <a:noFill/>
            <a:ln>
              <a:noFill/>
            </a:ln>
          </p:spPr>
          <p:txBody>
            <a:bodyPr lIns="36175" tIns="24125" rIns="36175" bIns="24125" anchor="ctr" anchorCtr="0">
              <a:noAutofit/>
            </a:bodyPr>
            <a:lstStyle/>
            <a:p>
              <a:pPr marL="0" marR="0" lvl="0" indent="0" algn="ctr" rtl="0">
                <a:lnSpc>
                  <a:spcPct val="90000"/>
                </a:lnSpc>
                <a:spcBef>
                  <a:spcPts val="0"/>
                </a:spcBef>
                <a:spcAft>
                  <a:spcPts val="665"/>
                </a:spcAft>
                <a:buSzPct val="25000"/>
                <a:buNone/>
              </a:pPr>
              <a:r>
                <a:rPr lang="en-US" b="1" i="0" u="none" strike="noStrike" cap="none" baseline="0" dirty="0">
                  <a:solidFill>
                    <a:srgbClr val="FFFFFF"/>
                  </a:solidFill>
                  <a:latin typeface="Arial"/>
                  <a:ea typeface="Calibri"/>
                  <a:cs typeface="Arial"/>
                  <a:sym typeface="Calibri"/>
                </a:rPr>
                <a:t>Executive Director</a:t>
              </a:r>
            </a:p>
          </p:txBody>
        </p:sp>
        <p:sp>
          <p:nvSpPr>
            <p:cNvPr id="8" name="Shape 660"/>
            <p:cNvSpPr/>
            <p:nvPr/>
          </p:nvSpPr>
          <p:spPr>
            <a:xfrm>
              <a:off x="247569" y="2080971"/>
              <a:ext cx="133380" cy="1173198"/>
            </a:xfrm>
            <a:custGeom>
              <a:avLst/>
              <a:gdLst/>
              <a:ahLst/>
              <a:cxnLst/>
              <a:rect l="0" t="0" r="0" b="0"/>
              <a:pathLst>
                <a:path w="133381" h="1173199" extrusionOk="0">
                  <a:moveTo>
                    <a:pt x="0" y="0"/>
                  </a:moveTo>
                  <a:lnTo>
                    <a:pt x="0" y="1173199"/>
                  </a:lnTo>
                  <a:lnTo>
                    <a:pt x="133381" y="1173199"/>
                  </a:lnTo>
                </a:path>
              </a:pathLst>
            </a:custGeom>
            <a:noFill/>
            <a:ln w="25400" cap="flat" cmpd="sng">
              <a:solidFill>
                <a:srgbClr val="02275B"/>
              </a:solidFill>
              <a:prstDash val="solid"/>
              <a:round/>
              <a:headEnd type="none" w="med" len="med"/>
              <a:tailEnd type="none" w="med" len="med"/>
            </a:ln>
          </p:spPr>
        </p:sp>
        <p:sp>
          <p:nvSpPr>
            <p:cNvPr id="9" name="Shape 661"/>
            <p:cNvSpPr/>
            <p:nvPr/>
          </p:nvSpPr>
          <p:spPr>
            <a:xfrm>
              <a:off x="380951" y="2318034"/>
              <a:ext cx="1517207" cy="1872270"/>
            </a:xfrm>
            <a:prstGeom prst="roundRect">
              <a:avLst>
                <a:gd name="adj" fmla="val 10000"/>
              </a:avLst>
            </a:prstGeom>
            <a:solidFill>
              <a:schemeClr val="accent1">
                <a:lumMod val="20000"/>
                <a:lumOff val="80000"/>
              </a:schemeClr>
            </a:solidFill>
            <a:ln w="25400" cap="flat" cmpd="sng">
              <a:solidFill>
                <a:srgbClr val="02275B"/>
              </a:solidFill>
              <a:prstDash val="solid"/>
              <a:round/>
              <a:headEnd type="none" w="med" len="med"/>
              <a:tailEnd type="none" w="med" len="med"/>
            </a:ln>
          </p:spPr>
          <p:txBody>
            <a:bodyPr lIns="91425" tIns="91425" rIns="91425" bIns="91425" anchor="ctr" anchorCtr="0">
              <a:noAutofit/>
            </a:bodyPr>
            <a:lstStyle/>
            <a:p>
              <a:pPr>
                <a:spcBef>
                  <a:spcPts val="0"/>
                </a:spcBef>
                <a:buNone/>
              </a:pPr>
              <a:endParaRPr>
                <a:latin typeface="Arial"/>
                <a:cs typeface="Arial"/>
              </a:endParaRPr>
            </a:p>
          </p:txBody>
        </p:sp>
        <p:sp>
          <p:nvSpPr>
            <p:cNvPr id="10" name="Shape 662"/>
            <p:cNvSpPr txBox="1"/>
            <p:nvPr/>
          </p:nvSpPr>
          <p:spPr>
            <a:xfrm>
              <a:off x="425387" y="2362472"/>
              <a:ext cx="1428332" cy="1783397"/>
            </a:xfrm>
            <a:prstGeom prst="rect">
              <a:avLst/>
            </a:prstGeom>
            <a:grpFill/>
            <a:ln>
              <a:noFill/>
            </a:ln>
          </p:spPr>
          <p:txBody>
            <a:bodyPr lIns="26650" tIns="17775" rIns="26650" bIns="17775" anchor="t" anchorCtr="0">
              <a:noAutofit/>
            </a:bodyPr>
            <a:lstStyle/>
            <a:p>
              <a:pPr marL="0" marR="0" lvl="0" indent="0" rtl="0">
                <a:spcBef>
                  <a:spcPts val="0"/>
                </a:spcBef>
                <a:buSzPct val="25000"/>
                <a:buNone/>
              </a:pPr>
              <a:r>
                <a:rPr lang="en-US" sz="1600" b="0" i="0" u="none" strike="noStrike" cap="none" baseline="0" dirty="0">
                  <a:solidFill>
                    <a:schemeClr val="dk1"/>
                  </a:solidFill>
                  <a:latin typeface="Arial"/>
                  <a:ea typeface="Arial"/>
                  <a:cs typeface="Arial"/>
                  <a:sym typeface="Arial"/>
                </a:rPr>
                <a:t>Interface with community and stakeholders, public </a:t>
              </a:r>
              <a:r>
                <a:rPr lang="en-US" sz="1600" b="0" i="0" u="none" strike="noStrike" cap="none" baseline="0" dirty="0" smtClean="0">
                  <a:solidFill>
                    <a:schemeClr val="dk1"/>
                  </a:solidFill>
                  <a:latin typeface="Arial"/>
                  <a:ea typeface="Arial"/>
                  <a:cs typeface="Arial"/>
                  <a:sym typeface="Arial"/>
                </a:rPr>
                <a:t>engagement, </a:t>
              </a:r>
              <a:r>
                <a:rPr lang="en-US" sz="1600" b="0" i="0" u="none" strike="noStrike" cap="none" baseline="0" dirty="0">
                  <a:solidFill>
                    <a:schemeClr val="dk1"/>
                  </a:solidFill>
                  <a:latin typeface="Arial"/>
                  <a:ea typeface="Arial"/>
                  <a:cs typeface="Arial"/>
                  <a:sym typeface="Arial"/>
                </a:rPr>
                <a:t>partnerships, development</a:t>
              </a:r>
            </a:p>
          </p:txBody>
        </p:sp>
        <p:sp>
          <p:nvSpPr>
            <p:cNvPr id="11" name="Shape 663"/>
            <p:cNvSpPr/>
            <p:nvPr/>
          </p:nvSpPr>
          <p:spPr>
            <a:xfrm>
              <a:off x="2372285" y="1132716"/>
              <a:ext cx="1896507" cy="948253"/>
            </a:xfrm>
            <a:prstGeom prst="roundRect">
              <a:avLst>
                <a:gd name="adj" fmla="val 10000"/>
              </a:avLst>
            </a:prstGeom>
            <a:solidFill>
              <a:srgbClr val="02275B"/>
            </a:solidFill>
            <a:ln w="25400">
              <a:solidFill>
                <a:schemeClr val="tx2">
                  <a:lumMod val="75000"/>
                </a:schemeClr>
              </a:solidFill>
            </a:ln>
          </p:spPr>
          <p:txBody>
            <a:bodyPr lIns="91425" tIns="91425" rIns="91425" bIns="91425" anchor="ctr" anchorCtr="0">
              <a:noAutofit/>
            </a:bodyPr>
            <a:lstStyle/>
            <a:p>
              <a:pPr>
                <a:spcBef>
                  <a:spcPts val="0"/>
                </a:spcBef>
                <a:buNone/>
              </a:pPr>
              <a:endParaRPr>
                <a:latin typeface="Arial"/>
                <a:cs typeface="Arial"/>
              </a:endParaRPr>
            </a:p>
          </p:txBody>
        </p:sp>
        <p:sp>
          <p:nvSpPr>
            <p:cNvPr id="12" name="Shape 664"/>
            <p:cNvSpPr txBox="1"/>
            <p:nvPr/>
          </p:nvSpPr>
          <p:spPr>
            <a:xfrm>
              <a:off x="2400059" y="1160490"/>
              <a:ext cx="1840962" cy="892708"/>
            </a:xfrm>
            <a:prstGeom prst="rect">
              <a:avLst/>
            </a:prstGeom>
            <a:noFill/>
            <a:ln>
              <a:noFill/>
            </a:ln>
          </p:spPr>
          <p:txBody>
            <a:bodyPr lIns="36175" tIns="24125" rIns="36175" bIns="24125" anchor="ctr" anchorCtr="0">
              <a:noAutofit/>
            </a:bodyPr>
            <a:lstStyle/>
            <a:p>
              <a:pPr marL="0" marR="0" lvl="0" indent="0" algn="ctr" rtl="0">
                <a:lnSpc>
                  <a:spcPct val="90000"/>
                </a:lnSpc>
                <a:spcBef>
                  <a:spcPts val="0"/>
                </a:spcBef>
                <a:spcAft>
                  <a:spcPts val="665"/>
                </a:spcAft>
                <a:buSzPct val="25000"/>
                <a:buNone/>
              </a:pPr>
              <a:r>
                <a:rPr lang="en-US" b="1" i="0" u="none" strike="noStrike" cap="none" baseline="0" dirty="0">
                  <a:solidFill>
                    <a:srgbClr val="FFFFFF"/>
                  </a:solidFill>
                  <a:latin typeface="Arial"/>
                  <a:ea typeface="Calibri"/>
                  <a:cs typeface="Arial"/>
                  <a:sym typeface="Calibri"/>
                </a:rPr>
                <a:t>Researcher</a:t>
              </a:r>
            </a:p>
          </p:txBody>
        </p:sp>
        <p:sp>
          <p:nvSpPr>
            <p:cNvPr id="13" name="Shape 665"/>
            <p:cNvSpPr/>
            <p:nvPr/>
          </p:nvSpPr>
          <p:spPr>
            <a:xfrm>
              <a:off x="2561935" y="2080971"/>
              <a:ext cx="189649" cy="1173440"/>
            </a:xfrm>
            <a:custGeom>
              <a:avLst/>
              <a:gdLst/>
              <a:ahLst/>
              <a:cxnLst/>
              <a:rect l="0" t="0" r="0" b="0"/>
              <a:pathLst>
                <a:path w="189650" h="1173441" extrusionOk="0">
                  <a:moveTo>
                    <a:pt x="0" y="0"/>
                  </a:moveTo>
                  <a:lnTo>
                    <a:pt x="0" y="1173441"/>
                  </a:lnTo>
                  <a:lnTo>
                    <a:pt x="189650" y="1173441"/>
                  </a:lnTo>
                </a:path>
              </a:pathLst>
            </a:custGeom>
            <a:noFill/>
            <a:ln w="25400" cap="flat" cmpd="sng">
              <a:solidFill>
                <a:srgbClr val="02275B"/>
              </a:solidFill>
              <a:prstDash val="solid"/>
              <a:round/>
              <a:headEnd type="none" w="med" len="med"/>
              <a:tailEnd type="none" w="med" len="med"/>
            </a:ln>
          </p:spPr>
        </p:sp>
        <p:sp>
          <p:nvSpPr>
            <p:cNvPr id="14" name="Shape 666"/>
            <p:cNvSpPr/>
            <p:nvPr/>
          </p:nvSpPr>
          <p:spPr>
            <a:xfrm>
              <a:off x="2751586" y="2318034"/>
              <a:ext cx="1517207" cy="1872754"/>
            </a:xfrm>
            <a:prstGeom prst="roundRect">
              <a:avLst>
                <a:gd name="adj" fmla="val 10000"/>
              </a:avLst>
            </a:prstGeom>
            <a:solidFill>
              <a:schemeClr val="accent1">
                <a:lumMod val="20000"/>
                <a:lumOff val="80000"/>
              </a:schemeClr>
            </a:solidFill>
            <a:ln w="25400" cap="flat" cmpd="sng">
              <a:solidFill>
                <a:srgbClr val="02275B"/>
              </a:solidFill>
              <a:prstDash val="solid"/>
              <a:round/>
              <a:headEnd type="none" w="med" len="med"/>
              <a:tailEnd type="none" w="med" len="med"/>
            </a:ln>
          </p:spPr>
          <p:txBody>
            <a:bodyPr lIns="91425" tIns="91425" rIns="91425" bIns="91425" anchor="ctr" anchorCtr="0">
              <a:noAutofit/>
            </a:bodyPr>
            <a:lstStyle/>
            <a:p>
              <a:pPr>
                <a:spcBef>
                  <a:spcPts val="0"/>
                </a:spcBef>
                <a:buNone/>
              </a:pPr>
              <a:endParaRPr>
                <a:latin typeface="Arial"/>
                <a:cs typeface="Arial"/>
              </a:endParaRPr>
            </a:p>
          </p:txBody>
        </p:sp>
        <p:sp>
          <p:nvSpPr>
            <p:cNvPr id="15" name="Shape 667"/>
            <p:cNvSpPr txBox="1"/>
            <p:nvPr/>
          </p:nvSpPr>
          <p:spPr>
            <a:xfrm>
              <a:off x="2796024" y="2362472"/>
              <a:ext cx="1428332" cy="1783881"/>
            </a:xfrm>
            <a:prstGeom prst="rect">
              <a:avLst/>
            </a:prstGeom>
            <a:grpFill/>
            <a:ln>
              <a:noFill/>
            </a:ln>
          </p:spPr>
          <p:txBody>
            <a:bodyPr lIns="26650" tIns="17775" rIns="26650" bIns="17775" anchor="t" anchorCtr="0">
              <a:noAutofit/>
            </a:bodyPr>
            <a:lstStyle/>
            <a:p>
              <a:pPr marL="0" marR="0" lvl="0" indent="0" rtl="0">
                <a:lnSpc>
                  <a:spcPct val="90000"/>
                </a:lnSpc>
                <a:spcBef>
                  <a:spcPts val="0"/>
                </a:spcBef>
                <a:spcAft>
                  <a:spcPts val="490"/>
                </a:spcAft>
                <a:buSzPct val="25000"/>
                <a:buNone/>
              </a:pPr>
              <a:r>
                <a:rPr lang="en-US" sz="1600" b="0" i="0" u="none" strike="noStrike" cap="none" baseline="0" dirty="0">
                  <a:solidFill>
                    <a:schemeClr val="dk1"/>
                  </a:solidFill>
                  <a:latin typeface="Arial"/>
                  <a:ea typeface="Arial"/>
                  <a:cs typeface="Arial"/>
                  <a:sym typeface="Arial"/>
                </a:rPr>
                <a:t>Metrics, labor market analyses and surveys, goal setting, evaluation</a:t>
              </a:r>
            </a:p>
          </p:txBody>
        </p:sp>
        <p:sp>
          <p:nvSpPr>
            <p:cNvPr id="16" name="Shape 668"/>
            <p:cNvSpPr/>
            <p:nvPr/>
          </p:nvSpPr>
          <p:spPr>
            <a:xfrm>
              <a:off x="4742921" y="1132716"/>
              <a:ext cx="1896507" cy="948253"/>
            </a:xfrm>
            <a:prstGeom prst="roundRect">
              <a:avLst>
                <a:gd name="adj" fmla="val 10000"/>
              </a:avLst>
            </a:prstGeom>
            <a:solidFill>
              <a:srgbClr val="02275B"/>
            </a:solidFill>
            <a:ln w="25400">
              <a:solidFill>
                <a:schemeClr val="tx2">
                  <a:lumMod val="75000"/>
                </a:schemeClr>
              </a:solidFill>
            </a:ln>
          </p:spPr>
          <p:txBody>
            <a:bodyPr lIns="91425" tIns="91425" rIns="91425" bIns="91425" anchor="ctr" anchorCtr="0">
              <a:noAutofit/>
            </a:bodyPr>
            <a:lstStyle/>
            <a:p>
              <a:pPr>
                <a:spcBef>
                  <a:spcPts val="0"/>
                </a:spcBef>
                <a:buNone/>
              </a:pPr>
              <a:endParaRPr>
                <a:latin typeface="Arial"/>
                <a:cs typeface="Arial"/>
              </a:endParaRPr>
            </a:p>
          </p:txBody>
        </p:sp>
        <p:sp>
          <p:nvSpPr>
            <p:cNvPr id="17" name="Shape 669"/>
            <p:cNvSpPr txBox="1"/>
            <p:nvPr/>
          </p:nvSpPr>
          <p:spPr>
            <a:xfrm>
              <a:off x="4770694" y="1160490"/>
              <a:ext cx="1840962" cy="892708"/>
            </a:xfrm>
            <a:prstGeom prst="rect">
              <a:avLst/>
            </a:prstGeom>
            <a:noFill/>
            <a:ln>
              <a:noFill/>
            </a:ln>
          </p:spPr>
          <p:txBody>
            <a:bodyPr lIns="36175" tIns="24125" rIns="36175" bIns="24125" anchor="ctr" anchorCtr="0">
              <a:noAutofit/>
            </a:bodyPr>
            <a:lstStyle/>
            <a:p>
              <a:pPr marL="0" marR="0" lvl="0" indent="0" algn="ctr" rtl="0">
                <a:lnSpc>
                  <a:spcPct val="90000"/>
                </a:lnSpc>
                <a:spcBef>
                  <a:spcPts val="0"/>
                </a:spcBef>
                <a:spcAft>
                  <a:spcPts val="665"/>
                </a:spcAft>
                <a:buSzPct val="25000"/>
                <a:buNone/>
              </a:pPr>
              <a:r>
                <a:rPr lang="en-US" b="1" i="0" u="none" strike="noStrike" cap="none" baseline="0" dirty="0">
                  <a:solidFill>
                    <a:srgbClr val="FFFFFF"/>
                  </a:solidFill>
                  <a:latin typeface="Arial"/>
                  <a:ea typeface="Calibri"/>
                  <a:cs typeface="Arial"/>
                  <a:sym typeface="Calibri"/>
                </a:rPr>
                <a:t>Work-Based Learning Director </a:t>
              </a:r>
            </a:p>
          </p:txBody>
        </p:sp>
        <p:sp>
          <p:nvSpPr>
            <p:cNvPr id="18" name="Shape 670"/>
            <p:cNvSpPr/>
            <p:nvPr/>
          </p:nvSpPr>
          <p:spPr>
            <a:xfrm>
              <a:off x="4932571" y="2080971"/>
              <a:ext cx="189649" cy="1173681"/>
            </a:xfrm>
            <a:custGeom>
              <a:avLst/>
              <a:gdLst/>
              <a:ahLst/>
              <a:cxnLst/>
              <a:rect l="0" t="0" r="0" b="0"/>
              <a:pathLst>
                <a:path w="189650" h="1173682" extrusionOk="0">
                  <a:moveTo>
                    <a:pt x="0" y="0"/>
                  </a:moveTo>
                  <a:lnTo>
                    <a:pt x="0" y="1173682"/>
                  </a:lnTo>
                  <a:lnTo>
                    <a:pt x="189650" y="1173682"/>
                  </a:lnTo>
                </a:path>
              </a:pathLst>
            </a:custGeom>
            <a:noFill/>
            <a:ln w="25400" cap="flat" cmpd="sng">
              <a:solidFill>
                <a:srgbClr val="02275B"/>
              </a:solidFill>
              <a:prstDash val="solid"/>
              <a:round/>
              <a:headEnd type="none" w="med" len="med"/>
              <a:tailEnd type="none" w="med" len="med"/>
            </a:ln>
          </p:spPr>
        </p:sp>
        <p:sp>
          <p:nvSpPr>
            <p:cNvPr id="19" name="Shape 671"/>
            <p:cNvSpPr/>
            <p:nvPr/>
          </p:nvSpPr>
          <p:spPr>
            <a:xfrm>
              <a:off x="5122223" y="2318034"/>
              <a:ext cx="1517207" cy="1873237"/>
            </a:xfrm>
            <a:prstGeom prst="roundRect">
              <a:avLst>
                <a:gd name="adj" fmla="val 10000"/>
              </a:avLst>
            </a:prstGeom>
            <a:solidFill>
              <a:schemeClr val="accent1">
                <a:lumMod val="20000"/>
                <a:lumOff val="80000"/>
              </a:schemeClr>
            </a:solidFill>
            <a:ln w="25400" cap="flat" cmpd="sng">
              <a:solidFill>
                <a:srgbClr val="02275B"/>
              </a:solidFill>
              <a:prstDash val="solid"/>
              <a:round/>
              <a:headEnd type="none" w="med" len="med"/>
              <a:tailEnd type="none" w="med" len="med"/>
            </a:ln>
          </p:spPr>
          <p:txBody>
            <a:bodyPr lIns="91425" tIns="91425" rIns="91425" bIns="91425" anchor="ctr" anchorCtr="0">
              <a:noAutofit/>
            </a:bodyPr>
            <a:lstStyle/>
            <a:p>
              <a:pPr>
                <a:spcBef>
                  <a:spcPts val="0"/>
                </a:spcBef>
                <a:buNone/>
              </a:pPr>
              <a:endParaRPr>
                <a:latin typeface="Arial"/>
                <a:cs typeface="Arial"/>
              </a:endParaRPr>
            </a:p>
          </p:txBody>
        </p:sp>
        <p:sp>
          <p:nvSpPr>
            <p:cNvPr id="20" name="Shape 672"/>
            <p:cNvSpPr txBox="1"/>
            <p:nvPr/>
          </p:nvSpPr>
          <p:spPr>
            <a:xfrm>
              <a:off x="5166660" y="2362472"/>
              <a:ext cx="1428332" cy="1784364"/>
            </a:xfrm>
            <a:prstGeom prst="rect">
              <a:avLst/>
            </a:prstGeom>
            <a:grpFill/>
            <a:ln>
              <a:noFill/>
            </a:ln>
          </p:spPr>
          <p:txBody>
            <a:bodyPr lIns="26650" tIns="17775" rIns="26650" bIns="17775" anchor="t" anchorCtr="0">
              <a:noAutofit/>
            </a:bodyPr>
            <a:lstStyle/>
            <a:p>
              <a:pPr marL="0" marR="0" lvl="0" indent="0" rtl="0">
                <a:lnSpc>
                  <a:spcPct val="90000"/>
                </a:lnSpc>
                <a:spcBef>
                  <a:spcPts val="0"/>
                </a:spcBef>
                <a:spcAft>
                  <a:spcPts val="490"/>
                </a:spcAft>
                <a:buSzPct val="25000"/>
                <a:buNone/>
              </a:pPr>
              <a:r>
                <a:rPr lang="en-US" sz="1600" b="0" i="0" u="none" strike="noStrike" cap="none" baseline="0" dirty="0">
                  <a:solidFill>
                    <a:schemeClr val="dk1"/>
                  </a:solidFill>
                  <a:latin typeface="Arial"/>
                  <a:ea typeface="Arial"/>
                  <a:cs typeface="Arial"/>
                  <a:sym typeface="Arial"/>
                </a:rPr>
                <a:t>Direct all school-based Career Specialists and sector-specific </a:t>
              </a:r>
              <a:r>
                <a:rPr lang="en-US" sz="1600" b="0" i="0" u="none" strike="noStrike" cap="none" baseline="0" dirty="0" smtClean="0">
                  <a:solidFill>
                    <a:schemeClr val="dk1"/>
                  </a:solidFill>
                  <a:latin typeface="Arial"/>
                  <a:ea typeface="Arial"/>
                  <a:cs typeface="Arial"/>
                  <a:sym typeface="Arial"/>
                </a:rPr>
                <a:t>account </a:t>
              </a:r>
              <a:r>
                <a:rPr lang="en-US" sz="1600" dirty="0">
                  <a:solidFill>
                    <a:schemeClr val="dk1"/>
                  </a:solidFill>
                  <a:latin typeface="Arial"/>
                  <a:ea typeface="Arial"/>
                  <a:cs typeface="Arial"/>
                  <a:sym typeface="Arial"/>
                </a:rPr>
                <a:t>m</a:t>
              </a:r>
              <a:r>
                <a:rPr lang="en-US" sz="1600" b="0" i="0" u="none" strike="noStrike" cap="none" baseline="0" dirty="0" smtClean="0">
                  <a:solidFill>
                    <a:schemeClr val="dk1"/>
                  </a:solidFill>
                  <a:latin typeface="Arial"/>
                  <a:ea typeface="Arial"/>
                  <a:cs typeface="Arial"/>
                  <a:sym typeface="Arial"/>
                </a:rPr>
                <a:t>anagers </a:t>
              </a:r>
              <a:r>
                <a:rPr lang="en-US" sz="1600" b="0" i="0" u="none" strike="noStrike" cap="none" baseline="0" dirty="0">
                  <a:solidFill>
                    <a:schemeClr val="dk1"/>
                  </a:solidFill>
                  <a:latin typeface="Arial"/>
                  <a:ea typeface="Arial"/>
                  <a:cs typeface="Arial"/>
                  <a:sym typeface="Arial"/>
                </a:rPr>
                <a:t>of employer relationships</a:t>
              </a:r>
            </a:p>
          </p:txBody>
        </p:sp>
        <p:sp>
          <p:nvSpPr>
            <p:cNvPr id="21" name="Shape 673"/>
            <p:cNvSpPr/>
            <p:nvPr/>
          </p:nvSpPr>
          <p:spPr>
            <a:xfrm>
              <a:off x="7113557" y="1132716"/>
              <a:ext cx="1896507" cy="948253"/>
            </a:xfrm>
            <a:prstGeom prst="roundRect">
              <a:avLst>
                <a:gd name="adj" fmla="val 10000"/>
              </a:avLst>
            </a:prstGeom>
            <a:solidFill>
              <a:srgbClr val="02275B"/>
            </a:solidFill>
            <a:ln w="25400">
              <a:solidFill>
                <a:schemeClr val="tx2">
                  <a:lumMod val="75000"/>
                </a:schemeClr>
              </a:solidFill>
            </a:ln>
          </p:spPr>
          <p:txBody>
            <a:bodyPr lIns="91425" tIns="91425" rIns="91425" bIns="91425" anchor="ctr" anchorCtr="0">
              <a:noAutofit/>
            </a:bodyPr>
            <a:lstStyle/>
            <a:p>
              <a:pPr>
                <a:spcBef>
                  <a:spcPts val="0"/>
                </a:spcBef>
                <a:buNone/>
              </a:pPr>
              <a:endParaRPr>
                <a:latin typeface="Arial"/>
                <a:cs typeface="Arial"/>
              </a:endParaRPr>
            </a:p>
          </p:txBody>
        </p:sp>
        <p:sp>
          <p:nvSpPr>
            <p:cNvPr id="22" name="Shape 674"/>
            <p:cNvSpPr txBox="1"/>
            <p:nvPr/>
          </p:nvSpPr>
          <p:spPr>
            <a:xfrm>
              <a:off x="7141331" y="1160490"/>
              <a:ext cx="1840962" cy="892708"/>
            </a:xfrm>
            <a:prstGeom prst="rect">
              <a:avLst/>
            </a:prstGeom>
            <a:noFill/>
            <a:ln>
              <a:noFill/>
            </a:ln>
          </p:spPr>
          <p:txBody>
            <a:bodyPr lIns="36175" tIns="24125" rIns="36175" bIns="24125" anchor="ctr" anchorCtr="0">
              <a:noAutofit/>
            </a:bodyPr>
            <a:lstStyle/>
            <a:p>
              <a:pPr marL="0" marR="0" lvl="0" indent="0" algn="ctr" rtl="0">
                <a:lnSpc>
                  <a:spcPct val="90000"/>
                </a:lnSpc>
                <a:spcBef>
                  <a:spcPts val="0"/>
                </a:spcBef>
                <a:spcAft>
                  <a:spcPts val="665"/>
                </a:spcAft>
                <a:buSzPct val="25000"/>
                <a:buNone/>
              </a:pPr>
              <a:r>
                <a:rPr lang="en-US" b="1" i="0" u="none" strike="noStrike" cap="none" baseline="0" dirty="0">
                  <a:solidFill>
                    <a:srgbClr val="FFFFFF"/>
                  </a:solidFill>
                  <a:latin typeface="Arial"/>
                  <a:ea typeface="Calibri"/>
                  <a:cs typeface="Arial"/>
                  <a:sym typeface="Calibri"/>
                </a:rPr>
                <a:t>Career Specialists and Account Managers</a:t>
              </a:r>
            </a:p>
          </p:txBody>
        </p:sp>
        <p:sp>
          <p:nvSpPr>
            <p:cNvPr id="23" name="Shape 675"/>
            <p:cNvSpPr/>
            <p:nvPr/>
          </p:nvSpPr>
          <p:spPr>
            <a:xfrm>
              <a:off x="7303207" y="2080971"/>
              <a:ext cx="189649" cy="1173923"/>
            </a:xfrm>
            <a:custGeom>
              <a:avLst/>
              <a:gdLst/>
              <a:ahLst/>
              <a:cxnLst/>
              <a:rect l="0" t="0" r="0" b="0"/>
              <a:pathLst>
                <a:path w="189650" h="1173924" extrusionOk="0">
                  <a:moveTo>
                    <a:pt x="0" y="0"/>
                  </a:moveTo>
                  <a:lnTo>
                    <a:pt x="0" y="1173924"/>
                  </a:lnTo>
                  <a:lnTo>
                    <a:pt x="189650" y="1173924"/>
                  </a:lnTo>
                </a:path>
              </a:pathLst>
            </a:custGeom>
            <a:noFill/>
            <a:ln w="25400" cap="flat" cmpd="sng">
              <a:solidFill>
                <a:srgbClr val="02275B"/>
              </a:solidFill>
              <a:prstDash val="solid"/>
              <a:round/>
              <a:headEnd type="none" w="med" len="med"/>
              <a:tailEnd type="none" w="med" len="med"/>
            </a:ln>
          </p:spPr>
        </p:sp>
        <p:sp>
          <p:nvSpPr>
            <p:cNvPr id="24" name="Shape 676"/>
            <p:cNvSpPr/>
            <p:nvPr/>
          </p:nvSpPr>
          <p:spPr>
            <a:xfrm>
              <a:off x="7492859" y="2318034"/>
              <a:ext cx="1517207" cy="1873722"/>
            </a:xfrm>
            <a:prstGeom prst="roundRect">
              <a:avLst>
                <a:gd name="adj" fmla="val 10000"/>
              </a:avLst>
            </a:prstGeom>
            <a:solidFill>
              <a:schemeClr val="accent1">
                <a:lumMod val="20000"/>
                <a:lumOff val="80000"/>
              </a:schemeClr>
            </a:solidFill>
            <a:ln w="25400" cap="flat" cmpd="sng">
              <a:solidFill>
                <a:srgbClr val="02275B"/>
              </a:solidFill>
              <a:prstDash val="solid"/>
              <a:round/>
              <a:headEnd type="none" w="med" len="med"/>
              <a:tailEnd type="none" w="med" len="med"/>
            </a:ln>
          </p:spPr>
          <p:txBody>
            <a:bodyPr lIns="91425" tIns="91425" rIns="91425" bIns="91425" anchor="ctr" anchorCtr="0">
              <a:noAutofit/>
            </a:bodyPr>
            <a:lstStyle/>
            <a:p>
              <a:pPr>
                <a:spcBef>
                  <a:spcPts val="0"/>
                </a:spcBef>
                <a:buNone/>
              </a:pPr>
              <a:endParaRPr>
                <a:latin typeface="Arial"/>
                <a:cs typeface="Arial"/>
              </a:endParaRPr>
            </a:p>
          </p:txBody>
        </p:sp>
        <p:sp>
          <p:nvSpPr>
            <p:cNvPr id="25" name="Shape 677"/>
            <p:cNvSpPr txBox="1"/>
            <p:nvPr/>
          </p:nvSpPr>
          <p:spPr>
            <a:xfrm>
              <a:off x="7537296" y="2362472"/>
              <a:ext cx="1428332" cy="1784847"/>
            </a:xfrm>
            <a:prstGeom prst="rect">
              <a:avLst/>
            </a:prstGeom>
            <a:grpFill/>
            <a:ln>
              <a:noFill/>
            </a:ln>
          </p:spPr>
          <p:txBody>
            <a:bodyPr lIns="26650" tIns="17775" rIns="26650" bIns="17775" anchor="t" anchorCtr="0">
              <a:noAutofit/>
            </a:bodyPr>
            <a:lstStyle/>
            <a:p>
              <a:pPr marL="0" marR="0" lvl="0" indent="0" rtl="0">
                <a:lnSpc>
                  <a:spcPct val="90000"/>
                </a:lnSpc>
                <a:spcBef>
                  <a:spcPts val="0"/>
                </a:spcBef>
                <a:spcAft>
                  <a:spcPts val="490"/>
                </a:spcAft>
                <a:buSzPct val="25000"/>
                <a:buNone/>
              </a:pPr>
              <a:r>
                <a:rPr lang="en-US" sz="1600" b="0" i="0" u="none" strike="noStrike" cap="none" baseline="0" dirty="0">
                  <a:solidFill>
                    <a:schemeClr val="dk1"/>
                  </a:solidFill>
                  <a:latin typeface="Arial"/>
                  <a:ea typeface="Calibri"/>
                  <a:cs typeface="Arial"/>
                  <a:sym typeface="Calibri"/>
                </a:rPr>
                <a:t>Manage employer relationships and work-based learning placements</a:t>
              </a:r>
            </a:p>
          </p:txBody>
        </p:sp>
      </p:grpSp>
      <p:sp>
        <p:nvSpPr>
          <p:cNvPr id="2" name="Title 1"/>
          <p:cNvSpPr>
            <a:spLocks noGrp="1"/>
          </p:cNvSpPr>
          <p:nvPr>
            <p:ph type="title"/>
          </p:nvPr>
        </p:nvSpPr>
        <p:spPr/>
        <p:txBody>
          <a:bodyPr>
            <a:normAutofit/>
          </a:bodyPr>
          <a:lstStyle/>
          <a:p>
            <a:r>
              <a:rPr lang="en-US" sz="1800" dirty="0" smtClean="0"/>
              <a:t>Boston pic youth </a:t>
            </a:r>
            <a:r>
              <a:rPr lang="en-US" sz="1800" dirty="0" err="1" smtClean="0"/>
              <a:t>wbl</a:t>
            </a:r>
            <a:r>
              <a:rPr lang="en-US" sz="1800" dirty="0" smtClean="0"/>
              <a:t> staffing</a:t>
            </a:r>
            <a:endParaRPr lang="en-US" sz="1800" dirty="0"/>
          </a:p>
        </p:txBody>
      </p:sp>
    </p:spTree>
    <p:extLst>
      <p:ext uri="{BB962C8B-B14F-4D97-AF65-F5344CB8AC3E}">
        <p14:creationId xmlns:p14="http://schemas.microsoft.com/office/powerpoint/2010/main" val="50455234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pPr eaLnBrk="1" hangingPunct="1"/>
            <a:r>
              <a:rPr lang="en-US" sz="1800" dirty="0" smtClean="0">
                <a:latin typeface="Arial" charset="0"/>
                <a:cs typeface="Arial" charset="0"/>
              </a:rPr>
              <a:t>Boston pic core components</a:t>
            </a:r>
            <a:endParaRPr lang="en-US" sz="1800" dirty="0">
              <a:latin typeface="Arial" charset="0"/>
              <a:cs typeface="Arial" charset="0"/>
            </a:endParaRPr>
          </a:p>
        </p:txBody>
      </p:sp>
      <p:sp>
        <p:nvSpPr>
          <p:cNvPr id="14339" name="Content Placeholder 4"/>
          <p:cNvSpPr>
            <a:spLocks noGrp="1"/>
          </p:cNvSpPr>
          <p:nvPr>
            <p:ph idx="1"/>
          </p:nvPr>
        </p:nvSpPr>
        <p:spPr>
          <a:xfrm>
            <a:off x="457200" y="1201738"/>
            <a:ext cx="8229600" cy="5318125"/>
          </a:xfrm>
        </p:spPr>
        <p:txBody>
          <a:bodyPr/>
          <a:lstStyle/>
          <a:p>
            <a:pPr marL="0" indent="0" eaLnBrk="1" hangingPunct="1">
              <a:lnSpc>
                <a:spcPct val="130000"/>
              </a:lnSpc>
              <a:buFont typeface="Arial" charset="0"/>
              <a:buNone/>
            </a:pPr>
            <a:endParaRPr lang="en-US">
              <a:latin typeface="Arial" charset="0"/>
              <a:cs typeface="Arial" charset="0"/>
            </a:endParaRPr>
          </a:p>
          <a:p>
            <a:pPr marL="0" indent="0" eaLnBrk="1" hangingPunct="1">
              <a:lnSpc>
                <a:spcPct val="130000"/>
              </a:lnSpc>
              <a:buFont typeface="Arial" charset="0"/>
              <a:buNone/>
            </a:pPr>
            <a:endParaRPr lang="en-US">
              <a:latin typeface="Arial" charset="0"/>
              <a:cs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82768908"/>
              </p:ext>
            </p:extLst>
          </p:nvPr>
        </p:nvGraphicFramePr>
        <p:xfrm>
          <a:off x="457200" y="1745126"/>
          <a:ext cx="8229600" cy="4786789"/>
        </p:xfrm>
        <a:graphic>
          <a:graphicData uri="http://schemas.openxmlformats.org/drawingml/2006/table">
            <a:tbl>
              <a:tblPr/>
              <a:tblGrid>
                <a:gridCol w="1201802"/>
                <a:gridCol w="3767500"/>
                <a:gridCol w="3260298"/>
              </a:tblGrid>
              <a:tr h="1014282">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Matching Process</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gridSpan="2">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Summer </a:t>
                      </a:r>
                      <a:r>
                        <a:rPr kumimoji="0" lang="en-US" sz="1400" b="0" i="0" u="none" strike="noStrike" cap="none" normalizeH="0" baseline="0" dirty="0" smtClean="0">
                          <a:ln>
                            <a:noFill/>
                          </a:ln>
                          <a:solidFill>
                            <a:srgbClr val="000000"/>
                          </a:solidFill>
                          <a:effectLst/>
                          <a:latin typeface="Arial"/>
                          <a:ea typeface="ＭＳ Ｐゴシック" charset="0"/>
                          <a:cs typeface="Arial"/>
                        </a:rPr>
                        <a:t>jobs </a:t>
                      </a:r>
                      <a:r>
                        <a:rPr kumimoji="0" lang="en-US" sz="1400" b="0" i="0" u="none" strike="noStrike" cap="none" normalizeH="0" baseline="0" dirty="0">
                          <a:ln>
                            <a:noFill/>
                          </a:ln>
                          <a:solidFill>
                            <a:srgbClr val="000000"/>
                          </a:solidFill>
                          <a:effectLst/>
                          <a:latin typeface="Arial"/>
                          <a:ea typeface="ＭＳ Ｐゴシック" charset="0"/>
                          <a:cs typeface="Arial"/>
                        </a:rPr>
                        <a:t>c</a:t>
                      </a:r>
                      <a:r>
                        <a:rPr kumimoji="0" lang="en-US" sz="1400" b="0" i="0" u="none" strike="noStrike" cap="none" normalizeH="0" baseline="0" dirty="0" smtClean="0">
                          <a:ln>
                            <a:noFill/>
                          </a:ln>
                          <a:solidFill>
                            <a:srgbClr val="000000"/>
                          </a:solidFill>
                          <a:effectLst/>
                          <a:latin typeface="Arial"/>
                          <a:ea typeface="ＭＳ Ｐゴシック" charset="0"/>
                          <a:cs typeface="Arial"/>
                        </a:rPr>
                        <a:t>ampaign </a:t>
                      </a:r>
                      <a:r>
                        <a:rPr kumimoji="0" lang="en-US" sz="1400" b="0" i="0" u="none" strike="noStrike" cap="none" normalizeH="0" baseline="0" dirty="0">
                          <a:ln>
                            <a:noFill/>
                          </a:ln>
                          <a:solidFill>
                            <a:srgbClr val="000000"/>
                          </a:solidFill>
                          <a:effectLst/>
                          <a:latin typeface="Arial"/>
                          <a:ea typeface="ＭＳ Ｐゴシック" charset="0"/>
                          <a:cs typeface="Arial"/>
                        </a:rPr>
                        <a:t>led by City of Boston and </a:t>
                      </a:r>
                      <a:r>
                        <a:rPr kumimoji="0" lang="en-US" sz="1400" b="0" i="0" u="none" strike="noStrike" cap="none" normalizeH="0" baseline="0" dirty="0" smtClean="0">
                          <a:ln>
                            <a:noFill/>
                          </a:ln>
                          <a:solidFill>
                            <a:srgbClr val="000000"/>
                          </a:solidFill>
                          <a:effectLst/>
                          <a:latin typeface="Arial"/>
                          <a:ea typeface="ＭＳ Ｐゴシック" charset="0"/>
                          <a:cs typeface="Arial"/>
                        </a:rPr>
                        <a:t>Mayor’s </a:t>
                      </a:r>
                      <a:r>
                        <a:rPr kumimoji="0" lang="en-US" sz="1400" b="0" i="0" u="none" strike="noStrike" cap="none" normalizeH="0" baseline="0" dirty="0">
                          <a:ln>
                            <a:noFill/>
                          </a:ln>
                          <a:solidFill>
                            <a:srgbClr val="000000"/>
                          </a:solidFill>
                          <a:effectLst/>
                          <a:latin typeface="Arial"/>
                          <a:ea typeface="ＭＳ Ｐゴシック" charset="0"/>
                          <a:cs typeface="Arial"/>
                        </a:rPr>
                        <a:t>Office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Student recruitment by PIC </a:t>
                      </a:r>
                      <a:r>
                        <a:rPr kumimoji="0" lang="en-US" sz="1400" b="0" i="0" u="none" strike="noStrike" cap="none" normalizeH="0" baseline="0" dirty="0" smtClean="0">
                          <a:ln>
                            <a:noFill/>
                          </a:ln>
                          <a:solidFill>
                            <a:srgbClr val="000000"/>
                          </a:solidFill>
                          <a:effectLst/>
                          <a:latin typeface="Arial"/>
                          <a:ea typeface="ＭＳ Ｐゴシック" charset="0"/>
                          <a:cs typeface="Arial"/>
                        </a:rPr>
                        <a:t>career </a:t>
                      </a:r>
                      <a:r>
                        <a:rPr kumimoji="0" lang="en-US" sz="1400" b="0" i="0" u="none" strike="noStrike" cap="none" normalizeH="0" baseline="0" dirty="0">
                          <a:ln>
                            <a:noFill/>
                          </a:ln>
                          <a:solidFill>
                            <a:srgbClr val="000000"/>
                          </a:solidFill>
                          <a:effectLst/>
                          <a:latin typeface="Arial"/>
                          <a:ea typeface="ＭＳ Ｐゴシック" charset="0"/>
                          <a:cs typeface="Arial"/>
                        </a:rPr>
                        <a:t>s</a:t>
                      </a:r>
                      <a:r>
                        <a:rPr kumimoji="0" lang="en-US" sz="1400" b="0" i="0" u="none" strike="noStrike" cap="none" normalizeH="0" baseline="0" dirty="0" smtClean="0">
                          <a:ln>
                            <a:noFill/>
                          </a:ln>
                          <a:solidFill>
                            <a:srgbClr val="000000"/>
                          </a:solidFill>
                          <a:effectLst/>
                          <a:latin typeface="Arial"/>
                          <a:ea typeface="ＭＳ Ｐゴシック" charset="0"/>
                          <a:cs typeface="Arial"/>
                        </a:rPr>
                        <a:t>pecialists </a:t>
                      </a:r>
                      <a:r>
                        <a:rPr kumimoji="0" lang="en-US" sz="1400" b="0" i="0" u="none" strike="noStrike" cap="none" normalizeH="0" baseline="0" dirty="0">
                          <a:ln>
                            <a:noFill/>
                          </a:ln>
                          <a:solidFill>
                            <a:srgbClr val="000000"/>
                          </a:solidFill>
                          <a:effectLst/>
                          <a:latin typeface="Arial"/>
                          <a:ea typeface="ＭＳ Ｐゴシック" charset="0"/>
                          <a:cs typeface="Arial"/>
                        </a:rPr>
                        <a:t>(in-school FTEs)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Student-employer matching using employer hiring criteria (developed with support of PIC Employer </a:t>
                      </a:r>
                      <a:r>
                        <a:rPr kumimoji="0" lang="en-US" sz="1400" b="0" i="0" u="none" strike="noStrike" cap="none" normalizeH="0" baseline="0" dirty="0" smtClean="0">
                          <a:ln>
                            <a:noFill/>
                          </a:ln>
                          <a:solidFill>
                            <a:srgbClr val="000000"/>
                          </a:solidFill>
                          <a:effectLst/>
                          <a:latin typeface="Arial"/>
                          <a:ea typeface="ＭＳ Ｐゴシック" charset="0"/>
                          <a:cs typeface="Arial"/>
                        </a:rPr>
                        <a:t>account </a:t>
                      </a:r>
                      <a:r>
                        <a:rPr kumimoji="0" lang="en-US" sz="1400" b="0" i="0" u="none" strike="noStrike" cap="none" normalizeH="0" baseline="0" dirty="0">
                          <a:ln>
                            <a:noFill/>
                          </a:ln>
                          <a:solidFill>
                            <a:srgbClr val="000000"/>
                          </a:solidFill>
                          <a:effectLst/>
                          <a:latin typeface="Arial"/>
                          <a:ea typeface="ＭＳ Ｐゴシック" charset="0"/>
                          <a:cs typeface="Arial"/>
                        </a:rPr>
                        <a:t>m</a:t>
                      </a:r>
                      <a:r>
                        <a:rPr kumimoji="0" lang="en-US" sz="1400" b="0" i="0" u="none" strike="noStrike" cap="none" normalizeH="0" baseline="0" dirty="0" smtClean="0">
                          <a:ln>
                            <a:noFill/>
                          </a:ln>
                          <a:solidFill>
                            <a:srgbClr val="000000"/>
                          </a:solidFill>
                          <a:effectLst/>
                          <a:latin typeface="Arial"/>
                          <a:ea typeface="ＭＳ Ｐゴシック" charset="0"/>
                          <a:cs typeface="Arial"/>
                        </a:rPr>
                        <a:t>anagers</a:t>
                      </a:r>
                      <a:r>
                        <a:rPr kumimoji="0" lang="en-US" sz="1400" b="0" i="0" u="none" strike="noStrike" cap="none" normalizeH="0" baseline="0" dirty="0">
                          <a:ln>
                            <a:noFill/>
                          </a:ln>
                          <a:solidFill>
                            <a:srgbClr val="000000"/>
                          </a:solidFill>
                          <a:effectLst/>
                          <a:latin typeface="Arial"/>
                          <a:ea typeface="ＭＳ Ｐゴシック" charset="0"/>
                          <a:cs typeface="Arial"/>
                        </a:rPr>
                        <a:t>)</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hMerge="1">
                  <a:txBody>
                    <a:bodyPr/>
                    <a:lstStyle/>
                    <a:p>
                      <a:endParaRPr lang="en-US"/>
                    </a:p>
                  </a:txBody>
                  <a:tcPr/>
                </a:tc>
              </a:tr>
              <a:tr h="1014282">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Structure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7-week summer internship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Employers pay interns ($</a:t>
                      </a:r>
                      <a:r>
                        <a:rPr kumimoji="0" lang="en-US" sz="1400" b="0" i="0" u="none" strike="noStrike" cap="none" normalizeH="0" baseline="0" dirty="0" smtClean="0">
                          <a:ln>
                            <a:noFill/>
                          </a:ln>
                          <a:solidFill>
                            <a:srgbClr val="000000"/>
                          </a:solidFill>
                          <a:effectLst/>
                          <a:latin typeface="Arial"/>
                          <a:ea typeface="ＭＳ Ｐゴシック" charset="0"/>
                          <a:cs typeface="Arial"/>
                        </a:rPr>
                        <a:t>8-12</a:t>
                      </a:r>
                      <a:r>
                        <a:rPr kumimoji="0" lang="en-US" sz="1400" b="0" i="0" u="none" strike="noStrike" cap="none" normalizeH="0" baseline="0" dirty="0">
                          <a:ln>
                            <a:noFill/>
                          </a:ln>
                          <a:solidFill>
                            <a:srgbClr val="000000"/>
                          </a:solidFill>
                          <a:effectLst/>
                          <a:latin typeface="Arial"/>
                          <a:ea typeface="ＭＳ Ｐゴシック" charset="0"/>
                          <a:cs typeface="Arial"/>
                        </a:rPr>
                        <a:t>/hour)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PIC </a:t>
                      </a:r>
                      <a:r>
                        <a:rPr kumimoji="0" lang="en-US" sz="1400" b="0" i="0" u="none" strike="noStrike" cap="none" normalizeH="0" baseline="0" dirty="0" smtClean="0">
                          <a:ln>
                            <a:noFill/>
                          </a:ln>
                          <a:solidFill>
                            <a:srgbClr val="000000"/>
                          </a:solidFill>
                          <a:effectLst/>
                          <a:latin typeface="Arial"/>
                          <a:ea typeface="ＭＳ Ｐゴシック" charset="0"/>
                          <a:cs typeface="Arial"/>
                        </a:rPr>
                        <a:t>career </a:t>
                      </a:r>
                      <a:r>
                        <a:rPr kumimoji="0" lang="en-US" sz="1400" b="0" i="0" u="none" strike="noStrike" cap="none" normalizeH="0" baseline="0" dirty="0">
                          <a:ln>
                            <a:noFill/>
                          </a:ln>
                          <a:solidFill>
                            <a:srgbClr val="000000"/>
                          </a:solidFill>
                          <a:effectLst/>
                          <a:latin typeface="Arial"/>
                          <a:ea typeface="ＭＳ Ｐゴシック" charset="0"/>
                          <a:cs typeface="Arial"/>
                        </a:rPr>
                        <a:t>s</a:t>
                      </a:r>
                      <a:r>
                        <a:rPr kumimoji="0" lang="en-US" sz="1400" b="0" i="0" u="none" strike="noStrike" cap="none" normalizeH="0" baseline="0" dirty="0" smtClean="0">
                          <a:ln>
                            <a:noFill/>
                          </a:ln>
                          <a:solidFill>
                            <a:srgbClr val="000000"/>
                          </a:solidFill>
                          <a:effectLst/>
                          <a:latin typeface="Arial"/>
                          <a:ea typeface="ＭＳ Ｐゴシック" charset="0"/>
                          <a:cs typeface="Arial"/>
                        </a:rPr>
                        <a:t>pecialists </a:t>
                      </a:r>
                      <a:r>
                        <a:rPr kumimoji="0" lang="en-US" sz="1400" b="0" i="0" u="none" strike="noStrike" cap="none" normalizeH="0" baseline="0" dirty="0">
                          <a:ln>
                            <a:noFill/>
                          </a:ln>
                          <a:solidFill>
                            <a:srgbClr val="000000"/>
                          </a:solidFill>
                          <a:effectLst/>
                          <a:latin typeface="Arial"/>
                          <a:ea typeface="ＭＳ Ｐゴシック" charset="0"/>
                          <a:cs typeface="Arial"/>
                        </a:rPr>
                        <a:t>based in high schools, 1:300-400 case management ratio</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Students on </a:t>
                      </a:r>
                      <a:r>
                        <a:rPr kumimoji="0" lang="en-US" sz="1400" b="0" i="0" u="none" strike="noStrike" cap="none" normalizeH="0" baseline="0" dirty="0" smtClean="0">
                          <a:ln>
                            <a:noFill/>
                          </a:ln>
                          <a:solidFill>
                            <a:srgbClr val="000000"/>
                          </a:solidFill>
                          <a:effectLst/>
                          <a:latin typeface="Arial"/>
                          <a:ea typeface="ＭＳ Ｐゴシック" charset="0"/>
                          <a:cs typeface="Arial"/>
                        </a:rPr>
                        <a:t>employer’s </a:t>
                      </a:r>
                      <a:r>
                        <a:rPr kumimoji="0" lang="en-US" sz="1400" b="0" i="0" u="none" strike="noStrike" cap="none" normalizeH="0" baseline="0" dirty="0">
                          <a:ln>
                            <a:noFill/>
                          </a:ln>
                          <a:solidFill>
                            <a:srgbClr val="000000"/>
                          </a:solidFill>
                          <a:effectLst/>
                          <a:latin typeface="Arial"/>
                          <a:ea typeface="ＭＳ Ｐゴシック" charset="0"/>
                          <a:cs typeface="Arial"/>
                        </a:rPr>
                        <a:t>payroll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Community-based jobs subsidized by the state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Public transportation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accent1">
                        <a:lumMod val="20000"/>
                        <a:lumOff val="80000"/>
                      </a:schemeClr>
                    </a:solidFill>
                  </a:tcPr>
                </a:tc>
              </a:tr>
              <a:tr h="787381">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Timing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gridSpan="2">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Summer; first </a:t>
                      </a:r>
                      <a:r>
                        <a:rPr kumimoji="0" lang="en-US" sz="1400" b="0" i="0" u="none" strike="noStrike" cap="none" normalizeH="0" baseline="0" dirty="0" smtClean="0">
                          <a:ln>
                            <a:noFill/>
                          </a:ln>
                          <a:solidFill>
                            <a:srgbClr val="000000"/>
                          </a:solidFill>
                          <a:effectLst/>
                          <a:latin typeface="Arial"/>
                          <a:ea typeface="ＭＳ Ｐゴシック" charset="0"/>
                          <a:cs typeface="Arial"/>
                        </a:rPr>
                        <a:t>Monday </a:t>
                      </a:r>
                      <a:r>
                        <a:rPr kumimoji="0" lang="en-US" sz="1400" b="0" i="0" u="none" strike="noStrike" cap="none" normalizeH="0" baseline="0" dirty="0">
                          <a:ln>
                            <a:noFill/>
                          </a:ln>
                          <a:solidFill>
                            <a:srgbClr val="000000"/>
                          </a:solidFill>
                          <a:effectLst/>
                          <a:latin typeface="Arial"/>
                          <a:ea typeface="ＭＳ Ｐゴシック" charset="0"/>
                          <a:cs typeface="Arial"/>
                        </a:rPr>
                        <a:t>after the 4</a:t>
                      </a:r>
                      <a:r>
                        <a:rPr kumimoji="0" lang="en-US" sz="1400" b="0" i="0" u="none" strike="noStrike" cap="none" normalizeH="0" baseline="30000" dirty="0">
                          <a:ln>
                            <a:noFill/>
                          </a:ln>
                          <a:solidFill>
                            <a:srgbClr val="000000"/>
                          </a:solidFill>
                          <a:effectLst/>
                          <a:latin typeface="Arial"/>
                          <a:ea typeface="ＭＳ Ｐゴシック" charset="0"/>
                          <a:cs typeface="Arial"/>
                        </a:rPr>
                        <a:t>th</a:t>
                      </a:r>
                      <a:r>
                        <a:rPr kumimoji="0" lang="en-US" sz="1400" b="0" i="0" u="none" strike="noStrike" cap="none" normalizeH="0" baseline="0" dirty="0">
                          <a:ln>
                            <a:noFill/>
                          </a:ln>
                          <a:solidFill>
                            <a:srgbClr val="000000"/>
                          </a:solidFill>
                          <a:effectLst/>
                          <a:latin typeface="Arial"/>
                          <a:ea typeface="ＭＳ Ｐゴシック" charset="0"/>
                          <a:cs typeface="Arial"/>
                        </a:rPr>
                        <a:t> of July </a:t>
                      </a:r>
                      <a:r>
                        <a:rPr kumimoji="0" lang="en-US" sz="1400" b="0" i="0" u="none" strike="noStrike" cap="none" normalizeH="0" baseline="0" dirty="0" smtClean="0">
                          <a:ln>
                            <a:noFill/>
                          </a:ln>
                          <a:solidFill>
                            <a:srgbClr val="000000"/>
                          </a:solidFill>
                          <a:effectLst/>
                          <a:latin typeface="Arial"/>
                          <a:ea typeface="ＭＳ Ｐゴシック" charset="0"/>
                          <a:cs typeface="Arial"/>
                        </a:rPr>
                        <a:t>to </a:t>
                      </a:r>
                      <a:r>
                        <a:rPr kumimoji="0" lang="en-US" sz="1400" b="0" i="0" u="none" strike="noStrike" cap="none" normalizeH="0" baseline="0" dirty="0">
                          <a:ln>
                            <a:noFill/>
                          </a:ln>
                          <a:solidFill>
                            <a:srgbClr val="000000"/>
                          </a:solidFill>
                          <a:effectLst/>
                          <a:latin typeface="Arial"/>
                          <a:ea typeface="ＭＳ Ｐゴシック" charset="0"/>
                          <a:cs typeface="Arial"/>
                        </a:rPr>
                        <a:t>the last full week of August</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25 hours/week to 35/hours week over the summer</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Potential for part-time during the school year</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hMerge="1">
                  <a:txBody>
                    <a:bodyPr/>
                    <a:lstStyle/>
                    <a:p>
                      <a:endParaRPr lang="en-US"/>
                    </a:p>
                  </a:txBody>
                  <a:tcPr/>
                </a:tc>
              </a:tr>
              <a:tr h="560480">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Curriculum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DCE6F2"/>
                    </a:solidFill>
                  </a:tcPr>
                </a:tc>
                <a:tc gridSpan="2">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MA Work-Based Learning Plan utilized to identify the skills used on a job, set job-related goals for student-employees, and evaluate progress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DCE6F2"/>
                    </a:solidFill>
                  </a:tcPr>
                </a:tc>
                <a:tc hMerge="1">
                  <a:txBody>
                    <a:bodyPr/>
                    <a:lstStyle/>
                    <a:p>
                      <a:endParaRPr lang="en-US"/>
                    </a:p>
                  </a:txBody>
                  <a:tcPr/>
                </a:tc>
              </a:tr>
              <a:tr h="560480">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Training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gridSpan="2">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Career readiness activities: job shadow day, mock interviews, career speakers </a:t>
                      </a:r>
                    </a:p>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Mandatory supervisor orientation in June prior to summer internship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hMerge="1">
                  <a:txBody>
                    <a:bodyPr/>
                    <a:lstStyle/>
                    <a:p>
                      <a:endParaRPr lang="en-US"/>
                    </a:p>
                  </a:txBody>
                  <a:tcPr/>
                </a:tc>
              </a:tr>
              <a:tr h="533891">
                <a:tc>
                  <a:txBody>
                    <a:bodyPr/>
                    <a:lstStyle/>
                    <a:p>
                      <a:pPr marL="0" marR="0" lvl="0" indent="0" algn="l" defTabSz="457200" rtl="0" eaLnBrk="1" fontAlgn="base" latinLnBrk="0" hangingPunct="1">
                        <a:lnSpc>
                          <a:spcPct val="100000"/>
                        </a:lnSpc>
                        <a:spcBef>
                          <a:spcPts val="200"/>
                        </a:spcBef>
                        <a:spcAft>
                          <a:spcPts val="200"/>
                        </a:spcAft>
                        <a:buClrTx/>
                        <a:buSzTx/>
                        <a:buFontTx/>
                        <a:buNone/>
                        <a:tabLst/>
                      </a:pPr>
                      <a:r>
                        <a:rPr kumimoji="0" lang="en-US" sz="1400" b="1" i="0" u="none" strike="noStrike" cap="none" normalizeH="0" baseline="0" dirty="0">
                          <a:ln>
                            <a:noFill/>
                          </a:ln>
                          <a:solidFill>
                            <a:srgbClr val="000000"/>
                          </a:solidFill>
                          <a:effectLst/>
                          <a:latin typeface="Arial"/>
                          <a:ea typeface="ＭＳ Ｐゴシック" charset="0"/>
                          <a:cs typeface="Arial"/>
                        </a:rPr>
                        <a:t>Evaluation </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gridSpan="2">
                  <a:txBody>
                    <a:bodyPr/>
                    <a:lstStyle/>
                    <a:p>
                      <a:pPr marL="171450" marR="0" lvl="0" indent="-171450" algn="l" defTabSz="457200" rtl="0" eaLnBrk="1" fontAlgn="base" latinLnBrk="0" hangingPunct="1">
                        <a:lnSpc>
                          <a:spcPct val="100000"/>
                        </a:lnSpc>
                        <a:spcBef>
                          <a:spcPts val="200"/>
                        </a:spcBef>
                        <a:spcAft>
                          <a:spcPts val="200"/>
                        </a:spcAft>
                        <a:buClrTx/>
                        <a:buSzTx/>
                        <a:buFont typeface="Arial" charset="0"/>
                        <a:buChar char="•"/>
                        <a:tabLst/>
                      </a:pPr>
                      <a:r>
                        <a:rPr kumimoji="0" lang="en-US" sz="1400" b="0" i="0" u="none" strike="noStrike" cap="none" normalizeH="0" baseline="0" dirty="0">
                          <a:ln>
                            <a:noFill/>
                          </a:ln>
                          <a:solidFill>
                            <a:srgbClr val="000000"/>
                          </a:solidFill>
                          <a:effectLst/>
                          <a:latin typeface="Arial"/>
                          <a:ea typeface="ＭＳ Ｐゴシック" charset="0"/>
                          <a:cs typeface="Arial"/>
                        </a:rPr>
                        <a:t>The college/</a:t>
                      </a:r>
                      <a:r>
                        <a:rPr kumimoji="0" lang="en-US" sz="1400" b="0" i="0" u="none" strike="noStrike" cap="none" normalizeH="0" baseline="0" dirty="0" smtClean="0">
                          <a:ln>
                            <a:noFill/>
                          </a:ln>
                          <a:solidFill>
                            <a:srgbClr val="000000"/>
                          </a:solidFill>
                          <a:effectLst/>
                          <a:latin typeface="Arial"/>
                          <a:ea typeface="ＭＳ Ｐゴシック" charset="0"/>
                          <a:cs typeface="Arial"/>
                        </a:rPr>
                        <a:t>postsecondary </a:t>
                      </a:r>
                      <a:r>
                        <a:rPr kumimoji="0" lang="en-US" sz="1400" b="0" i="0" u="none" strike="noStrike" cap="none" normalizeH="0" baseline="0" dirty="0">
                          <a:ln>
                            <a:noFill/>
                          </a:ln>
                          <a:solidFill>
                            <a:srgbClr val="000000"/>
                          </a:solidFill>
                          <a:effectLst/>
                          <a:latin typeface="Arial"/>
                          <a:ea typeface="ＭＳ Ｐゴシック" charset="0"/>
                          <a:cs typeface="Arial"/>
                        </a:rPr>
                        <a:t>training enrollment rate among school-to-career program participants has ranged from 4.6 percentage points to 15.3 percentage points higher than nonparticipants across multiple years of data collection</a:t>
                      </a:r>
                    </a:p>
                  </a:txBody>
                  <a:tcPr marL="91439" marR="91439" marT="45695" marB="4569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19117950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err="1" smtClean="0"/>
              <a:t>wbl</a:t>
            </a:r>
            <a:r>
              <a:rPr lang="en-US" sz="1800" dirty="0" smtClean="0"/>
              <a:t> intermediary &amp; Education roles</a:t>
            </a:r>
            <a:endParaRPr lang="en-US" sz="1800" dirty="0"/>
          </a:p>
        </p:txBody>
      </p:sp>
      <p:sp>
        <p:nvSpPr>
          <p:cNvPr id="4" name="Text Placeholder 3"/>
          <p:cNvSpPr>
            <a:spLocks noGrp="1"/>
          </p:cNvSpPr>
          <p:nvPr>
            <p:ph type="body" idx="1"/>
          </p:nvPr>
        </p:nvSpPr>
        <p:spPr/>
        <p:txBody>
          <a:bodyPr/>
          <a:lstStyle/>
          <a:p>
            <a:r>
              <a:rPr lang="en-US" dirty="0"/>
              <a:t>A WBL Intermediary…</a:t>
            </a:r>
          </a:p>
        </p:txBody>
      </p:sp>
      <p:sp>
        <p:nvSpPr>
          <p:cNvPr id="727" name="Shape 727"/>
          <p:cNvSpPr txBox="1">
            <a:spLocks noGrp="1"/>
          </p:cNvSpPr>
          <p:nvPr>
            <p:ph sz="half" idx="2"/>
          </p:nvPr>
        </p:nvSpPr>
        <p:spPr>
          <a:prstGeom prst="rect">
            <a:avLst/>
          </a:prstGeom>
          <a:noFill/>
          <a:ln>
            <a:noFill/>
          </a:ln>
        </p:spPr>
        <p:txBody>
          <a:bodyPr lIns="91425" tIns="45700" rIns="91425" bIns="45700" numCol="1" spcCol="457200" anchor="t" anchorCtr="0">
            <a:noAutofit/>
          </a:bodyPr>
          <a:lstStyle/>
          <a:p>
            <a:pPr indent="-342900">
              <a:spcBef>
                <a:spcPts val="300"/>
              </a:spcBef>
              <a:spcAft>
                <a:spcPts val="300"/>
              </a:spcAft>
              <a:buSzPct val="129999"/>
              <a:tabLst>
                <a:tab pos="2176463" algn="l"/>
              </a:tabLst>
            </a:pPr>
            <a:r>
              <a:rPr lang="en-US" sz="1800" dirty="0" smtClean="0">
                <a:solidFill>
                  <a:schemeClr val="dk1"/>
                </a:solidFill>
                <a:ea typeface="Calibri"/>
                <a:sym typeface="Calibri"/>
              </a:rPr>
              <a:t>Engages </a:t>
            </a:r>
            <a:r>
              <a:rPr lang="en-US" sz="1800" dirty="0">
                <a:solidFill>
                  <a:schemeClr val="dk1"/>
                </a:solidFill>
                <a:ea typeface="Calibri"/>
                <a:sym typeface="Calibri"/>
              </a:rPr>
              <a:t>employers, </a:t>
            </a:r>
            <a:r>
              <a:rPr lang="en-US" sz="1800" dirty="0" smtClean="0">
                <a:solidFill>
                  <a:schemeClr val="dk1"/>
                </a:solidFill>
                <a:ea typeface="Calibri"/>
                <a:sym typeface="Calibri"/>
              </a:rPr>
              <a:t>district and postsecondary leads, CBOs</a:t>
            </a:r>
            <a:endParaRPr lang="en-US" sz="1800" dirty="0">
              <a:solidFill>
                <a:schemeClr val="dk1"/>
              </a:solidFill>
              <a:ea typeface="Calibri"/>
              <a:sym typeface="Calibri"/>
            </a:endParaRPr>
          </a:p>
          <a:p>
            <a:pPr indent="-342900">
              <a:spcBef>
                <a:spcPts val="300"/>
              </a:spcBef>
              <a:spcAft>
                <a:spcPts val="300"/>
              </a:spcAft>
              <a:buSzPct val="129999"/>
            </a:pPr>
            <a:r>
              <a:rPr lang="en-US" sz="1800" dirty="0" smtClean="0">
                <a:solidFill>
                  <a:schemeClr val="dk1"/>
                </a:solidFill>
                <a:ea typeface="Calibri"/>
                <a:sym typeface="Calibri"/>
              </a:rPr>
              <a:t>Partners with </a:t>
            </a:r>
            <a:r>
              <a:rPr lang="en-US" sz="1800" dirty="0">
                <a:solidFill>
                  <a:schemeClr val="dk1"/>
                </a:solidFill>
                <a:ea typeface="Calibri"/>
                <a:sym typeface="Calibri"/>
              </a:rPr>
              <a:t>employers to develop </a:t>
            </a:r>
            <a:r>
              <a:rPr lang="en-US" sz="1800" dirty="0" smtClean="0">
                <a:solidFill>
                  <a:schemeClr val="dk1"/>
                </a:solidFill>
                <a:ea typeface="Calibri"/>
                <a:sym typeface="Calibri"/>
              </a:rPr>
              <a:t>WBL opportunities </a:t>
            </a:r>
            <a:r>
              <a:rPr lang="en-US" sz="1800" dirty="0">
                <a:solidFill>
                  <a:schemeClr val="dk1"/>
                </a:solidFill>
                <a:ea typeface="Calibri"/>
                <a:sym typeface="Calibri"/>
              </a:rPr>
              <a:t>based on curriculum </a:t>
            </a:r>
          </a:p>
          <a:p>
            <a:pPr indent="-342900">
              <a:spcBef>
                <a:spcPts val="300"/>
              </a:spcBef>
              <a:spcAft>
                <a:spcPts val="300"/>
              </a:spcAft>
              <a:buSzPct val="129999"/>
            </a:pPr>
            <a:r>
              <a:rPr lang="en-US" sz="1800" dirty="0" smtClean="0">
                <a:solidFill>
                  <a:schemeClr val="dk1"/>
                </a:solidFill>
                <a:ea typeface="Calibri"/>
                <a:sym typeface="Calibri"/>
              </a:rPr>
              <a:t>Manages WBL data collection and system</a:t>
            </a:r>
            <a:endParaRPr lang="en-US" sz="1800" dirty="0">
              <a:solidFill>
                <a:schemeClr val="dk1"/>
              </a:solidFill>
              <a:ea typeface="Calibri"/>
              <a:sym typeface="Calibri"/>
            </a:endParaRPr>
          </a:p>
          <a:p>
            <a:pPr indent="-342900">
              <a:spcBef>
                <a:spcPts val="300"/>
              </a:spcBef>
              <a:spcAft>
                <a:spcPts val="300"/>
              </a:spcAft>
              <a:buSzPct val="129999"/>
            </a:pPr>
            <a:r>
              <a:rPr lang="en-US" sz="1800" dirty="0" smtClean="0">
                <a:solidFill>
                  <a:schemeClr val="dk1"/>
                </a:solidFill>
                <a:ea typeface="Calibri"/>
                <a:sym typeface="Calibri"/>
              </a:rPr>
              <a:t>Provides </a:t>
            </a:r>
            <a:r>
              <a:rPr lang="en-US" sz="1800" dirty="0">
                <a:solidFill>
                  <a:schemeClr val="dk1"/>
                </a:solidFill>
                <a:ea typeface="Calibri"/>
                <a:sym typeface="Calibri"/>
              </a:rPr>
              <a:t>information on labor market projections, business </a:t>
            </a:r>
            <a:r>
              <a:rPr lang="en-US" sz="1800" dirty="0" smtClean="0">
                <a:solidFill>
                  <a:schemeClr val="dk1"/>
                </a:solidFill>
                <a:ea typeface="Calibri"/>
                <a:sym typeface="Calibri"/>
              </a:rPr>
              <a:t>needs, skills mapping</a:t>
            </a:r>
            <a:endParaRPr lang="en-US" sz="1800" dirty="0">
              <a:solidFill>
                <a:schemeClr val="dk1"/>
              </a:solidFill>
              <a:ea typeface="Calibri"/>
              <a:sym typeface="Calibri"/>
            </a:endParaRPr>
          </a:p>
          <a:p>
            <a:pPr indent="-342900">
              <a:spcBef>
                <a:spcPts val="300"/>
              </a:spcBef>
              <a:spcAft>
                <a:spcPts val="300"/>
              </a:spcAft>
              <a:buSzPct val="129999"/>
            </a:pPr>
            <a:r>
              <a:rPr lang="en-US" sz="1800" dirty="0" smtClean="0">
                <a:solidFill>
                  <a:schemeClr val="dk1"/>
                </a:solidFill>
                <a:ea typeface="Calibri"/>
                <a:sym typeface="Calibri"/>
              </a:rPr>
              <a:t>Plays </a:t>
            </a:r>
            <a:r>
              <a:rPr lang="en-US" sz="1800" dirty="0">
                <a:solidFill>
                  <a:schemeClr val="dk1"/>
                </a:solidFill>
                <a:ea typeface="Calibri"/>
                <a:sym typeface="Calibri"/>
              </a:rPr>
              <a:t>“translator” between workforce, </a:t>
            </a:r>
            <a:r>
              <a:rPr lang="en-US" sz="1800" dirty="0" smtClean="0">
                <a:solidFill>
                  <a:schemeClr val="dk1"/>
                </a:solidFill>
                <a:ea typeface="Calibri"/>
                <a:sym typeface="Calibri"/>
              </a:rPr>
              <a:t>education, </a:t>
            </a:r>
            <a:r>
              <a:rPr lang="en-US" sz="1800" dirty="0">
                <a:solidFill>
                  <a:schemeClr val="dk1"/>
                </a:solidFill>
                <a:ea typeface="Calibri"/>
                <a:sym typeface="Calibri"/>
              </a:rPr>
              <a:t>and </a:t>
            </a:r>
            <a:r>
              <a:rPr lang="en-US" sz="1800" dirty="0" smtClean="0">
                <a:solidFill>
                  <a:schemeClr val="dk1"/>
                </a:solidFill>
                <a:ea typeface="Calibri"/>
                <a:sym typeface="Calibri"/>
              </a:rPr>
              <a:t>community</a:t>
            </a:r>
            <a:endParaRPr sz="1800" b="0" i="0" u="none" strike="noStrike" cap="none" baseline="0" dirty="0">
              <a:solidFill>
                <a:schemeClr val="dk1"/>
              </a:solidFill>
              <a:ea typeface="Calibri"/>
              <a:sym typeface="Calibri"/>
            </a:endParaRPr>
          </a:p>
        </p:txBody>
      </p:sp>
      <p:sp>
        <p:nvSpPr>
          <p:cNvPr id="5" name="Text Placeholder 4"/>
          <p:cNvSpPr>
            <a:spLocks noGrp="1"/>
          </p:cNvSpPr>
          <p:nvPr>
            <p:ph type="body" sz="quarter" idx="3"/>
          </p:nvPr>
        </p:nvSpPr>
        <p:spPr/>
        <p:txBody>
          <a:bodyPr/>
          <a:lstStyle/>
          <a:p>
            <a:pPr lvl="0"/>
            <a:r>
              <a:rPr lang="en-US" dirty="0">
                <a:sym typeface="Calibri"/>
              </a:rPr>
              <a:t>A School District and/or College</a:t>
            </a:r>
            <a:r>
              <a:rPr lang="en-US" dirty="0">
                <a:sym typeface="Calibri"/>
              </a:rPr>
              <a:t>…</a:t>
            </a:r>
            <a:endParaRPr lang="en-US" dirty="0">
              <a:sym typeface="Calibri"/>
            </a:endParaRPr>
          </a:p>
        </p:txBody>
      </p:sp>
      <p:sp>
        <p:nvSpPr>
          <p:cNvPr id="7" name="Content Placeholder 6"/>
          <p:cNvSpPr>
            <a:spLocks noGrp="1"/>
          </p:cNvSpPr>
          <p:nvPr>
            <p:ph sz="quarter" idx="4"/>
          </p:nvPr>
        </p:nvSpPr>
        <p:spPr/>
        <p:txBody>
          <a:bodyPr>
            <a:noAutofit/>
          </a:bodyPr>
          <a:lstStyle/>
          <a:p>
            <a:pPr>
              <a:spcBef>
                <a:spcPts val="300"/>
              </a:spcBef>
              <a:spcAft>
                <a:spcPts val="300"/>
              </a:spcAft>
              <a:buSzPct val="129999"/>
            </a:pPr>
            <a:r>
              <a:rPr lang="en-US" sz="1800" dirty="0">
                <a:solidFill>
                  <a:schemeClr val="dk1"/>
                </a:solidFill>
                <a:ea typeface="Calibri"/>
                <a:sym typeface="Calibri"/>
              </a:rPr>
              <a:t>Engages administrators, counselors, advisors, teachers, instructors</a:t>
            </a:r>
          </a:p>
          <a:p>
            <a:pPr>
              <a:spcBef>
                <a:spcPts val="300"/>
              </a:spcBef>
              <a:spcAft>
                <a:spcPts val="300"/>
              </a:spcAft>
              <a:buSzPct val="129999"/>
            </a:pPr>
            <a:r>
              <a:rPr lang="en-US" sz="1800" dirty="0">
                <a:solidFill>
                  <a:schemeClr val="dk1"/>
                </a:solidFill>
                <a:ea typeface="Calibri"/>
                <a:sym typeface="Calibri"/>
              </a:rPr>
              <a:t>Creates, implements, and improves curriculum with employer input</a:t>
            </a:r>
          </a:p>
          <a:p>
            <a:pPr>
              <a:spcBef>
                <a:spcPts val="300"/>
              </a:spcBef>
              <a:spcAft>
                <a:spcPts val="300"/>
              </a:spcAft>
              <a:buSzPct val="129999"/>
            </a:pPr>
            <a:r>
              <a:rPr lang="en-US" sz="1800" dirty="0">
                <a:solidFill>
                  <a:schemeClr val="dk1"/>
                </a:solidFill>
                <a:ea typeface="Calibri"/>
                <a:sym typeface="Calibri"/>
              </a:rPr>
              <a:t>Manages student performance, data collection, and system</a:t>
            </a:r>
          </a:p>
          <a:p>
            <a:pPr>
              <a:spcBef>
                <a:spcPts val="300"/>
              </a:spcBef>
              <a:spcAft>
                <a:spcPts val="300"/>
              </a:spcAft>
              <a:buSzPct val="129999"/>
            </a:pPr>
            <a:r>
              <a:rPr lang="en-US" sz="1800" dirty="0">
                <a:solidFill>
                  <a:schemeClr val="dk1"/>
                </a:solidFill>
                <a:ea typeface="Calibri"/>
                <a:sym typeface="Calibri"/>
              </a:rPr>
              <a:t>Provides information on academic requirements, student supports, and school/college needs</a:t>
            </a:r>
          </a:p>
          <a:p>
            <a:pPr>
              <a:spcBef>
                <a:spcPts val="300"/>
              </a:spcBef>
              <a:spcAft>
                <a:spcPts val="300"/>
              </a:spcAft>
              <a:buSzPct val="129999"/>
            </a:pPr>
            <a:r>
              <a:rPr lang="en-US" sz="1800" dirty="0">
                <a:solidFill>
                  <a:schemeClr val="dk1"/>
                </a:solidFill>
                <a:ea typeface="Calibri"/>
                <a:sym typeface="Calibri"/>
              </a:rPr>
              <a:t>Helps WBL intermediary understand education language, priorities, culture</a:t>
            </a:r>
          </a:p>
          <a:p>
            <a:pPr>
              <a:spcBef>
                <a:spcPts val="300"/>
              </a:spcBef>
              <a:spcAft>
                <a:spcPts val="300"/>
              </a:spcAft>
            </a:pPr>
            <a:endParaRPr lang="en-US" sz="1800" dirty="0"/>
          </a:p>
        </p:txBody>
      </p:sp>
    </p:spTree>
    <p:extLst>
      <p:ext uri="{BB962C8B-B14F-4D97-AF65-F5344CB8AC3E}">
        <p14:creationId xmlns:p14="http://schemas.microsoft.com/office/powerpoint/2010/main" val="105303130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4267" y="1929686"/>
            <a:ext cx="7443787" cy="753428"/>
          </a:xfrm>
        </p:spPr>
        <p:txBody>
          <a:bodyPr>
            <a:normAutofit/>
          </a:bodyPr>
          <a:lstStyle/>
          <a:p>
            <a:pPr algn="ctr"/>
            <a:r>
              <a:rPr lang="en-US" sz="2800" b="1" dirty="0" smtClean="0"/>
              <a:t>Small Group CONVERSATION</a:t>
            </a:r>
            <a:endParaRPr lang="en-US" sz="2800" b="1" dirty="0"/>
          </a:p>
        </p:txBody>
      </p:sp>
      <p:sp>
        <p:nvSpPr>
          <p:cNvPr id="3" name="Content Placeholder 2"/>
          <p:cNvSpPr>
            <a:spLocks noGrp="1"/>
          </p:cNvSpPr>
          <p:nvPr>
            <p:ph type="body" idx="1"/>
          </p:nvPr>
        </p:nvSpPr>
        <p:spPr>
          <a:xfrm>
            <a:off x="854267" y="2683114"/>
            <a:ext cx="7443787" cy="1593272"/>
          </a:xfrm>
        </p:spPr>
        <p:txBody>
          <a:bodyPr>
            <a:normAutofit/>
          </a:bodyPr>
          <a:lstStyle/>
          <a:p>
            <a:r>
              <a:rPr lang="en-US" sz="2000" b="0" dirty="0" smtClean="0">
                <a:solidFill>
                  <a:srgbClr val="000000"/>
                </a:solidFill>
              </a:rPr>
              <a:t>In your local consortium, </a:t>
            </a:r>
            <a:r>
              <a:rPr lang="en-US" sz="2000" b="0" dirty="0">
                <a:solidFill>
                  <a:srgbClr val="000000"/>
                </a:solidFill>
              </a:rPr>
              <a:t>w</a:t>
            </a:r>
            <a:r>
              <a:rPr lang="en-US" sz="2000" b="0" dirty="0" smtClean="0">
                <a:solidFill>
                  <a:srgbClr val="000000"/>
                </a:solidFill>
              </a:rPr>
              <a:t>hat </a:t>
            </a:r>
            <a:r>
              <a:rPr lang="en-US" sz="2000" b="0" dirty="0">
                <a:solidFill>
                  <a:srgbClr val="000000"/>
                </a:solidFill>
              </a:rPr>
              <a:t>are the primary curricular, </a:t>
            </a:r>
            <a:r>
              <a:rPr lang="en-US" sz="2000" b="0" dirty="0" smtClean="0">
                <a:solidFill>
                  <a:srgbClr val="000000"/>
                </a:solidFill>
              </a:rPr>
              <a:t>financial, leadership, and advocacy considerations </a:t>
            </a:r>
            <a:r>
              <a:rPr lang="en-US" sz="2000" b="0" dirty="0">
                <a:solidFill>
                  <a:srgbClr val="000000"/>
                </a:solidFill>
              </a:rPr>
              <a:t>for each of the </a:t>
            </a:r>
            <a:r>
              <a:rPr lang="en-US" sz="2000" b="0" dirty="0" smtClean="0">
                <a:solidFill>
                  <a:srgbClr val="000000"/>
                </a:solidFill>
              </a:rPr>
              <a:t>key five elements of a WBL delivery system?</a:t>
            </a:r>
            <a:endParaRPr lang="en-US" sz="2000" b="0" dirty="0">
              <a:solidFill>
                <a:srgbClr val="000000"/>
              </a:solidFill>
            </a:endParaRPr>
          </a:p>
          <a:p>
            <a:pPr marL="0" indent="0">
              <a:buNone/>
            </a:pPr>
            <a:endParaRPr lang="en-US" dirty="0"/>
          </a:p>
        </p:txBody>
      </p:sp>
      <p:graphicFrame>
        <p:nvGraphicFramePr>
          <p:cNvPr id="4" name="Content Placeholder 5"/>
          <p:cNvGraphicFramePr>
            <a:graphicFrameLocks/>
          </p:cNvGraphicFramePr>
          <p:nvPr>
            <p:extLst>
              <p:ext uri="{D42A27DB-BD31-4B8C-83A1-F6EECF244321}">
                <p14:modId xmlns:p14="http://schemas.microsoft.com/office/powerpoint/2010/main" val="288518784"/>
              </p:ext>
            </p:extLst>
          </p:nvPr>
        </p:nvGraphicFramePr>
        <p:xfrm>
          <a:off x="457200" y="4288533"/>
          <a:ext cx="8229600" cy="2092960"/>
        </p:xfrm>
        <a:graphic>
          <a:graphicData uri="http://schemas.openxmlformats.org/drawingml/2006/table">
            <a:tbl>
              <a:tblPr firstRow="1" bandRow="1">
                <a:tableStyleId>{D7AC3CCA-C797-4891-BE02-D94E43425B78}</a:tableStyleId>
              </a:tblPr>
              <a:tblGrid>
                <a:gridCol w="1645920"/>
                <a:gridCol w="1645920"/>
                <a:gridCol w="1645920"/>
                <a:gridCol w="1645920"/>
                <a:gridCol w="1645920"/>
              </a:tblGrid>
              <a:tr h="370840">
                <a:tc>
                  <a:txBody>
                    <a:bodyPr/>
                    <a:lstStyle/>
                    <a:p>
                      <a:pPr algn="ctr"/>
                      <a:r>
                        <a:rPr lang="en-US" sz="1700" dirty="0" smtClean="0">
                          <a:latin typeface="Arial"/>
                          <a:cs typeface="Arial"/>
                        </a:rPr>
                        <a:t>WBL Intermediary</a:t>
                      </a:r>
                      <a:endParaRPr lang="en-US" sz="1700" b="1" dirty="0">
                        <a:latin typeface="Arial"/>
                        <a:cs typeface="Arial"/>
                      </a:endParaRPr>
                    </a:p>
                  </a:txBody>
                  <a:tcPr anchor="ctr"/>
                </a:tc>
                <a:tc>
                  <a:txBody>
                    <a:bodyPr/>
                    <a:lstStyle/>
                    <a:p>
                      <a:pPr algn="ctr"/>
                      <a:r>
                        <a:rPr lang="en-US" sz="1700" dirty="0" smtClean="0">
                          <a:latin typeface="Arial"/>
                          <a:cs typeface="Arial"/>
                        </a:rPr>
                        <a:t>Org. Capacity</a:t>
                      </a:r>
                      <a:endParaRPr lang="en-US" sz="1700" b="1" dirty="0">
                        <a:latin typeface="Arial"/>
                        <a:cs typeface="Arial"/>
                      </a:endParaRPr>
                    </a:p>
                  </a:txBody>
                  <a:tcPr anchor="ctr"/>
                </a:tc>
                <a:tc>
                  <a:txBody>
                    <a:bodyPr/>
                    <a:lstStyle/>
                    <a:p>
                      <a:pPr algn="ctr"/>
                      <a:r>
                        <a:rPr lang="en-US" sz="1700" dirty="0" smtClean="0">
                          <a:latin typeface="Arial"/>
                          <a:cs typeface="Arial"/>
                        </a:rPr>
                        <a:t>WBL System Infrastructure</a:t>
                      </a:r>
                      <a:endParaRPr lang="en-US" sz="1700" b="1" dirty="0">
                        <a:latin typeface="Arial"/>
                        <a:cs typeface="Arial"/>
                      </a:endParaRPr>
                    </a:p>
                  </a:txBody>
                  <a:tcPr anchor="ctr"/>
                </a:tc>
                <a:tc>
                  <a:txBody>
                    <a:bodyPr/>
                    <a:lstStyle/>
                    <a:p>
                      <a:pPr algn="ctr"/>
                      <a:r>
                        <a:rPr lang="en-US" sz="1700" dirty="0" smtClean="0">
                          <a:latin typeface="Arial"/>
                          <a:cs typeface="Arial"/>
                        </a:rPr>
                        <a:t>WBL Continuum</a:t>
                      </a:r>
                      <a:endParaRPr lang="en-US" sz="1700" b="1" dirty="0">
                        <a:latin typeface="Arial"/>
                        <a:cs typeface="Arial"/>
                      </a:endParaRPr>
                    </a:p>
                  </a:txBody>
                  <a:tcPr anchor="ctr"/>
                </a:tc>
                <a:tc>
                  <a:txBody>
                    <a:bodyPr/>
                    <a:lstStyle/>
                    <a:p>
                      <a:pPr algn="ctr"/>
                      <a:r>
                        <a:rPr lang="en-US" sz="1700" dirty="0" smtClean="0">
                          <a:latin typeface="Arial"/>
                          <a:cs typeface="Arial"/>
                        </a:rPr>
                        <a:t>Industry Engagement</a:t>
                      </a:r>
                      <a:endParaRPr lang="en-US" sz="1700" b="1" dirty="0">
                        <a:latin typeface="Arial"/>
                        <a:cs typeface="Arial"/>
                      </a:endParaRPr>
                    </a:p>
                  </a:txBody>
                  <a:tcPr anchor="ctr"/>
                </a:tc>
              </a:tr>
              <a:tr h="370840">
                <a:tc>
                  <a:txBody>
                    <a:bodyPr/>
                    <a:lstStyle/>
                    <a:p>
                      <a:pPr algn="ctr"/>
                      <a:r>
                        <a:rPr lang="en-US" sz="1700" dirty="0" smtClean="0">
                          <a:latin typeface="Arial"/>
                          <a:cs typeface="Arial"/>
                        </a:rPr>
                        <a:t>Curricular</a:t>
                      </a:r>
                      <a:endParaRPr lang="en-US" sz="1700" dirty="0">
                        <a:latin typeface="Arial"/>
                        <a:cs typeface="Arial"/>
                      </a:endParaRPr>
                    </a:p>
                  </a:txBody>
                  <a:tcPr/>
                </a:tc>
                <a:tc>
                  <a:txBody>
                    <a:bodyPr/>
                    <a:lstStyle/>
                    <a:p>
                      <a:pPr algn="ctr"/>
                      <a:r>
                        <a:rPr lang="en-US" sz="1700" dirty="0" smtClean="0">
                          <a:latin typeface="Arial"/>
                          <a:cs typeface="Arial"/>
                        </a:rPr>
                        <a:t>Curricular</a:t>
                      </a:r>
                      <a:endParaRPr lang="en-US" sz="1700" dirty="0">
                        <a:latin typeface="Arial"/>
                        <a:cs typeface="Arial"/>
                      </a:endParaRPr>
                    </a:p>
                  </a:txBody>
                  <a:tcPr/>
                </a:tc>
                <a:tc>
                  <a:txBody>
                    <a:bodyPr/>
                    <a:lstStyle/>
                    <a:p>
                      <a:pPr algn="ctr"/>
                      <a:r>
                        <a:rPr lang="en-US" sz="1700" dirty="0" smtClean="0">
                          <a:latin typeface="Arial"/>
                          <a:cs typeface="Arial"/>
                        </a:rPr>
                        <a:t>Curricular</a:t>
                      </a:r>
                      <a:endParaRPr lang="en-US" sz="1700" dirty="0">
                        <a:latin typeface="Arial"/>
                        <a:cs typeface="Arial"/>
                      </a:endParaRPr>
                    </a:p>
                  </a:txBody>
                  <a:tcPr/>
                </a:tc>
                <a:tc>
                  <a:txBody>
                    <a:bodyPr/>
                    <a:lstStyle/>
                    <a:p>
                      <a:pPr algn="ctr"/>
                      <a:r>
                        <a:rPr lang="en-US" sz="1700" dirty="0" smtClean="0">
                          <a:latin typeface="Arial"/>
                          <a:cs typeface="Arial"/>
                        </a:rPr>
                        <a:t>Curricular</a:t>
                      </a:r>
                      <a:endParaRPr lang="en-US" sz="1700" dirty="0">
                        <a:latin typeface="Arial"/>
                        <a:cs typeface="Arial"/>
                      </a:endParaRPr>
                    </a:p>
                  </a:txBody>
                  <a:tcPr/>
                </a:tc>
                <a:tc>
                  <a:txBody>
                    <a:bodyPr/>
                    <a:lstStyle/>
                    <a:p>
                      <a:pPr algn="ctr"/>
                      <a:r>
                        <a:rPr lang="en-US" sz="1700" dirty="0" smtClean="0">
                          <a:latin typeface="Arial"/>
                          <a:cs typeface="Arial"/>
                        </a:rPr>
                        <a:t>Curricular</a:t>
                      </a:r>
                      <a:endParaRPr lang="en-US" sz="1700" dirty="0">
                        <a:latin typeface="Arial"/>
                        <a:cs typeface="Arial"/>
                      </a:endParaRPr>
                    </a:p>
                  </a:txBody>
                  <a:tcPr/>
                </a:tc>
              </a:tr>
              <a:tr h="370840">
                <a:tc>
                  <a:txBody>
                    <a:bodyPr/>
                    <a:lstStyle/>
                    <a:p>
                      <a:pPr algn="ctr"/>
                      <a:r>
                        <a:rPr lang="en-US" sz="1700" dirty="0" smtClean="0">
                          <a:latin typeface="Arial"/>
                          <a:cs typeface="Arial"/>
                        </a:rPr>
                        <a:t>Financial</a:t>
                      </a:r>
                      <a:endParaRPr lang="en-US" sz="1700" dirty="0">
                        <a:latin typeface="Arial"/>
                        <a:cs typeface="Arial"/>
                      </a:endParaRPr>
                    </a:p>
                  </a:txBody>
                  <a:tcPr/>
                </a:tc>
                <a:tc>
                  <a:txBody>
                    <a:bodyPr/>
                    <a:lstStyle/>
                    <a:p>
                      <a:pPr algn="ctr"/>
                      <a:r>
                        <a:rPr lang="en-US" sz="1700" dirty="0" smtClean="0">
                          <a:latin typeface="Arial"/>
                          <a:cs typeface="Arial"/>
                        </a:rPr>
                        <a:t>Financial</a:t>
                      </a:r>
                      <a:endParaRPr lang="en-US" sz="1700" dirty="0">
                        <a:latin typeface="Arial"/>
                        <a:cs typeface="Arial"/>
                      </a:endParaRPr>
                    </a:p>
                  </a:txBody>
                  <a:tcPr/>
                </a:tc>
                <a:tc>
                  <a:txBody>
                    <a:bodyPr/>
                    <a:lstStyle/>
                    <a:p>
                      <a:pPr algn="ctr"/>
                      <a:r>
                        <a:rPr lang="en-US" sz="1700" dirty="0" smtClean="0">
                          <a:latin typeface="Arial"/>
                          <a:cs typeface="Arial"/>
                        </a:rPr>
                        <a:t>Financial</a:t>
                      </a:r>
                      <a:endParaRPr lang="en-US" sz="1700" dirty="0">
                        <a:latin typeface="Arial"/>
                        <a:cs typeface="Arial"/>
                      </a:endParaRPr>
                    </a:p>
                  </a:txBody>
                  <a:tcPr/>
                </a:tc>
                <a:tc>
                  <a:txBody>
                    <a:bodyPr/>
                    <a:lstStyle/>
                    <a:p>
                      <a:pPr algn="ctr"/>
                      <a:r>
                        <a:rPr lang="en-US" sz="1700" dirty="0" smtClean="0">
                          <a:latin typeface="Arial"/>
                          <a:cs typeface="Arial"/>
                        </a:rPr>
                        <a:t>Financial</a:t>
                      </a:r>
                      <a:endParaRPr lang="en-US" sz="1700" dirty="0">
                        <a:latin typeface="Arial"/>
                        <a:cs typeface="Arial"/>
                      </a:endParaRPr>
                    </a:p>
                  </a:txBody>
                  <a:tcPr/>
                </a:tc>
                <a:tc>
                  <a:txBody>
                    <a:bodyPr/>
                    <a:lstStyle/>
                    <a:p>
                      <a:pPr algn="ctr"/>
                      <a:r>
                        <a:rPr lang="en-US" sz="1700" dirty="0" smtClean="0">
                          <a:latin typeface="Arial"/>
                          <a:cs typeface="Arial"/>
                        </a:rPr>
                        <a:t>Financial</a:t>
                      </a:r>
                      <a:endParaRPr lang="en-US" sz="1700" dirty="0">
                        <a:latin typeface="Arial"/>
                        <a:cs typeface="Arial"/>
                      </a:endParaRPr>
                    </a:p>
                  </a:txBody>
                  <a:tcPr/>
                </a:tc>
              </a:tr>
              <a:tr h="370840">
                <a:tc>
                  <a:txBody>
                    <a:bodyPr/>
                    <a:lstStyle/>
                    <a:p>
                      <a:pPr algn="ctr"/>
                      <a:r>
                        <a:rPr lang="en-US" sz="1700" dirty="0" smtClean="0">
                          <a:latin typeface="Arial"/>
                          <a:cs typeface="Arial"/>
                        </a:rPr>
                        <a:t>Leadership</a:t>
                      </a:r>
                      <a:endParaRPr lang="en-US" sz="1700" dirty="0">
                        <a:latin typeface="Arial"/>
                        <a:cs typeface="Arial"/>
                      </a:endParaRPr>
                    </a:p>
                  </a:txBody>
                  <a:tcPr/>
                </a:tc>
                <a:tc>
                  <a:txBody>
                    <a:bodyPr/>
                    <a:lstStyle/>
                    <a:p>
                      <a:pPr algn="ctr"/>
                      <a:r>
                        <a:rPr lang="en-US" sz="1700" dirty="0" smtClean="0">
                          <a:latin typeface="Arial"/>
                          <a:cs typeface="Arial"/>
                        </a:rPr>
                        <a:t>Leadership</a:t>
                      </a:r>
                      <a:endParaRPr lang="en-US" sz="1700" dirty="0">
                        <a:latin typeface="Arial"/>
                        <a:cs typeface="Arial"/>
                      </a:endParaRPr>
                    </a:p>
                  </a:txBody>
                  <a:tcPr/>
                </a:tc>
                <a:tc>
                  <a:txBody>
                    <a:bodyPr/>
                    <a:lstStyle/>
                    <a:p>
                      <a:pPr algn="ctr"/>
                      <a:r>
                        <a:rPr lang="en-US" sz="1700" dirty="0" smtClean="0">
                          <a:latin typeface="Arial"/>
                          <a:cs typeface="Arial"/>
                        </a:rPr>
                        <a:t>Leadership</a:t>
                      </a:r>
                      <a:endParaRPr lang="en-US" sz="1700" dirty="0">
                        <a:latin typeface="Arial"/>
                        <a:cs typeface="Arial"/>
                      </a:endParaRPr>
                    </a:p>
                  </a:txBody>
                  <a:tcPr/>
                </a:tc>
                <a:tc>
                  <a:txBody>
                    <a:bodyPr/>
                    <a:lstStyle/>
                    <a:p>
                      <a:pPr algn="ctr"/>
                      <a:r>
                        <a:rPr lang="en-US" sz="1700" dirty="0" smtClean="0">
                          <a:latin typeface="Arial"/>
                          <a:cs typeface="Arial"/>
                        </a:rPr>
                        <a:t>Leadership</a:t>
                      </a:r>
                      <a:endParaRPr lang="en-US" sz="1700" dirty="0">
                        <a:latin typeface="Arial"/>
                        <a:cs typeface="Arial"/>
                      </a:endParaRPr>
                    </a:p>
                  </a:txBody>
                  <a:tcPr/>
                </a:tc>
                <a:tc>
                  <a:txBody>
                    <a:bodyPr/>
                    <a:lstStyle/>
                    <a:p>
                      <a:pPr algn="ctr"/>
                      <a:r>
                        <a:rPr lang="en-US" sz="1700" dirty="0" smtClean="0">
                          <a:latin typeface="Arial"/>
                          <a:cs typeface="Arial"/>
                        </a:rPr>
                        <a:t>Leadership</a:t>
                      </a:r>
                      <a:endParaRPr lang="en-US" sz="1700" dirty="0">
                        <a:latin typeface="Arial"/>
                        <a:cs typeface="Arial"/>
                      </a:endParaRPr>
                    </a:p>
                  </a:txBody>
                  <a:tcPr/>
                </a:tc>
              </a:tr>
              <a:tr h="370840">
                <a:tc>
                  <a:txBody>
                    <a:bodyPr/>
                    <a:lstStyle/>
                    <a:p>
                      <a:pPr algn="ctr"/>
                      <a:r>
                        <a:rPr lang="en-US" sz="1700" dirty="0" smtClean="0">
                          <a:latin typeface="Arial"/>
                          <a:cs typeface="Arial"/>
                        </a:rPr>
                        <a:t>Advocacy</a:t>
                      </a:r>
                      <a:endParaRPr lang="en-US" sz="1700" dirty="0">
                        <a:latin typeface="Arial"/>
                        <a:cs typeface="Arial"/>
                      </a:endParaRPr>
                    </a:p>
                  </a:txBody>
                  <a:tcPr/>
                </a:tc>
                <a:tc>
                  <a:txBody>
                    <a:bodyPr/>
                    <a:lstStyle/>
                    <a:p>
                      <a:pPr algn="ctr"/>
                      <a:r>
                        <a:rPr lang="en-US" sz="1700" dirty="0" smtClean="0">
                          <a:latin typeface="Arial"/>
                          <a:cs typeface="Arial"/>
                        </a:rPr>
                        <a:t>Advocacy</a:t>
                      </a:r>
                      <a:endParaRPr lang="en-US" sz="1700" dirty="0">
                        <a:latin typeface="Arial"/>
                        <a:cs typeface="Arial"/>
                      </a:endParaRPr>
                    </a:p>
                  </a:txBody>
                  <a:tcPr/>
                </a:tc>
                <a:tc>
                  <a:txBody>
                    <a:bodyPr/>
                    <a:lstStyle/>
                    <a:p>
                      <a:pPr algn="ctr"/>
                      <a:r>
                        <a:rPr lang="en-US" sz="1700" dirty="0" smtClean="0">
                          <a:latin typeface="Arial"/>
                          <a:cs typeface="Arial"/>
                        </a:rPr>
                        <a:t>Advocacy</a:t>
                      </a:r>
                      <a:endParaRPr lang="en-US" sz="1700" dirty="0">
                        <a:latin typeface="Arial"/>
                        <a:cs typeface="Arial"/>
                      </a:endParaRPr>
                    </a:p>
                  </a:txBody>
                  <a:tcPr/>
                </a:tc>
                <a:tc>
                  <a:txBody>
                    <a:bodyPr/>
                    <a:lstStyle/>
                    <a:p>
                      <a:pPr algn="ctr"/>
                      <a:r>
                        <a:rPr lang="en-US" sz="1700" dirty="0" smtClean="0">
                          <a:latin typeface="Arial"/>
                          <a:cs typeface="Arial"/>
                        </a:rPr>
                        <a:t>Advocacy</a:t>
                      </a:r>
                      <a:endParaRPr lang="en-US" sz="1700" dirty="0">
                        <a:latin typeface="Arial"/>
                        <a:cs typeface="Arial"/>
                      </a:endParaRPr>
                    </a:p>
                  </a:txBody>
                  <a:tcPr/>
                </a:tc>
                <a:tc>
                  <a:txBody>
                    <a:bodyPr/>
                    <a:lstStyle/>
                    <a:p>
                      <a:pPr algn="ctr"/>
                      <a:r>
                        <a:rPr lang="en-US" sz="1700" dirty="0" smtClean="0">
                          <a:latin typeface="Arial"/>
                          <a:cs typeface="Arial"/>
                        </a:rPr>
                        <a:t>Advocacy</a:t>
                      </a:r>
                      <a:endParaRPr lang="en-US" sz="1700" dirty="0">
                        <a:latin typeface="Arial"/>
                        <a:cs typeface="Arial"/>
                      </a:endParaRPr>
                    </a:p>
                  </a:txBody>
                  <a:tcPr/>
                </a:tc>
              </a:tr>
            </a:tbl>
          </a:graphicData>
        </a:graphic>
      </p:graphicFrame>
    </p:spTree>
    <p:extLst>
      <p:ext uri="{BB962C8B-B14F-4D97-AF65-F5344CB8AC3E}">
        <p14:creationId xmlns:p14="http://schemas.microsoft.com/office/powerpoint/2010/main" val="38754969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0000"/>
                </a:solidFill>
              </a:rPr>
              <a:t>W</a:t>
            </a:r>
            <a:r>
              <a:rPr lang="en-US" cap="none" dirty="0">
                <a:solidFill>
                  <a:srgbClr val="000000"/>
                </a:solidFill>
              </a:rPr>
              <a:t>h</a:t>
            </a:r>
            <a:r>
              <a:rPr lang="en-US" cap="none" dirty="0" smtClean="0">
                <a:solidFill>
                  <a:srgbClr val="000000"/>
                </a:solidFill>
              </a:rPr>
              <a:t>ere are </a:t>
            </a:r>
            <a:r>
              <a:rPr lang="en-US" cap="none" dirty="0">
                <a:solidFill>
                  <a:srgbClr val="000000"/>
                </a:solidFill>
              </a:rPr>
              <a:t>y</a:t>
            </a:r>
            <a:r>
              <a:rPr lang="en-US" cap="none" dirty="0" smtClean="0">
                <a:solidFill>
                  <a:srgbClr val="000000"/>
                </a:solidFill>
              </a:rPr>
              <a:t>ou experiencing or anticipating challenges?</a:t>
            </a:r>
            <a:br>
              <a:rPr lang="en-US" cap="none" dirty="0" smtClean="0">
                <a:solidFill>
                  <a:srgbClr val="000000"/>
                </a:solidFill>
              </a:rPr>
            </a:br>
            <a:r>
              <a:rPr lang="en-US" dirty="0">
                <a:solidFill>
                  <a:srgbClr val="000000"/>
                </a:solidFill>
              </a:rPr>
              <a:t/>
            </a:r>
            <a:br>
              <a:rPr lang="en-US" dirty="0">
                <a:solidFill>
                  <a:srgbClr val="000000"/>
                </a:solidFill>
              </a:rPr>
            </a:br>
            <a:r>
              <a:rPr lang="en-US" cap="none" dirty="0" smtClean="0">
                <a:solidFill>
                  <a:srgbClr val="000000"/>
                </a:solidFill>
              </a:rPr>
              <a:t>What are you doing well in your WBL delivery system that others could learn from?</a:t>
            </a:r>
            <a:endParaRPr lang="en-US" cap="none" dirty="0">
              <a:solidFill>
                <a:srgbClr val="000000"/>
              </a:solidFill>
            </a:endParaRPr>
          </a:p>
        </p:txBody>
      </p:sp>
      <p:sp>
        <p:nvSpPr>
          <p:cNvPr id="3" name="Text Placeholder 2"/>
          <p:cNvSpPr>
            <a:spLocks noGrp="1"/>
          </p:cNvSpPr>
          <p:nvPr>
            <p:ph type="body" idx="1"/>
          </p:nvPr>
        </p:nvSpPr>
        <p:spPr/>
        <p:txBody>
          <a:bodyPr/>
          <a:lstStyle/>
          <a:p>
            <a:r>
              <a:rPr lang="en-US" dirty="0" smtClean="0"/>
              <a:t>Q&amp;</a:t>
            </a:r>
            <a:r>
              <a:rPr lang="en-US" dirty="0" smtClean="0"/>
              <a:t>A / DISCUSSION</a:t>
            </a:r>
            <a:endParaRPr lang="en-US" dirty="0"/>
          </a:p>
        </p:txBody>
      </p:sp>
    </p:spTree>
    <p:extLst>
      <p:ext uri="{BB962C8B-B14F-4D97-AF65-F5344CB8AC3E}">
        <p14:creationId xmlns:p14="http://schemas.microsoft.com/office/powerpoint/2010/main" val="84190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Outline</a:t>
            </a:r>
            <a:endParaRPr lang="en-US" sz="1800" dirty="0"/>
          </a:p>
        </p:txBody>
      </p:sp>
      <p:sp>
        <p:nvSpPr>
          <p:cNvPr id="3" name="Content Placeholder 2"/>
          <p:cNvSpPr>
            <a:spLocks noGrp="1"/>
          </p:cNvSpPr>
          <p:nvPr>
            <p:ph idx="1"/>
          </p:nvPr>
        </p:nvSpPr>
        <p:spPr/>
        <p:txBody>
          <a:bodyPr>
            <a:normAutofit/>
          </a:bodyPr>
          <a:lstStyle/>
          <a:p>
            <a:r>
              <a:rPr lang="en-US" sz="2000" dirty="0"/>
              <a:t>Review </a:t>
            </a:r>
            <a:r>
              <a:rPr lang="en-US" sz="2000" dirty="0" smtClean="0"/>
              <a:t>CCPT WBL goals</a:t>
            </a:r>
          </a:p>
          <a:p>
            <a:r>
              <a:rPr lang="en-US" sz="2000" dirty="0" smtClean="0"/>
              <a:t>WBL-related </a:t>
            </a:r>
            <a:r>
              <a:rPr lang="en-US" sz="2000" dirty="0"/>
              <a:t>o</a:t>
            </a:r>
            <a:r>
              <a:rPr lang="en-US" sz="2000" dirty="0" smtClean="0"/>
              <a:t>utcomes</a:t>
            </a:r>
          </a:p>
          <a:p>
            <a:r>
              <a:rPr lang="en-US" sz="2000" dirty="0" smtClean="0"/>
              <a:t>Upcoming opportunities in WBL</a:t>
            </a:r>
          </a:p>
          <a:p>
            <a:r>
              <a:rPr lang="en-US" sz="2000" dirty="0"/>
              <a:t>Key </a:t>
            </a:r>
            <a:r>
              <a:rPr lang="en-US" sz="2000" dirty="0" smtClean="0"/>
              <a:t>elements </a:t>
            </a:r>
            <a:r>
              <a:rPr lang="en-US" sz="2000" dirty="0"/>
              <a:t>for a </a:t>
            </a:r>
            <a:r>
              <a:rPr lang="en-US" sz="2000" dirty="0" smtClean="0"/>
              <a:t>regional </a:t>
            </a:r>
            <a:r>
              <a:rPr lang="en-US" sz="2000" dirty="0"/>
              <a:t>WBL </a:t>
            </a:r>
            <a:r>
              <a:rPr lang="en-US" sz="2000" dirty="0" smtClean="0"/>
              <a:t>delivery </a:t>
            </a:r>
            <a:r>
              <a:rPr lang="en-US" sz="2000" dirty="0"/>
              <a:t>s</a:t>
            </a:r>
            <a:r>
              <a:rPr lang="en-US" sz="2000" dirty="0" smtClean="0"/>
              <a:t>ystem</a:t>
            </a:r>
          </a:p>
          <a:p>
            <a:r>
              <a:rPr lang="en-US" sz="2000" dirty="0"/>
              <a:t>Small g</a:t>
            </a:r>
            <a:r>
              <a:rPr lang="en-US" sz="2000" dirty="0" smtClean="0"/>
              <a:t>roup </a:t>
            </a:r>
            <a:r>
              <a:rPr lang="en-US" sz="2000" dirty="0"/>
              <a:t>c</a:t>
            </a:r>
            <a:r>
              <a:rPr lang="en-US" sz="2000" dirty="0" smtClean="0"/>
              <a:t>onversation</a:t>
            </a:r>
          </a:p>
          <a:p>
            <a:r>
              <a:rPr lang="en-US" sz="2000" dirty="0"/>
              <a:t>Review </a:t>
            </a:r>
            <a:r>
              <a:rPr lang="en-US" sz="2000" dirty="0" smtClean="0"/>
              <a:t>workshop </a:t>
            </a:r>
            <a:r>
              <a:rPr lang="en-US" sz="2000" dirty="0"/>
              <a:t>o</a:t>
            </a:r>
            <a:r>
              <a:rPr lang="en-US" sz="2000" dirty="0" smtClean="0"/>
              <a:t>ptions</a:t>
            </a:r>
          </a:p>
          <a:p>
            <a:r>
              <a:rPr lang="en-US" sz="2000" dirty="0" smtClean="0"/>
              <a:t>Q&amp;A </a:t>
            </a:r>
            <a:endParaRPr lang="en-US" sz="2000" dirty="0"/>
          </a:p>
        </p:txBody>
      </p:sp>
    </p:spTree>
    <p:extLst>
      <p:ext uri="{BB962C8B-B14F-4D97-AF65-F5344CB8AC3E}">
        <p14:creationId xmlns:p14="http://schemas.microsoft.com/office/powerpoint/2010/main" val="251635142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WBL Strand preview</a:t>
            </a:r>
            <a:endParaRPr lang="en-US" sz="1800" dirty="0"/>
          </a:p>
        </p:txBody>
      </p:sp>
      <p:sp>
        <p:nvSpPr>
          <p:cNvPr id="3" name="Content Placeholder 2"/>
          <p:cNvSpPr>
            <a:spLocks noGrp="1"/>
          </p:cNvSpPr>
          <p:nvPr>
            <p:ph idx="1"/>
          </p:nvPr>
        </p:nvSpPr>
        <p:spPr/>
        <p:txBody>
          <a:bodyPr>
            <a:normAutofit/>
          </a:bodyPr>
          <a:lstStyle/>
          <a:p>
            <a:r>
              <a:rPr lang="en-US" sz="2000" dirty="0" smtClean="0"/>
              <a:t>Deep dive conversations</a:t>
            </a:r>
          </a:p>
          <a:p>
            <a:r>
              <a:rPr lang="en-US" sz="2000" dirty="0" smtClean="0"/>
              <a:t>Afternoon workshops:</a:t>
            </a:r>
          </a:p>
          <a:p>
            <a:pPr lvl="1"/>
            <a:r>
              <a:rPr lang="en-US" sz="2000" dirty="0" smtClean="0"/>
              <a:t>WBL Overview</a:t>
            </a:r>
          </a:p>
          <a:p>
            <a:pPr lvl="1"/>
            <a:r>
              <a:rPr lang="en-US" sz="2000" dirty="0" smtClean="0"/>
              <a:t>Effective Implementation of Internships</a:t>
            </a:r>
            <a:endParaRPr lang="en-US" sz="2000" dirty="0"/>
          </a:p>
        </p:txBody>
      </p:sp>
    </p:spTree>
    <p:extLst>
      <p:ext uri="{BB962C8B-B14F-4D97-AF65-F5344CB8AC3E}">
        <p14:creationId xmlns:p14="http://schemas.microsoft.com/office/powerpoint/2010/main" val="7923932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365500" y="5994400"/>
            <a:ext cx="3314700" cy="660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p:cNvSpPr txBox="1">
            <a:spLocks/>
          </p:cNvSpPr>
          <p:nvPr/>
        </p:nvSpPr>
        <p:spPr>
          <a:xfrm>
            <a:off x="2730500" y="2304965"/>
            <a:ext cx="4406900" cy="860425"/>
          </a:xfrm>
          <a:prstGeom prst="rect">
            <a:avLst/>
          </a:prstGeom>
        </p:spPr>
        <p:txBody>
          <a:bodyPr vert="horz" anchor="t">
            <a:normAutofit/>
          </a:bodyPr>
          <a:lstStyle>
            <a:lvl1pPr algn="l" defTabSz="457200" rtl="0" eaLnBrk="1" latinLnBrk="0" hangingPunct="1">
              <a:spcBef>
                <a:spcPct val="0"/>
              </a:spcBef>
              <a:buNone/>
              <a:defRPr sz="1600" b="1" kern="1200">
                <a:solidFill>
                  <a:schemeClr val="bg1"/>
                </a:solidFill>
                <a:latin typeface="Arial"/>
                <a:ea typeface="+mj-ea"/>
                <a:cs typeface="Arial"/>
              </a:defRPr>
            </a:lvl1pPr>
          </a:lstStyle>
          <a:p>
            <a:r>
              <a:rPr lang="en-US" sz="2400" cap="all" dirty="0" smtClean="0">
                <a:solidFill>
                  <a:schemeClr val="tx2"/>
                </a:solidFill>
              </a:rPr>
              <a:t>Amy Loyd, </a:t>
            </a:r>
            <a:r>
              <a:rPr lang="en-US" sz="2400" cap="all" dirty="0" err="1" smtClean="0">
                <a:solidFill>
                  <a:schemeClr val="tx2"/>
                </a:solidFill>
              </a:rPr>
              <a:t>Ed.l.d</a:t>
            </a:r>
            <a:r>
              <a:rPr lang="en-US" sz="2400" cap="all" dirty="0" smtClean="0">
                <a:solidFill>
                  <a:schemeClr val="tx2"/>
                </a:solidFill>
              </a:rPr>
              <a:t>.</a:t>
            </a:r>
            <a:r>
              <a:rPr lang="en-US" sz="2000" cap="all" dirty="0" smtClean="0">
                <a:solidFill>
                  <a:schemeClr val="tx2"/>
                </a:solidFill>
              </a:rPr>
              <a:t/>
            </a:r>
            <a:br>
              <a:rPr lang="en-US" sz="2000" cap="all" dirty="0" smtClean="0">
                <a:solidFill>
                  <a:schemeClr val="tx2"/>
                </a:solidFill>
              </a:rPr>
            </a:br>
            <a:r>
              <a:rPr lang="en-US" sz="2000" b="0" dirty="0" smtClean="0">
                <a:solidFill>
                  <a:schemeClr val="tx2"/>
                </a:solidFill>
              </a:rPr>
              <a:t>aloyd@jff.org</a:t>
            </a:r>
            <a:endParaRPr lang="en-US" sz="2000" b="0" dirty="0">
              <a:solidFill>
                <a:schemeClr val="tx2"/>
              </a:solidFill>
            </a:endParaRPr>
          </a:p>
        </p:txBody>
      </p:sp>
      <p:sp>
        <p:nvSpPr>
          <p:cNvPr id="11" name="Subtitle 2"/>
          <p:cNvSpPr txBox="1">
            <a:spLocks/>
          </p:cNvSpPr>
          <p:nvPr/>
        </p:nvSpPr>
        <p:spPr>
          <a:xfrm>
            <a:off x="2730499" y="4438565"/>
            <a:ext cx="6210301" cy="2057400"/>
          </a:xfrm>
          <a:prstGeom prst="rect">
            <a:avLst/>
          </a:prstGeom>
        </p:spPr>
        <p:txBody>
          <a:bodyPr anchor="t">
            <a:normAutofit/>
          </a:bodyPr>
          <a:lstStyle>
            <a:lvl1pPr marL="231775" indent="-231775" algn="l" defTabSz="457200" rtl="0" eaLnBrk="1" latinLnBrk="0" hangingPunct="1">
              <a:spcBef>
                <a:spcPts val="300"/>
              </a:spcBef>
              <a:spcAft>
                <a:spcPts val="300"/>
              </a:spcAft>
              <a:buFont typeface="Arial"/>
              <a:buChar char="•"/>
              <a:defRPr sz="2000" kern="1200">
                <a:solidFill>
                  <a:schemeClr val="tx1"/>
                </a:solidFill>
                <a:latin typeface="Arial"/>
                <a:ea typeface="+mn-ea"/>
                <a:cs typeface="Arial"/>
              </a:defRPr>
            </a:lvl1pPr>
            <a:lvl2pPr marL="574675" indent="-236538" algn="l" defTabSz="457200" rtl="0" eaLnBrk="1" latinLnBrk="0" hangingPunct="1">
              <a:spcBef>
                <a:spcPts val="300"/>
              </a:spcBef>
              <a:spcAft>
                <a:spcPts val="300"/>
              </a:spcAft>
              <a:buFont typeface="Arial"/>
              <a:buChar char="–"/>
              <a:defRPr sz="2000" kern="1200">
                <a:solidFill>
                  <a:schemeClr val="tx1"/>
                </a:solidFill>
                <a:latin typeface="Arial"/>
                <a:ea typeface="+mn-ea"/>
                <a:cs typeface="Arial"/>
              </a:defRPr>
            </a:lvl2pPr>
            <a:lvl3pPr marL="919163" indent="-228600" algn="l" defTabSz="457200" rtl="0" eaLnBrk="1" latinLnBrk="0" hangingPunct="1">
              <a:spcBef>
                <a:spcPts val="300"/>
              </a:spcBef>
              <a:spcAft>
                <a:spcPts val="300"/>
              </a:spcAft>
              <a:buFont typeface="Arial"/>
              <a:buChar char="•"/>
              <a:defRPr sz="2000" kern="1200">
                <a:solidFill>
                  <a:schemeClr val="tx1"/>
                </a:solidFill>
                <a:latin typeface="Arial"/>
                <a:ea typeface="+mn-ea"/>
                <a:cs typeface="Arial"/>
              </a:defRPr>
            </a:lvl3pPr>
            <a:lvl4pPr marL="1258888" indent="-228600" algn="l" defTabSz="457200" rtl="0" eaLnBrk="1" latinLnBrk="0" hangingPunct="1">
              <a:spcBef>
                <a:spcPts val="300"/>
              </a:spcBef>
              <a:spcAft>
                <a:spcPts val="300"/>
              </a:spcAft>
              <a:buFont typeface="Arial"/>
              <a:buChar char="–"/>
              <a:defRPr sz="2000" kern="1200">
                <a:solidFill>
                  <a:schemeClr val="tx1"/>
                </a:solidFill>
                <a:latin typeface="Arial"/>
                <a:ea typeface="+mn-ea"/>
                <a:cs typeface="Arial"/>
              </a:defRPr>
            </a:lvl4pPr>
            <a:lvl5pPr marL="1543050" indent="-228600" algn="l" defTabSz="457200" rtl="0" eaLnBrk="1" latinLnBrk="0" hangingPunct="1">
              <a:spcBef>
                <a:spcPts val="300"/>
              </a:spcBef>
              <a:spcAft>
                <a:spcPts val="300"/>
              </a:spcAft>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880"/>
              </a:lnSpc>
              <a:buNone/>
            </a:pPr>
            <a:r>
              <a:rPr lang="en-US" sz="1400" dirty="0" smtClean="0">
                <a:solidFill>
                  <a:schemeClr val="tx2"/>
                </a:solidFill>
                <a:latin typeface="Arial Bold"/>
                <a:cs typeface="Arial Bold"/>
              </a:rPr>
              <a:t>TEL  617.728.4446   FAX  617.728.4857   </a:t>
            </a:r>
            <a:r>
              <a:rPr lang="en-US" sz="1400" dirty="0" err="1" smtClean="0">
                <a:solidFill>
                  <a:schemeClr val="tx2"/>
                </a:solidFill>
                <a:latin typeface="Arial Bold"/>
                <a:cs typeface="Arial Bold"/>
              </a:rPr>
              <a:t>info@jff.org</a:t>
            </a:r>
            <a:endParaRPr lang="en-US" sz="1400" dirty="0" smtClean="0">
              <a:solidFill>
                <a:schemeClr val="tx2"/>
              </a:solidFill>
              <a:latin typeface="Arial Bold"/>
              <a:cs typeface="Arial Bold"/>
            </a:endParaRPr>
          </a:p>
          <a:p>
            <a:pPr marL="0" indent="0">
              <a:lnSpc>
                <a:spcPts val="1880"/>
              </a:lnSpc>
              <a:buNone/>
            </a:pPr>
            <a:r>
              <a:rPr lang="en-US" sz="1400" dirty="0" smtClean="0">
                <a:solidFill>
                  <a:schemeClr val="tx2"/>
                </a:solidFill>
                <a:latin typeface="Arial Bold"/>
                <a:cs typeface="Arial Bold"/>
              </a:rPr>
              <a:t>88 Broad Street, 8</a:t>
            </a:r>
            <a:r>
              <a:rPr lang="en-US" sz="1400" baseline="30000" dirty="0" smtClean="0">
                <a:solidFill>
                  <a:schemeClr val="tx2"/>
                </a:solidFill>
                <a:latin typeface="Arial Bold"/>
                <a:cs typeface="Arial Bold"/>
              </a:rPr>
              <a:t>th</a:t>
            </a:r>
            <a:r>
              <a:rPr lang="en-US" sz="1400" dirty="0" smtClean="0">
                <a:solidFill>
                  <a:schemeClr val="tx2"/>
                </a:solidFill>
                <a:latin typeface="Arial Bold"/>
                <a:cs typeface="Arial Bold"/>
              </a:rPr>
              <a:t> Floor, Boston, MA 02110</a:t>
            </a:r>
            <a:r>
              <a:rPr lang="en-US" sz="1100" dirty="0" smtClean="0">
                <a:solidFill>
                  <a:schemeClr val="tx2"/>
                </a:solidFill>
                <a:latin typeface="Arial Bold"/>
                <a:cs typeface="Arial Bold"/>
              </a:rPr>
              <a:t> (HQ)</a:t>
            </a:r>
          </a:p>
          <a:p>
            <a:pPr marL="0" indent="0">
              <a:lnSpc>
                <a:spcPts val="1880"/>
              </a:lnSpc>
              <a:buNone/>
            </a:pPr>
            <a:r>
              <a:rPr lang="ro-RO" sz="1400" dirty="0" smtClean="0">
                <a:solidFill>
                  <a:schemeClr val="tx2"/>
                </a:solidFill>
                <a:latin typeface="Arial Bold"/>
                <a:cs typeface="Arial Bold"/>
              </a:rPr>
              <a:t>122 C Street, NW, Suite 650, Washington, DC 20001</a:t>
            </a:r>
          </a:p>
          <a:p>
            <a:pPr marL="0" indent="0">
              <a:lnSpc>
                <a:spcPts val="1880"/>
              </a:lnSpc>
              <a:buNone/>
            </a:pPr>
            <a:r>
              <a:rPr lang="en-US" sz="1400" dirty="0">
                <a:solidFill>
                  <a:schemeClr val="tx2"/>
                </a:solidFill>
                <a:latin typeface="Arial Bold"/>
                <a:cs typeface="Arial Bold"/>
              </a:rPr>
              <a:t>505 14th Street, Suite </a:t>
            </a:r>
            <a:r>
              <a:rPr lang="en-US" sz="1400" dirty="0" smtClean="0">
                <a:solidFill>
                  <a:schemeClr val="tx2"/>
                </a:solidFill>
                <a:latin typeface="Arial Bold"/>
                <a:cs typeface="Arial Bold"/>
              </a:rPr>
              <a:t>900, Oakland</a:t>
            </a:r>
            <a:r>
              <a:rPr lang="en-US" sz="1400" dirty="0">
                <a:solidFill>
                  <a:schemeClr val="tx2"/>
                </a:solidFill>
                <a:latin typeface="Arial Bold"/>
                <a:cs typeface="Arial Bold"/>
              </a:rPr>
              <a:t>, CA </a:t>
            </a:r>
            <a:r>
              <a:rPr lang="en-US" sz="1400" dirty="0" smtClean="0">
                <a:solidFill>
                  <a:schemeClr val="tx2"/>
                </a:solidFill>
                <a:latin typeface="Arial Bold"/>
                <a:cs typeface="Arial Bold"/>
              </a:rPr>
              <a:t>94612</a:t>
            </a:r>
          </a:p>
          <a:p>
            <a:pPr marL="0" indent="0">
              <a:lnSpc>
                <a:spcPts val="1880"/>
              </a:lnSpc>
              <a:buNone/>
            </a:pPr>
            <a:r>
              <a:rPr lang="en-US" sz="1400" b="1" cap="all" dirty="0" smtClean="0">
                <a:solidFill>
                  <a:schemeClr val="tx2"/>
                </a:solidFill>
              </a:rPr>
              <a:t>WWW.JFF.ORG</a:t>
            </a:r>
            <a:endParaRPr lang="en-US" sz="1400" b="1" cap="all" dirty="0">
              <a:solidFill>
                <a:schemeClr val="tx2"/>
              </a:solidFill>
            </a:endParaRPr>
          </a:p>
        </p:txBody>
      </p:sp>
      <p:pic>
        <p:nvPicPr>
          <p:cNvPr id="12" name="Picture 11"/>
          <p:cNvPicPr>
            <a:picLocks noChangeAspect="1"/>
          </p:cNvPicPr>
          <p:nvPr/>
        </p:nvPicPr>
        <p:blipFill>
          <a:blip r:embed="rId3"/>
          <a:stretch>
            <a:fillRect/>
          </a:stretch>
        </p:blipFill>
        <p:spPr>
          <a:xfrm>
            <a:off x="2120899" y="3752765"/>
            <a:ext cx="3733800" cy="514435"/>
          </a:xfrm>
          <a:prstGeom prst="rect">
            <a:avLst/>
          </a:prstGeom>
        </p:spPr>
      </p:pic>
      <p:sp>
        <p:nvSpPr>
          <p:cNvPr id="7" name="Rectangle 6"/>
          <p:cNvSpPr/>
          <p:nvPr/>
        </p:nvSpPr>
        <p:spPr>
          <a:xfrm>
            <a:off x="5994400" y="88900"/>
            <a:ext cx="2997200" cy="914400"/>
          </a:xfrm>
          <a:prstGeom prst="rect">
            <a:avLst/>
          </a:prstGeom>
          <a:solidFill>
            <a:srgbClr val="02275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8554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CCPT WBL expectations from the </a:t>
            </a:r>
            <a:r>
              <a:rPr lang="en-US" sz="1800" dirty="0" err="1" smtClean="0"/>
              <a:t>rfp</a:t>
            </a:r>
            <a:endParaRPr lang="en-US" sz="1800" dirty="0"/>
          </a:p>
        </p:txBody>
      </p:sp>
      <p:graphicFrame>
        <p:nvGraphicFramePr>
          <p:cNvPr id="4" name="Diagram 3"/>
          <p:cNvGraphicFramePr/>
          <p:nvPr>
            <p:extLst>
              <p:ext uri="{D42A27DB-BD31-4B8C-83A1-F6EECF244321}">
                <p14:modId xmlns:p14="http://schemas.microsoft.com/office/powerpoint/2010/main" val="172859736"/>
              </p:ext>
            </p:extLst>
          </p:nvPr>
        </p:nvGraphicFramePr>
        <p:xfrm>
          <a:off x="1441529" y="184237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19908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4194230" y="2249407"/>
            <a:ext cx="517922" cy="1306513"/>
          </a:xfrm>
          <a:custGeom>
            <a:avLst/>
            <a:gdLst>
              <a:gd name="T0" fmla="*/ 0 w 253"/>
              <a:gd name="T1" fmla="*/ 2 h 479"/>
              <a:gd name="T2" fmla="*/ 0 w 253"/>
              <a:gd name="T3" fmla="*/ 479 h 479"/>
              <a:gd name="T4" fmla="*/ 253 w 253"/>
              <a:gd name="T5" fmla="*/ 479 h 479"/>
              <a:gd name="T6" fmla="*/ 253 w 253"/>
              <a:gd name="T7" fmla="*/ 54 h 479"/>
              <a:gd name="T8" fmla="*/ 0 w 253"/>
              <a:gd name="T9" fmla="*/ 2 h 479"/>
            </a:gdLst>
            <a:ahLst/>
            <a:cxnLst>
              <a:cxn ang="0">
                <a:pos x="T0" y="T1"/>
              </a:cxn>
              <a:cxn ang="0">
                <a:pos x="T2" y="T3"/>
              </a:cxn>
              <a:cxn ang="0">
                <a:pos x="T4" y="T5"/>
              </a:cxn>
              <a:cxn ang="0">
                <a:pos x="T6" y="T7"/>
              </a:cxn>
              <a:cxn ang="0">
                <a:pos x="T8" y="T9"/>
              </a:cxn>
            </a:cxnLst>
            <a:rect l="0" t="0" r="r" b="b"/>
            <a:pathLst>
              <a:path w="253" h="479">
                <a:moveTo>
                  <a:pt x="0" y="2"/>
                </a:moveTo>
                <a:cubicBezTo>
                  <a:pt x="0" y="479"/>
                  <a:pt x="0" y="479"/>
                  <a:pt x="0" y="479"/>
                </a:cubicBezTo>
                <a:cubicBezTo>
                  <a:pt x="253" y="479"/>
                  <a:pt x="253" y="479"/>
                  <a:pt x="253" y="479"/>
                </a:cubicBezTo>
                <a:cubicBezTo>
                  <a:pt x="253" y="54"/>
                  <a:pt x="253" y="54"/>
                  <a:pt x="253" y="54"/>
                </a:cubicBezTo>
                <a:cubicBezTo>
                  <a:pt x="240" y="0"/>
                  <a:pt x="81" y="2"/>
                  <a:pt x="0" y="2"/>
                </a:cubicBezTo>
                <a:close/>
              </a:path>
            </a:pathLst>
          </a:custGeom>
          <a:gradFill>
            <a:gsLst>
              <a:gs pos="100000">
                <a:schemeClr val="accent4">
                  <a:lumMod val="60000"/>
                  <a:lumOff val="40000"/>
                </a:schemeClr>
              </a:gs>
              <a:gs pos="2400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id-ID" sz="1600"/>
          </a:p>
        </p:txBody>
      </p:sp>
      <p:sp>
        <p:nvSpPr>
          <p:cNvPr id="8" name="Freeform 6"/>
          <p:cNvSpPr>
            <a:spLocks/>
          </p:cNvSpPr>
          <p:nvPr/>
        </p:nvSpPr>
        <p:spPr bwMode="auto">
          <a:xfrm>
            <a:off x="3344123" y="1444543"/>
            <a:ext cx="1368029" cy="952500"/>
          </a:xfrm>
          <a:custGeom>
            <a:avLst/>
            <a:gdLst>
              <a:gd name="T0" fmla="*/ 155 w 668"/>
              <a:gd name="T1" fmla="*/ 16 h 349"/>
              <a:gd name="T2" fmla="*/ 171 w 668"/>
              <a:gd name="T3" fmla="*/ 0 h 349"/>
              <a:gd name="T4" fmla="*/ 199 w 668"/>
              <a:gd name="T5" fmla="*/ 29 h 349"/>
              <a:gd name="T6" fmla="*/ 184 w 668"/>
              <a:gd name="T7" fmla="*/ 44 h 349"/>
              <a:gd name="T8" fmla="*/ 415 w 668"/>
              <a:gd name="T9" fmla="*/ 44 h 349"/>
              <a:gd name="T10" fmla="*/ 668 w 668"/>
              <a:gd name="T11" fmla="*/ 349 h 349"/>
              <a:gd name="T12" fmla="*/ 415 w 668"/>
              <a:gd name="T13" fmla="*/ 297 h 349"/>
              <a:gd name="T14" fmla="*/ 184 w 668"/>
              <a:gd name="T15" fmla="*/ 297 h 349"/>
              <a:gd name="T16" fmla="*/ 184 w 668"/>
              <a:gd name="T17" fmla="*/ 297 h 349"/>
              <a:gd name="T18" fmla="*/ 184 w 668"/>
              <a:gd name="T19" fmla="*/ 297 h 349"/>
              <a:gd name="T20" fmla="*/ 199 w 668"/>
              <a:gd name="T21" fmla="*/ 312 h 349"/>
              <a:gd name="T22" fmla="*/ 171 w 668"/>
              <a:gd name="T23" fmla="*/ 341 h 349"/>
              <a:gd name="T24" fmla="*/ 155 w 668"/>
              <a:gd name="T25" fmla="*/ 325 h 349"/>
              <a:gd name="T26" fmla="*/ 0 w 668"/>
              <a:gd name="T27" fmla="*/ 171 h 349"/>
              <a:gd name="T28" fmla="*/ 155 w 668"/>
              <a:gd name="T29" fmla="*/ 1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8" h="349">
                <a:moveTo>
                  <a:pt x="155" y="16"/>
                </a:moveTo>
                <a:cubicBezTo>
                  <a:pt x="171" y="0"/>
                  <a:pt x="171" y="0"/>
                  <a:pt x="171" y="0"/>
                </a:cubicBezTo>
                <a:cubicBezTo>
                  <a:pt x="199" y="29"/>
                  <a:pt x="199" y="29"/>
                  <a:pt x="199" y="29"/>
                </a:cubicBezTo>
                <a:cubicBezTo>
                  <a:pt x="184" y="44"/>
                  <a:pt x="184" y="44"/>
                  <a:pt x="184" y="44"/>
                </a:cubicBezTo>
                <a:cubicBezTo>
                  <a:pt x="415" y="44"/>
                  <a:pt x="415" y="44"/>
                  <a:pt x="415" y="44"/>
                </a:cubicBezTo>
                <a:cubicBezTo>
                  <a:pt x="643" y="44"/>
                  <a:pt x="668" y="297"/>
                  <a:pt x="668" y="349"/>
                </a:cubicBezTo>
                <a:cubicBezTo>
                  <a:pt x="655" y="295"/>
                  <a:pt x="496" y="297"/>
                  <a:pt x="415" y="297"/>
                </a:cubicBezTo>
                <a:cubicBezTo>
                  <a:pt x="184" y="297"/>
                  <a:pt x="184" y="297"/>
                  <a:pt x="184" y="297"/>
                </a:cubicBezTo>
                <a:cubicBezTo>
                  <a:pt x="184" y="297"/>
                  <a:pt x="184" y="297"/>
                  <a:pt x="184" y="297"/>
                </a:cubicBezTo>
                <a:cubicBezTo>
                  <a:pt x="184" y="297"/>
                  <a:pt x="184" y="297"/>
                  <a:pt x="184" y="297"/>
                </a:cubicBezTo>
                <a:cubicBezTo>
                  <a:pt x="199" y="312"/>
                  <a:pt x="199" y="312"/>
                  <a:pt x="199" y="312"/>
                </a:cubicBezTo>
                <a:cubicBezTo>
                  <a:pt x="171" y="341"/>
                  <a:pt x="171" y="341"/>
                  <a:pt x="171" y="341"/>
                </a:cubicBezTo>
                <a:cubicBezTo>
                  <a:pt x="155" y="325"/>
                  <a:pt x="155" y="325"/>
                  <a:pt x="155" y="325"/>
                </a:cubicBezTo>
                <a:cubicBezTo>
                  <a:pt x="0" y="171"/>
                  <a:pt x="0" y="171"/>
                  <a:pt x="0" y="171"/>
                </a:cubicBezTo>
                <a:lnTo>
                  <a:pt x="155" y="16"/>
                </a:ln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4194230" y="3389232"/>
            <a:ext cx="517922" cy="1292225"/>
          </a:xfrm>
          <a:custGeom>
            <a:avLst/>
            <a:gdLst>
              <a:gd name="T0" fmla="*/ 253 w 253"/>
              <a:gd name="T1" fmla="*/ 474 h 474"/>
              <a:gd name="T2" fmla="*/ 253 w 253"/>
              <a:gd name="T3" fmla="*/ 2 h 474"/>
              <a:gd name="T4" fmla="*/ 0 w 253"/>
              <a:gd name="T5" fmla="*/ 55 h 474"/>
              <a:gd name="T6" fmla="*/ 0 w 253"/>
              <a:gd name="T7" fmla="*/ 474 h 474"/>
              <a:gd name="T8" fmla="*/ 0 w 253"/>
              <a:gd name="T9" fmla="*/ 474 h 474"/>
              <a:gd name="T10" fmla="*/ 253 w 253"/>
              <a:gd name="T11" fmla="*/ 474 h 474"/>
            </a:gdLst>
            <a:ahLst/>
            <a:cxnLst>
              <a:cxn ang="0">
                <a:pos x="T0" y="T1"/>
              </a:cxn>
              <a:cxn ang="0">
                <a:pos x="T2" y="T3"/>
              </a:cxn>
              <a:cxn ang="0">
                <a:pos x="T4" y="T5"/>
              </a:cxn>
              <a:cxn ang="0">
                <a:pos x="T6" y="T7"/>
              </a:cxn>
              <a:cxn ang="0">
                <a:pos x="T8" y="T9"/>
              </a:cxn>
              <a:cxn ang="0">
                <a:pos x="T10" y="T11"/>
              </a:cxn>
            </a:cxnLst>
            <a:rect l="0" t="0" r="r" b="b"/>
            <a:pathLst>
              <a:path w="253" h="474">
                <a:moveTo>
                  <a:pt x="253" y="474"/>
                </a:moveTo>
                <a:cubicBezTo>
                  <a:pt x="253" y="2"/>
                  <a:pt x="253" y="2"/>
                  <a:pt x="253" y="2"/>
                </a:cubicBezTo>
                <a:cubicBezTo>
                  <a:pt x="172" y="2"/>
                  <a:pt x="13" y="0"/>
                  <a:pt x="0" y="55"/>
                </a:cubicBezTo>
                <a:cubicBezTo>
                  <a:pt x="0" y="474"/>
                  <a:pt x="0" y="474"/>
                  <a:pt x="0" y="474"/>
                </a:cubicBezTo>
                <a:cubicBezTo>
                  <a:pt x="0" y="474"/>
                  <a:pt x="0" y="474"/>
                  <a:pt x="0" y="474"/>
                </a:cubicBezTo>
                <a:cubicBezTo>
                  <a:pt x="253" y="474"/>
                  <a:pt x="253" y="474"/>
                  <a:pt x="253" y="474"/>
                </a:cubicBezTo>
                <a:close/>
              </a:path>
            </a:pathLst>
          </a:custGeom>
          <a:gradFill>
            <a:gsLst>
              <a:gs pos="100000">
                <a:schemeClr val="accent3">
                  <a:lumMod val="60000"/>
                  <a:lumOff val="40000"/>
                </a:schemeClr>
              </a:gs>
              <a:gs pos="24000">
                <a:schemeClr val="accent3">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id-ID" sz="1600"/>
          </a:p>
        </p:txBody>
      </p:sp>
      <p:sp>
        <p:nvSpPr>
          <p:cNvPr id="10" name="Freeform 8"/>
          <p:cNvSpPr>
            <a:spLocks/>
          </p:cNvSpPr>
          <p:nvPr/>
        </p:nvSpPr>
        <p:spPr bwMode="auto">
          <a:xfrm>
            <a:off x="4194229" y="2587543"/>
            <a:ext cx="1366838" cy="952500"/>
          </a:xfrm>
          <a:custGeom>
            <a:avLst/>
            <a:gdLst>
              <a:gd name="T0" fmla="*/ 513 w 668"/>
              <a:gd name="T1" fmla="*/ 15 h 349"/>
              <a:gd name="T2" fmla="*/ 497 w 668"/>
              <a:gd name="T3" fmla="*/ 0 h 349"/>
              <a:gd name="T4" fmla="*/ 468 w 668"/>
              <a:gd name="T5" fmla="*/ 28 h 349"/>
              <a:gd name="T6" fmla="*/ 484 w 668"/>
              <a:gd name="T7" fmla="*/ 44 h 349"/>
              <a:gd name="T8" fmla="*/ 253 w 668"/>
              <a:gd name="T9" fmla="*/ 44 h 349"/>
              <a:gd name="T10" fmla="*/ 0 w 668"/>
              <a:gd name="T11" fmla="*/ 349 h 349"/>
              <a:gd name="T12" fmla="*/ 253 w 668"/>
              <a:gd name="T13" fmla="*/ 296 h 349"/>
              <a:gd name="T14" fmla="*/ 484 w 668"/>
              <a:gd name="T15" fmla="*/ 296 h 349"/>
              <a:gd name="T16" fmla="*/ 484 w 668"/>
              <a:gd name="T17" fmla="*/ 296 h 349"/>
              <a:gd name="T18" fmla="*/ 484 w 668"/>
              <a:gd name="T19" fmla="*/ 296 h 349"/>
              <a:gd name="T20" fmla="*/ 468 w 668"/>
              <a:gd name="T21" fmla="*/ 312 h 349"/>
              <a:gd name="T22" fmla="*/ 497 w 668"/>
              <a:gd name="T23" fmla="*/ 340 h 349"/>
              <a:gd name="T24" fmla="*/ 513 w 668"/>
              <a:gd name="T25" fmla="*/ 325 h 349"/>
              <a:gd name="T26" fmla="*/ 668 w 668"/>
              <a:gd name="T27" fmla="*/ 170 h 349"/>
              <a:gd name="T28" fmla="*/ 513 w 668"/>
              <a:gd name="T29" fmla="*/ 15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8" h="349">
                <a:moveTo>
                  <a:pt x="513" y="15"/>
                </a:moveTo>
                <a:cubicBezTo>
                  <a:pt x="497" y="0"/>
                  <a:pt x="497" y="0"/>
                  <a:pt x="497" y="0"/>
                </a:cubicBezTo>
                <a:cubicBezTo>
                  <a:pt x="468" y="28"/>
                  <a:pt x="468" y="28"/>
                  <a:pt x="468" y="28"/>
                </a:cubicBezTo>
                <a:cubicBezTo>
                  <a:pt x="484" y="44"/>
                  <a:pt x="484" y="44"/>
                  <a:pt x="484" y="44"/>
                </a:cubicBezTo>
                <a:cubicBezTo>
                  <a:pt x="253" y="44"/>
                  <a:pt x="253" y="44"/>
                  <a:pt x="253" y="44"/>
                </a:cubicBezTo>
                <a:cubicBezTo>
                  <a:pt x="25" y="44"/>
                  <a:pt x="0" y="296"/>
                  <a:pt x="0" y="349"/>
                </a:cubicBezTo>
                <a:cubicBezTo>
                  <a:pt x="13" y="294"/>
                  <a:pt x="172" y="296"/>
                  <a:pt x="253" y="296"/>
                </a:cubicBezTo>
                <a:cubicBezTo>
                  <a:pt x="484" y="296"/>
                  <a:pt x="484" y="296"/>
                  <a:pt x="484" y="296"/>
                </a:cubicBezTo>
                <a:cubicBezTo>
                  <a:pt x="484" y="296"/>
                  <a:pt x="484" y="296"/>
                  <a:pt x="484" y="296"/>
                </a:cubicBezTo>
                <a:cubicBezTo>
                  <a:pt x="484" y="296"/>
                  <a:pt x="484" y="296"/>
                  <a:pt x="484" y="296"/>
                </a:cubicBezTo>
                <a:cubicBezTo>
                  <a:pt x="468" y="312"/>
                  <a:pt x="468" y="312"/>
                  <a:pt x="468" y="312"/>
                </a:cubicBezTo>
                <a:cubicBezTo>
                  <a:pt x="497" y="340"/>
                  <a:pt x="497" y="340"/>
                  <a:pt x="497" y="340"/>
                </a:cubicBezTo>
                <a:cubicBezTo>
                  <a:pt x="513" y="325"/>
                  <a:pt x="513" y="325"/>
                  <a:pt x="513" y="325"/>
                </a:cubicBezTo>
                <a:cubicBezTo>
                  <a:pt x="668" y="170"/>
                  <a:pt x="668" y="170"/>
                  <a:pt x="668" y="170"/>
                </a:cubicBezTo>
                <a:lnTo>
                  <a:pt x="513" y="15"/>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id-ID" sz="1600"/>
          </a:p>
        </p:txBody>
      </p:sp>
      <p:sp>
        <p:nvSpPr>
          <p:cNvPr id="11" name="Freeform 9"/>
          <p:cNvSpPr>
            <a:spLocks/>
          </p:cNvSpPr>
          <p:nvPr/>
        </p:nvSpPr>
        <p:spPr bwMode="auto">
          <a:xfrm>
            <a:off x="4194230" y="4532232"/>
            <a:ext cx="517922" cy="1268413"/>
          </a:xfrm>
          <a:custGeom>
            <a:avLst/>
            <a:gdLst>
              <a:gd name="T0" fmla="*/ 0 w 253"/>
              <a:gd name="T1" fmla="*/ 2 h 465"/>
              <a:gd name="T2" fmla="*/ 0 w 253"/>
              <a:gd name="T3" fmla="*/ 465 h 465"/>
              <a:gd name="T4" fmla="*/ 3 w 253"/>
              <a:gd name="T5" fmla="*/ 462 h 465"/>
              <a:gd name="T6" fmla="*/ 250 w 253"/>
              <a:gd name="T7" fmla="*/ 462 h 465"/>
              <a:gd name="T8" fmla="*/ 253 w 253"/>
              <a:gd name="T9" fmla="*/ 465 h 465"/>
              <a:gd name="T10" fmla="*/ 253 w 253"/>
              <a:gd name="T11" fmla="*/ 55 h 465"/>
              <a:gd name="T12" fmla="*/ 0 w 253"/>
              <a:gd name="T13" fmla="*/ 2 h 465"/>
            </a:gdLst>
            <a:ahLst/>
            <a:cxnLst>
              <a:cxn ang="0">
                <a:pos x="T0" y="T1"/>
              </a:cxn>
              <a:cxn ang="0">
                <a:pos x="T2" y="T3"/>
              </a:cxn>
              <a:cxn ang="0">
                <a:pos x="T4" y="T5"/>
              </a:cxn>
              <a:cxn ang="0">
                <a:pos x="T6" y="T7"/>
              </a:cxn>
              <a:cxn ang="0">
                <a:pos x="T8" y="T9"/>
              </a:cxn>
              <a:cxn ang="0">
                <a:pos x="T10" y="T11"/>
              </a:cxn>
              <a:cxn ang="0">
                <a:pos x="T12" y="T13"/>
              </a:cxn>
            </a:cxnLst>
            <a:rect l="0" t="0" r="r" b="b"/>
            <a:pathLst>
              <a:path w="253" h="465">
                <a:moveTo>
                  <a:pt x="0" y="2"/>
                </a:moveTo>
                <a:cubicBezTo>
                  <a:pt x="0" y="465"/>
                  <a:pt x="0" y="465"/>
                  <a:pt x="0" y="465"/>
                </a:cubicBezTo>
                <a:cubicBezTo>
                  <a:pt x="3" y="462"/>
                  <a:pt x="3" y="462"/>
                  <a:pt x="3" y="462"/>
                </a:cubicBezTo>
                <a:cubicBezTo>
                  <a:pt x="250" y="462"/>
                  <a:pt x="250" y="462"/>
                  <a:pt x="250" y="462"/>
                </a:cubicBezTo>
                <a:cubicBezTo>
                  <a:pt x="253" y="465"/>
                  <a:pt x="253" y="465"/>
                  <a:pt x="253" y="465"/>
                </a:cubicBezTo>
                <a:cubicBezTo>
                  <a:pt x="253" y="55"/>
                  <a:pt x="253" y="55"/>
                  <a:pt x="253" y="55"/>
                </a:cubicBezTo>
                <a:cubicBezTo>
                  <a:pt x="240" y="0"/>
                  <a:pt x="81" y="2"/>
                  <a:pt x="0" y="2"/>
                </a:cubicBezTo>
                <a:close/>
              </a:path>
            </a:pathLst>
          </a:custGeom>
          <a:gradFill>
            <a:gsLst>
              <a:gs pos="100000">
                <a:schemeClr val="accent2">
                  <a:lumMod val="60000"/>
                  <a:lumOff val="40000"/>
                </a:schemeClr>
              </a:gs>
              <a:gs pos="24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id-ID" sz="1600"/>
          </a:p>
        </p:txBody>
      </p:sp>
      <p:sp>
        <p:nvSpPr>
          <p:cNvPr id="12" name="Freeform 10"/>
          <p:cNvSpPr>
            <a:spLocks/>
          </p:cNvSpPr>
          <p:nvPr/>
        </p:nvSpPr>
        <p:spPr bwMode="auto">
          <a:xfrm>
            <a:off x="3344123" y="3730544"/>
            <a:ext cx="1368029" cy="950913"/>
          </a:xfrm>
          <a:custGeom>
            <a:avLst/>
            <a:gdLst>
              <a:gd name="T0" fmla="*/ 155 w 668"/>
              <a:gd name="T1" fmla="*/ 15 h 349"/>
              <a:gd name="T2" fmla="*/ 171 w 668"/>
              <a:gd name="T3" fmla="*/ 0 h 349"/>
              <a:gd name="T4" fmla="*/ 200 w 668"/>
              <a:gd name="T5" fmla="*/ 28 h 349"/>
              <a:gd name="T6" fmla="*/ 184 w 668"/>
              <a:gd name="T7" fmla="*/ 44 h 349"/>
              <a:gd name="T8" fmla="*/ 415 w 668"/>
              <a:gd name="T9" fmla="*/ 44 h 349"/>
              <a:gd name="T10" fmla="*/ 668 w 668"/>
              <a:gd name="T11" fmla="*/ 349 h 349"/>
              <a:gd name="T12" fmla="*/ 415 w 668"/>
              <a:gd name="T13" fmla="*/ 296 h 349"/>
              <a:gd name="T14" fmla="*/ 184 w 668"/>
              <a:gd name="T15" fmla="*/ 296 h 349"/>
              <a:gd name="T16" fmla="*/ 184 w 668"/>
              <a:gd name="T17" fmla="*/ 296 h 349"/>
              <a:gd name="T18" fmla="*/ 184 w 668"/>
              <a:gd name="T19" fmla="*/ 296 h 349"/>
              <a:gd name="T20" fmla="*/ 200 w 668"/>
              <a:gd name="T21" fmla="*/ 312 h 349"/>
              <a:gd name="T22" fmla="*/ 171 w 668"/>
              <a:gd name="T23" fmla="*/ 340 h 349"/>
              <a:gd name="T24" fmla="*/ 155 w 668"/>
              <a:gd name="T25" fmla="*/ 325 h 349"/>
              <a:gd name="T26" fmla="*/ 0 w 668"/>
              <a:gd name="T27" fmla="*/ 170 h 349"/>
              <a:gd name="T28" fmla="*/ 155 w 668"/>
              <a:gd name="T29" fmla="*/ 15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8" h="349">
                <a:moveTo>
                  <a:pt x="155" y="15"/>
                </a:moveTo>
                <a:cubicBezTo>
                  <a:pt x="171" y="0"/>
                  <a:pt x="171" y="0"/>
                  <a:pt x="171" y="0"/>
                </a:cubicBezTo>
                <a:cubicBezTo>
                  <a:pt x="200" y="28"/>
                  <a:pt x="200" y="28"/>
                  <a:pt x="200" y="28"/>
                </a:cubicBezTo>
                <a:cubicBezTo>
                  <a:pt x="184" y="44"/>
                  <a:pt x="184" y="44"/>
                  <a:pt x="184" y="44"/>
                </a:cubicBezTo>
                <a:cubicBezTo>
                  <a:pt x="415" y="44"/>
                  <a:pt x="415" y="44"/>
                  <a:pt x="415" y="44"/>
                </a:cubicBezTo>
                <a:cubicBezTo>
                  <a:pt x="643" y="44"/>
                  <a:pt x="668" y="296"/>
                  <a:pt x="668" y="349"/>
                </a:cubicBezTo>
                <a:cubicBezTo>
                  <a:pt x="655" y="294"/>
                  <a:pt x="496" y="296"/>
                  <a:pt x="415" y="296"/>
                </a:cubicBezTo>
                <a:cubicBezTo>
                  <a:pt x="184" y="296"/>
                  <a:pt x="184" y="296"/>
                  <a:pt x="184" y="296"/>
                </a:cubicBezTo>
                <a:cubicBezTo>
                  <a:pt x="184" y="296"/>
                  <a:pt x="184" y="296"/>
                  <a:pt x="184" y="296"/>
                </a:cubicBezTo>
                <a:cubicBezTo>
                  <a:pt x="184" y="296"/>
                  <a:pt x="184" y="296"/>
                  <a:pt x="184" y="296"/>
                </a:cubicBezTo>
                <a:cubicBezTo>
                  <a:pt x="200" y="312"/>
                  <a:pt x="200" y="312"/>
                  <a:pt x="200" y="312"/>
                </a:cubicBezTo>
                <a:cubicBezTo>
                  <a:pt x="171" y="340"/>
                  <a:pt x="171" y="340"/>
                  <a:pt x="171" y="340"/>
                </a:cubicBezTo>
                <a:cubicBezTo>
                  <a:pt x="155" y="325"/>
                  <a:pt x="155" y="325"/>
                  <a:pt x="155" y="325"/>
                </a:cubicBezTo>
                <a:cubicBezTo>
                  <a:pt x="0" y="170"/>
                  <a:pt x="0" y="170"/>
                  <a:pt x="0" y="170"/>
                </a:cubicBezTo>
                <a:lnTo>
                  <a:pt x="155" y="15"/>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id-ID" sz="1600"/>
          </a:p>
        </p:txBody>
      </p:sp>
      <p:sp>
        <p:nvSpPr>
          <p:cNvPr id="13" name="Freeform 11"/>
          <p:cNvSpPr>
            <a:spLocks/>
          </p:cNvSpPr>
          <p:nvPr/>
        </p:nvSpPr>
        <p:spPr bwMode="auto">
          <a:xfrm>
            <a:off x="4194230" y="5664120"/>
            <a:ext cx="517922" cy="543742"/>
          </a:xfrm>
          <a:custGeom>
            <a:avLst/>
            <a:gdLst>
              <a:gd name="T0" fmla="*/ 0 w 253"/>
              <a:gd name="T1" fmla="*/ 54 h 348"/>
              <a:gd name="T2" fmla="*/ 0 w 253"/>
              <a:gd name="T3" fmla="*/ 348 h 348"/>
              <a:gd name="T4" fmla="*/ 253 w 253"/>
              <a:gd name="T5" fmla="*/ 348 h 348"/>
              <a:gd name="T6" fmla="*/ 253 w 253"/>
              <a:gd name="T7" fmla="*/ 2 h 348"/>
              <a:gd name="T8" fmla="*/ 0 w 253"/>
              <a:gd name="T9" fmla="*/ 54 h 348"/>
            </a:gdLst>
            <a:ahLst/>
            <a:cxnLst>
              <a:cxn ang="0">
                <a:pos x="T0" y="T1"/>
              </a:cxn>
              <a:cxn ang="0">
                <a:pos x="T2" y="T3"/>
              </a:cxn>
              <a:cxn ang="0">
                <a:pos x="T4" y="T5"/>
              </a:cxn>
              <a:cxn ang="0">
                <a:pos x="T6" y="T7"/>
              </a:cxn>
              <a:cxn ang="0">
                <a:pos x="T8" y="T9"/>
              </a:cxn>
            </a:cxnLst>
            <a:rect l="0" t="0" r="r" b="b"/>
            <a:pathLst>
              <a:path w="253" h="348">
                <a:moveTo>
                  <a:pt x="0" y="54"/>
                </a:moveTo>
                <a:cubicBezTo>
                  <a:pt x="0" y="348"/>
                  <a:pt x="0" y="348"/>
                  <a:pt x="0" y="348"/>
                </a:cubicBezTo>
                <a:cubicBezTo>
                  <a:pt x="253" y="348"/>
                  <a:pt x="253" y="348"/>
                  <a:pt x="253" y="348"/>
                </a:cubicBezTo>
                <a:cubicBezTo>
                  <a:pt x="253" y="2"/>
                  <a:pt x="253" y="2"/>
                  <a:pt x="253" y="2"/>
                </a:cubicBezTo>
                <a:cubicBezTo>
                  <a:pt x="172" y="2"/>
                  <a:pt x="13" y="0"/>
                  <a:pt x="0" y="54"/>
                </a:cubicBezTo>
                <a:close/>
              </a:path>
            </a:pathLst>
          </a:custGeom>
          <a:gradFill flip="none" rotWithShape="1">
            <a:gsLst>
              <a:gs pos="100000">
                <a:schemeClr val="accent1"/>
              </a:gs>
              <a:gs pos="2400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id-ID" sz="1600"/>
          </a:p>
        </p:txBody>
      </p:sp>
      <p:sp>
        <p:nvSpPr>
          <p:cNvPr id="14" name="Freeform 12"/>
          <p:cNvSpPr>
            <a:spLocks/>
          </p:cNvSpPr>
          <p:nvPr/>
        </p:nvSpPr>
        <p:spPr bwMode="auto">
          <a:xfrm>
            <a:off x="4194229" y="4872135"/>
            <a:ext cx="1366838" cy="952500"/>
          </a:xfrm>
          <a:custGeom>
            <a:avLst/>
            <a:gdLst>
              <a:gd name="T0" fmla="*/ 513 w 668"/>
              <a:gd name="T1" fmla="*/ 16 h 349"/>
              <a:gd name="T2" fmla="*/ 497 w 668"/>
              <a:gd name="T3" fmla="*/ 0 h 349"/>
              <a:gd name="T4" fmla="*/ 468 w 668"/>
              <a:gd name="T5" fmla="*/ 29 h 349"/>
              <a:gd name="T6" fmla="*/ 484 w 668"/>
              <a:gd name="T7" fmla="*/ 44 h 349"/>
              <a:gd name="T8" fmla="*/ 253 w 668"/>
              <a:gd name="T9" fmla="*/ 44 h 349"/>
              <a:gd name="T10" fmla="*/ 0 w 668"/>
              <a:gd name="T11" fmla="*/ 349 h 349"/>
              <a:gd name="T12" fmla="*/ 253 w 668"/>
              <a:gd name="T13" fmla="*/ 297 h 349"/>
              <a:gd name="T14" fmla="*/ 484 w 668"/>
              <a:gd name="T15" fmla="*/ 297 h 349"/>
              <a:gd name="T16" fmla="*/ 484 w 668"/>
              <a:gd name="T17" fmla="*/ 297 h 349"/>
              <a:gd name="T18" fmla="*/ 484 w 668"/>
              <a:gd name="T19" fmla="*/ 297 h 349"/>
              <a:gd name="T20" fmla="*/ 468 w 668"/>
              <a:gd name="T21" fmla="*/ 312 h 349"/>
              <a:gd name="T22" fmla="*/ 497 w 668"/>
              <a:gd name="T23" fmla="*/ 341 h 349"/>
              <a:gd name="T24" fmla="*/ 513 w 668"/>
              <a:gd name="T25" fmla="*/ 325 h 349"/>
              <a:gd name="T26" fmla="*/ 668 w 668"/>
              <a:gd name="T27" fmla="*/ 171 h 349"/>
              <a:gd name="T28" fmla="*/ 513 w 668"/>
              <a:gd name="T29" fmla="*/ 1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8" h="349">
                <a:moveTo>
                  <a:pt x="513" y="16"/>
                </a:moveTo>
                <a:cubicBezTo>
                  <a:pt x="497" y="0"/>
                  <a:pt x="497" y="0"/>
                  <a:pt x="497" y="0"/>
                </a:cubicBezTo>
                <a:cubicBezTo>
                  <a:pt x="468" y="29"/>
                  <a:pt x="468" y="29"/>
                  <a:pt x="468" y="29"/>
                </a:cubicBezTo>
                <a:cubicBezTo>
                  <a:pt x="484" y="44"/>
                  <a:pt x="484" y="44"/>
                  <a:pt x="484" y="44"/>
                </a:cubicBezTo>
                <a:cubicBezTo>
                  <a:pt x="253" y="44"/>
                  <a:pt x="253" y="44"/>
                  <a:pt x="253" y="44"/>
                </a:cubicBezTo>
                <a:cubicBezTo>
                  <a:pt x="25" y="44"/>
                  <a:pt x="0" y="297"/>
                  <a:pt x="0" y="349"/>
                </a:cubicBezTo>
                <a:cubicBezTo>
                  <a:pt x="13" y="295"/>
                  <a:pt x="172" y="297"/>
                  <a:pt x="253" y="297"/>
                </a:cubicBezTo>
                <a:cubicBezTo>
                  <a:pt x="484" y="297"/>
                  <a:pt x="484" y="297"/>
                  <a:pt x="484" y="297"/>
                </a:cubicBezTo>
                <a:cubicBezTo>
                  <a:pt x="484" y="297"/>
                  <a:pt x="484" y="297"/>
                  <a:pt x="484" y="297"/>
                </a:cubicBezTo>
                <a:cubicBezTo>
                  <a:pt x="484" y="297"/>
                  <a:pt x="484" y="297"/>
                  <a:pt x="484" y="297"/>
                </a:cubicBezTo>
                <a:cubicBezTo>
                  <a:pt x="468" y="312"/>
                  <a:pt x="468" y="312"/>
                  <a:pt x="468" y="312"/>
                </a:cubicBezTo>
                <a:cubicBezTo>
                  <a:pt x="497" y="341"/>
                  <a:pt x="497" y="341"/>
                  <a:pt x="497" y="341"/>
                </a:cubicBezTo>
                <a:cubicBezTo>
                  <a:pt x="513" y="325"/>
                  <a:pt x="513" y="325"/>
                  <a:pt x="513" y="325"/>
                </a:cubicBezTo>
                <a:cubicBezTo>
                  <a:pt x="668" y="171"/>
                  <a:pt x="668" y="171"/>
                  <a:pt x="668" y="171"/>
                </a:cubicBezTo>
                <a:lnTo>
                  <a:pt x="513" y="16"/>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sz="1600"/>
          </a:p>
        </p:txBody>
      </p:sp>
      <p:sp>
        <p:nvSpPr>
          <p:cNvPr id="15" name="TextBox 14"/>
          <p:cNvSpPr txBox="1"/>
          <p:nvPr/>
        </p:nvSpPr>
        <p:spPr>
          <a:xfrm>
            <a:off x="5660917" y="5127551"/>
            <a:ext cx="1447907" cy="400110"/>
          </a:xfrm>
          <a:prstGeom prst="rect">
            <a:avLst/>
          </a:prstGeom>
          <a:noFill/>
        </p:spPr>
        <p:txBody>
          <a:bodyPr wrap="none" rtlCol="0">
            <a:spAutoFit/>
          </a:bodyPr>
          <a:lstStyle/>
          <a:p>
            <a:r>
              <a:rPr lang="id-ID" sz="2000" b="1" dirty="0" smtClean="0">
                <a:solidFill>
                  <a:schemeClr val="tx2">
                    <a:lumMod val="75000"/>
                  </a:schemeClr>
                </a:solidFill>
                <a:latin typeface="Arial"/>
                <a:cs typeface="Arial"/>
              </a:rPr>
              <a:t>STAFFING</a:t>
            </a:r>
            <a:endParaRPr lang="id-ID" sz="2000" b="1" dirty="0">
              <a:solidFill>
                <a:schemeClr val="tx2">
                  <a:lumMod val="75000"/>
                </a:schemeClr>
              </a:solidFill>
              <a:latin typeface="Arial"/>
              <a:cs typeface="Arial"/>
            </a:endParaRPr>
          </a:p>
        </p:txBody>
      </p:sp>
      <p:sp>
        <p:nvSpPr>
          <p:cNvPr id="16" name="Rectangle 15"/>
          <p:cNvSpPr/>
          <p:nvPr/>
        </p:nvSpPr>
        <p:spPr>
          <a:xfrm>
            <a:off x="5660917" y="5428731"/>
            <a:ext cx="3213440" cy="707886"/>
          </a:xfrm>
          <a:prstGeom prst="rect">
            <a:avLst/>
          </a:prstGeom>
        </p:spPr>
        <p:txBody>
          <a:bodyPr wrap="square">
            <a:spAutoFit/>
          </a:bodyPr>
          <a:lstStyle/>
          <a:p>
            <a:r>
              <a:rPr lang="id-ID" sz="2000" dirty="0" smtClean="0">
                <a:latin typeface="Arial"/>
                <a:cs typeface="Arial"/>
              </a:rPr>
              <a:t>Provide dedicated staff time to pathways</a:t>
            </a:r>
            <a:endParaRPr lang="id-ID" sz="2000" dirty="0">
              <a:latin typeface="Arial"/>
              <a:cs typeface="Arial"/>
            </a:endParaRPr>
          </a:p>
        </p:txBody>
      </p:sp>
      <p:sp>
        <p:nvSpPr>
          <p:cNvPr id="17" name="TextBox 16"/>
          <p:cNvSpPr txBox="1"/>
          <p:nvPr/>
        </p:nvSpPr>
        <p:spPr>
          <a:xfrm>
            <a:off x="607839" y="3834490"/>
            <a:ext cx="2689532" cy="707886"/>
          </a:xfrm>
          <a:prstGeom prst="rect">
            <a:avLst/>
          </a:prstGeom>
          <a:noFill/>
        </p:spPr>
        <p:txBody>
          <a:bodyPr wrap="square" rtlCol="0">
            <a:spAutoFit/>
          </a:bodyPr>
          <a:lstStyle/>
          <a:p>
            <a:r>
              <a:rPr lang="id-ID" sz="2000" b="1" dirty="0" smtClean="0">
                <a:solidFill>
                  <a:schemeClr val="accent2">
                    <a:lumMod val="50000"/>
                  </a:schemeClr>
                </a:solidFill>
                <a:latin typeface="Arial"/>
                <a:cs typeface="Arial"/>
              </a:rPr>
              <a:t>CURRICULAR CONNECTION</a:t>
            </a:r>
            <a:endParaRPr lang="id-ID" sz="2000" b="1" dirty="0">
              <a:solidFill>
                <a:schemeClr val="accent2">
                  <a:lumMod val="50000"/>
                </a:schemeClr>
              </a:solidFill>
              <a:latin typeface="Arial"/>
              <a:cs typeface="Arial"/>
            </a:endParaRPr>
          </a:p>
        </p:txBody>
      </p:sp>
      <p:sp>
        <p:nvSpPr>
          <p:cNvPr id="18" name="Rectangle 17"/>
          <p:cNvSpPr/>
          <p:nvPr/>
        </p:nvSpPr>
        <p:spPr>
          <a:xfrm>
            <a:off x="607839" y="4460257"/>
            <a:ext cx="2912060" cy="1015663"/>
          </a:xfrm>
          <a:prstGeom prst="rect">
            <a:avLst/>
          </a:prstGeom>
        </p:spPr>
        <p:txBody>
          <a:bodyPr wrap="square">
            <a:spAutoFit/>
          </a:bodyPr>
          <a:lstStyle/>
          <a:p>
            <a:r>
              <a:rPr lang="en-US" sz="2000" dirty="0" smtClean="0">
                <a:latin typeface="Arial"/>
                <a:cs typeface="Arial"/>
              </a:rPr>
              <a:t>Skills mapping and curricular alignment in pathways development</a:t>
            </a:r>
            <a:endParaRPr lang="en-US" sz="2000" dirty="0">
              <a:latin typeface="Arial"/>
              <a:cs typeface="Arial"/>
            </a:endParaRPr>
          </a:p>
        </p:txBody>
      </p:sp>
      <p:sp>
        <p:nvSpPr>
          <p:cNvPr id="19" name="TextBox 18"/>
          <p:cNvSpPr txBox="1"/>
          <p:nvPr/>
        </p:nvSpPr>
        <p:spPr>
          <a:xfrm>
            <a:off x="5660917" y="2691931"/>
            <a:ext cx="3163569" cy="707886"/>
          </a:xfrm>
          <a:prstGeom prst="rect">
            <a:avLst/>
          </a:prstGeom>
          <a:noFill/>
        </p:spPr>
        <p:txBody>
          <a:bodyPr wrap="square" rtlCol="0">
            <a:spAutoFit/>
          </a:bodyPr>
          <a:lstStyle/>
          <a:p>
            <a:r>
              <a:rPr lang="id-ID" sz="2000" b="1" dirty="0" smtClean="0">
                <a:solidFill>
                  <a:schemeClr val="accent3">
                    <a:lumMod val="50000"/>
                  </a:schemeClr>
                </a:solidFill>
                <a:latin typeface="Arial"/>
                <a:cs typeface="Arial"/>
              </a:rPr>
              <a:t>LEARNING OPPORTUNITIES</a:t>
            </a:r>
            <a:endParaRPr lang="id-ID" sz="2000" b="1" dirty="0">
              <a:solidFill>
                <a:schemeClr val="accent3">
                  <a:lumMod val="50000"/>
                </a:schemeClr>
              </a:solidFill>
              <a:latin typeface="Arial"/>
              <a:cs typeface="Arial"/>
            </a:endParaRPr>
          </a:p>
        </p:txBody>
      </p:sp>
      <p:sp>
        <p:nvSpPr>
          <p:cNvPr id="20" name="Rectangle 19"/>
          <p:cNvSpPr/>
          <p:nvPr/>
        </p:nvSpPr>
        <p:spPr>
          <a:xfrm>
            <a:off x="5660917" y="3336720"/>
            <a:ext cx="3163569" cy="707886"/>
          </a:xfrm>
          <a:prstGeom prst="rect">
            <a:avLst/>
          </a:prstGeom>
        </p:spPr>
        <p:txBody>
          <a:bodyPr wrap="square">
            <a:spAutoFit/>
          </a:bodyPr>
          <a:lstStyle/>
          <a:p>
            <a:r>
              <a:rPr lang="id-ID" sz="2000" dirty="0" smtClean="0">
                <a:latin typeface="Arial"/>
                <a:cs typeface="Arial"/>
              </a:rPr>
              <a:t>Provide WBL experiences for all pathways students </a:t>
            </a:r>
            <a:endParaRPr lang="id-ID" sz="2000" dirty="0">
              <a:latin typeface="Arial"/>
              <a:cs typeface="Arial"/>
            </a:endParaRPr>
          </a:p>
        </p:txBody>
      </p:sp>
      <p:sp>
        <p:nvSpPr>
          <p:cNvPr id="21" name="TextBox 20"/>
          <p:cNvSpPr txBox="1"/>
          <p:nvPr/>
        </p:nvSpPr>
        <p:spPr>
          <a:xfrm>
            <a:off x="657708" y="1722633"/>
            <a:ext cx="2422803" cy="400110"/>
          </a:xfrm>
          <a:prstGeom prst="rect">
            <a:avLst/>
          </a:prstGeom>
          <a:noFill/>
        </p:spPr>
        <p:txBody>
          <a:bodyPr wrap="square" rtlCol="0">
            <a:spAutoFit/>
          </a:bodyPr>
          <a:lstStyle/>
          <a:p>
            <a:r>
              <a:rPr lang="id-ID" sz="2000" b="1" dirty="0" smtClean="0">
                <a:solidFill>
                  <a:schemeClr val="accent4">
                    <a:lumMod val="50000"/>
                  </a:schemeClr>
                </a:solidFill>
                <a:latin typeface="Arial"/>
                <a:cs typeface="Arial"/>
              </a:rPr>
              <a:t>PARTNERSHIP</a:t>
            </a:r>
            <a:endParaRPr lang="id-ID" sz="2000" b="1" dirty="0">
              <a:solidFill>
                <a:schemeClr val="accent4">
                  <a:lumMod val="50000"/>
                </a:schemeClr>
              </a:solidFill>
              <a:latin typeface="Arial"/>
              <a:cs typeface="Arial"/>
            </a:endParaRPr>
          </a:p>
        </p:txBody>
      </p:sp>
      <p:sp>
        <p:nvSpPr>
          <p:cNvPr id="22" name="Rectangle 21"/>
          <p:cNvSpPr/>
          <p:nvPr/>
        </p:nvSpPr>
        <p:spPr>
          <a:xfrm>
            <a:off x="657709" y="2043936"/>
            <a:ext cx="2472673" cy="1323439"/>
          </a:xfrm>
          <a:prstGeom prst="rect">
            <a:avLst/>
          </a:prstGeom>
        </p:spPr>
        <p:txBody>
          <a:bodyPr wrap="square">
            <a:spAutoFit/>
          </a:bodyPr>
          <a:lstStyle/>
          <a:p>
            <a:r>
              <a:rPr lang="id-ID" sz="2000" dirty="0" smtClean="0">
                <a:latin typeface="Arial"/>
                <a:cs typeface="Arial"/>
              </a:rPr>
              <a:t>Develop formal partnerships with education (K-12 and postsecondary)</a:t>
            </a:r>
            <a:endParaRPr lang="id-ID" sz="2000" dirty="0">
              <a:latin typeface="Arial"/>
              <a:cs typeface="Arial"/>
            </a:endParaRPr>
          </a:p>
        </p:txBody>
      </p:sp>
      <p:sp>
        <p:nvSpPr>
          <p:cNvPr id="3" name="Title 2"/>
          <p:cNvSpPr>
            <a:spLocks noGrp="1"/>
          </p:cNvSpPr>
          <p:nvPr>
            <p:ph type="title"/>
          </p:nvPr>
        </p:nvSpPr>
        <p:spPr>
          <a:xfrm>
            <a:off x="607839" y="274638"/>
            <a:ext cx="5871096" cy="868362"/>
          </a:xfrm>
        </p:spPr>
        <p:txBody>
          <a:bodyPr>
            <a:normAutofit/>
          </a:bodyPr>
          <a:lstStyle/>
          <a:p>
            <a:r>
              <a:rPr lang="en-US" sz="1800" dirty="0" err="1" smtClean="0"/>
              <a:t>Ccpt</a:t>
            </a:r>
            <a:r>
              <a:rPr lang="en-US" sz="1800" dirty="0" smtClean="0"/>
              <a:t> employer responsibilities</a:t>
            </a:r>
            <a:endParaRPr lang="en-US" sz="1800" dirty="0"/>
          </a:p>
        </p:txBody>
      </p:sp>
    </p:spTree>
    <p:extLst>
      <p:ext uri="{BB962C8B-B14F-4D97-AF65-F5344CB8AC3E}">
        <p14:creationId xmlns:p14="http://schemas.microsoft.com/office/powerpoint/2010/main" val="23349749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WBL-related outcomes: </a:t>
            </a:r>
            <a:br>
              <a:rPr lang="en-US" sz="1800" dirty="0" smtClean="0"/>
            </a:br>
            <a:r>
              <a:rPr lang="en-US" sz="1800" dirty="0" smtClean="0"/>
              <a:t>Career Academies</a:t>
            </a:r>
            <a:endParaRPr lang="id-ID" sz="1800" dirty="0"/>
          </a:p>
        </p:txBody>
      </p:sp>
      <p:grpSp>
        <p:nvGrpSpPr>
          <p:cNvPr id="3" name="Group 2"/>
          <p:cNvGrpSpPr/>
          <p:nvPr/>
        </p:nvGrpSpPr>
        <p:grpSpPr>
          <a:xfrm>
            <a:off x="4811497" y="3702160"/>
            <a:ext cx="3896916" cy="2759869"/>
            <a:chOff x="5682017" y="2374479"/>
            <a:chExt cx="5195888" cy="3679825"/>
          </a:xfrm>
          <a:solidFill>
            <a:schemeClr val="accent3">
              <a:lumMod val="50000"/>
            </a:schemeClr>
          </a:solidFill>
        </p:grpSpPr>
        <p:sp>
          <p:nvSpPr>
            <p:cNvPr id="4" name="Freeform 3"/>
            <p:cNvSpPr>
              <a:spLocks/>
            </p:cNvSpPr>
            <p:nvPr/>
          </p:nvSpPr>
          <p:spPr bwMode="auto">
            <a:xfrm>
              <a:off x="5761392" y="3709567"/>
              <a:ext cx="5037138" cy="2270125"/>
            </a:xfrm>
            <a:custGeom>
              <a:avLst/>
              <a:gdLst>
                <a:gd name="T0" fmla="*/ 1317 w 1341"/>
                <a:gd name="T1" fmla="*/ 5 h 604"/>
                <a:gd name="T2" fmla="*/ 1289 w 1341"/>
                <a:gd name="T3" fmla="*/ 4 h 604"/>
                <a:gd name="T4" fmla="*/ 1266 w 1341"/>
                <a:gd name="T5" fmla="*/ 19 h 604"/>
                <a:gd name="T6" fmla="*/ 590 w 1341"/>
                <a:gd name="T7" fmla="*/ 515 h 604"/>
                <a:gd name="T8" fmla="*/ 579 w 1341"/>
                <a:gd name="T9" fmla="*/ 517 h 604"/>
                <a:gd name="T10" fmla="*/ 24 w 1341"/>
                <a:gd name="T11" fmla="*/ 210 h 604"/>
                <a:gd name="T12" fmla="*/ 15 w 1341"/>
                <a:gd name="T13" fmla="*/ 260 h 604"/>
                <a:gd name="T14" fmla="*/ 0 w 1341"/>
                <a:gd name="T15" fmla="*/ 275 h 604"/>
                <a:gd name="T16" fmla="*/ 596 w 1341"/>
                <a:gd name="T17" fmla="*/ 604 h 604"/>
                <a:gd name="T18" fmla="*/ 1301 w 1341"/>
                <a:gd name="T19" fmla="*/ 88 h 604"/>
                <a:gd name="T20" fmla="*/ 1301 w 1341"/>
                <a:gd name="T21" fmla="*/ 87 h 604"/>
                <a:gd name="T22" fmla="*/ 1322 w 1341"/>
                <a:gd name="T23" fmla="*/ 69 h 604"/>
                <a:gd name="T24" fmla="*/ 1317 w 1341"/>
                <a:gd name="T25" fmla="*/ 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1" h="604">
                  <a:moveTo>
                    <a:pt x="1317" y="5"/>
                  </a:moveTo>
                  <a:cubicBezTo>
                    <a:pt x="1311" y="3"/>
                    <a:pt x="1299" y="0"/>
                    <a:pt x="1289" y="4"/>
                  </a:cubicBezTo>
                  <a:cubicBezTo>
                    <a:pt x="1278" y="10"/>
                    <a:pt x="1266" y="19"/>
                    <a:pt x="1266" y="19"/>
                  </a:cubicBezTo>
                  <a:cubicBezTo>
                    <a:pt x="590" y="515"/>
                    <a:pt x="590" y="515"/>
                    <a:pt x="590" y="515"/>
                  </a:cubicBezTo>
                  <a:cubicBezTo>
                    <a:pt x="586" y="518"/>
                    <a:pt x="582" y="519"/>
                    <a:pt x="579" y="517"/>
                  </a:cubicBezTo>
                  <a:cubicBezTo>
                    <a:pt x="24" y="210"/>
                    <a:pt x="24" y="210"/>
                    <a:pt x="24" y="210"/>
                  </a:cubicBezTo>
                  <a:cubicBezTo>
                    <a:pt x="31" y="225"/>
                    <a:pt x="29" y="244"/>
                    <a:pt x="15" y="260"/>
                  </a:cubicBezTo>
                  <a:cubicBezTo>
                    <a:pt x="11" y="265"/>
                    <a:pt x="6" y="270"/>
                    <a:pt x="0" y="275"/>
                  </a:cubicBezTo>
                  <a:cubicBezTo>
                    <a:pt x="596" y="604"/>
                    <a:pt x="596" y="604"/>
                    <a:pt x="596" y="604"/>
                  </a:cubicBezTo>
                  <a:cubicBezTo>
                    <a:pt x="1301" y="88"/>
                    <a:pt x="1301" y="88"/>
                    <a:pt x="1301" y="88"/>
                  </a:cubicBezTo>
                  <a:cubicBezTo>
                    <a:pt x="1301" y="87"/>
                    <a:pt x="1301" y="87"/>
                    <a:pt x="1301" y="87"/>
                  </a:cubicBezTo>
                  <a:cubicBezTo>
                    <a:pt x="1310" y="81"/>
                    <a:pt x="1317" y="75"/>
                    <a:pt x="1322" y="69"/>
                  </a:cubicBezTo>
                  <a:cubicBezTo>
                    <a:pt x="1341" y="46"/>
                    <a:pt x="1338" y="18"/>
                    <a:pt x="1317" y="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 name="Freeform 4"/>
            <p:cNvSpPr>
              <a:spLocks/>
            </p:cNvSpPr>
            <p:nvPr/>
          </p:nvSpPr>
          <p:spPr bwMode="auto">
            <a:xfrm>
              <a:off x="5682017" y="2374479"/>
              <a:ext cx="5195888" cy="3679825"/>
            </a:xfrm>
            <a:custGeom>
              <a:avLst/>
              <a:gdLst>
                <a:gd name="T0" fmla="*/ 1352 w 1383"/>
                <a:gd name="T1" fmla="*/ 346 h 979"/>
                <a:gd name="T2" fmla="*/ 1351 w 1383"/>
                <a:gd name="T3" fmla="*/ 344 h 979"/>
                <a:gd name="T4" fmla="*/ 1349 w 1383"/>
                <a:gd name="T5" fmla="*/ 343 h 979"/>
                <a:gd name="T6" fmla="*/ 731 w 1383"/>
                <a:gd name="T7" fmla="*/ 2 h 979"/>
                <a:gd name="T8" fmla="*/ 720 w 1383"/>
                <a:gd name="T9" fmla="*/ 4 h 979"/>
                <a:gd name="T10" fmla="*/ 317 w 1383"/>
                <a:gd name="T11" fmla="*/ 299 h 979"/>
                <a:gd name="T12" fmla="*/ 315 w 1383"/>
                <a:gd name="T13" fmla="*/ 301 h 979"/>
                <a:gd name="T14" fmla="*/ 315 w 1383"/>
                <a:gd name="T15" fmla="*/ 301 h 979"/>
                <a:gd name="T16" fmla="*/ 4 w 1383"/>
                <a:gd name="T17" fmla="*/ 528 h 979"/>
                <a:gd name="T18" fmla="*/ 2 w 1383"/>
                <a:gd name="T19" fmla="*/ 530 h 979"/>
                <a:gd name="T20" fmla="*/ 0 w 1383"/>
                <a:gd name="T21" fmla="*/ 536 h 979"/>
                <a:gd name="T22" fmla="*/ 3 w 1383"/>
                <a:gd name="T23" fmla="*/ 542 h 979"/>
                <a:gd name="T24" fmla="*/ 81 w 1383"/>
                <a:gd name="T25" fmla="*/ 585 h 979"/>
                <a:gd name="T26" fmla="*/ 600 w 1383"/>
                <a:gd name="T27" fmla="*/ 872 h 979"/>
                <a:gd name="T28" fmla="*/ 611 w 1383"/>
                <a:gd name="T29" fmla="*/ 870 h 979"/>
                <a:gd name="T30" fmla="*/ 840 w 1383"/>
                <a:gd name="T31" fmla="*/ 702 h 979"/>
                <a:gd name="T32" fmla="*/ 840 w 1383"/>
                <a:gd name="T33" fmla="*/ 702 h 979"/>
                <a:gd name="T34" fmla="*/ 857 w 1383"/>
                <a:gd name="T35" fmla="*/ 690 h 979"/>
                <a:gd name="T36" fmla="*/ 857 w 1383"/>
                <a:gd name="T37" fmla="*/ 690 h 979"/>
                <a:gd name="T38" fmla="*/ 924 w 1383"/>
                <a:gd name="T39" fmla="*/ 641 h 979"/>
                <a:gd name="T40" fmla="*/ 924 w 1383"/>
                <a:gd name="T41" fmla="*/ 641 h 979"/>
                <a:gd name="T42" fmla="*/ 1025 w 1383"/>
                <a:gd name="T43" fmla="*/ 567 h 979"/>
                <a:gd name="T44" fmla="*/ 1025 w 1383"/>
                <a:gd name="T45" fmla="*/ 567 h 979"/>
                <a:gd name="T46" fmla="*/ 1287 w 1383"/>
                <a:gd name="T47" fmla="*/ 374 h 979"/>
                <a:gd name="T48" fmla="*/ 1310 w 1383"/>
                <a:gd name="T49" fmla="*/ 359 h 979"/>
                <a:gd name="T50" fmla="*/ 1338 w 1383"/>
                <a:gd name="T51" fmla="*/ 360 h 979"/>
                <a:gd name="T52" fmla="*/ 1343 w 1383"/>
                <a:gd name="T53" fmla="*/ 424 h 979"/>
                <a:gd name="T54" fmla="*/ 1322 w 1383"/>
                <a:gd name="T55" fmla="*/ 442 h 979"/>
                <a:gd name="T56" fmla="*/ 1322 w 1383"/>
                <a:gd name="T57" fmla="*/ 443 h 979"/>
                <a:gd name="T58" fmla="*/ 913 w 1383"/>
                <a:gd name="T59" fmla="*/ 742 h 979"/>
                <a:gd name="T60" fmla="*/ 913 w 1383"/>
                <a:gd name="T61" fmla="*/ 743 h 979"/>
                <a:gd name="T62" fmla="*/ 617 w 1383"/>
                <a:gd name="T63" fmla="*/ 959 h 979"/>
                <a:gd name="T64" fmla="*/ 21 w 1383"/>
                <a:gd name="T65" fmla="*/ 630 h 979"/>
                <a:gd name="T66" fmla="*/ 21 w 1383"/>
                <a:gd name="T67" fmla="*/ 629 h 979"/>
                <a:gd name="T68" fmla="*/ 12 w 1383"/>
                <a:gd name="T69" fmla="*/ 636 h 979"/>
                <a:gd name="T70" fmla="*/ 13 w 1383"/>
                <a:gd name="T71" fmla="*/ 648 h 979"/>
                <a:gd name="T72" fmla="*/ 610 w 1383"/>
                <a:gd name="T73" fmla="*/ 978 h 979"/>
                <a:gd name="T74" fmla="*/ 621 w 1383"/>
                <a:gd name="T75" fmla="*/ 976 h 979"/>
                <a:gd name="T76" fmla="*/ 1024 w 1383"/>
                <a:gd name="T77" fmla="*/ 681 h 979"/>
                <a:gd name="T78" fmla="*/ 1026 w 1383"/>
                <a:gd name="T79" fmla="*/ 679 h 979"/>
                <a:gd name="T80" fmla="*/ 1026 w 1383"/>
                <a:gd name="T81" fmla="*/ 679 h 979"/>
                <a:gd name="T82" fmla="*/ 1337 w 1383"/>
                <a:gd name="T83" fmla="*/ 451 h 979"/>
                <a:gd name="T84" fmla="*/ 1339 w 1383"/>
                <a:gd name="T85" fmla="*/ 450 h 979"/>
                <a:gd name="T86" fmla="*/ 1357 w 1383"/>
                <a:gd name="T87" fmla="*/ 432 h 979"/>
                <a:gd name="T88" fmla="*/ 1352 w 1383"/>
                <a:gd name="T89" fmla="*/ 346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3" h="979">
                  <a:moveTo>
                    <a:pt x="1352" y="346"/>
                  </a:moveTo>
                  <a:cubicBezTo>
                    <a:pt x="1352" y="345"/>
                    <a:pt x="1351" y="345"/>
                    <a:pt x="1351" y="344"/>
                  </a:cubicBezTo>
                  <a:cubicBezTo>
                    <a:pt x="1349" y="343"/>
                    <a:pt x="1349" y="343"/>
                    <a:pt x="1349" y="343"/>
                  </a:cubicBezTo>
                  <a:cubicBezTo>
                    <a:pt x="731" y="2"/>
                    <a:pt x="731" y="2"/>
                    <a:pt x="731" y="2"/>
                  </a:cubicBezTo>
                  <a:cubicBezTo>
                    <a:pt x="728" y="0"/>
                    <a:pt x="724" y="1"/>
                    <a:pt x="720" y="4"/>
                  </a:cubicBezTo>
                  <a:cubicBezTo>
                    <a:pt x="317" y="299"/>
                    <a:pt x="317" y="299"/>
                    <a:pt x="317" y="299"/>
                  </a:cubicBezTo>
                  <a:cubicBezTo>
                    <a:pt x="316" y="299"/>
                    <a:pt x="316" y="300"/>
                    <a:pt x="315" y="301"/>
                  </a:cubicBezTo>
                  <a:cubicBezTo>
                    <a:pt x="315" y="301"/>
                    <a:pt x="315" y="301"/>
                    <a:pt x="315" y="301"/>
                  </a:cubicBezTo>
                  <a:cubicBezTo>
                    <a:pt x="4" y="528"/>
                    <a:pt x="4" y="528"/>
                    <a:pt x="4" y="528"/>
                  </a:cubicBezTo>
                  <a:cubicBezTo>
                    <a:pt x="4" y="529"/>
                    <a:pt x="3" y="530"/>
                    <a:pt x="2" y="530"/>
                  </a:cubicBezTo>
                  <a:cubicBezTo>
                    <a:pt x="1" y="532"/>
                    <a:pt x="0" y="534"/>
                    <a:pt x="0" y="536"/>
                  </a:cubicBezTo>
                  <a:cubicBezTo>
                    <a:pt x="0" y="538"/>
                    <a:pt x="1" y="541"/>
                    <a:pt x="3" y="542"/>
                  </a:cubicBezTo>
                  <a:cubicBezTo>
                    <a:pt x="81" y="585"/>
                    <a:pt x="81" y="585"/>
                    <a:pt x="81" y="585"/>
                  </a:cubicBezTo>
                  <a:cubicBezTo>
                    <a:pt x="600" y="872"/>
                    <a:pt x="600" y="872"/>
                    <a:pt x="600" y="872"/>
                  </a:cubicBezTo>
                  <a:cubicBezTo>
                    <a:pt x="603" y="874"/>
                    <a:pt x="607" y="873"/>
                    <a:pt x="611" y="870"/>
                  </a:cubicBezTo>
                  <a:cubicBezTo>
                    <a:pt x="840" y="702"/>
                    <a:pt x="840" y="702"/>
                    <a:pt x="840" y="702"/>
                  </a:cubicBezTo>
                  <a:cubicBezTo>
                    <a:pt x="840" y="702"/>
                    <a:pt x="840" y="702"/>
                    <a:pt x="840" y="702"/>
                  </a:cubicBezTo>
                  <a:cubicBezTo>
                    <a:pt x="857" y="690"/>
                    <a:pt x="857" y="690"/>
                    <a:pt x="857" y="690"/>
                  </a:cubicBezTo>
                  <a:cubicBezTo>
                    <a:pt x="857" y="690"/>
                    <a:pt x="857" y="690"/>
                    <a:pt x="857" y="690"/>
                  </a:cubicBezTo>
                  <a:cubicBezTo>
                    <a:pt x="924" y="641"/>
                    <a:pt x="924" y="641"/>
                    <a:pt x="924" y="641"/>
                  </a:cubicBezTo>
                  <a:cubicBezTo>
                    <a:pt x="924" y="641"/>
                    <a:pt x="924" y="641"/>
                    <a:pt x="924" y="641"/>
                  </a:cubicBezTo>
                  <a:cubicBezTo>
                    <a:pt x="1025" y="567"/>
                    <a:pt x="1025" y="567"/>
                    <a:pt x="1025" y="567"/>
                  </a:cubicBezTo>
                  <a:cubicBezTo>
                    <a:pt x="1025" y="567"/>
                    <a:pt x="1025" y="567"/>
                    <a:pt x="1025" y="567"/>
                  </a:cubicBezTo>
                  <a:cubicBezTo>
                    <a:pt x="1287" y="374"/>
                    <a:pt x="1287" y="374"/>
                    <a:pt x="1287" y="374"/>
                  </a:cubicBezTo>
                  <a:cubicBezTo>
                    <a:pt x="1287" y="374"/>
                    <a:pt x="1299" y="365"/>
                    <a:pt x="1310" y="359"/>
                  </a:cubicBezTo>
                  <a:cubicBezTo>
                    <a:pt x="1320" y="355"/>
                    <a:pt x="1332" y="358"/>
                    <a:pt x="1338" y="360"/>
                  </a:cubicBezTo>
                  <a:cubicBezTo>
                    <a:pt x="1359" y="373"/>
                    <a:pt x="1362" y="401"/>
                    <a:pt x="1343" y="424"/>
                  </a:cubicBezTo>
                  <a:cubicBezTo>
                    <a:pt x="1338" y="430"/>
                    <a:pt x="1331" y="436"/>
                    <a:pt x="1322" y="442"/>
                  </a:cubicBezTo>
                  <a:cubicBezTo>
                    <a:pt x="1322" y="442"/>
                    <a:pt x="1322" y="442"/>
                    <a:pt x="1322" y="443"/>
                  </a:cubicBezTo>
                  <a:cubicBezTo>
                    <a:pt x="913" y="742"/>
                    <a:pt x="913" y="742"/>
                    <a:pt x="913" y="742"/>
                  </a:cubicBezTo>
                  <a:cubicBezTo>
                    <a:pt x="913" y="743"/>
                    <a:pt x="913" y="743"/>
                    <a:pt x="913" y="743"/>
                  </a:cubicBezTo>
                  <a:cubicBezTo>
                    <a:pt x="617" y="959"/>
                    <a:pt x="617" y="959"/>
                    <a:pt x="617" y="959"/>
                  </a:cubicBezTo>
                  <a:cubicBezTo>
                    <a:pt x="21" y="630"/>
                    <a:pt x="21" y="630"/>
                    <a:pt x="21" y="630"/>
                  </a:cubicBezTo>
                  <a:cubicBezTo>
                    <a:pt x="21" y="630"/>
                    <a:pt x="21" y="629"/>
                    <a:pt x="21" y="629"/>
                  </a:cubicBezTo>
                  <a:cubicBezTo>
                    <a:pt x="13" y="635"/>
                    <a:pt x="13" y="636"/>
                    <a:pt x="12" y="636"/>
                  </a:cubicBezTo>
                  <a:cubicBezTo>
                    <a:pt x="9" y="640"/>
                    <a:pt x="9" y="646"/>
                    <a:pt x="13" y="648"/>
                  </a:cubicBezTo>
                  <a:cubicBezTo>
                    <a:pt x="610" y="978"/>
                    <a:pt x="610" y="978"/>
                    <a:pt x="610" y="978"/>
                  </a:cubicBezTo>
                  <a:cubicBezTo>
                    <a:pt x="613" y="979"/>
                    <a:pt x="618" y="979"/>
                    <a:pt x="621" y="976"/>
                  </a:cubicBezTo>
                  <a:cubicBezTo>
                    <a:pt x="1024" y="681"/>
                    <a:pt x="1024" y="681"/>
                    <a:pt x="1024" y="681"/>
                  </a:cubicBezTo>
                  <a:cubicBezTo>
                    <a:pt x="1025" y="681"/>
                    <a:pt x="1025" y="680"/>
                    <a:pt x="1026" y="679"/>
                  </a:cubicBezTo>
                  <a:cubicBezTo>
                    <a:pt x="1026" y="679"/>
                    <a:pt x="1026" y="679"/>
                    <a:pt x="1026" y="679"/>
                  </a:cubicBezTo>
                  <a:cubicBezTo>
                    <a:pt x="1337" y="451"/>
                    <a:pt x="1337" y="451"/>
                    <a:pt x="1337" y="451"/>
                  </a:cubicBezTo>
                  <a:cubicBezTo>
                    <a:pt x="1338" y="451"/>
                    <a:pt x="1338" y="450"/>
                    <a:pt x="1339" y="450"/>
                  </a:cubicBezTo>
                  <a:cubicBezTo>
                    <a:pt x="1346" y="444"/>
                    <a:pt x="1352" y="438"/>
                    <a:pt x="1357" y="432"/>
                  </a:cubicBezTo>
                  <a:cubicBezTo>
                    <a:pt x="1383" y="401"/>
                    <a:pt x="1380" y="364"/>
                    <a:pt x="1352" y="346"/>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 name="Group 5"/>
          <p:cNvGrpSpPr/>
          <p:nvPr/>
        </p:nvGrpSpPr>
        <p:grpSpPr>
          <a:xfrm>
            <a:off x="5281794" y="3361641"/>
            <a:ext cx="3457575" cy="2436019"/>
            <a:chOff x="6309080" y="1920454"/>
            <a:chExt cx="4610100" cy="3248025"/>
          </a:xfrm>
          <a:solidFill>
            <a:schemeClr val="accent2">
              <a:lumMod val="75000"/>
            </a:schemeClr>
          </a:solidFill>
        </p:grpSpPr>
        <p:sp>
          <p:nvSpPr>
            <p:cNvPr id="7" name="Freeform 6"/>
            <p:cNvSpPr>
              <a:spLocks/>
            </p:cNvSpPr>
            <p:nvPr/>
          </p:nvSpPr>
          <p:spPr bwMode="auto">
            <a:xfrm>
              <a:off x="6391630" y="3253954"/>
              <a:ext cx="4448175" cy="1838325"/>
            </a:xfrm>
            <a:custGeom>
              <a:avLst/>
              <a:gdLst>
                <a:gd name="T0" fmla="*/ 1160 w 1184"/>
                <a:gd name="T1" fmla="*/ 5 h 489"/>
                <a:gd name="T2" fmla="*/ 1133 w 1184"/>
                <a:gd name="T3" fmla="*/ 4 h 489"/>
                <a:gd name="T4" fmla="*/ 1110 w 1184"/>
                <a:gd name="T5" fmla="*/ 19 h 489"/>
                <a:gd name="T6" fmla="*/ 590 w 1184"/>
                <a:gd name="T7" fmla="*/ 400 h 489"/>
                <a:gd name="T8" fmla="*/ 579 w 1184"/>
                <a:gd name="T9" fmla="*/ 402 h 489"/>
                <a:gd name="T10" fmla="*/ 24 w 1184"/>
                <a:gd name="T11" fmla="*/ 95 h 489"/>
                <a:gd name="T12" fmla="*/ 15 w 1184"/>
                <a:gd name="T13" fmla="*/ 145 h 489"/>
                <a:gd name="T14" fmla="*/ 0 w 1184"/>
                <a:gd name="T15" fmla="*/ 159 h 489"/>
                <a:gd name="T16" fmla="*/ 596 w 1184"/>
                <a:gd name="T17" fmla="*/ 489 h 489"/>
                <a:gd name="T18" fmla="*/ 1144 w 1184"/>
                <a:gd name="T19" fmla="*/ 88 h 489"/>
                <a:gd name="T20" fmla="*/ 1145 w 1184"/>
                <a:gd name="T21" fmla="*/ 87 h 489"/>
                <a:gd name="T22" fmla="*/ 1165 w 1184"/>
                <a:gd name="T23" fmla="*/ 69 h 489"/>
                <a:gd name="T24" fmla="*/ 1160 w 1184"/>
                <a:gd name="T25" fmla="*/ 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4" h="489">
                  <a:moveTo>
                    <a:pt x="1160" y="5"/>
                  </a:moveTo>
                  <a:cubicBezTo>
                    <a:pt x="1155" y="3"/>
                    <a:pt x="1142" y="0"/>
                    <a:pt x="1133" y="4"/>
                  </a:cubicBezTo>
                  <a:cubicBezTo>
                    <a:pt x="1122" y="10"/>
                    <a:pt x="1110" y="19"/>
                    <a:pt x="1110" y="19"/>
                  </a:cubicBezTo>
                  <a:cubicBezTo>
                    <a:pt x="590" y="400"/>
                    <a:pt x="590" y="400"/>
                    <a:pt x="590" y="400"/>
                  </a:cubicBezTo>
                  <a:cubicBezTo>
                    <a:pt x="586" y="403"/>
                    <a:pt x="582" y="404"/>
                    <a:pt x="579" y="402"/>
                  </a:cubicBezTo>
                  <a:cubicBezTo>
                    <a:pt x="24" y="95"/>
                    <a:pt x="24" y="95"/>
                    <a:pt x="24" y="95"/>
                  </a:cubicBezTo>
                  <a:cubicBezTo>
                    <a:pt x="31" y="110"/>
                    <a:pt x="29" y="129"/>
                    <a:pt x="15" y="145"/>
                  </a:cubicBezTo>
                  <a:cubicBezTo>
                    <a:pt x="11" y="150"/>
                    <a:pt x="6" y="155"/>
                    <a:pt x="0" y="159"/>
                  </a:cubicBezTo>
                  <a:cubicBezTo>
                    <a:pt x="596" y="489"/>
                    <a:pt x="596" y="489"/>
                    <a:pt x="596" y="489"/>
                  </a:cubicBezTo>
                  <a:cubicBezTo>
                    <a:pt x="1144" y="88"/>
                    <a:pt x="1144" y="88"/>
                    <a:pt x="1144" y="88"/>
                  </a:cubicBezTo>
                  <a:cubicBezTo>
                    <a:pt x="1144" y="87"/>
                    <a:pt x="1145" y="87"/>
                    <a:pt x="1145" y="87"/>
                  </a:cubicBezTo>
                  <a:cubicBezTo>
                    <a:pt x="1154" y="81"/>
                    <a:pt x="1160" y="75"/>
                    <a:pt x="1165" y="69"/>
                  </a:cubicBezTo>
                  <a:cubicBezTo>
                    <a:pt x="1184" y="46"/>
                    <a:pt x="1182" y="18"/>
                    <a:pt x="1160" y="5"/>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 name="Freeform 7"/>
            <p:cNvSpPr>
              <a:spLocks/>
            </p:cNvSpPr>
            <p:nvPr/>
          </p:nvSpPr>
          <p:spPr bwMode="auto">
            <a:xfrm>
              <a:off x="6309080" y="1920454"/>
              <a:ext cx="4610100" cy="3248025"/>
            </a:xfrm>
            <a:custGeom>
              <a:avLst/>
              <a:gdLst>
                <a:gd name="T0" fmla="*/ 1197 w 1227"/>
                <a:gd name="T1" fmla="*/ 346 h 864"/>
                <a:gd name="T2" fmla="*/ 1195 w 1227"/>
                <a:gd name="T3" fmla="*/ 344 h 864"/>
                <a:gd name="T4" fmla="*/ 1193 w 1227"/>
                <a:gd name="T5" fmla="*/ 343 h 864"/>
                <a:gd name="T6" fmla="*/ 576 w 1227"/>
                <a:gd name="T7" fmla="*/ 2 h 864"/>
                <a:gd name="T8" fmla="*/ 565 w 1227"/>
                <a:gd name="T9" fmla="*/ 4 h 864"/>
                <a:gd name="T10" fmla="*/ 409 w 1227"/>
                <a:gd name="T11" fmla="*/ 118 h 864"/>
                <a:gd name="T12" fmla="*/ 408 w 1227"/>
                <a:gd name="T13" fmla="*/ 118 h 864"/>
                <a:gd name="T14" fmla="*/ 5 w 1227"/>
                <a:gd name="T15" fmla="*/ 413 h 864"/>
                <a:gd name="T16" fmla="*/ 3 w 1227"/>
                <a:gd name="T17" fmla="*/ 415 h 864"/>
                <a:gd name="T18" fmla="*/ 1 w 1227"/>
                <a:gd name="T19" fmla="*/ 421 h 864"/>
                <a:gd name="T20" fmla="*/ 4 w 1227"/>
                <a:gd name="T21" fmla="*/ 427 h 864"/>
                <a:gd name="T22" fmla="*/ 82 w 1227"/>
                <a:gd name="T23" fmla="*/ 470 h 864"/>
                <a:gd name="T24" fmla="*/ 601 w 1227"/>
                <a:gd name="T25" fmla="*/ 757 h 864"/>
                <a:gd name="T26" fmla="*/ 612 w 1227"/>
                <a:gd name="T27" fmla="*/ 755 h 864"/>
                <a:gd name="T28" fmla="*/ 684 w 1227"/>
                <a:gd name="T29" fmla="*/ 702 h 864"/>
                <a:gd name="T30" fmla="*/ 684 w 1227"/>
                <a:gd name="T31" fmla="*/ 702 h 864"/>
                <a:gd name="T32" fmla="*/ 702 w 1227"/>
                <a:gd name="T33" fmla="*/ 690 h 864"/>
                <a:gd name="T34" fmla="*/ 702 w 1227"/>
                <a:gd name="T35" fmla="*/ 689 h 864"/>
                <a:gd name="T36" fmla="*/ 766 w 1227"/>
                <a:gd name="T37" fmla="*/ 642 h 864"/>
                <a:gd name="T38" fmla="*/ 767 w 1227"/>
                <a:gd name="T39" fmla="*/ 642 h 864"/>
                <a:gd name="T40" fmla="*/ 1132 w 1227"/>
                <a:gd name="T41" fmla="*/ 374 h 864"/>
                <a:gd name="T42" fmla="*/ 1155 w 1227"/>
                <a:gd name="T43" fmla="*/ 359 h 864"/>
                <a:gd name="T44" fmla="*/ 1182 w 1227"/>
                <a:gd name="T45" fmla="*/ 360 h 864"/>
                <a:gd name="T46" fmla="*/ 1187 w 1227"/>
                <a:gd name="T47" fmla="*/ 424 h 864"/>
                <a:gd name="T48" fmla="*/ 1167 w 1227"/>
                <a:gd name="T49" fmla="*/ 442 h 864"/>
                <a:gd name="T50" fmla="*/ 1166 w 1227"/>
                <a:gd name="T51" fmla="*/ 443 h 864"/>
                <a:gd name="T52" fmla="*/ 1060 w 1227"/>
                <a:gd name="T53" fmla="*/ 521 h 864"/>
                <a:gd name="T54" fmla="*/ 1060 w 1227"/>
                <a:gd name="T55" fmla="*/ 521 h 864"/>
                <a:gd name="T56" fmla="*/ 618 w 1227"/>
                <a:gd name="T57" fmla="*/ 844 h 864"/>
                <a:gd name="T58" fmla="*/ 22 w 1227"/>
                <a:gd name="T59" fmla="*/ 514 h 864"/>
                <a:gd name="T60" fmla="*/ 22 w 1227"/>
                <a:gd name="T61" fmla="*/ 514 h 864"/>
                <a:gd name="T62" fmla="*/ 13 w 1227"/>
                <a:gd name="T63" fmla="*/ 521 h 864"/>
                <a:gd name="T64" fmla="*/ 14 w 1227"/>
                <a:gd name="T65" fmla="*/ 533 h 864"/>
                <a:gd name="T66" fmla="*/ 611 w 1227"/>
                <a:gd name="T67" fmla="*/ 862 h 864"/>
                <a:gd name="T68" fmla="*/ 622 w 1227"/>
                <a:gd name="T69" fmla="*/ 861 h 864"/>
                <a:gd name="T70" fmla="*/ 778 w 1227"/>
                <a:gd name="T71" fmla="*/ 747 h 864"/>
                <a:gd name="T72" fmla="*/ 779 w 1227"/>
                <a:gd name="T73" fmla="*/ 747 h 864"/>
                <a:gd name="T74" fmla="*/ 1181 w 1227"/>
                <a:gd name="T75" fmla="*/ 451 h 864"/>
                <a:gd name="T76" fmla="*/ 1183 w 1227"/>
                <a:gd name="T77" fmla="*/ 450 h 864"/>
                <a:gd name="T78" fmla="*/ 1202 w 1227"/>
                <a:gd name="T79" fmla="*/ 432 h 864"/>
                <a:gd name="T80" fmla="*/ 1197 w 1227"/>
                <a:gd name="T81" fmla="*/ 346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7" h="864">
                  <a:moveTo>
                    <a:pt x="1197" y="346"/>
                  </a:moveTo>
                  <a:cubicBezTo>
                    <a:pt x="1196" y="345"/>
                    <a:pt x="1196" y="345"/>
                    <a:pt x="1195" y="344"/>
                  </a:cubicBezTo>
                  <a:cubicBezTo>
                    <a:pt x="1193" y="343"/>
                    <a:pt x="1193" y="343"/>
                    <a:pt x="1193" y="343"/>
                  </a:cubicBezTo>
                  <a:cubicBezTo>
                    <a:pt x="576" y="2"/>
                    <a:pt x="576" y="2"/>
                    <a:pt x="576" y="2"/>
                  </a:cubicBezTo>
                  <a:cubicBezTo>
                    <a:pt x="573" y="0"/>
                    <a:pt x="568" y="1"/>
                    <a:pt x="565" y="4"/>
                  </a:cubicBezTo>
                  <a:cubicBezTo>
                    <a:pt x="409" y="118"/>
                    <a:pt x="409" y="118"/>
                    <a:pt x="409" y="118"/>
                  </a:cubicBezTo>
                  <a:cubicBezTo>
                    <a:pt x="409" y="118"/>
                    <a:pt x="408" y="118"/>
                    <a:pt x="408" y="118"/>
                  </a:cubicBezTo>
                  <a:cubicBezTo>
                    <a:pt x="5" y="413"/>
                    <a:pt x="5" y="413"/>
                    <a:pt x="5" y="413"/>
                  </a:cubicBezTo>
                  <a:cubicBezTo>
                    <a:pt x="4" y="414"/>
                    <a:pt x="4" y="415"/>
                    <a:pt x="3" y="415"/>
                  </a:cubicBezTo>
                  <a:cubicBezTo>
                    <a:pt x="2" y="417"/>
                    <a:pt x="1" y="419"/>
                    <a:pt x="1" y="421"/>
                  </a:cubicBezTo>
                  <a:cubicBezTo>
                    <a:pt x="0" y="423"/>
                    <a:pt x="2" y="426"/>
                    <a:pt x="4" y="427"/>
                  </a:cubicBezTo>
                  <a:cubicBezTo>
                    <a:pt x="82" y="470"/>
                    <a:pt x="82" y="470"/>
                    <a:pt x="82" y="470"/>
                  </a:cubicBezTo>
                  <a:cubicBezTo>
                    <a:pt x="601" y="757"/>
                    <a:pt x="601" y="757"/>
                    <a:pt x="601" y="757"/>
                  </a:cubicBezTo>
                  <a:cubicBezTo>
                    <a:pt x="604" y="759"/>
                    <a:pt x="608" y="758"/>
                    <a:pt x="612" y="755"/>
                  </a:cubicBezTo>
                  <a:cubicBezTo>
                    <a:pt x="684" y="702"/>
                    <a:pt x="684" y="702"/>
                    <a:pt x="684" y="702"/>
                  </a:cubicBezTo>
                  <a:cubicBezTo>
                    <a:pt x="684" y="702"/>
                    <a:pt x="684" y="702"/>
                    <a:pt x="684" y="702"/>
                  </a:cubicBezTo>
                  <a:cubicBezTo>
                    <a:pt x="702" y="690"/>
                    <a:pt x="702" y="690"/>
                    <a:pt x="702" y="690"/>
                  </a:cubicBezTo>
                  <a:cubicBezTo>
                    <a:pt x="702" y="689"/>
                    <a:pt x="702" y="689"/>
                    <a:pt x="702" y="689"/>
                  </a:cubicBezTo>
                  <a:cubicBezTo>
                    <a:pt x="766" y="642"/>
                    <a:pt x="766" y="642"/>
                    <a:pt x="766" y="642"/>
                  </a:cubicBezTo>
                  <a:cubicBezTo>
                    <a:pt x="766" y="642"/>
                    <a:pt x="767" y="642"/>
                    <a:pt x="767" y="642"/>
                  </a:cubicBezTo>
                  <a:cubicBezTo>
                    <a:pt x="1132" y="374"/>
                    <a:pt x="1132" y="374"/>
                    <a:pt x="1132" y="374"/>
                  </a:cubicBezTo>
                  <a:cubicBezTo>
                    <a:pt x="1132" y="374"/>
                    <a:pt x="1144" y="365"/>
                    <a:pt x="1155" y="359"/>
                  </a:cubicBezTo>
                  <a:cubicBezTo>
                    <a:pt x="1164" y="355"/>
                    <a:pt x="1177" y="358"/>
                    <a:pt x="1182" y="360"/>
                  </a:cubicBezTo>
                  <a:cubicBezTo>
                    <a:pt x="1204" y="373"/>
                    <a:pt x="1206" y="401"/>
                    <a:pt x="1187" y="424"/>
                  </a:cubicBezTo>
                  <a:cubicBezTo>
                    <a:pt x="1182" y="430"/>
                    <a:pt x="1176" y="436"/>
                    <a:pt x="1167" y="442"/>
                  </a:cubicBezTo>
                  <a:cubicBezTo>
                    <a:pt x="1167" y="442"/>
                    <a:pt x="1166" y="442"/>
                    <a:pt x="1166" y="443"/>
                  </a:cubicBezTo>
                  <a:cubicBezTo>
                    <a:pt x="1060" y="521"/>
                    <a:pt x="1060" y="521"/>
                    <a:pt x="1060" y="521"/>
                  </a:cubicBezTo>
                  <a:cubicBezTo>
                    <a:pt x="1060" y="521"/>
                    <a:pt x="1060" y="521"/>
                    <a:pt x="1060" y="521"/>
                  </a:cubicBezTo>
                  <a:cubicBezTo>
                    <a:pt x="618" y="844"/>
                    <a:pt x="618" y="844"/>
                    <a:pt x="618" y="844"/>
                  </a:cubicBezTo>
                  <a:cubicBezTo>
                    <a:pt x="22" y="514"/>
                    <a:pt x="22" y="514"/>
                    <a:pt x="22" y="514"/>
                  </a:cubicBezTo>
                  <a:cubicBezTo>
                    <a:pt x="22" y="514"/>
                    <a:pt x="22" y="514"/>
                    <a:pt x="22" y="514"/>
                  </a:cubicBezTo>
                  <a:cubicBezTo>
                    <a:pt x="14" y="520"/>
                    <a:pt x="14" y="520"/>
                    <a:pt x="13" y="521"/>
                  </a:cubicBezTo>
                  <a:cubicBezTo>
                    <a:pt x="10" y="525"/>
                    <a:pt x="10" y="530"/>
                    <a:pt x="14" y="533"/>
                  </a:cubicBezTo>
                  <a:cubicBezTo>
                    <a:pt x="611" y="862"/>
                    <a:pt x="611" y="862"/>
                    <a:pt x="611" y="862"/>
                  </a:cubicBezTo>
                  <a:cubicBezTo>
                    <a:pt x="614" y="864"/>
                    <a:pt x="619" y="864"/>
                    <a:pt x="622" y="861"/>
                  </a:cubicBezTo>
                  <a:cubicBezTo>
                    <a:pt x="778" y="747"/>
                    <a:pt x="778" y="747"/>
                    <a:pt x="778" y="747"/>
                  </a:cubicBezTo>
                  <a:cubicBezTo>
                    <a:pt x="778" y="747"/>
                    <a:pt x="778" y="747"/>
                    <a:pt x="779" y="747"/>
                  </a:cubicBezTo>
                  <a:cubicBezTo>
                    <a:pt x="1181" y="451"/>
                    <a:pt x="1181" y="451"/>
                    <a:pt x="1181" y="451"/>
                  </a:cubicBezTo>
                  <a:cubicBezTo>
                    <a:pt x="1182" y="451"/>
                    <a:pt x="1182" y="450"/>
                    <a:pt x="1183" y="450"/>
                  </a:cubicBezTo>
                  <a:cubicBezTo>
                    <a:pt x="1190" y="444"/>
                    <a:pt x="1197" y="438"/>
                    <a:pt x="1202" y="432"/>
                  </a:cubicBezTo>
                  <a:cubicBezTo>
                    <a:pt x="1227" y="401"/>
                    <a:pt x="1225" y="364"/>
                    <a:pt x="1197" y="346"/>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9" name="Group 8"/>
          <p:cNvGrpSpPr/>
          <p:nvPr/>
        </p:nvGrpSpPr>
        <p:grpSpPr>
          <a:xfrm>
            <a:off x="5877106" y="2933015"/>
            <a:ext cx="3014663" cy="2110979"/>
            <a:chOff x="7102830" y="1348954"/>
            <a:chExt cx="4019550" cy="2814638"/>
          </a:xfrm>
          <a:solidFill>
            <a:schemeClr val="accent1">
              <a:lumMod val="75000"/>
            </a:schemeClr>
          </a:solidFill>
        </p:grpSpPr>
        <p:sp>
          <p:nvSpPr>
            <p:cNvPr id="10" name="Freeform 9"/>
            <p:cNvSpPr>
              <a:spLocks/>
            </p:cNvSpPr>
            <p:nvPr/>
          </p:nvSpPr>
          <p:spPr bwMode="auto">
            <a:xfrm>
              <a:off x="7180617" y="2607842"/>
              <a:ext cx="3862388" cy="1481138"/>
            </a:xfrm>
            <a:custGeom>
              <a:avLst/>
              <a:gdLst>
                <a:gd name="T0" fmla="*/ 579 w 1028"/>
                <a:gd name="T1" fmla="*/ 307 h 394"/>
                <a:gd name="T2" fmla="*/ 25 w 1028"/>
                <a:gd name="T3" fmla="*/ 0 h 394"/>
                <a:gd name="T4" fmla="*/ 16 w 1028"/>
                <a:gd name="T5" fmla="*/ 50 h 394"/>
                <a:gd name="T6" fmla="*/ 0 w 1028"/>
                <a:gd name="T7" fmla="*/ 65 h 394"/>
                <a:gd name="T8" fmla="*/ 597 w 1028"/>
                <a:gd name="T9" fmla="*/ 394 h 394"/>
                <a:gd name="T10" fmla="*/ 989 w 1028"/>
                <a:gd name="T11" fmla="*/ 107 h 394"/>
                <a:gd name="T12" fmla="*/ 989 w 1028"/>
                <a:gd name="T13" fmla="*/ 107 h 394"/>
                <a:gd name="T14" fmla="*/ 1009 w 1028"/>
                <a:gd name="T15" fmla="*/ 89 h 394"/>
                <a:gd name="T16" fmla="*/ 1004 w 1028"/>
                <a:gd name="T17" fmla="*/ 24 h 394"/>
                <a:gd name="T18" fmla="*/ 977 w 1028"/>
                <a:gd name="T19" fmla="*/ 24 h 394"/>
                <a:gd name="T20" fmla="*/ 954 w 1028"/>
                <a:gd name="T21" fmla="*/ 39 h 394"/>
                <a:gd name="T22" fmla="*/ 591 w 1028"/>
                <a:gd name="T23" fmla="*/ 305 h 394"/>
                <a:gd name="T24" fmla="*/ 579 w 1028"/>
                <a:gd name="T25" fmla="*/ 30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8" h="394">
                  <a:moveTo>
                    <a:pt x="579" y="307"/>
                  </a:moveTo>
                  <a:cubicBezTo>
                    <a:pt x="25" y="0"/>
                    <a:pt x="25" y="0"/>
                    <a:pt x="25" y="0"/>
                  </a:cubicBezTo>
                  <a:cubicBezTo>
                    <a:pt x="32" y="15"/>
                    <a:pt x="29" y="34"/>
                    <a:pt x="16" y="50"/>
                  </a:cubicBezTo>
                  <a:cubicBezTo>
                    <a:pt x="12" y="55"/>
                    <a:pt x="6" y="60"/>
                    <a:pt x="0" y="65"/>
                  </a:cubicBezTo>
                  <a:cubicBezTo>
                    <a:pt x="597" y="394"/>
                    <a:pt x="597" y="394"/>
                    <a:pt x="597" y="394"/>
                  </a:cubicBezTo>
                  <a:cubicBezTo>
                    <a:pt x="989" y="107"/>
                    <a:pt x="989" y="107"/>
                    <a:pt x="989" y="107"/>
                  </a:cubicBezTo>
                  <a:cubicBezTo>
                    <a:pt x="989" y="107"/>
                    <a:pt x="989" y="107"/>
                    <a:pt x="989" y="107"/>
                  </a:cubicBezTo>
                  <a:cubicBezTo>
                    <a:pt x="998" y="101"/>
                    <a:pt x="1004" y="95"/>
                    <a:pt x="1009" y="89"/>
                  </a:cubicBezTo>
                  <a:cubicBezTo>
                    <a:pt x="1028" y="65"/>
                    <a:pt x="1026" y="37"/>
                    <a:pt x="1004" y="24"/>
                  </a:cubicBezTo>
                  <a:cubicBezTo>
                    <a:pt x="999" y="22"/>
                    <a:pt x="986" y="19"/>
                    <a:pt x="977" y="24"/>
                  </a:cubicBezTo>
                  <a:cubicBezTo>
                    <a:pt x="966" y="30"/>
                    <a:pt x="954" y="39"/>
                    <a:pt x="954" y="39"/>
                  </a:cubicBezTo>
                  <a:cubicBezTo>
                    <a:pt x="591" y="305"/>
                    <a:pt x="591" y="305"/>
                    <a:pt x="591" y="305"/>
                  </a:cubicBezTo>
                  <a:cubicBezTo>
                    <a:pt x="587" y="308"/>
                    <a:pt x="582" y="309"/>
                    <a:pt x="579" y="307"/>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1" name="Freeform 10"/>
            <p:cNvSpPr>
              <a:spLocks/>
            </p:cNvSpPr>
            <p:nvPr/>
          </p:nvSpPr>
          <p:spPr bwMode="auto">
            <a:xfrm>
              <a:off x="7102830" y="1348954"/>
              <a:ext cx="4019550" cy="2814638"/>
            </a:xfrm>
            <a:custGeom>
              <a:avLst/>
              <a:gdLst>
                <a:gd name="T0" fmla="*/ 1040 w 1070"/>
                <a:gd name="T1" fmla="*/ 346 h 749"/>
                <a:gd name="T2" fmla="*/ 1038 w 1070"/>
                <a:gd name="T3" fmla="*/ 344 h 749"/>
                <a:gd name="T4" fmla="*/ 1036 w 1070"/>
                <a:gd name="T5" fmla="*/ 343 h 749"/>
                <a:gd name="T6" fmla="*/ 419 w 1070"/>
                <a:gd name="T7" fmla="*/ 2 h 749"/>
                <a:gd name="T8" fmla="*/ 408 w 1070"/>
                <a:gd name="T9" fmla="*/ 3 h 749"/>
                <a:gd name="T10" fmla="*/ 5 w 1070"/>
                <a:gd name="T11" fmla="*/ 298 h 749"/>
                <a:gd name="T12" fmla="*/ 3 w 1070"/>
                <a:gd name="T13" fmla="*/ 300 h 749"/>
                <a:gd name="T14" fmla="*/ 0 w 1070"/>
                <a:gd name="T15" fmla="*/ 306 h 749"/>
                <a:gd name="T16" fmla="*/ 4 w 1070"/>
                <a:gd name="T17" fmla="*/ 312 h 749"/>
                <a:gd name="T18" fmla="*/ 82 w 1070"/>
                <a:gd name="T19" fmla="*/ 355 h 749"/>
                <a:gd name="T20" fmla="*/ 82 w 1070"/>
                <a:gd name="T21" fmla="*/ 355 h 749"/>
                <a:gd name="T22" fmla="*/ 600 w 1070"/>
                <a:gd name="T23" fmla="*/ 642 h 749"/>
                <a:gd name="T24" fmla="*/ 612 w 1070"/>
                <a:gd name="T25" fmla="*/ 640 h 749"/>
                <a:gd name="T26" fmla="*/ 975 w 1070"/>
                <a:gd name="T27" fmla="*/ 374 h 749"/>
                <a:gd name="T28" fmla="*/ 998 w 1070"/>
                <a:gd name="T29" fmla="*/ 359 h 749"/>
                <a:gd name="T30" fmla="*/ 1025 w 1070"/>
                <a:gd name="T31" fmla="*/ 359 h 749"/>
                <a:gd name="T32" fmla="*/ 1030 w 1070"/>
                <a:gd name="T33" fmla="*/ 424 h 749"/>
                <a:gd name="T34" fmla="*/ 1010 w 1070"/>
                <a:gd name="T35" fmla="*/ 442 h 749"/>
                <a:gd name="T36" fmla="*/ 1010 w 1070"/>
                <a:gd name="T37" fmla="*/ 442 h 749"/>
                <a:gd name="T38" fmla="*/ 618 w 1070"/>
                <a:gd name="T39" fmla="*/ 729 h 749"/>
                <a:gd name="T40" fmla="*/ 21 w 1070"/>
                <a:gd name="T41" fmla="*/ 400 h 749"/>
                <a:gd name="T42" fmla="*/ 22 w 1070"/>
                <a:gd name="T43" fmla="*/ 399 h 749"/>
                <a:gd name="T44" fmla="*/ 13 w 1070"/>
                <a:gd name="T45" fmla="*/ 406 h 749"/>
                <a:gd name="T46" fmla="*/ 14 w 1070"/>
                <a:gd name="T47" fmla="*/ 418 h 749"/>
                <a:gd name="T48" fmla="*/ 610 w 1070"/>
                <a:gd name="T49" fmla="*/ 748 h 749"/>
                <a:gd name="T50" fmla="*/ 622 w 1070"/>
                <a:gd name="T51" fmla="*/ 746 h 749"/>
                <a:gd name="T52" fmla="*/ 1025 w 1070"/>
                <a:gd name="T53" fmla="*/ 451 h 749"/>
                <a:gd name="T54" fmla="*/ 1026 w 1070"/>
                <a:gd name="T55" fmla="*/ 449 h 749"/>
                <a:gd name="T56" fmla="*/ 1045 w 1070"/>
                <a:gd name="T57" fmla="*/ 432 h 749"/>
                <a:gd name="T58" fmla="*/ 1040 w 1070"/>
                <a:gd name="T59" fmla="*/ 346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70" h="749">
                  <a:moveTo>
                    <a:pt x="1040" y="346"/>
                  </a:moveTo>
                  <a:cubicBezTo>
                    <a:pt x="1040" y="345"/>
                    <a:pt x="1039" y="344"/>
                    <a:pt x="1038" y="344"/>
                  </a:cubicBezTo>
                  <a:cubicBezTo>
                    <a:pt x="1036" y="343"/>
                    <a:pt x="1036" y="343"/>
                    <a:pt x="1036" y="343"/>
                  </a:cubicBezTo>
                  <a:cubicBezTo>
                    <a:pt x="419" y="2"/>
                    <a:pt x="419" y="2"/>
                    <a:pt x="419" y="2"/>
                  </a:cubicBezTo>
                  <a:cubicBezTo>
                    <a:pt x="416" y="0"/>
                    <a:pt x="411" y="1"/>
                    <a:pt x="408" y="3"/>
                  </a:cubicBezTo>
                  <a:cubicBezTo>
                    <a:pt x="5" y="298"/>
                    <a:pt x="5" y="298"/>
                    <a:pt x="5" y="298"/>
                  </a:cubicBezTo>
                  <a:cubicBezTo>
                    <a:pt x="4" y="299"/>
                    <a:pt x="3" y="300"/>
                    <a:pt x="3" y="300"/>
                  </a:cubicBezTo>
                  <a:cubicBezTo>
                    <a:pt x="1" y="302"/>
                    <a:pt x="1" y="304"/>
                    <a:pt x="0" y="306"/>
                  </a:cubicBezTo>
                  <a:cubicBezTo>
                    <a:pt x="0" y="308"/>
                    <a:pt x="1" y="311"/>
                    <a:pt x="4" y="312"/>
                  </a:cubicBezTo>
                  <a:cubicBezTo>
                    <a:pt x="82" y="355"/>
                    <a:pt x="82" y="355"/>
                    <a:pt x="82" y="355"/>
                  </a:cubicBezTo>
                  <a:cubicBezTo>
                    <a:pt x="82" y="355"/>
                    <a:pt x="82" y="355"/>
                    <a:pt x="82" y="355"/>
                  </a:cubicBezTo>
                  <a:cubicBezTo>
                    <a:pt x="600" y="642"/>
                    <a:pt x="600" y="642"/>
                    <a:pt x="600" y="642"/>
                  </a:cubicBezTo>
                  <a:cubicBezTo>
                    <a:pt x="603" y="644"/>
                    <a:pt x="608" y="643"/>
                    <a:pt x="612" y="640"/>
                  </a:cubicBezTo>
                  <a:cubicBezTo>
                    <a:pt x="975" y="374"/>
                    <a:pt x="975" y="374"/>
                    <a:pt x="975" y="374"/>
                  </a:cubicBezTo>
                  <a:cubicBezTo>
                    <a:pt x="975" y="374"/>
                    <a:pt x="987" y="365"/>
                    <a:pt x="998" y="359"/>
                  </a:cubicBezTo>
                  <a:cubicBezTo>
                    <a:pt x="1007" y="354"/>
                    <a:pt x="1020" y="357"/>
                    <a:pt x="1025" y="359"/>
                  </a:cubicBezTo>
                  <a:cubicBezTo>
                    <a:pt x="1047" y="372"/>
                    <a:pt x="1049" y="400"/>
                    <a:pt x="1030" y="424"/>
                  </a:cubicBezTo>
                  <a:cubicBezTo>
                    <a:pt x="1025" y="430"/>
                    <a:pt x="1019" y="436"/>
                    <a:pt x="1010" y="442"/>
                  </a:cubicBezTo>
                  <a:cubicBezTo>
                    <a:pt x="1010" y="442"/>
                    <a:pt x="1010" y="442"/>
                    <a:pt x="1010" y="442"/>
                  </a:cubicBezTo>
                  <a:cubicBezTo>
                    <a:pt x="618" y="729"/>
                    <a:pt x="618" y="729"/>
                    <a:pt x="618" y="729"/>
                  </a:cubicBezTo>
                  <a:cubicBezTo>
                    <a:pt x="21" y="400"/>
                    <a:pt x="21" y="400"/>
                    <a:pt x="21" y="400"/>
                  </a:cubicBezTo>
                  <a:cubicBezTo>
                    <a:pt x="21" y="399"/>
                    <a:pt x="22" y="399"/>
                    <a:pt x="22" y="399"/>
                  </a:cubicBezTo>
                  <a:cubicBezTo>
                    <a:pt x="14" y="405"/>
                    <a:pt x="13" y="406"/>
                    <a:pt x="13" y="406"/>
                  </a:cubicBezTo>
                  <a:cubicBezTo>
                    <a:pt x="9" y="410"/>
                    <a:pt x="10" y="416"/>
                    <a:pt x="14" y="418"/>
                  </a:cubicBezTo>
                  <a:cubicBezTo>
                    <a:pt x="610" y="748"/>
                    <a:pt x="610" y="748"/>
                    <a:pt x="610" y="748"/>
                  </a:cubicBezTo>
                  <a:cubicBezTo>
                    <a:pt x="614" y="749"/>
                    <a:pt x="618" y="749"/>
                    <a:pt x="622" y="746"/>
                  </a:cubicBezTo>
                  <a:cubicBezTo>
                    <a:pt x="1025" y="451"/>
                    <a:pt x="1025" y="451"/>
                    <a:pt x="1025" y="451"/>
                  </a:cubicBezTo>
                  <a:cubicBezTo>
                    <a:pt x="1025" y="450"/>
                    <a:pt x="1026" y="450"/>
                    <a:pt x="1026" y="449"/>
                  </a:cubicBezTo>
                  <a:cubicBezTo>
                    <a:pt x="1034" y="444"/>
                    <a:pt x="1040" y="438"/>
                    <a:pt x="1045" y="432"/>
                  </a:cubicBezTo>
                  <a:cubicBezTo>
                    <a:pt x="1070" y="401"/>
                    <a:pt x="1068" y="364"/>
                    <a:pt x="1040" y="346"/>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2" name="TextBox 11"/>
          <p:cNvSpPr txBox="1"/>
          <p:nvPr/>
        </p:nvSpPr>
        <p:spPr>
          <a:xfrm rot="1730558">
            <a:off x="4922339" y="5337916"/>
            <a:ext cx="1909535" cy="430887"/>
          </a:xfrm>
          <a:prstGeom prst="rect">
            <a:avLst/>
          </a:prstGeom>
          <a:noFill/>
        </p:spPr>
        <p:txBody>
          <a:bodyPr wrap="none" rtlCol="0">
            <a:spAutoFit/>
          </a:bodyPr>
          <a:lstStyle/>
          <a:p>
            <a:r>
              <a:rPr lang="en-US" sz="2200" b="1" dirty="0" smtClean="0">
                <a:solidFill>
                  <a:srgbClr val="EDEAC5"/>
                </a:solidFill>
                <a:latin typeface="Arial"/>
                <a:cs typeface="Arial"/>
              </a:rPr>
              <a:t>Performance</a:t>
            </a:r>
            <a:endParaRPr lang="id-ID" sz="2200" b="1" dirty="0">
              <a:solidFill>
                <a:srgbClr val="EDEAC5"/>
              </a:solidFill>
              <a:latin typeface="Arial"/>
              <a:cs typeface="Arial"/>
            </a:endParaRPr>
          </a:p>
        </p:txBody>
      </p:sp>
      <p:sp>
        <p:nvSpPr>
          <p:cNvPr id="13" name="TextBox 12"/>
          <p:cNvSpPr txBox="1"/>
          <p:nvPr/>
        </p:nvSpPr>
        <p:spPr>
          <a:xfrm rot="1730558">
            <a:off x="5563355" y="4688614"/>
            <a:ext cx="1689397" cy="430887"/>
          </a:xfrm>
          <a:prstGeom prst="rect">
            <a:avLst/>
          </a:prstGeom>
          <a:noFill/>
        </p:spPr>
        <p:txBody>
          <a:bodyPr wrap="none" rtlCol="0">
            <a:spAutoFit/>
          </a:bodyPr>
          <a:lstStyle/>
          <a:p>
            <a:r>
              <a:rPr lang="en-US" sz="2200" b="1" dirty="0" smtClean="0">
                <a:solidFill>
                  <a:srgbClr val="EDEAC5"/>
                </a:solidFill>
                <a:latin typeface="Arial"/>
                <a:cs typeface="Arial"/>
              </a:rPr>
              <a:t>Graduation</a:t>
            </a:r>
            <a:endParaRPr lang="id-ID" sz="2200" b="1" dirty="0">
              <a:solidFill>
                <a:srgbClr val="EDEAC5"/>
              </a:solidFill>
              <a:latin typeface="Arial"/>
              <a:cs typeface="Arial"/>
            </a:endParaRPr>
          </a:p>
        </p:txBody>
      </p:sp>
      <p:sp>
        <p:nvSpPr>
          <p:cNvPr id="14" name="TextBox 13"/>
          <p:cNvSpPr txBox="1"/>
          <p:nvPr/>
        </p:nvSpPr>
        <p:spPr>
          <a:xfrm rot="1718262">
            <a:off x="6181694" y="3915725"/>
            <a:ext cx="1532904" cy="430887"/>
          </a:xfrm>
          <a:prstGeom prst="rect">
            <a:avLst/>
          </a:prstGeom>
          <a:noFill/>
        </p:spPr>
        <p:txBody>
          <a:bodyPr wrap="none" rtlCol="0">
            <a:spAutoFit/>
          </a:bodyPr>
          <a:lstStyle/>
          <a:p>
            <a:r>
              <a:rPr lang="en-US" sz="2200" b="1" dirty="0" smtClean="0">
                <a:solidFill>
                  <a:srgbClr val="F9F8EB"/>
                </a:solidFill>
                <a:latin typeface="Arial"/>
                <a:cs typeface="Arial"/>
              </a:rPr>
              <a:t>Economic</a:t>
            </a:r>
            <a:endParaRPr lang="id-ID" sz="2200" b="1" dirty="0">
              <a:solidFill>
                <a:srgbClr val="F9F8EB"/>
              </a:solidFill>
              <a:latin typeface="Arial"/>
              <a:cs typeface="Arial"/>
            </a:endParaRPr>
          </a:p>
        </p:txBody>
      </p:sp>
      <p:sp>
        <p:nvSpPr>
          <p:cNvPr id="17" name="TextBox 16"/>
          <p:cNvSpPr txBox="1"/>
          <p:nvPr/>
        </p:nvSpPr>
        <p:spPr>
          <a:xfrm>
            <a:off x="833511" y="4988035"/>
            <a:ext cx="3458299" cy="400110"/>
          </a:xfrm>
          <a:prstGeom prst="rect">
            <a:avLst/>
          </a:prstGeom>
          <a:noFill/>
        </p:spPr>
        <p:txBody>
          <a:bodyPr wrap="none" rtlCol="0">
            <a:spAutoFit/>
          </a:bodyPr>
          <a:lstStyle/>
          <a:p>
            <a:r>
              <a:rPr lang="en-US" sz="2000" b="1" dirty="0" smtClean="0">
                <a:solidFill>
                  <a:srgbClr val="4F6228"/>
                </a:solidFill>
                <a:latin typeface="Arial"/>
                <a:cs typeface="Arial"/>
              </a:rPr>
              <a:t>CA Partnership Academies</a:t>
            </a:r>
            <a:endParaRPr lang="id-ID" sz="2000" b="1" dirty="0">
              <a:solidFill>
                <a:srgbClr val="4F6228"/>
              </a:solidFill>
              <a:latin typeface="Arial"/>
              <a:cs typeface="Arial"/>
            </a:endParaRPr>
          </a:p>
        </p:txBody>
      </p:sp>
      <p:sp>
        <p:nvSpPr>
          <p:cNvPr id="18" name="TextBox 17"/>
          <p:cNvSpPr txBox="1"/>
          <p:nvPr/>
        </p:nvSpPr>
        <p:spPr>
          <a:xfrm>
            <a:off x="2418563" y="5270194"/>
            <a:ext cx="1873247" cy="1323439"/>
          </a:xfrm>
          <a:prstGeom prst="rect">
            <a:avLst/>
          </a:prstGeom>
          <a:noFill/>
        </p:spPr>
        <p:txBody>
          <a:bodyPr wrap="square" rtlCol="0">
            <a:spAutoFit/>
          </a:bodyPr>
          <a:lstStyle/>
          <a:p>
            <a:pPr marL="0" lvl="1">
              <a:buSzPct val="100000"/>
            </a:pPr>
            <a:r>
              <a:rPr lang="en-US" sz="2000" dirty="0" smtClean="0">
                <a:latin typeface="Arial"/>
                <a:cs typeface="Arial"/>
              </a:rPr>
              <a:t>Met A-G </a:t>
            </a:r>
            <a:r>
              <a:rPr lang="en-US" sz="2000" dirty="0">
                <a:latin typeface="Arial"/>
                <a:cs typeface="Arial"/>
              </a:rPr>
              <a:t>r</a:t>
            </a:r>
            <a:r>
              <a:rPr lang="en-US" sz="2000" dirty="0" smtClean="0">
                <a:latin typeface="Arial"/>
                <a:cs typeface="Arial"/>
              </a:rPr>
              <a:t>equirements compared to 37% statewide </a:t>
            </a:r>
            <a:endParaRPr lang="en-US" sz="2000" dirty="0">
              <a:latin typeface="Arial"/>
              <a:cs typeface="Arial"/>
            </a:endParaRPr>
          </a:p>
        </p:txBody>
      </p:sp>
      <p:sp>
        <p:nvSpPr>
          <p:cNvPr id="19" name="TextBox 18"/>
          <p:cNvSpPr txBox="1"/>
          <p:nvPr/>
        </p:nvSpPr>
        <p:spPr>
          <a:xfrm>
            <a:off x="1029109" y="5234966"/>
            <a:ext cx="1224173" cy="715581"/>
          </a:xfrm>
          <a:prstGeom prst="rect">
            <a:avLst/>
          </a:prstGeom>
          <a:noFill/>
        </p:spPr>
        <p:txBody>
          <a:bodyPr wrap="none" rtlCol="0">
            <a:spAutoFit/>
          </a:bodyPr>
          <a:lstStyle/>
          <a:p>
            <a:pPr algn="r"/>
            <a:r>
              <a:rPr lang="en-US" sz="4050" b="1" dirty="0" smtClean="0">
                <a:solidFill>
                  <a:schemeClr val="accent3">
                    <a:lumMod val="50000"/>
                  </a:schemeClr>
                </a:solidFill>
                <a:latin typeface="Arial"/>
                <a:cs typeface="Arial"/>
              </a:rPr>
              <a:t>57%</a:t>
            </a:r>
            <a:endParaRPr lang="id-ID" sz="4050" b="1" dirty="0">
              <a:solidFill>
                <a:schemeClr val="accent3">
                  <a:lumMod val="50000"/>
                </a:schemeClr>
              </a:solidFill>
              <a:latin typeface="Arial"/>
              <a:cs typeface="Arial"/>
            </a:endParaRPr>
          </a:p>
        </p:txBody>
      </p:sp>
      <p:sp>
        <p:nvSpPr>
          <p:cNvPr id="35" name="Freeform 9"/>
          <p:cNvSpPr>
            <a:spLocks noEditPoints="1"/>
          </p:cNvSpPr>
          <p:nvPr/>
        </p:nvSpPr>
        <p:spPr bwMode="auto">
          <a:xfrm>
            <a:off x="6083940" y="1692182"/>
            <a:ext cx="1228750" cy="1994441"/>
          </a:xfrm>
          <a:custGeom>
            <a:avLst/>
            <a:gdLst>
              <a:gd name="T0" fmla="*/ 222 w 369"/>
              <a:gd name="T1" fmla="*/ 571 h 600"/>
              <a:gd name="T2" fmla="*/ 236 w 369"/>
              <a:gd name="T3" fmla="*/ 582 h 600"/>
              <a:gd name="T4" fmla="*/ 249 w 369"/>
              <a:gd name="T5" fmla="*/ 595 h 600"/>
              <a:gd name="T6" fmla="*/ 207 w 369"/>
              <a:gd name="T7" fmla="*/ 574 h 600"/>
              <a:gd name="T8" fmla="*/ 199 w 369"/>
              <a:gd name="T9" fmla="*/ 569 h 600"/>
              <a:gd name="T10" fmla="*/ 203 w 369"/>
              <a:gd name="T11" fmla="*/ 519 h 600"/>
              <a:gd name="T12" fmla="*/ 175 w 369"/>
              <a:gd name="T13" fmla="*/ 544 h 600"/>
              <a:gd name="T14" fmla="*/ 170 w 369"/>
              <a:gd name="T15" fmla="*/ 570 h 600"/>
              <a:gd name="T16" fmla="*/ 166 w 369"/>
              <a:gd name="T17" fmla="*/ 586 h 600"/>
              <a:gd name="T18" fmla="*/ 130 w 369"/>
              <a:gd name="T19" fmla="*/ 597 h 600"/>
              <a:gd name="T20" fmla="*/ 142 w 369"/>
              <a:gd name="T21" fmla="*/ 585 h 600"/>
              <a:gd name="T22" fmla="*/ 141 w 369"/>
              <a:gd name="T23" fmla="*/ 569 h 600"/>
              <a:gd name="T24" fmla="*/ 113 w 369"/>
              <a:gd name="T25" fmla="*/ 512 h 600"/>
              <a:gd name="T26" fmla="*/ 113 w 369"/>
              <a:gd name="T27" fmla="*/ 507 h 600"/>
              <a:gd name="T28" fmla="*/ 112 w 369"/>
              <a:gd name="T29" fmla="*/ 249 h 600"/>
              <a:gd name="T30" fmla="*/ 60 w 369"/>
              <a:gd name="T31" fmla="*/ 166 h 600"/>
              <a:gd name="T32" fmla="*/ 0 w 369"/>
              <a:gd name="T33" fmla="*/ 148 h 600"/>
              <a:gd name="T34" fmla="*/ 24 w 369"/>
              <a:gd name="T35" fmla="*/ 95 h 600"/>
              <a:gd name="T36" fmla="*/ 15 w 369"/>
              <a:gd name="T37" fmla="*/ 25 h 600"/>
              <a:gd name="T38" fmla="*/ 28 w 369"/>
              <a:gd name="T39" fmla="*/ 54 h 600"/>
              <a:gd name="T40" fmla="*/ 41 w 369"/>
              <a:gd name="T41" fmla="*/ 59 h 600"/>
              <a:gd name="T42" fmla="*/ 103 w 369"/>
              <a:gd name="T43" fmla="*/ 105 h 600"/>
              <a:gd name="T44" fmla="*/ 126 w 369"/>
              <a:gd name="T45" fmla="*/ 126 h 600"/>
              <a:gd name="T46" fmla="*/ 164 w 369"/>
              <a:gd name="T47" fmla="*/ 145 h 600"/>
              <a:gd name="T48" fmla="*/ 156 w 369"/>
              <a:gd name="T49" fmla="*/ 118 h 600"/>
              <a:gd name="T50" fmla="*/ 153 w 369"/>
              <a:gd name="T51" fmla="*/ 83 h 600"/>
              <a:gd name="T52" fmla="*/ 129 w 369"/>
              <a:gd name="T53" fmla="*/ 57 h 600"/>
              <a:gd name="T54" fmla="*/ 207 w 369"/>
              <a:gd name="T55" fmla="*/ 64 h 600"/>
              <a:gd name="T56" fmla="*/ 215 w 369"/>
              <a:gd name="T57" fmla="*/ 81 h 600"/>
              <a:gd name="T58" fmla="*/ 213 w 369"/>
              <a:gd name="T59" fmla="*/ 81 h 600"/>
              <a:gd name="T60" fmla="*/ 199 w 369"/>
              <a:gd name="T61" fmla="*/ 92 h 600"/>
              <a:gd name="T62" fmla="*/ 191 w 369"/>
              <a:gd name="T63" fmla="*/ 128 h 600"/>
              <a:gd name="T64" fmla="*/ 210 w 369"/>
              <a:gd name="T65" fmla="*/ 138 h 600"/>
              <a:gd name="T66" fmla="*/ 244 w 369"/>
              <a:gd name="T67" fmla="*/ 119 h 600"/>
              <a:gd name="T68" fmla="*/ 255 w 369"/>
              <a:gd name="T69" fmla="*/ 102 h 600"/>
              <a:gd name="T70" fmla="*/ 314 w 369"/>
              <a:gd name="T71" fmla="*/ 53 h 600"/>
              <a:gd name="T72" fmla="*/ 339 w 369"/>
              <a:gd name="T73" fmla="*/ 5 h 600"/>
              <a:gd name="T74" fmla="*/ 359 w 369"/>
              <a:gd name="T75" fmla="*/ 27 h 600"/>
              <a:gd name="T76" fmla="*/ 346 w 369"/>
              <a:gd name="T77" fmla="*/ 54 h 600"/>
              <a:gd name="T78" fmla="*/ 362 w 369"/>
              <a:gd name="T79" fmla="*/ 105 h 600"/>
              <a:gd name="T80" fmla="*/ 303 w 369"/>
              <a:gd name="T81" fmla="*/ 161 h 600"/>
              <a:gd name="T82" fmla="*/ 254 w 369"/>
              <a:gd name="T83" fmla="*/ 192 h 600"/>
              <a:gd name="T84" fmla="*/ 251 w 369"/>
              <a:gd name="T85" fmla="*/ 290 h 600"/>
              <a:gd name="T86" fmla="*/ 261 w 369"/>
              <a:gd name="T87" fmla="*/ 446 h 600"/>
              <a:gd name="T88" fmla="*/ 240 w 369"/>
              <a:gd name="T89" fmla="*/ 511 h 600"/>
              <a:gd name="T90" fmla="*/ 233 w 369"/>
              <a:gd name="T91" fmla="*/ 570 h 600"/>
              <a:gd name="T92" fmla="*/ 227 w 369"/>
              <a:gd name="T93" fmla="*/ 596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9" h="600">
                <a:moveTo>
                  <a:pt x="233" y="570"/>
                </a:moveTo>
                <a:cubicBezTo>
                  <a:pt x="230" y="570"/>
                  <a:pt x="226" y="570"/>
                  <a:pt x="222" y="570"/>
                </a:cubicBezTo>
                <a:cubicBezTo>
                  <a:pt x="222" y="570"/>
                  <a:pt x="222" y="570"/>
                  <a:pt x="222" y="571"/>
                </a:cubicBezTo>
                <a:cubicBezTo>
                  <a:pt x="225" y="573"/>
                  <a:pt x="228" y="576"/>
                  <a:pt x="231" y="578"/>
                </a:cubicBezTo>
                <a:cubicBezTo>
                  <a:pt x="232" y="579"/>
                  <a:pt x="233" y="579"/>
                  <a:pt x="234" y="579"/>
                </a:cubicBezTo>
                <a:cubicBezTo>
                  <a:pt x="235" y="580"/>
                  <a:pt x="236" y="581"/>
                  <a:pt x="236" y="582"/>
                </a:cubicBezTo>
                <a:cubicBezTo>
                  <a:pt x="240" y="585"/>
                  <a:pt x="243" y="588"/>
                  <a:pt x="247" y="590"/>
                </a:cubicBezTo>
                <a:cubicBezTo>
                  <a:pt x="248" y="591"/>
                  <a:pt x="248" y="592"/>
                  <a:pt x="249" y="593"/>
                </a:cubicBezTo>
                <a:cubicBezTo>
                  <a:pt x="249" y="594"/>
                  <a:pt x="249" y="594"/>
                  <a:pt x="249" y="595"/>
                </a:cubicBezTo>
                <a:cubicBezTo>
                  <a:pt x="245" y="596"/>
                  <a:pt x="232" y="597"/>
                  <a:pt x="229" y="596"/>
                </a:cubicBezTo>
                <a:cubicBezTo>
                  <a:pt x="223" y="594"/>
                  <a:pt x="210" y="583"/>
                  <a:pt x="206" y="578"/>
                </a:cubicBezTo>
                <a:cubicBezTo>
                  <a:pt x="206" y="577"/>
                  <a:pt x="207" y="575"/>
                  <a:pt x="207" y="574"/>
                </a:cubicBezTo>
                <a:cubicBezTo>
                  <a:pt x="206" y="573"/>
                  <a:pt x="206" y="571"/>
                  <a:pt x="205" y="570"/>
                </a:cubicBezTo>
                <a:cubicBezTo>
                  <a:pt x="203" y="570"/>
                  <a:pt x="201" y="569"/>
                  <a:pt x="199" y="569"/>
                </a:cubicBezTo>
                <a:cubicBezTo>
                  <a:pt x="199" y="569"/>
                  <a:pt x="199" y="569"/>
                  <a:pt x="199" y="569"/>
                </a:cubicBezTo>
                <a:cubicBezTo>
                  <a:pt x="200" y="565"/>
                  <a:pt x="201" y="560"/>
                  <a:pt x="203" y="556"/>
                </a:cubicBezTo>
                <a:cubicBezTo>
                  <a:pt x="203" y="552"/>
                  <a:pt x="203" y="547"/>
                  <a:pt x="203" y="543"/>
                </a:cubicBezTo>
                <a:cubicBezTo>
                  <a:pt x="203" y="535"/>
                  <a:pt x="203" y="527"/>
                  <a:pt x="203" y="519"/>
                </a:cubicBezTo>
                <a:cubicBezTo>
                  <a:pt x="203" y="518"/>
                  <a:pt x="202" y="517"/>
                  <a:pt x="202" y="515"/>
                </a:cubicBezTo>
                <a:cubicBezTo>
                  <a:pt x="195" y="516"/>
                  <a:pt x="188" y="516"/>
                  <a:pt x="180" y="517"/>
                </a:cubicBezTo>
                <a:cubicBezTo>
                  <a:pt x="181" y="526"/>
                  <a:pt x="177" y="536"/>
                  <a:pt x="175" y="544"/>
                </a:cubicBezTo>
                <a:cubicBezTo>
                  <a:pt x="175" y="552"/>
                  <a:pt x="176" y="561"/>
                  <a:pt x="177" y="570"/>
                </a:cubicBezTo>
                <a:cubicBezTo>
                  <a:pt x="174" y="570"/>
                  <a:pt x="172" y="570"/>
                  <a:pt x="170" y="569"/>
                </a:cubicBezTo>
                <a:cubicBezTo>
                  <a:pt x="170" y="570"/>
                  <a:pt x="170" y="570"/>
                  <a:pt x="170" y="570"/>
                </a:cubicBezTo>
                <a:cubicBezTo>
                  <a:pt x="170" y="573"/>
                  <a:pt x="171" y="576"/>
                  <a:pt x="171" y="579"/>
                </a:cubicBezTo>
                <a:cubicBezTo>
                  <a:pt x="170" y="580"/>
                  <a:pt x="169" y="581"/>
                  <a:pt x="168" y="582"/>
                </a:cubicBezTo>
                <a:cubicBezTo>
                  <a:pt x="167" y="584"/>
                  <a:pt x="167" y="585"/>
                  <a:pt x="166" y="586"/>
                </a:cubicBezTo>
                <a:cubicBezTo>
                  <a:pt x="164" y="588"/>
                  <a:pt x="162" y="589"/>
                  <a:pt x="160" y="591"/>
                </a:cubicBezTo>
                <a:cubicBezTo>
                  <a:pt x="157" y="593"/>
                  <a:pt x="155" y="597"/>
                  <a:pt x="150" y="598"/>
                </a:cubicBezTo>
                <a:cubicBezTo>
                  <a:pt x="144" y="600"/>
                  <a:pt x="136" y="598"/>
                  <a:pt x="130" y="597"/>
                </a:cubicBezTo>
                <a:cubicBezTo>
                  <a:pt x="130" y="597"/>
                  <a:pt x="130" y="597"/>
                  <a:pt x="130" y="596"/>
                </a:cubicBezTo>
                <a:cubicBezTo>
                  <a:pt x="131" y="595"/>
                  <a:pt x="131" y="593"/>
                  <a:pt x="131" y="592"/>
                </a:cubicBezTo>
                <a:cubicBezTo>
                  <a:pt x="133" y="588"/>
                  <a:pt x="139" y="587"/>
                  <a:pt x="142" y="585"/>
                </a:cubicBezTo>
                <a:cubicBezTo>
                  <a:pt x="145" y="582"/>
                  <a:pt x="149" y="579"/>
                  <a:pt x="152" y="576"/>
                </a:cubicBezTo>
                <a:cubicBezTo>
                  <a:pt x="153" y="574"/>
                  <a:pt x="153" y="571"/>
                  <a:pt x="153" y="569"/>
                </a:cubicBezTo>
                <a:cubicBezTo>
                  <a:pt x="149" y="569"/>
                  <a:pt x="145" y="569"/>
                  <a:pt x="141" y="569"/>
                </a:cubicBezTo>
                <a:cubicBezTo>
                  <a:pt x="141" y="564"/>
                  <a:pt x="140" y="557"/>
                  <a:pt x="140" y="553"/>
                </a:cubicBezTo>
                <a:cubicBezTo>
                  <a:pt x="142" y="541"/>
                  <a:pt x="143" y="515"/>
                  <a:pt x="136" y="509"/>
                </a:cubicBezTo>
                <a:cubicBezTo>
                  <a:pt x="128" y="510"/>
                  <a:pt x="121" y="511"/>
                  <a:pt x="113" y="512"/>
                </a:cubicBezTo>
                <a:cubicBezTo>
                  <a:pt x="113" y="512"/>
                  <a:pt x="113" y="511"/>
                  <a:pt x="113" y="511"/>
                </a:cubicBezTo>
                <a:cubicBezTo>
                  <a:pt x="113" y="509"/>
                  <a:pt x="114" y="508"/>
                  <a:pt x="114" y="507"/>
                </a:cubicBezTo>
                <a:cubicBezTo>
                  <a:pt x="113" y="507"/>
                  <a:pt x="113" y="507"/>
                  <a:pt x="113" y="507"/>
                </a:cubicBezTo>
                <a:cubicBezTo>
                  <a:pt x="113" y="457"/>
                  <a:pt x="114" y="407"/>
                  <a:pt x="115" y="358"/>
                </a:cubicBezTo>
                <a:cubicBezTo>
                  <a:pt x="114" y="334"/>
                  <a:pt x="113" y="310"/>
                  <a:pt x="113" y="286"/>
                </a:cubicBezTo>
                <a:cubicBezTo>
                  <a:pt x="112" y="273"/>
                  <a:pt x="112" y="261"/>
                  <a:pt x="112" y="249"/>
                </a:cubicBezTo>
                <a:cubicBezTo>
                  <a:pt x="111" y="242"/>
                  <a:pt x="111" y="235"/>
                  <a:pt x="111" y="228"/>
                </a:cubicBezTo>
                <a:cubicBezTo>
                  <a:pt x="110" y="218"/>
                  <a:pt x="109" y="208"/>
                  <a:pt x="108" y="198"/>
                </a:cubicBezTo>
                <a:cubicBezTo>
                  <a:pt x="92" y="188"/>
                  <a:pt x="76" y="177"/>
                  <a:pt x="60" y="166"/>
                </a:cubicBezTo>
                <a:cubicBezTo>
                  <a:pt x="56" y="167"/>
                  <a:pt x="51" y="168"/>
                  <a:pt x="47" y="169"/>
                </a:cubicBezTo>
                <a:cubicBezTo>
                  <a:pt x="36" y="168"/>
                  <a:pt x="27" y="163"/>
                  <a:pt x="20" y="159"/>
                </a:cubicBezTo>
                <a:cubicBezTo>
                  <a:pt x="13" y="155"/>
                  <a:pt x="7" y="152"/>
                  <a:pt x="0" y="148"/>
                </a:cubicBezTo>
                <a:cubicBezTo>
                  <a:pt x="0" y="145"/>
                  <a:pt x="0" y="141"/>
                  <a:pt x="1" y="137"/>
                </a:cubicBezTo>
                <a:cubicBezTo>
                  <a:pt x="4" y="132"/>
                  <a:pt x="8" y="128"/>
                  <a:pt x="12" y="123"/>
                </a:cubicBezTo>
                <a:cubicBezTo>
                  <a:pt x="16" y="113"/>
                  <a:pt x="20" y="104"/>
                  <a:pt x="24" y="95"/>
                </a:cubicBezTo>
                <a:cubicBezTo>
                  <a:pt x="26" y="92"/>
                  <a:pt x="32" y="77"/>
                  <a:pt x="32" y="74"/>
                </a:cubicBezTo>
                <a:cubicBezTo>
                  <a:pt x="31" y="65"/>
                  <a:pt x="20" y="60"/>
                  <a:pt x="16" y="54"/>
                </a:cubicBezTo>
                <a:cubicBezTo>
                  <a:pt x="15" y="44"/>
                  <a:pt x="13" y="34"/>
                  <a:pt x="15" y="25"/>
                </a:cubicBezTo>
                <a:cubicBezTo>
                  <a:pt x="17" y="25"/>
                  <a:pt x="18" y="25"/>
                  <a:pt x="20" y="24"/>
                </a:cubicBezTo>
                <a:cubicBezTo>
                  <a:pt x="24" y="27"/>
                  <a:pt x="27" y="31"/>
                  <a:pt x="31" y="35"/>
                </a:cubicBezTo>
                <a:cubicBezTo>
                  <a:pt x="30" y="36"/>
                  <a:pt x="26" y="51"/>
                  <a:pt x="28" y="54"/>
                </a:cubicBezTo>
                <a:cubicBezTo>
                  <a:pt x="32" y="56"/>
                  <a:pt x="35" y="59"/>
                  <a:pt x="38" y="62"/>
                </a:cubicBezTo>
                <a:cubicBezTo>
                  <a:pt x="39" y="62"/>
                  <a:pt x="39" y="62"/>
                  <a:pt x="39" y="62"/>
                </a:cubicBezTo>
                <a:cubicBezTo>
                  <a:pt x="39" y="61"/>
                  <a:pt x="40" y="60"/>
                  <a:pt x="41" y="59"/>
                </a:cubicBezTo>
                <a:cubicBezTo>
                  <a:pt x="52" y="67"/>
                  <a:pt x="63" y="75"/>
                  <a:pt x="74" y="83"/>
                </a:cubicBezTo>
                <a:cubicBezTo>
                  <a:pt x="80" y="89"/>
                  <a:pt x="86" y="96"/>
                  <a:pt x="92" y="103"/>
                </a:cubicBezTo>
                <a:cubicBezTo>
                  <a:pt x="96" y="104"/>
                  <a:pt x="99" y="104"/>
                  <a:pt x="103" y="105"/>
                </a:cubicBezTo>
                <a:cubicBezTo>
                  <a:pt x="108" y="107"/>
                  <a:pt x="113" y="112"/>
                  <a:pt x="116" y="116"/>
                </a:cubicBezTo>
                <a:cubicBezTo>
                  <a:pt x="115" y="117"/>
                  <a:pt x="114" y="121"/>
                  <a:pt x="115" y="121"/>
                </a:cubicBezTo>
                <a:cubicBezTo>
                  <a:pt x="119" y="123"/>
                  <a:pt x="122" y="124"/>
                  <a:pt x="126" y="126"/>
                </a:cubicBezTo>
                <a:cubicBezTo>
                  <a:pt x="128" y="128"/>
                  <a:pt x="131" y="131"/>
                  <a:pt x="133" y="133"/>
                </a:cubicBezTo>
                <a:cubicBezTo>
                  <a:pt x="135" y="134"/>
                  <a:pt x="137" y="135"/>
                  <a:pt x="139" y="136"/>
                </a:cubicBezTo>
                <a:cubicBezTo>
                  <a:pt x="147" y="140"/>
                  <a:pt x="154" y="144"/>
                  <a:pt x="164" y="145"/>
                </a:cubicBezTo>
                <a:cubicBezTo>
                  <a:pt x="166" y="141"/>
                  <a:pt x="168" y="136"/>
                  <a:pt x="166" y="131"/>
                </a:cubicBezTo>
                <a:cubicBezTo>
                  <a:pt x="165" y="129"/>
                  <a:pt x="161" y="127"/>
                  <a:pt x="160" y="126"/>
                </a:cubicBezTo>
                <a:cubicBezTo>
                  <a:pt x="158" y="123"/>
                  <a:pt x="157" y="121"/>
                  <a:pt x="156" y="118"/>
                </a:cubicBezTo>
                <a:cubicBezTo>
                  <a:pt x="154" y="111"/>
                  <a:pt x="156" y="104"/>
                  <a:pt x="156" y="97"/>
                </a:cubicBezTo>
                <a:cubicBezTo>
                  <a:pt x="156" y="95"/>
                  <a:pt x="156" y="93"/>
                  <a:pt x="156" y="91"/>
                </a:cubicBezTo>
                <a:cubicBezTo>
                  <a:pt x="155" y="89"/>
                  <a:pt x="154" y="86"/>
                  <a:pt x="153" y="83"/>
                </a:cubicBezTo>
                <a:cubicBezTo>
                  <a:pt x="153" y="82"/>
                  <a:pt x="154" y="81"/>
                  <a:pt x="154" y="79"/>
                </a:cubicBezTo>
                <a:cubicBezTo>
                  <a:pt x="154" y="75"/>
                  <a:pt x="153" y="71"/>
                  <a:pt x="153" y="67"/>
                </a:cubicBezTo>
                <a:cubicBezTo>
                  <a:pt x="145" y="64"/>
                  <a:pt x="137" y="60"/>
                  <a:pt x="129" y="57"/>
                </a:cubicBezTo>
                <a:cubicBezTo>
                  <a:pt x="145" y="55"/>
                  <a:pt x="160" y="53"/>
                  <a:pt x="176" y="51"/>
                </a:cubicBezTo>
                <a:cubicBezTo>
                  <a:pt x="180" y="53"/>
                  <a:pt x="183" y="54"/>
                  <a:pt x="187" y="56"/>
                </a:cubicBezTo>
                <a:cubicBezTo>
                  <a:pt x="193" y="58"/>
                  <a:pt x="200" y="61"/>
                  <a:pt x="207" y="64"/>
                </a:cubicBezTo>
                <a:cubicBezTo>
                  <a:pt x="211" y="66"/>
                  <a:pt x="215" y="69"/>
                  <a:pt x="220" y="72"/>
                </a:cubicBezTo>
                <a:cubicBezTo>
                  <a:pt x="224" y="74"/>
                  <a:pt x="227" y="76"/>
                  <a:pt x="231" y="79"/>
                </a:cubicBezTo>
                <a:cubicBezTo>
                  <a:pt x="226" y="79"/>
                  <a:pt x="220" y="80"/>
                  <a:pt x="215" y="81"/>
                </a:cubicBezTo>
                <a:cubicBezTo>
                  <a:pt x="215" y="85"/>
                  <a:pt x="214" y="90"/>
                  <a:pt x="214" y="95"/>
                </a:cubicBezTo>
                <a:cubicBezTo>
                  <a:pt x="214" y="95"/>
                  <a:pt x="213" y="94"/>
                  <a:pt x="213" y="94"/>
                </a:cubicBezTo>
                <a:cubicBezTo>
                  <a:pt x="213" y="90"/>
                  <a:pt x="213" y="85"/>
                  <a:pt x="213" y="81"/>
                </a:cubicBezTo>
                <a:cubicBezTo>
                  <a:pt x="209" y="81"/>
                  <a:pt x="205" y="81"/>
                  <a:pt x="200" y="82"/>
                </a:cubicBezTo>
                <a:cubicBezTo>
                  <a:pt x="199" y="84"/>
                  <a:pt x="198" y="87"/>
                  <a:pt x="198" y="90"/>
                </a:cubicBezTo>
                <a:cubicBezTo>
                  <a:pt x="198" y="91"/>
                  <a:pt x="198" y="90"/>
                  <a:pt x="199" y="92"/>
                </a:cubicBezTo>
                <a:cubicBezTo>
                  <a:pt x="196" y="99"/>
                  <a:pt x="201" y="109"/>
                  <a:pt x="198" y="118"/>
                </a:cubicBezTo>
                <a:cubicBezTo>
                  <a:pt x="197" y="121"/>
                  <a:pt x="195" y="123"/>
                  <a:pt x="194" y="126"/>
                </a:cubicBezTo>
                <a:cubicBezTo>
                  <a:pt x="193" y="127"/>
                  <a:pt x="192" y="127"/>
                  <a:pt x="191" y="128"/>
                </a:cubicBezTo>
                <a:cubicBezTo>
                  <a:pt x="190" y="131"/>
                  <a:pt x="192" y="139"/>
                  <a:pt x="194" y="140"/>
                </a:cubicBezTo>
                <a:cubicBezTo>
                  <a:pt x="195" y="141"/>
                  <a:pt x="196" y="142"/>
                  <a:pt x="197" y="143"/>
                </a:cubicBezTo>
                <a:cubicBezTo>
                  <a:pt x="201" y="141"/>
                  <a:pt x="205" y="140"/>
                  <a:pt x="210" y="138"/>
                </a:cubicBezTo>
                <a:cubicBezTo>
                  <a:pt x="218" y="133"/>
                  <a:pt x="223" y="125"/>
                  <a:pt x="236" y="125"/>
                </a:cubicBezTo>
                <a:cubicBezTo>
                  <a:pt x="236" y="124"/>
                  <a:pt x="236" y="122"/>
                  <a:pt x="237" y="121"/>
                </a:cubicBezTo>
                <a:cubicBezTo>
                  <a:pt x="239" y="120"/>
                  <a:pt x="242" y="120"/>
                  <a:pt x="244" y="119"/>
                </a:cubicBezTo>
                <a:cubicBezTo>
                  <a:pt x="245" y="117"/>
                  <a:pt x="246" y="115"/>
                  <a:pt x="247" y="113"/>
                </a:cubicBezTo>
                <a:cubicBezTo>
                  <a:pt x="249" y="111"/>
                  <a:pt x="253" y="112"/>
                  <a:pt x="254" y="110"/>
                </a:cubicBezTo>
                <a:cubicBezTo>
                  <a:pt x="255" y="108"/>
                  <a:pt x="254" y="103"/>
                  <a:pt x="255" y="102"/>
                </a:cubicBezTo>
                <a:cubicBezTo>
                  <a:pt x="261" y="97"/>
                  <a:pt x="267" y="93"/>
                  <a:pt x="273" y="88"/>
                </a:cubicBezTo>
                <a:cubicBezTo>
                  <a:pt x="278" y="84"/>
                  <a:pt x="282" y="80"/>
                  <a:pt x="287" y="75"/>
                </a:cubicBezTo>
                <a:cubicBezTo>
                  <a:pt x="296" y="68"/>
                  <a:pt x="305" y="60"/>
                  <a:pt x="314" y="53"/>
                </a:cubicBezTo>
                <a:cubicBezTo>
                  <a:pt x="325" y="44"/>
                  <a:pt x="337" y="36"/>
                  <a:pt x="345" y="24"/>
                </a:cubicBezTo>
                <a:cubicBezTo>
                  <a:pt x="344" y="18"/>
                  <a:pt x="341" y="13"/>
                  <a:pt x="338" y="8"/>
                </a:cubicBezTo>
                <a:cubicBezTo>
                  <a:pt x="338" y="7"/>
                  <a:pt x="339" y="6"/>
                  <a:pt x="339" y="5"/>
                </a:cubicBezTo>
                <a:cubicBezTo>
                  <a:pt x="340" y="4"/>
                  <a:pt x="351" y="0"/>
                  <a:pt x="352" y="0"/>
                </a:cubicBezTo>
                <a:cubicBezTo>
                  <a:pt x="354" y="2"/>
                  <a:pt x="351" y="6"/>
                  <a:pt x="352" y="9"/>
                </a:cubicBezTo>
                <a:cubicBezTo>
                  <a:pt x="353" y="13"/>
                  <a:pt x="360" y="22"/>
                  <a:pt x="359" y="27"/>
                </a:cubicBezTo>
                <a:cubicBezTo>
                  <a:pt x="358" y="28"/>
                  <a:pt x="357" y="29"/>
                  <a:pt x="356" y="30"/>
                </a:cubicBezTo>
                <a:cubicBezTo>
                  <a:pt x="353" y="35"/>
                  <a:pt x="349" y="40"/>
                  <a:pt x="346" y="44"/>
                </a:cubicBezTo>
                <a:cubicBezTo>
                  <a:pt x="346" y="48"/>
                  <a:pt x="346" y="51"/>
                  <a:pt x="346" y="54"/>
                </a:cubicBezTo>
                <a:cubicBezTo>
                  <a:pt x="345" y="56"/>
                  <a:pt x="345" y="58"/>
                  <a:pt x="345" y="60"/>
                </a:cubicBezTo>
                <a:cubicBezTo>
                  <a:pt x="348" y="68"/>
                  <a:pt x="352" y="75"/>
                  <a:pt x="355" y="83"/>
                </a:cubicBezTo>
                <a:cubicBezTo>
                  <a:pt x="357" y="90"/>
                  <a:pt x="360" y="98"/>
                  <a:pt x="362" y="105"/>
                </a:cubicBezTo>
                <a:cubicBezTo>
                  <a:pt x="365" y="113"/>
                  <a:pt x="369" y="120"/>
                  <a:pt x="367" y="131"/>
                </a:cubicBezTo>
                <a:cubicBezTo>
                  <a:pt x="354" y="138"/>
                  <a:pt x="341" y="145"/>
                  <a:pt x="329" y="152"/>
                </a:cubicBezTo>
                <a:cubicBezTo>
                  <a:pt x="320" y="155"/>
                  <a:pt x="312" y="158"/>
                  <a:pt x="303" y="161"/>
                </a:cubicBezTo>
                <a:cubicBezTo>
                  <a:pt x="300" y="163"/>
                  <a:pt x="300" y="167"/>
                  <a:pt x="295" y="170"/>
                </a:cubicBezTo>
                <a:cubicBezTo>
                  <a:pt x="283" y="175"/>
                  <a:pt x="270" y="181"/>
                  <a:pt x="258" y="186"/>
                </a:cubicBezTo>
                <a:cubicBezTo>
                  <a:pt x="256" y="188"/>
                  <a:pt x="255" y="190"/>
                  <a:pt x="254" y="192"/>
                </a:cubicBezTo>
                <a:cubicBezTo>
                  <a:pt x="251" y="193"/>
                  <a:pt x="249" y="193"/>
                  <a:pt x="247" y="193"/>
                </a:cubicBezTo>
                <a:cubicBezTo>
                  <a:pt x="248" y="221"/>
                  <a:pt x="249" y="248"/>
                  <a:pt x="251" y="275"/>
                </a:cubicBezTo>
                <a:cubicBezTo>
                  <a:pt x="251" y="280"/>
                  <a:pt x="251" y="285"/>
                  <a:pt x="251" y="290"/>
                </a:cubicBezTo>
                <a:cubicBezTo>
                  <a:pt x="252" y="306"/>
                  <a:pt x="253" y="322"/>
                  <a:pt x="254" y="339"/>
                </a:cubicBezTo>
                <a:cubicBezTo>
                  <a:pt x="256" y="368"/>
                  <a:pt x="258" y="397"/>
                  <a:pt x="260" y="426"/>
                </a:cubicBezTo>
                <a:cubicBezTo>
                  <a:pt x="261" y="433"/>
                  <a:pt x="261" y="440"/>
                  <a:pt x="261" y="446"/>
                </a:cubicBezTo>
                <a:cubicBezTo>
                  <a:pt x="263" y="458"/>
                  <a:pt x="264" y="475"/>
                  <a:pt x="262" y="487"/>
                </a:cubicBezTo>
                <a:cubicBezTo>
                  <a:pt x="261" y="490"/>
                  <a:pt x="262" y="505"/>
                  <a:pt x="261" y="507"/>
                </a:cubicBezTo>
                <a:cubicBezTo>
                  <a:pt x="254" y="508"/>
                  <a:pt x="247" y="509"/>
                  <a:pt x="240" y="511"/>
                </a:cubicBezTo>
                <a:cubicBezTo>
                  <a:pt x="239" y="517"/>
                  <a:pt x="236" y="521"/>
                  <a:pt x="235" y="526"/>
                </a:cubicBezTo>
                <a:cubicBezTo>
                  <a:pt x="234" y="531"/>
                  <a:pt x="234" y="535"/>
                  <a:pt x="234" y="540"/>
                </a:cubicBezTo>
                <a:cubicBezTo>
                  <a:pt x="232" y="549"/>
                  <a:pt x="233" y="561"/>
                  <a:pt x="233" y="570"/>
                </a:cubicBezTo>
                <a:close/>
                <a:moveTo>
                  <a:pt x="227" y="596"/>
                </a:moveTo>
                <a:cubicBezTo>
                  <a:pt x="227" y="596"/>
                  <a:pt x="227" y="596"/>
                  <a:pt x="228" y="596"/>
                </a:cubicBezTo>
                <a:cubicBezTo>
                  <a:pt x="227" y="596"/>
                  <a:pt x="227" y="596"/>
                  <a:pt x="227" y="596"/>
                </a:cubicBezTo>
                <a:close/>
              </a:path>
            </a:pathLst>
          </a:custGeom>
          <a:solidFill>
            <a:schemeClr val="accent5">
              <a:lumMod val="75000"/>
            </a:schemeClr>
          </a:solidFill>
          <a:ln>
            <a:noFill/>
          </a:ln>
          <a:effectLst>
            <a:outerShdw blurRad="762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36" name="TextBox 35"/>
          <p:cNvSpPr txBox="1"/>
          <p:nvPr/>
        </p:nvSpPr>
        <p:spPr>
          <a:xfrm>
            <a:off x="833511" y="3292584"/>
            <a:ext cx="3458299" cy="400110"/>
          </a:xfrm>
          <a:prstGeom prst="rect">
            <a:avLst/>
          </a:prstGeom>
          <a:noFill/>
        </p:spPr>
        <p:txBody>
          <a:bodyPr wrap="none" rtlCol="0">
            <a:spAutoFit/>
          </a:bodyPr>
          <a:lstStyle/>
          <a:p>
            <a:r>
              <a:rPr lang="en-US" sz="2000" b="1" dirty="0" smtClean="0">
                <a:solidFill>
                  <a:srgbClr val="E46C0A"/>
                </a:solidFill>
                <a:latin typeface="Arial"/>
                <a:cs typeface="Arial"/>
              </a:rPr>
              <a:t>CA Partnership Academies</a:t>
            </a:r>
            <a:endParaRPr lang="id-ID" sz="2000" b="1" dirty="0">
              <a:solidFill>
                <a:srgbClr val="E46C0A"/>
              </a:solidFill>
              <a:latin typeface="Arial"/>
              <a:cs typeface="Arial"/>
            </a:endParaRPr>
          </a:p>
        </p:txBody>
      </p:sp>
      <p:sp>
        <p:nvSpPr>
          <p:cNvPr id="37" name="TextBox 36"/>
          <p:cNvSpPr txBox="1"/>
          <p:nvPr/>
        </p:nvSpPr>
        <p:spPr>
          <a:xfrm>
            <a:off x="2418563" y="3574743"/>
            <a:ext cx="1873247" cy="1323439"/>
          </a:xfrm>
          <a:prstGeom prst="rect">
            <a:avLst/>
          </a:prstGeom>
          <a:noFill/>
        </p:spPr>
        <p:txBody>
          <a:bodyPr wrap="square" rtlCol="0">
            <a:spAutoFit/>
          </a:bodyPr>
          <a:lstStyle/>
          <a:p>
            <a:pPr marL="0" lvl="1">
              <a:buSzPct val="100000"/>
            </a:pPr>
            <a:r>
              <a:rPr lang="en-US" sz="2000" dirty="0" smtClean="0">
                <a:latin typeface="Arial"/>
                <a:cs typeface="Arial"/>
              </a:rPr>
              <a:t>Graduation rate compared to 85% statewide</a:t>
            </a:r>
            <a:endParaRPr lang="en-US" sz="2000" dirty="0">
              <a:latin typeface="Arial"/>
              <a:cs typeface="Arial"/>
            </a:endParaRPr>
          </a:p>
        </p:txBody>
      </p:sp>
      <p:sp>
        <p:nvSpPr>
          <p:cNvPr id="38" name="TextBox 37"/>
          <p:cNvSpPr txBox="1"/>
          <p:nvPr/>
        </p:nvSpPr>
        <p:spPr>
          <a:xfrm>
            <a:off x="1029109" y="3548708"/>
            <a:ext cx="1224173" cy="715581"/>
          </a:xfrm>
          <a:prstGeom prst="rect">
            <a:avLst/>
          </a:prstGeom>
          <a:noFill/>
        </p:spPr>
        <p:txBody>
          <a:bodyPr wrap="none" rtlCol="0">
            <a:spAutoFit/>
          </a:bodyPr>
          <a:lstStyle/>
          <a:p>
            <a:pPr algn="r"/>
            <a:r>
              <a:rPr lang="en-US" sz="4050" b="1" dirty="0" smtClean="0">
                <a:solidFill>
                  <a:schemeClr val="accent6">
                    <a:lumMod val="75000"/>
                  </a:schemeClr>
                </a:solidFill>
                <a:latin typeface="Arial"/>
                <a:cs typeface="Arial"/>
              </a:rPr>
              <a:t>95</a:t>
            </a:r>
            <a:r>
              <a:rPr lang="id-ID" sz="4050" b="1" dirty="0" smtClean="0">
                <a:solidFill>
                  <a:schemeClr val="accent6">
                    <a:lumMod val="75000"/>
                  </a:schemeClr>
                </a:solidFill>
                <a:latin typeface="Arial"/>
                <a:cs typeface="Arial"/>
              </a:rPr>
              <a:t>%</a:t>
            </a:r>
            <a:endParaRPr lang="id-ID" sz="4050" b="1" dirty="0">
              <a:solidFill>
                <a:schemeClr val="accent6">
                  <a:lumMod val="75000"/>
                </a:schemeClr>
              </a:solidFill>
              <a:latin typeface="Arial"/>
              <a:cs typeface="Arial"/>
            </a:endParaRPr>
          </a:p>
        </p:txBody>
      </p:sp>
      <p:sp>
        <p:nvSpPr>
          <p:cNvPr id="39" name="TextBox 38"/>
          <p:cNvSpPr txBox="1"/>
          <p:nvPr/>
        </p:nvSpPr>
        <p:spPr>
          <a:xfrm>
            <a:off x="1279597" y="1621402"/>
            <a:ext cx="3012213" cy="400110"/>
          </a:xfrm>
          <a:prstGeom prst="rect">
            <a:avLst/>
          </a:prstGeom>
          <a:noFill/>
        </p:spPr>
        <p:txBody>
          <a:bodyPr wrap="none" rtlCol="0">
            <a:spAutoFit/>
          </a:bodyPr>
          <a:lstStyle/>
          <a:p>
            <a:r>
              <a:rPr lang="en-US" sz="2000" b="1" dirty="0" smtClean="0">
                <a:solidFill>
                  <a:schemeClr val="tx2">
                    <a:lumMod val="75000"/>
                  </a:schemeClr>
                </a:solidFill>
                <a:latin typeface="Arial"/>
                <a:cs typeface="Arial"/>
              </a:rPr>
              <a:t>Career Academy Grads</a:t>
            </a:r>
            <a:endParaRPr lang="id-ID" sz="2000" b="1" dirty="0">
              <a:solidFill>
                <a:schemeClr val="tx2">
                  <a:lumMod val="75000"/>
                </a:schemeClr>
              </a:solidFill>
              <a:latin typeface="Arial"/>
              <a:cs typeface="Arial"/>
            </a:endParaRPr>
          </a:p>
        </p:txBody>
      </p:sp>
      <p:sp>
        <p:nvSpPr>
          <p:cNvPr id="40" name="TextBox 39"/>
          <p:cNvSpPr txBox="1"/>
          <p:nvPr/>
        </p:nvSpPr>
        <p:spPr>
          <a:xfrm>
            <a:off x="2418563" y="1903561"/>
            <a:ext cx="1873247" cy="1323439"/>
          </a:xfrm>
          <a:prstGeom prst="rect">
            <a:avLst/>
          </a:prstGeom>
          <a:noFill/>
        </p:spPr>
        <p:txBody>
          <a:bodyPr wrap="square" rtlCol="0">
            <a:spAutoFit/>
          </a:bodyPr>
          <a:lstStyle/>
          <a:p>
            <a:pPr marL="0" lvl="1">
              <a:buSzPct val="100000"/>
            </a:pPr>
            <a:r>
              <a:rPr lang="en-US" sz="2000" dirty="0" smtClean="0">
                <a:latin typeface="Arial"/>
                <a:cs typeface="Arial"/>
              </a:rPr>
              <a:t>More in annual earnings than  non-academy graduates</a:t>
            </a:r>
            <a:endParaRPr lang="en-US" sz="2000" dirty="0">
              <a:latin typeface="Arial"/>
              <a:cs typeface="Arial"/>
            </a:endParaRPr>
          </a:p>
        </p:txBody>
      </p:sp>
      <p:sp>
        <p:nvSpPr>
          <p:cNvPr id="41" name="TextBox 40"/>
          <p:cNvSpPr txBox="1"/>
          <p:nvPr/>
        </p:nvSpPr>
        <p:spPr>
          <a:xfrm>
            <a:off x="656571" y="1877526"/>
            <a:ext cx="1596711" cy="646331"/>
          </a:xfrm>
          <a:prstGeom prst="rect">
            <a:avLst/>
          </a:prstGeom>
          <a:noFill/>
        </p:spPr>
        <p:txBody>
          <a:bodyPr wrap="none" rtlCol="0">
            <a:spAutoFit/>
          </a:bodyPr>
          <a:lstStyle/>
          <a:p>
            <a:pPr algn="r"/>
            <a:r>
              <a:rPr lang="en-US" sz="3600" b="1" dirty="0" smtClean="0">
                <a:solidFill>
                  <a:srgbClr val="17375E"/>
                </a:solidFill>
                <a:latin typeface="Arial"/>
                <a:cs typeface="Arial"/>
              </a:rPr>
              <a:t>$2,088</a:t>
            </a:r>
            <a:endParaRPr lang="id-ID" sz="3600" b="1" dirty="0">
              <a:solidFill>
                <a:srgbClr val="17375E"/>
              </a:solidFill>
              <a:latin typeface="Arial"/>
              <a:cs typeface="Arial"/>
            </a:endParaRPr>
          </a:p>
        </p:txBody>
      </p:sp>
    </p:spTree>
    <p:extLst>
      <p:ext uri="{BB962C8B-B14F-4D97-AF65-F5344CB8AC3E}">
        <p14:creationId xmlns:p14="http://schemas.microsoft.com/office/powerpoint/2010/main" val="32183998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7" grpId="0"/>
      <p:bldP spid="18" grpId="0"/>
      <p:bldP spid="19" grpId="0"/>
      <p:bldP spid="35" grpId="0" animBg="1"/>
      <p:bldP spid="36" grpId="0"/>
      <p:bldP spid="37" grpId="0"/>
      <p:bldP spid="38" grpId="0"/>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paul\Dropbox\Linked Learning\JIF06_05 LL Alliance Brand\Alliancebrand_logo_web\Alliancebrand_stackedlogo_larg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1084" y="1670812"/>
            <a:ext cx="1840924" cy="7244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9% more Linked Learning students attended four-year postsecondary education, compared to their peers."/>
          <p:cNvPicPr/>
          <p:nvPr/>
        </p:nvPicPr>
        <p:blipFill>
          <a:blip r:embed="rId5">
            <a:extLst>
              <a:ext uri="{28A0092B-C50C-407E-A947-70E740481C1C}">
                <a14:useLocalDpi xmlns:a14="http://schemas.microsoft.com/office/drawing/2010/main" val="0"/>
              </a:ext>
            </a:extLst>
          </a:blip>
          <a:srcRect/>
          <a:stretch>
            <a:fillRect/>
          </a:stretch>
        </p:blipFill>
        <p:spPr bwMode="auto">
          <a:xfrm>
            <a:off x="457201" y="2492396"/>
            <a:ext cx="2387116" cy="1208737"/>
          </a:xfrm>
          <a:prstGeom prst="rect">
            <a:avLst/>
          </a:prstGeom>
          <a:noFill/>
          <a:ln>
            <a:noFill/>
          </a:ln>
        </p:spPr>
      </p:pic>
      <p:pic>
        <p:nvPicPr>
          <p:cNvPr id="10" name="Picture 9"/>
          <p:cNvPicPr/>
          <p:nvPr/>
        </p:nvPicPr>
        <p:blipFill>
          <a:blip r:embed="rId6"/>
          <a:stretch>
            <a:fillRect/>
          </a:stretch>
        </p:blipFill>
        <p:spPr>
          <a:xfrm>
            <a:off x="457202" y="4004628"/>
            <a:ext cx="8171432" cy="2502153"/>
          </a:xfrm>
          <a:prstGeom prst="rect">
            <a:avLst/>
          </a:prstGeom>
        </p:spPr>
      </p:pic>
      <p:pic>
        <p:nvPicPr>
          <p:cNvPr id="11" name="Picture 10" descr="+6.6 credits"/>
          <p:cNvPicPr/>
          <p:nvPr/>
        </p:nvPicPr>
        <p:blipFill>
          <a:blip r:embed="rId7">
            <a:extLst>
              <a:ext uri="{28A0092B-C50C-407E-A947-70E740481C1C}">
                <a14:useLocalDpi xmlns:a14="http://schemas.microsoft.com/office/drawing/2010/main" val="0"/>
              </a:ext>
            </a:extLst>
          </a:blip>
          <a:srcRect/>
          <a:stretch>
            <a:fillRect/>
          </a:stretch>
        </p:blipFill>
        <p:spPr bwMode="auto">
          <a:xfrm>
            <a:off x="5851228" y="2635184"/>
            <a:ext cx="2777406" cy="1065949"/>
          </a:xfrm>
          <a:prstGeom prst="rect">
            <a:avLst/>
          </a:prstGeom>
          <a:noFill/>
          <a:ln>
            <a:noFill/>
          </a:ln>
        </p:spPr>
      </p:pic>
      <p:sp>
        <p:nvSpPr>
          <p:cNvPr id="16" name="Title 1"/>
          <p:cNvSpPr>
            <a:spLocks noGrp="1"/>
          </p:cNvSpPr>
          <p:nvPr>
            <p:ph type="title"/>
          </p:nvPr>
        </p:nvSpPr>
        <p:spPr>
          <a:xfrm>
            <a:off x="457201" y="274638"/>
            <a:ext cx="5715000" cy="868362"/>
          </a:xfrm>
        </p:spPr>
        <p:txBody>
          <a:bodyPr>
            <a:normAutofit/>
          </a:bodyPr>
          <a:lstStyle/>
          <a:p>
            <a:r>
              <a:rPr lang="en-US" sz="1800" dirty="0" smtClean="0"/>
              <a:t>WBL-related outcomes: </a:t>
            </a:r>
            <a:br>
              <a:rPr lang="en-US" sz="1800" dirty="0" smtClean="0"/>
            </a:br>
            <a:r>
              <a:rPr lang="en-US" sz="1800" dirty="0" smtClean="0"/>
              <a:t>Linked Learning</a:t>
            </a:r>
            <a:endParaRPr lang="id-ID" sz="1800" dirty="0"/>
          </a:p>
        </p:txBody>
      </p:sp>
    </p:spTree>
    <p:custDataLst>
      <p:tags r:id="rId1"/>
    </p:custDataLst>
    <p:extLst>
      <p:ext uri="{BB962C8B-B14F-4D97-AF65-F5344CB8AC3E}">
        <p14:creationId xmlns:p14="http://schemas.microsoft.com/office/powerpoint/2010/main" val="3084139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WBL Opportunities</a:t>
            </a:r>
            <a:endParaRPr lang="en-US" sz="1800" dirty="0"/>
          </a:p>
        </p:txBody>
      </p:sp>
      <p:sp>
        <p:nvSpPr>
          <p:cNvPr id="3" name="Content Placeholder 2"/>
          <p:cNvSpPr>
            <a:spLocks noGrp="1"/>
          </p:cNvSpPr>
          <p:nvPr>
            <p:ph idx="1"/>
          </p:nvPr>
        </p:nvSpPr>
        <p:spPr/>
        <p:txBody>
          <a:bodyPr>
            <a:normAutofit/>
          </a:bodyPr>
          <a:lstStyle/>
          <a:p>
            <a:r>
              <a:rPr lang="en-US" sz="2000" dirty="0" smtClean="0"/>
              <a:t>Workforce Innovation Opportunity Act (WIOA)</a:t>
            </a:r>
          </a:p>
          <a:p>
            <a:pPr lvl="1"/>
            <a:r>
              <a:rPr lang="en-US" sz="2000" dirty="0" smtClean="0"/>
              <a:t>New provisions connected to career pathways, at least 20% of local youth formula funds for WBL</a:t>
            </a:r>
            <a:endParaRPr lang="en-US" sz="2000" dirty="0"/>
          </a:p>
          <a:p>
            <a:r>
              <a:rPr lang="en-US" sz="2000" dirty="0"/>
              <a:t>Renewed interest in apprenticeships and </a:t>
            </a:r>
            <a:r>
              <a:rPr lang="en-US" sz="2000" dirty="0" smtClean="0"/>
              <a:t>pre-apprenticeships nationally </a:t>
            </a:r>
            <a:endParaRPr lang="en-US" sz="2000" dirty="0"/>
          </a:p>
          <a:p>
            <a:pPr lvl="1"/>
            <a:r>
              <a:rPr lang="en-US" sz="2000" dirty="0"/>
              <a:t>DOL Apprenticeship </a:t>
            </a:r>
            <a:r>
              <a:rPr lang="en-US" sz="2000" dirty="0" smtClean="0"/>
              <a:t>grants</a:t>
            </a:r>
          </a:p>
          <a:p>
            <a:r>
              <a:rPr lang="en-US" sz="2000" dirty="0"/>
              <a:t>California Career Technical Education Incentive </a:t>
            </a:r>
            <a:r>
              <a:rPr lang="en-US" sz="2000" dirty="0" smtClean="0"/>
              <a:t>Grant</a:t>
            </a:r>
          </a:p>
          <a:p>
            <a:r>
              <a:rPr lang="en-US" sz="2000" dirty="0" smtClean="0"/>
              <a:t>New CA state policy concepts for employer incentives</a:t>
            </a:r>
          </a:p>
          <a:p>
            <a:pPr lvl="1"/>
            <a:r>
              <a:rPr lang="en-US" sz="2000" dirty="0" smtClean="0"/>
              <a:t>Alex Taghavian, Linked Learning Alliance</a:t>
            </a:r>
            <a:endParaRPr lang="en-US" sz="2000" dirty="0"/>
          </a:p>
          <a:p>
            <a:endParaRPr lang="en-US" dirty="0"/>
          </a:p>
        </p:txBody>
      </p:sp>
    </p:spTree>
    <p:extLst>
      <p:ext uri="{BB962C8B-B14F-4D97-AF65-F5344CB8AC3E}">
        <p14:creationId xmlns:p14="http://schemas.microsoft.com/office/powerpoint/2010/main" val="31228486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b="1" dirty="0" smtClean="0"/>
              <a:t>Key Elements of a WBL Delivery System</a:t>
            </a:r>
            <a:endParaRPr lang="id-ID" sz="1800" dirty="0"/>
          </a:p>
        </p:txBody>
      </p:sp>
      <p:sp>
        <p:nvSpPr>
          <p:cNvPr id="6" name="Freeform 5"/>
          <p:cNvSpPr>
            <a:spLocks/>
          </p:cNvSpPr>
          <p:nvPr/>
        </p:nvSpPr>
        <p:spPr bwMode="auto">
          <a:xfrm>
            <a:off x="4146767" y="4013772"/>
            <a:ext cx="621864" cy="1197958"/>
          </a:xfrm>
          <a:custGeom>
            <a:avLst/>
            <a:gdLst>
              <a:gd name="T0" fmla="*/ 197 w 394"/>
              <a:gd name="T1" fmla="*/ 0 h 759"/>
              <a:gd name="T2" fmla="*/ 0 w 394"/>
              <a:gd name="T3" fmla="*/ 109 h 759"/>
              <a:gd name="T4" fmla="*/ 83 w 394"/>
              <a:gd name="T5" fmla="*/ 109 h 759"/>
              <a:gd name="T6" fmla="*/ 83 w 394"/>
              <a:gd name="T7" fmla="*/ 759 h 759"/>
              <a:gd name="T8" fmla="*/ 311 w 394"/>
              <a:gd name="T9" fmla="*/ 759 h 759"/>
              <a:gd name="T10" fmla="*/ 311 w 394"/>
              <a:gd name="T11" fmla="*/ 109 h 759"/>
              <a:gd name="T12" fmla="*/ 394 w 394"/>
              <a:gd name="T13" fmla="*/ 109 h 759"/>
              <a:gd name="T14" fmla="*/ 197 w 394"/>
              <a:gd name="T15" fmla="*/ 0 h 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 h="759">
                <a:moveTo>
                  <a:pt x="197" y="0"/>
                </a:moveTo>
                <a:lnTo>
                  <a:pt x="0" y="109"/>
                </a:lnTo>
                <a:lnTo>
                  <a:pt x="83" y="109"/>
                </a:lnTo>
                <a:lnTo>
                  <a:pt x="83" y="759"/>
                </a:lnTo>
                <a:lnTo>
                  <a:pt x="311" y="759"/>
                </a:lnTo>
                <a:lnTo>
                  <a:pt x="311" y="109"/>
                </a:lnTo>
                <a:lnTo>
                  <a:pt x="394" y="109"/>
                </a:lnTo>
                <a:lnTo>
                  <a:pt x="197" y="0"/>
                </a:lnTo>
                <a:close/>
              </a:path>
            </a:pathLst>
          </a:custGeom>
          <a:solidFill>
            <a:schemeClr val="accent5">
              <a:lumMod val="50000"/>
            </a:schemeClr>
          </a:solidFill>
          <a:ln>
            <a:noFill/>
          </a:ln>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7" name="Freeform 6"/>
          <p:cNvSpPr>
            <a:spLocks/>
          </p:cNvSpPr>
          <p:nvPr/>
        </p:nvSpPr>
        <p:spPr bwMode="auto">
          <a:xfrm>
            <a:off x="4700763" y="3590779"/>
            <a:ext cx="1197958" cy="786011"/>
          </a:xfrm>
          <a:custGeom>
            <a:avLst/>
            <a:gdLst>
              <a:gd name="T0" fmla="*/ 0 w 759"/>
              <a:gd name="T1" fmla="*/ 154 h 498"/>
              <a:gd name="T2" fmla="*/ 43 w 759"/>
              <a:gd name="T3" fmla="*/ 377 h 498"/>
              <a:gd name="T4" fmla="*/ 69 w 759"/>
              <a:gd name="T5" fmla="*/ 297 h 498"/>
              <a:gd name="T6" fmla="*/ 688 w 759"/>
              <a:gd name="T7" fmla="*/ 498 h 498"/>
              <a:gd name="T8" fmla="*/ 759 w 759"/>
              <a:gd name="T9" fmla="*/ 282 h 498"/>
              <a:gd name="T10" fmla="*/ 140 w 759"/>
              <a:gd name="T11" fmla="*/ 81 h 498"/>
              <a:gd name="T12" fmla="*/ 166 w 759"/>
              <a:gd name="T13" fmla="*/ 0 h 498"/>
              <a:gd name="T14" fmla="*/ 0 w 759"/>
              <a:gd name="T15" fmla="*/ 154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9" h="498">
                <a:moveTo>
                  <a:pt x="0" y="154"/>
                </a:moveTo>
                <a:lnTo>
                  <a:pt x="43" y="377"/>
                </a:lnTo>
                <a:lnTo>
                  <a:pt x="69" y="297"/>
                </a:lnTo>
                <a:lnTo>
                  <a:pt x="688" y="498"/>
                </a:lnTo>
                <a:lnTo>
                  <a:pt x="759" y="282"/>
                </a:lnTo>
                <a:lnTo>
                  <a:pt x="140" y="81"/>
                </a:lnTo>
                <a:lnTo>
                  <a:pt x="166" y="0"/>
                </a:lnTo>
                <a:lnTo>
                  <a:pt x="0" y="154"/>
                </a:lnTo>
                <a:close/>
              </a:path>
            </a:pathLst>
          </a:custGeom>
          <a:solidFill>
            <a:schemeClr val="accent3">
              <a:lumMod val="50000"/>
            </a:schemeClr>
          </a:solidFill>
          <a:ln>
            <a:noFill/>
          </a:ln>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8" name="Freeform 7"/>
          <p:cNvSpPr>
            <a:spLocks/>
          </p:cNvSpPr>
          <p:nvPr/>
        </p:nvSpPr>
        <p:spPr bwMode="auto">
          <a:xfrm>
            <a:off x="4457699" y="2471737"/>
            <a:ext cx="999087" cy="1119041"/>
          </a:xfrm>
          <a:custGeom>
            <a:avLst/>
            <a:gdLst>
              <a:gd name="T0" fmla="*/ 95 w 633"/>
              <a:gd name="T1" fmla="*/ 681 h 709"/>
              <a:gd name="T2" fmla="*/ 320 w 633"/>
              <a:gd name="T3" fmla="*/ 709 h 709"/>
              <a:gd name="T4" fmla="*/ 251 w 633"/>
              <a:gd name="T5" fmla="*/ 659 h 709"/>
              <a:gd name="T6" fmla="*/ 633 w 633"/>
              <a:gd name="T7" fmla="*/ 133 h 709"/>
              <a:gd name="T8" fmla="*/ 451 w 633"/>
              <a:gd name="T9" fmla="*/ 0 h 709"/>
              <a:gd name="T10" fmla="*/ 69 w 633"/>
              <a:gd name="T11" fmla="*/ 527 h 709"/>
              <a:gd name="T12" fmla="*/ 0 w 633"/>
              <a:gd name="T13" fmla="*/ 477 h 709"/>
              <a:gd name="T14" fmla="*/ 95 w 633"/>
              <a:gd name="T15" fmla="*/ 681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3" h="709">
                <a:moveTo>
                  <a:pt x="95" y="681"/>
                </a:moveTo>
                <a:lnTo>
                  <a:pt x="320" y="709"/>
                </a:lnTo>
                <a:lnTo>
                  <a:pt x="251" y="659"/>
                </a:lnTo>
                <a:lnTo>
                  <a:pt x="633" y="133"/>
                </a:lnTo>
                <a:lnTo>
                  <a:pt x="451" y="0"/>
                </a:lnTo>
                <a:lnTo>
                  <a:pt x="69" y="527"/>
                </a:lnTo>
                <a:lnTo>
                  <a:pt x="0" y="477"/>
                </a:lnTo>
                <a:lnTo>
                  <a:pt x="95" y="681"/>
                </a:ln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9" name="Freeform 8"/>
          <p:cNvSpPr>
            <a:spLocks/>
          </p:cNvSpPr>
          <p:nvPr/>
        </p:nvSpPr>
        <p:spPr bwMode="auto">
          <a:xfrm>
            <a:off x="3458612" y="2471737"/>
            <a:ext cx="999087" cy="1119041"/>
          </a:xfrm>
          <a:custGeom>
            <a:avLst/>
            <a:gdLst>
              <a:gd name="T0" fmla="*/ 538 w 633"/>
              <a:gd name="T1" fmla="*/ 681 h 709"/>
              <a:gd name="T2" fmla="*/ 633 w 633"/>
              <a:gd name="T3" fmla="*/ 477 h 709"/>
              <a:gd name="T4" fmla="*/ 564 w 633"/>
              <a:gd name="T5" fmla="*/ 527 h 709"/>
              <a:gd name="T6" fmla="*/ 183 w 633"/>
              <a:gd name="T7" fmla="*/ 0 h 709"/>
              <a:gd name="T8" fmla="*/ 0 w 633"/>
              <a:gd name="T9" fmla="*/ 133 h 709"/>
              <a:gd name="T10" fmla="*/ 382 w 633"/>
              <a:gd name="T11" fmla="*/ 659 h 709"/>
              <a:gd name="T12" fmla="*/ 313 w 633"/>
              <a:gd name="T13" fmla="*/ 709 h 709"/>
              <a:gd name="T14" fmla="*/ 538 w 633"/>
              <a:gd name="T15" fmla="*/ 681 h 7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3" h="709">
                <a:moveTo>
                  <a:pt x="538" y="681"/>
                </a:moveTo>
                <a:lnTo>
                  <a:pt x="633" y="477"/>
                </a:lnTo>
                <a:lnTo>
                  <a:pt x="564" y="527"/>
                </a:lnTo>
                <a:lnTo>
                  <a:pt x="183" y="0"/>
                </a:lnTo>
                <a:lnTo>
                  <a:pt x="0" y="133"/>
                </a:lnTo>
                <a:lnTo>
                  <a:pt x="382" y="659"/>
                </a:lnTo>
                <a:lnTo>
                  <a:pt x="313" y="709"/>
                </a:lnTo>
                <a:lnTo>
                  <a:pt x="538" y="681"/>
                </a:ln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10" name="Freeform 9"/>
          <p:cNvSpPr>
            <a:spLocks/>
          </p:cNvSpPr>
          <p:nvPr/>
        </p:nvSpPr>
        <p:spPr bwMode="auto">
          <a:xfrm>
            <a:off x="3016679" y="3590779"/>
            <a:ext cx="1197958" cy="786011"/>
          </a:xfrm>
          <a:custGeom>
            <a:avLst/>
            <a:gdLst>
              <a:gd name="T0" fmla="*/ 759 w 759"/>
              <a:gd name="T1" fmla="*/ 154 h 498"/>
              <a:gd name="T2" fmla="*/ 593 w 759"/>
              <a:gd name="T3" fmla="*/ 0 h 498"/>
              <a:gd name="T4" fmla="*/ 619 w 759"/>
              <a:gd name="T5" fmla="*/ 81 h 498"/>
              <a:gd name="T6" fmla="*/ 0 w 759"/>
              <a:gd name="T7" fmla="*/ 282 h 498"/>
              <a:gd name="T8" fmla="*/ 71 w 759"/>
              <a:gd name="T9" fmla="*/ 498 h 498"/>
              <a:gd name="T10" fmla="*/ 690 w 759"/>
              <a:gd name="T11" fmla="*/ 297 h 498"/>
              <a:gd name="T12" fmla="*/ 716 w 759"/>
              <a:gd name="T13" fmla="*/ 377 h 498"/>
              <a:gd name="T14" fmla="*/ 759 w 759"/>
              <a:gd name="T15" fmla="*/ 154 h 4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9" h="498">
                <a:moveTo>
                  <a:pt x="759" y="154"/>
                </a:moveTo>
                <a:lnTo>
                  <a:pt x="593" y="0"/>
                </a:lnTo>
                <a:lnTo>
                  <a:pt x="619" y="81"/>
                </a:lnTo>
                <a:lnTo>
                  <a:pt x="0" y="282"/>
                </a:lnTo>
                <a:lnTo>
                  <a:pt x="71" y="498"/>
                </a:lnTo>
                <a:lnTo>
                  <a:pt x="690" y="297"/>
                </a:lnTo>
                <a:lnTo>
                  <a:pt x="716" y="377"/>
                </a:lnTo>
                <a:lnTo>
                  <a:pt x="759" y="154"/>
                </a:lnTo>
                <a:close/>
              </a:path>
            </a:pathLst>
          </a:custGeom>
          <a:solidFill>
            <a:schemeClr val="accent4">
              <a:lumMod val="50000"/>
            </a:schemeClr>
          </a:solidFill>
          <a:ln>
            <a:noFill/>
          </a:ln>
        </p:spPr>
        <p:txBody>
          <a:bodyPr vert="horz" wrap="square" lIns="68580" tIns="34290" rIns="68580" bIns="34290" numCol="1" anchor="t" anchorCtr="0" compatLnSpc="1">
            <a:prstTxWarp prst="textNoShape">
              <a:avLst/>
            </a:prstTxWarp>
          </a:bodyPr>
          <a:lstStyle/>
          <a:p>
            <a:endParaRPr lang="id-ID" sz="1350">
              <a:latin typeface="Arial"/>
              <a:cs typeface="Arial"/>
            </a:endParaRPr>
          </a:p>
        </p:txBody>
      </p:sp>
      <p:sp>
        <p:nvSpPr>
          <p:cNvPr id="31" name="Rectangle 30"/>
          <p:cNvSpPr/>
          <p:nvPr/>
        </p:nvSpPr>
        <p:spPr>
          <a:xfrm>
            <a:off x="1056635" y="1764660"/>
            <a:ext cx="2136816" cy="923330"/>
          </a:xfrm>
          <a:prstGeom prst="rect">
            <a:avLst/>
          </a:prstGeom>
        </p:spPr>
        <p:txBody>
          <a:bodyPr wrap="square">
            <a:spAutoFit/>
          </a:bodyPr>
          <a:lstStyle/>
          <a:p>
            <a:pPr algn="r"/>
            <a:r>
              <a:rPr lang="en-US" sz="2700" dirty="0" smtClean="0">
                <a:solidFill>
                  <a:schemeClr val="tx2">
                    <a:lumMod val="75000"/>
                  </a:schemeClr>
                </a:solidFill>
                <a:latin typeface="Arial"/>
                <a:cs typeface="Arial"/>
              </a:rPr>
              <a:t>WBL</a:t>
            </a:r>
          </a:p>
          <a:p>
            <a:pPr algn="r"/>
            <a:r>
              <a:rPr lang="en-US" sz="2700" dirty="0" smtClean="0">
                <a:solidFill>
                  <a:schemeClr val="tx2">
                    <a:lumMod val="75000"/>
                  </a:schemeClr>
                </a:solidFill>
                <a:latin typeface="Arial"/>
                <a:cs typeface="Arial"/>
              </a:rPr>
              <a:t>Intermediary</a:t>
            </a:r>
            <a:endParaRPr lang="id-ID" sz="2700" dirty="0">
              <a:solidFill>
                <a:schemeClr val="tx2">
                  <a:lumMod val="75000"/>
                </a:schemeClr>
              </a:solidFill>
              <a:latin typeface="Arial"/>
              <a:cs typeface="Arial"/>
            </a:endParaRPr>
          </a:p>
        </p:txBody>
      </p:sp>
      <p:sp>
        <p:nvSpPr>
          <p:cNvPr id="14" name="Oval 13"/>
          <p:cNvSpPr/>
          <p:nvPr/>
        </p:nvSpPr>
        <p:spPr>
          <a:xfrm>
            <a:off x="3289119" y="2234583"/>
            <a:ext cx="726646" cy="726646"/>
          </a:xfrm>
          <a:prstGeom prst="ellipse">
            <a:avLst/>
          </a:prstGeom>
          <a:solidFill>
            <a:schemeClr val="bg1"/>
          </a:solidFill>
          <a:ln w="889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Arial"/>
              <a:cs typeface="Arial"/>
            </a:endParaRPr>
          </a:p>
        </p:txBody>
      </p:sp>
      <p:sp>
        <p:nvSpPr>
          <p:cNvPr id="15" name="Oval 14"/>
          <p:cNvSpPr/>
          <p:nvPr/>
        </p:nvSpPr>
        <p:spPr>
          <a:xfrm>
            <a:off x="4943876" y="2234583"/>
            <a:ext cx="726646" cy="726646"/>
          </a:xfrm>
          <a:prstGeom prst="ellipse">
            <a:avLst/>
          </a:prstGeom>
          <a:solidFill>
            <a:schemeClr val="bg1"/>
          </a:solidFill>
          <a:ln w="889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Arial"/>
              <a:cs typeface="Arial"/>
            </a:endParaRPr>
          </a:p>
        </p:txBody>
      </p:sp>
      <p:sp>
        <p:nvSpPr>
          <p:cNvPr id="17" name="Oval 16"/>
          <p:cNvSpPr/>
          <p:nvPr/>
        </p:nvSpPr>
        <p:spPr>
          <a:xfrm>
            <a:off x="5580190" y="3910611"/>
            <a:ext cx="726646" cy="726646"/>
          </a:xfrm>
          <a:prstGeom prst="ellipse">
            <a:avLst/>
          </a:prstGeom>
          <a:solidFill>
            <a:schemeClr val="bg1"/>
          </a:solidFill>
          <a:ln w="889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Arial"/>
              <a:cs typeface="Arial"/>
            </a:endParaRPr>
          </a:p>
        </p:txBody>
      </p:sp>
      <p:sp>
        <p:nvSpPr>
          <p:cNvPr id="18" name="Oval 17"/>
          <p:cNvSpPr/>
          <p:nvPr/>
        </p:nvSpPr>
        <p:spPr>
          <a:xfrm>
            <a:off x="4083766" y="4920048"/>
            <a:ext cx="726646" cy="726646"/>
          </a:xfrm>
          <a:prstGeom prst="ellipse">
            <a:avLst/>
          </a:prstGeom>
          <a:solidFill>
            <a:schemeClr val="bg1"/>
          </a:solidFill>
          <a:ln w="889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Arial"/>
              <a:cs typeface="Arial"/>
            </a:endParaRPr>
          </a:p>
        </p:txBody>
      </p:sp>
      <p:sp>
        <p:nvSpPr>
          <p:cNvPr id="16" name="Oval 15"/>
          <p:cNvSpPr/>
          <p:nvPr/>
        </p:nvSpPr>
        <p:spPr>
          <a:xfrm>
            <a:off x="2678435" y="3910611"/>
            <a:ext cx="726646" cy="726646"/>
          </a:xfrm>
          <a:prstGeom prst="ellipse">
            <a:avLst/>
          </a:prstGeom>
          <a:solidFill>
            <a:schemeClr val="bg1"/>
          </a:solidFill>
          <a:ln w="889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latin typeface="Arial"/>
              <a:cs typeface="Arial"/>
            </a:endParaRPr>
          </a:p>
        </p:txBody>
      </p:sp>
      <p:sp>
        <p:nvSpPr>
          <p:cNvPr id="37" name="Rectangle 36"/>
          <p:cNvSpPr/>
          <p:nvPr/>
        </p:nvSpPr>
        <p:spPr>
          <a:xfrm>
            <a:off x="5789444" y="1764660"/>
            <a:ext cx="2617956" cy="923330"/>
          </a:xfrm>
          <a:prstGeom prst="rect">
            <a:avLst/>
          </a:prstGeom>
        </p:spPr>
        <p:txBody>
          <a:bodyPr wrap="square">
            <a:spAutoFit/>
          </a:bodyPr>
          <a:lstStyle/>
          <a:p>
            <a:r>
              <a:rPr lang="en-US" sz="2700" dirty="0" smtClean="0">
                <a:solidFill>
                  <a:schemeClr val="accent6">
                    <a:lumMod val="75000"/>
                  </a:schemeClr>
                </a:solidFill>
                <a:latin typeface="Arial"/>
                <a:cs typeface="Arial"/>
              </a:rPr>
              <a:t>Organizational</a:t>
            </a:r>
          </a:p>
          <a:p>
            <a:r>
              <a:rPr lang="en-US" sz="2700" dirty="0" smtClean="0">
                <a:solidFill>
                  <a:schemeClr val="accent6">
                    <a:lumMod val="75000"/>
                  </a:schemeClr>
                </a:solidFill>
                <a:latin typeface="Arial"/>
                <a:cs typeface="Arial"/>
              </a:rPr>
              <a:t>Capacity</a:t>
            </a:r>
            <a:endParaRPr lang="id-ID" sz="2700" dirty="0">
              <a:solidFill>
                <a:schemeClr val="accent6">
                  <a:lumMod val="75000"/>
                </a:schemeClr>
              </a:solidFill>
              <a:latin typeface="Arial"/>
              <a:cs typeface="Arial"/>
            </a:endParaRPr>
          </a:p>
        </p:txBody>
      </p:sp>
      <p:sp>
        <p:nvSpPr>
          <p:cNvPr id="38" name="Rectangle 37"/>
          <p:cNvSpPr/>
          <p:nvPr/>
        </p:nvSpPr>
        <p:spPr>
          <a:xfrm>
            <a:off x="6384847" y="3965213"/>
            <a:ext cx="2380008" cy="923330"/>
          </a:xfrm>
          <a:prstGeom prst="rect">
            <a:avLst/>
          </a:prstGeom>
        </p:spPr>
        <p:txBody>
          <a:bodyPr wrap="square">
            <a:spAutoFit/>
          </a:bodyPr>
          <a:lstStyle/>
          <a:p>
            <a:r>
              <a:rPr lang="en-US" sz="2700" dirty="0" smtClean="0">
                <a:solidFill>
                  <a:schemeClr val="accent3">
                    <a:lumMod val="50000"/>
                  </a:schemeClr>
                </a:solidFill>
                <a:latin typeface="Arial"/>
                <a:cs typeface="Arial"/>
              </a:rPr>
              <a:t>WBL System</a:t>
            </a:r>
          </a:p>
          <a:p>
            <a:r>
              <a:rPr lang="en-US" sz="2700" dirty="0" smtClean="0">
                <a:solidFill>
                  <a:schemeClr val="accent3">
                    <a:lumMod val="50000"/>
                  </a:schemeClr>
                </a:solidFill>
                <a:latin typeface="Arial"/>
                <a:cs typeface="Arial"/>
              </a:rPr>
              <a:t>Infrastructure</a:t>
            </a:r>
            <a:endParaRPr lang="id-ID" sz="2700" dirty="0">
              <a:solidFill>
                <a:schemeClr val="accent3">
                  <a:lumMod val="50000"/>
                </a:schemeClr>
              </a:solidFill>
              <a:latin typeface="Arial"/>
              <a:cs typeface="Arial"/>
            </a:endParaRPr>
          </a:p>
        </p:txBody>
      </p:sp>
      <p:sp>
        <p:nvSpPr>
          <p:cNvPr id="39" name="Rectangle 38"/>
          <p:cNvSpPr/>
          <p:nvPr/>
        </p:nvSpPr>
        <p:spPr>
          <a:xfrm>
            <a:off x="3253409" y="5656341"/>
            <a:ext cx="2380008" cy="923330"/>
          </a:xfrm>
          <a:prstGeom prst="rect">
            <a:avLst/>
          </a:prstGeom>
        </p:spPr>
        <p:txBody>
          <a:bodyPr wrap="square">
            <a:spAutoFit/>
          </a:bodyPr>
          <a:lstStyle/>
          <a:p>
            <a:pPr algn="ctr"/>
            <a:r>
              <a:rPr lang="en-US" sz="2700" dirty="0" smtClean="0">
                <a:solidFill>
                  <a:schemeClr val="accent5">
                    <a:lumMod val="50000"/>
                  </a:schemeClr>
                </a:solidFill>
                <a:latin typeface="Arial"/>
                <a:cs typeface="Arial"/>
              </a:rPr>
              <a:t>WBL</a:t>
            </a:r>
          </a:p>
          <a:p>
            <a:pPr algn="ctr"/>
            <a:r>
              <a:rPr lang="en-US" sz="2700" dirty="0" smtClean="0">
                <a:solidFill>
                  <a:schemeClr val="accent5">
                    <a:lumMod val="50000"/>
                  </a:schemeClr>
                </a:solidFill>
                <a:latin typeface="Arial"/>
                <a:cs typeface="Arial"/>
              </a:rPr>
              <a:t>Continuum</a:t>
            </a:r>
            <a:endParaRPr lang="id-ID" sz="2700" dirty="0">
              <a:solidFill>
                <a:schemeClr val="accent5">
                  <a:lumMod val="50000"/>
                </a:schemeClr>
              </a:solidFill>
              <a:latin typeface="Arial"/>
              <a:cs typeface="Arial"/>
            </a:endParaRPr>
          </a:p>
        </p:txBody>
      </p:sp>
      <p:sp>
        <p:nvSpPr>
          <p:cNvPr id="40" name="Rectangle 39"/>
          <p:cNvSpPr/>
          <p:nvPr/>
        </p:nvSpPr>
        <p:spPr>
          <a:xfrm>
            <a:off x="226064" y="3957429"/>
            <a:ext cx="2380008" cy="923330"/>
          </a:xfrm>
          <a:prstGeom prst="rect">
            <a:avLst/>
          </a:prstGeom>
        </p:spPr>
        <p:txBody>
          <a:bodyPr wrap="square">
            <a:spAutoFit/>
          </a:bodyPr>
          <a:lstStyle/>
          <a:p>
            <a:pPr algn="r"/>
            <a:r>
              <a:rPr lang="en-US" sz="2700" dirty="0" smtClean="0">
                <a:solidFill>
                  <a:schemeClr val="accent4">
                    <a:lumMod val="50000"/>
                  </a:schemeClr>
                </a:solidFill>
                <a:latin typeface="Arial"/>
                <a:cs typeface="Arial"/>
              </a:rPr>
              <a:t>Industry </a:t>
            </a:r>
          </a:p>
          <a:p>
            <a:pPr algn="r"/>
            <a:r>
              <a:rPr lang="en-US" sz="2700" dirty="0" smtClean="0">
                <a:solidFill>
                  <a:schemeClr val="accent4">
                    <a:lumMod val="50000"/>
                  </a:schemeClr>
                </a:solidFill>
                <a:latin typeface="Arial"/>
                <a:cs typeface="Arial"/>
              </a:rPr>
              <a:t>Engagement</a:t>
            </a:r>
            <a:endParaRPr lang="id-ID" sz="2700" dirty="0">
              <a:solidFill>
                <a:schemeClr val="accent4">
                  <a:lumMod val="50000"/>
                </a:schemeClr>
              </a:solidFill>
              <a:latin typeface="Arial"/>
              <a:cs typeface="Arial"/>
            </a:endParaRPr>
          </a:p>
        </p:txBody>
      </p:sp>
      <p:sp>
        <p:nvSpPr>
          <p:cNvPr id="3" name="TextBox 2"/>
          <p:cNvSpPr txBox="1"/>
          <p:nvPr/>
        </p:nvSpPr>
        <p:spPr>
          <a:xfrm>
            <a:off x="3473210" y="2191788"/>
            <a:ext cx="354026" cy="769441"/>
          </a:xfrm>
          <a:prstGeom prst="rect">
            <a:avLst/>
          </a:prstGeom>
          <a:noFill/>
        </p:spPr>
        <p:txBody>
          <a:bodyPr wrap="square" rtlCol="0">
            <a:spAutoFit/>
          </a:bodyPr>
          <a:lstStyle/>
          <a:p>
            <a:pPr algn="ctr"/>
            <a:r>
              <a:rPr lang="en-US" sz="4400" dirty="0" smtClean="0">
                <a:solidFill>
                  <a:schemeClr val="tx2">
                    <a:lumMod val="75000"/>
                  </a:schemeClr>
                </a:solidFill>
                <a:latin typeface="Arial"/>
                <a:cs typeface="Arial"/>
              </a:rPr>
              <a:t>I</a:t>
            </a:r>
            <a:endParaRPr lang="en-US" sz="4400" dirty="0">
              <a:solidFill>
                <a:schemeClr val="tx2">
                  <a:lumMod val="75000"/>
                </a:schemeClr>
              </a:solidFill>
              <a:latin typeface="Arial"/>
              <a:cs typeface="Arial"/>
            </a:endParaRPr>
          </a:p>
        </p:txBody>
      </p:sp>
      <p:sp>
        <p:nvSpPr>
          <p:cNvPr id="29" name="TextBox 28"/>
          <p:cNvSpPr txBox="1"/>
          <p:nvPr/>
        </p:nvSpPr>
        <p:spPr>
          <a:xfrm>
            <a:off x="5025912" y="2199176"/>
            <a:ext cx="516178" cy="769441"/>
          </a:xfrm>
          <a:prstGeom prst="rect">
            <a:avLst/>
          </a:prstGeom>
          <a:noFill/>
        </p:spPr>
        <p:txBody>
          <a:bodyPr wrap="square" rtlCol="0">
            <a:spAutoFit/>
          </a:bodyPr>
          <a:lstStyle/>
          <a:p>
            <a:r>
              <a:rPr lang="en-US" sz="4400" dirty="0">
                <a:solidFill>
                  <a:schemeClr val="accent6">
                    <a:lumMod val="75000"/>
                  </a:schemeClr>
                </a:solidFill>
                <a:latin typeface="Arial"/>
                <a:cs typeface="Arial"/>
              </a:rPr>
              <a:t>O</a:t>
            </a:r>
          </a:p>
        </p:txBody>
      </p:sp>
      <p:sp>
        <p:nvSpPr>
          <p:cNvPr id="30" name="TextBox 29"/>
          <p:cNvSpPr txBox="1"/>
          <p:nvPr/>
        </p:nvSpPr>
        <p:spPr>
          <a:xfrm>
            <a:off x="5678475" y="3869790"/>
            <a:ext cx="354026" cy="769441"/>
          </a:xfrm>
          <a:prstGeom prst="rect">
            <a:avLst/>
          </a:prstGeom>
          <a:noFill/>
        </p:spPr>
        <p:txBody>
          <a:bodyPr wrap="square" rtlCol="0">
            <a:spAutoFit/>
          </a:bodyPr>
          <a:lstStyle/>
          <a:p>
            <a:pPr algn="ctr"/>
            <a:r>
              <a:rPr lang="en-US" sz="4400" dirty="0">
                <a:solidFill>
                  <a:schemeClr val="accent3">
                    <a:lumMod val="50000"/>
                  </a:schemeClr>
                </a:solidFill>
                <a:latin typeface="Arial"/>
                <a:cs typeface="Arial"/>
              </a:rPr>
              <a:t>S</a:t>
            </a:r>
          </a:p>
        </p:txBody>
      </p:sp>
      <p:sp>
        <p:nvSpPr>
          <p:cNvPr id="41" name="TextBox 40"/>
          <p:cNvSpPr txBox="1"/>
          <p:nvPr/>
        </p:nvSpPr>
        <p:spPr>
          <a:xfrm>
            <a:off x="2724837" y="3867816"/>
            <a:ext cx="609083" cy="769441"/>
          </a:xfrm>
          <a:prstGeom prst="rect">
            <a:avLst/>
          </a:prstGeom>
          <a:noFill/>
        </p:spPr>
        <p:txBody>
          <a:bodyPr wrap="square" rtlCol="0">
            <a:spAutoFit/>
          </a:bodyPr>
          <a:lstStyle/>
          <a:p>
            <a:pPr algn="ctr"/>
            <a:r>
              <a:rPr lang="en-US" sz="4400" dirty="0" smtClean="0">
                <a:solidFill>
                  <a:schemeClr val="accent4">
                    <a:lumMod val="50000"/>
                  </a:schemeClr>
                </a:solidFill>
                <a:latin typeface="Arial"/>
                <a:cs typeface="Arial"/>
              </a:rPr>
              <a:t>E</a:t>
            </a:r>
            <a:endParaRPr lang="en-US" sz="4400" dirty="0">
              <a:solidFill>
                <a:schemeClr val="accent4">
                  <a:lumMod val="50000"/>
                </a:schemeClr>
              </a:solidFill>
              <a:latin typeface="Arial"/>
              <a:cs typeface="Arial"/>
            </a:endParaRPr>
          </a:p>
        </p:txBody>
      </p:sp>
      <p:sp>
        <p:nvSpPr>
          <p:cNvPr id="44" name="TextBox 43"/>
          <p:cNvSpPr txBox="1"/>
          <p:nvPr/>
        </p:nvSpPr>
        <p:spPr>
          <a:xfrm>
            <a:off x="4163837" y="4886900"/>
            <a:ext cx="354026" cy="769441"/>
          </a:xfrm>
          <a:prstGeom prst="rect">
            <a:avLst/>
          </a:prstGeom>
          <a:noFill/>
        </p:spPr>
        <p:txBody>
          <a:bodyPr wrap="square" rtlCol="0">
            <a:spAutoFit/>
          </a:bodyPr>
          <a:lstStyle/>
          <a:p>
            <a:pPr algn="ctr"/>
            <a:r>
              <a:rPr lang="en-US" sz="4400" dirty="0">
                <a:solidFill>
                  <a:schemeClr val="accent5">
                    <a:lumMod val="50000"/>
                  </a:schemeClr>
                </a:solidFill>
                <a:latin typeface="Arial"/>
                <a:cs typeface="Arial"/>
              </a:rPr>
              <a:t>C</a:t>
            </a:r>
          </a:p>
        </p:txBody>
      </p:sp>
    </p:spTree>
    <p:extLst>
      <p:ext uri="{BB962C8B-B14F-4D97-AF65-F5344CB8AC3E}">
        <p14:creationId xmlns:p14="http://schemas.microsoft.com/office/powerpoint/2010/main" val="3829032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1" grpId="0"/>
      <p:bldP spid="37" grpId="0"/>
      <p:bldP spid="38" grpId="0"/>
      <p:bldP spid="39"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normAutofit/>
          </a:bodyPr>
          <a:lstStyle/>
          <a:p>
            <a:pPr eaLnBrk="1" hangingPunct="1"/>
            <a:r>
              <a:rPr lang="en-US" altLang="en-US" sz="1800" dirty="0" smtClean="0">
                <a:latin typeface="Arial" panose="020B0604020202020204" pitchFamily="34" charset="0"/>
              </a:rPr>
              <a:t>9-14 WORK-BASED LEARNING CONTINUUM</a:t>
            </a:r>
          </a:p>
        </p:txBody>
      </p:sp>
      <p:sp>
        <p:nvSpPr>
          <p:cNvPr id="21" name="Rounded Rectangle 20"/>
          <p:cNvSpPr>
            <a:spLocks noChangeArrowheads="1"/>
          </p:cNvSpPr>
          <p:nvPr/>
        </p:nvSpPr>
        <p:spPr bwMode="auto">
          <a:xfrm>
            <a:off x="1052500" y="2542916"/>
            <a:ext cx="2241550" cy="914400"/>
          </a:xfrm>
          <a:prstGeom prst="roundRect">
            <a:avLst>
              <a:gd name="adj" fmla="val 16667"/>
            </a:avLst>
          </a:prstGeom>
          <a:solidFill>
            <a:schemeClr val="accent1">
              <a:lumMod val="20000"/>
              <a:lumOff val="80000"/>
            </a:schemeClr>
          </a:solidFill>
          <a:ln w="9525">
            <a:solidFill>
              <a:srgbClr val="02275B"/>
            </a:solidFill>
            <a:round/>
            <a:headEnd/>
            <a:tailEnd/>
          </a:ln>
          <a:effectLst>
            <a:outerShdw blurRad="40000" dist="20000" dir="5400000" rotWithShape="0">
              <a:srgbClr val="808080">
                <a:alpha val="37999"/>
              </a:srgbClr>
            </a:outerShdw>
          </a:effectLst>
        </p:spPr>
        <p:txBody>
          <a:bodyPr anchor="ctr"/>
          <a:lstStyle/>
          <a:p>
            <a:pPr algn="ctr" defTabSz="509412" fontAlgn="auto">
              <a:spcBef>
                <a:spcPts val="0"/>
              </a:spcBef>
              <a:spcAft>
                <a:spcPts val="0"/>
              </a:spcAft>
              <a:defRPr/>
            </a:pPr>
            <a:r>
              <a:rPr lang="en-US" sz="2000" b="1" dirty="0">
                <a:latin typeface="Arial"/>
                <a:ea typeface="+mn-ea"/>
                <a:cs typeface="Arial"/>
              </a:rPr>
              <a:t>Awareness &amp; Exploration</a:t>
            </a:r>
          </a:p>
        </p:txBody>
      </p:sp>
      <p:sp>
        <p:nvSpPr>
          <p:cNvPr id="22" name="Rounded Rectangle 21"/>
          <p:cNvSpPr>
            <a:spLocks noChangeArrowheads="1"/>
          </p:cNvSpPr>
          <p:nvPr/>
        </p:nvSpPr>
        <p:spPr bwMode="auto">
          <a:xfrm>
            <a:off x="3395650" y="2542916"/>
            <a:ext cx="2146300" cy="914400"/>
          </a:xfrm>
          <a:prstGeom prst="roundRect">
            <a:avLst>
              <a:gd name="adj" fmla="val 16667"/>
            </a:avLst>
          </a:prstGeom>
          <a:solidFill>
            <a:schemeClr val="accent1">
              <a:lumMod val="20000"/>
              <a:lumOff val="80000"/>
            </a:schemeClr>
          </a:solidFill>
          <a:ln w="9525">
            <a:solidFill>
              <a:srgbClr val="02275B"/>
            </a:solidFill>
            <a:round/>
            <a:headEnd/>
            <a:tailEnd/>
          </a:ln>
          <a:effectLst>
            <a:outerShdw blurRad="40000" dist="20000" dir="5400000" rotWithShape="0">
              <a:srgbClr val="808080">
                <a:alpha val="37999"/>
              </a:srgbClr>
            </a:outerShdw>
          </a:effectLst>
        </p:spPr>
        <p:txBody>
          <a:bodyPr anchor="ctr"/>
          <a:lstStyle/>
          <a:p>
            <a:pPr algn="ctr" defTabSz="509412" fontAlgn="auto">
              <a:spcBef>
                <a:spcPts val="0"/>
              </a:spcBef>
              <a:spcAft>
                <a:spcPts val="0"/>
              </a:spcAft>
              <a:defRPr/>
            </a:pPr>
            <a:r>
              <a:rPr lang="en-US" sz="2000" b="1" dirty="0">
                <a:latin typeface="Arial"/>
                <a:ea typeface="+mn-ea"/>
                <a:cs typeface="Arial"/>
              </a:rPr>
              <a:t>Preparation</a:t>
            </a:r>
          </a:p>
        </p:txBody>
      </p:sp>
      <p:sp>
        <p:nvSpPr>
          <p:cNvPr id="23" name="Rounded Rectangle 22"/>
          <p:cNvSpPr>
            <a:spLocks noChangeArrowheads="1"/>
          </p:cNvSpPr>
          <p:nvPr/>
        </p:nvSpPr>
        <p:spPr bwMode="auto">
          <a:xfrm>
            <a:off x="5649900" y="2542916"/>
            <a:ext cx="2066925" cy="914400"/>
          </a:xfrm>
          <a:prstGeom prst="roundRect">
            <a:avLst>
              <a:gd name="adj" fmla="val 16667"/>
            </a:avLst>
          </a:prstGeom>
          <a:solidFill>
            <a:schemeClr val="accent1">
              <a:lumMod val="20000"/>
              <a:lumOff val="80000"/>
            </a:schemeClr>
          </a:solidFill>
          <a:ln w="9525">
            <a:solidFill>
              <a:srgbClr val="02275B"/>
            </a:solidFill>
            <a:round/>
            <a:headEnd/>
            <a:tailEnd/>
          </a:ln>
          <a:effectLst>
            <a:outerShdw blurRad="40000" dist="20000" dir="5400000" rotWithShape="0">
              <a:srgbClr val="808080">
                <a:alpha val="37999"/>
              </a:srgbClr>
            </a:outerShdw>
          </a:effectLst>
        </p:spPr>
        <p:txBody>
          <a:bodyPr anchor="ctr"/>
          <a:lstStyle/>
          <a:p>
            <a:pPr algn="ctr" defTabSz="509412" fontAlgn="auto">
              <a:spcBef>
                <a:spcPts val="0"/>
              </a:spcBef>
              <a:spcAft>
                <a:spcPts val="0"/>
              </a:spcAft>
              <a:defRPr/>
            </a:pPr>
            <a:r>
              <a:rPr lang="en-US" sz="2000" b="1" dirty="0">
                <a:latin typeface="Arial"/>
                <a:ea typeface="+mn-ea"/>
                <a:cs typeface="Arial"/>
              </a:rPr>
              <a:t>Training &amp; Application</a:t>
            </a:r>
          </a:p>
        </p:txBody>
      </p:sp>
      <p:sp>
        <p:nvSpPr>
          <p:cNvPr id="57349" name="TextBox 13"/>
          <p:cNvSpPr txBox="1">
            <a:spLocks noChangeArrowheads="1"/>
          </p:cNvSpPr>
          <p:nvPr/>
        </p:nvSpPr>
        <p:spPr bwMode="auto">
          <a:xfrm>
            <a:off x="1112825" y="3495416"/>
            <a:ext cx="2176463"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4300" indent="-114300"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Guest speakers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Company tours or field trips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Career fairs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Mock interviews</a:t>
            </a:r>
          </a:p>
        </p:txBody>
      </p:sp>
      <p:sp>
        <p:nvSpPr>
          <p:cNvPr id="57350" name="TextBox 14"/>
          <p:cNvSpPr txBox="1">
            <a:spLocks noChangeArrowheads="1"/>
          </p:cNvSpPr>
          <p:nvPr/>
        </p:nvSpPr>
        <p:spPr bwMode="auto">
          <a:xfrm>
            <a:off x="3411525" y="3495416"/>
            <a:ext cx="212407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4300" indent="-114300"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Job shadows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Service learning</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Class projects or challenges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Mentorships</a:t>
            </a:r>
          </a:p>
        </p:txBody>
      </p:sp>
      <p:sp>
        <p:nvSpPr>
          <p:cNvPr id="57351" name="TextBox 15"/>
          <p:cNvSpPr txBox="1">
            <a:spLocks noChangeArrowheads="1"/>
          </p:cNvSpPr>
          <p:nvPr/>
        </p:nvSpPr>
        <p:spPr bwMode="auto">
          <a:xfrm>
            <a:off x="5665775" y="3495416"/>
            <a:ext cx="2841625"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4300" indent="-114300"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Deep internships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Paid apprenticeships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Capstone projects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Teacher externships</a:t>
            </a:r>
          </a:p>
          <a:p>
            <a:pPr marL="228600" indent="-228600" eaLnBrk="1" hangingPunct="1">
              <a:spcAft>
                <a:spcPts val="600"/>
              </a:spcAft>
              <a:buFont typeface="Arial" panose="020B0604020202020204" pitchFamily="34" charset="0"/>
              <a:buChar char="•"/>
            </a:pPr>
            <a:r>
              <a:rPr lang="en-US" altLang="en-US" sz="1800" dirty="0">
                <a:latin typeface="Arial" panose="020B0604020202020204" pitchFamily="34" charset="0"/>
                <a:cs typeface="Arial" panose="020B0604020202020204" pitchFamily="34" charset="0"/>
              </a:rPr>
              <a:t>Mentorships</a:t>
            </a:r>
          </a:p>
        </p:txBody>
      </p:sp>
      <p:grpSp>
        <p:nvGrpSpPr>
          <p:cNvPr id="57352" name="Group 33"/>
          <p:cNvGrpSpPr>
            <a:grpSpLocks/>
          </p:cNvGrpSpPr>
          <p:nvPr/>
        </p:nvGrpSpPr>
        <p:grpSpPr bwMode="auto">
          <a:xfrm>
            <a:off x="790563" y="1561841"/>
            <a:ext cx="7512050" cy="1063625"/>
            <a:chOff x="680185" y="6903198"/>
            <a:chExt cx="6515124" cy="743222"/>
          </a:xfrm>
          <a:solidFill>
            <a:srgbClr val="02275B"/>
          </a:solidFill>
        </p:grpSpPr>
        <p:sp>
          <p:nvSpPr>
            <p:cNvPr id="28" name="Notched Right Arrow 27"/>
            <p:cNvSpPr/>
            <p:nvPr/>
          </p:nvSpPr>
          <p:spPr>
            <a:xfrm>
              <a:off x="680185" y="6903198"/>
              <a:ext cx="6515124" cy="743222"/>
            </a:xfrm>
            <a:prstGeom prst="notchedRightArrow">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509412" fontAlgn="auto">
                <a:spcBef>
                  <a:spcPts val="0"/>
                </a:spcBef>
                <a:spcAft>
                  <a:spcPts val="0"/>
                </a:spcAft>
                <a:defRPr/>
              </a:pPr>
              <a:endParaRPr lang="en-US" sz="2000" dirty="0">
                <a:solidFill>
                  <a:schemeClr val="bg1"/>
                </a:solidFill>
                <a:latin typeface="Arial"/>
                <a:cs typeface="Arial"/>
              </a:endParaRPr>
            </a:p>
          </p:txBody>
        </p:sp>
        <p:sp>
          <p:nvSpPr>
            <p:cNvPr id="57358" name="TextBox 7"/>
            <p:cNvSpPr txBox="1">
              <a:spLocks noChangeArrowheads="1"/>
            </p:cNvSpPr>
            <p:nvPr/>
          </p:nvSpPr>
          <p:spPr bwMode="auto">
            <a:xfrm>
              <a:off x="95960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dirty="0">
                  <a:solidFill>
                    <a:schemeClr val="bg1"/>
                  </a:solidFill>
                  <a:latin typeface="Arial" panose="020B0604020202020204" pitchFamily="34" charset="0"/>
                  <a:cs typeface="Arial" panose="020B0604020202020204" pitchFamily="34" charset="0"/>
                </a:rPr>
                <a:t>Year 1</a:t>
              </a:r>
            </a:p>
          </p:txBody>
        </p:sp>
        <p:sp>
          <p:nvSpPr>
            <p:cNvPr id="57359" name="TextBox 8"/>
            <p:cNvSpPr txBox="1">
              <a:spLocks noChangeArrowheads="1"/>
            </p:cNvSpPr>
            <p:nvPr/>
          </p:nvSpPr>
          <p:spPr bwMode="auto">
            <a:xfrm>
              <a:off x="582920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a:solidFill>
                    <a:schemeClr val="bg1"/>
                  </a:solidFill>
                  <a:latin typeface="Arial" panose="020B0604020202020204" pitchFamily="34" charset="0"/>
                  <a:cs typeface="Arial" panose="020B0604020202020204" pitchFamily="34" charset="0"/>
                </a:rPr>
                <a:t>Year 6</a:t>
              </a:r>
            </a:p>
          </p:txBody>
        </p:sp>
        <p:sp>
          <p:nvSpPr>
            <p:cNvPr id="57360" name="TextBox 16"/>
            <p:cNvSpPr txBox="1">
              <a:spLocks noChangeArrowheads="1"/>
            </p:cNvSpPr>
            <p:nvPr/>
          </p:nvSpPr>
          <p:spPr bwMode="auto">
            <a:xfrm>
              <a:off x="193352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dirty="0">
                  <a:solidFill>
                    <a:schemeClr val="bg1"/>
                  </a:solidFill>
                  <a:latin typeface="Arial" panose="020B0604020202020204" pitchFamily="34" charset="0"/>
                  <a:cs typeface="Arial" panose="020B0604020202020204" pitchFamily="34" charset="0"/>
                </a:rPr>
                <a:t>Year 2</a:t>
              </a:r>
            </a:p>
          </p:txBody>
        </p:sp>
        <p:sp>
          <p:nvSpPr>
            <p:cNvPr id="57361" name="TextBox 17"/>
            <p:cNvSpPr txBox="1">
              <a:spLocks noChangeArrowheads="1"/>
            </p:cNvSpPr>
            <p:nvPr/>
          </p:nvSpPr>
          <p:spPr bwMode="auto">
            <a:xfrm>
              <a:off x="290744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a:solidFill>
                    <a:schemeClr val="bg1"/>
                  </a:solidFill>
                  <a:latin typeface="Arial" panose="020B0604020202020204" pitchFamily="34" charset="0"/>
                  <a:cs typeface="Arial" panose="020B0604020202020204" pitchFamily="34" charset="0"/>
                </a:rPr>
                <a:t>Year 3</a:t>
              </a:r>
            </a:p>
          </p:txBody>
        </p:sp>
        <p:sp>
          <p:nvSpPr>
            <p:cNvPr id="57362" name="TextBox 18"/>
            <p:cNvSpPr txBox="1">
              <a:spLocks noChangeArrowheads="1"/>
            </p:cNvSpPr>
            <p:nvPr/>
          </p:nvSpPr>
          <p:spPr bwMode="auto">
            <a:xfrm>
              <a:off x="388136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a:solidFill>
                    <a:schemeClr val="bg1"/>
                  </a:solidFill>
                  <a:latin typeface="Arial" panose="020B0604020202020204" pitchFamily="34" charset="0"/>
                  <a:cs typeface="Arial" panose="020B0604020202020204" pitchFamily="34" charset="0"/>
                </a:rPr>
                <a:t>Year 4</a:t>
              </a:r>
            </a:p>
          </p:txBody>
        </p:sp>
        <p:sp>
          <p:nvSpPr>
            <p:cNvPr id="57363" name="TextBox 19"/>
            <p:cNvSpPr txBox="1">
              <a:spLocks noChangeArrowheads="1"/>
            </p:cNvSpPr>
            <p:nvPr/>
          </p:nvSpPr>
          <p:spPr bwMode="auto">
            <a:xfrm>
              <a:off x="4855288" y="7141368"/>
              <a:ext cx="914400" cy="279731"/>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a:solidFill>
                    <a:schemeClr val="bg1"/>
                  </a:solidFill>
                  <a:latin typeface="Arial" panose="020B0604020202020204" pitchFamily="34" charset="0"/>
                  <a:cs typeface="Arial" panose="020B0604020202020204" pitchFamily="34" charset="0"/>
                </a:rPr>
                <a:t>Year 5</a:t>
              </a:r>
            </a:p>
          </p:txBody>
        </p:sp>
      </p:grpSp>
      <p:sp>
        <p:nvSpPr>
          <p:cNvPr id="57353" name="TextBox 35"/>
          <p:cNvSpPr txBox="1">
            <a:spLocks noChangeArrowheads="1"/>
          </p:cNvSpPr>
          <p:nvPr/>
        </p:nvSpPr>
        <p:spPr bwMode="auto">
          <a:xfrm>
            <a:off x="457201" y="6245631"/>
            <a:ext cx="805019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eaLnBrk="1" hangingPunct="1"/>
            <a:r>
              <a:rPr lang="en-US" altLang="en-US" sz="1400" dirty="0">
                <a:latin typeface="Arial" panose="020B0604020202020204" pitchFamily="34" charset="0"/>
                <a:cs typeface="Arial" panose="020B0604020202020204" pitchFamily="34" charset="0"/>
              </a:rPr>
              <a:t>Source: Adapted from </a:t>
            </a:r>
            <a:r>
              <a:rPr lang="en-US" altLang="en-US" sz="1400" i="1" dirty="0">
                <a:latin typeface="Arial" panose="020B0604020202020204" pitchFamily="34" charset="0"/>
                <a:cs typeface="Arial" panose="020B0604020202020204" pitchFamily="34" charset="0"/>
              </a:rPr>
              <a:t>Guide to Becoming a P-TECH Employer</a:t>
            </a:r>
            <a:r>
              <a:rPr lang="en-US" altLang="en-US" sz="1400" dirty="0">
                <a:latin typeface="Arial" panose="020B0604020202020204" pitchFamily="34" charset="0"/>
                <a:cs typeface="Arial" panose="020B0604020202020204" pitchFamily="34" charset="0"/>
              </a:rPr>
              <a:t>; JFF, IBM, CUNY, P-TECH</a:t>
            </a:r>
          </a:p>
        </p:txBody>
      </p:sp>
      <p:grpSp>
        <p:nvGrpSpPr>
          <p:cNvPr id="57354" name="Group 2"/>
          <p:cNvGrpSpPr>
            <a:grpSpLocks/>
          </p:cNvGrpSpPr>
          <p:nvPr/>
        </p:nvGrpSpPr>
        <p:grpSpPr bwMode="auto">
          <a:xfrm>
            <a:off x="790563" y="5216873"/>
            <a:ext cx="7512050" cy="1063625"/>
            <a:chOff x="792619" y="5389954"/>
            <a:chExt cx="7512997" cy="1063057"/>
          </a:xfrm>
          <a:solidFill>
            <a:srgbClr val="02275B"/>
          </a:solidFill>
        </p:grpSpPr>
        <p:sp>
          <p:nvSpPr>
            <p:cNvPr id="37" name="Notched Right Arrow 36"/>
            <p:cNvSpPr/>
            <p:nvPr/>
          </p:nvSpPr>
          <p:spPr bwMode="auto">
            <a:xfrm>
              <a:off x="792619" y="5389954"/>
              <a:ext cx="7512997" cy="1063057"/>
            </a:xfrm>
            <a:prstGeom prst="notchedRightArrow">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509412" fontAlgn="auto">
                <a:spcBef>
                  <a:spcPts val="0"/>
                </a:spcBef>
                <a:spcAft>
                  <a:spcPts val="0"/>
                </a:spcAft>
                <a:defRPr/>
              </a:pPr>
              <a:endParaRPr lang="en-US" sz="2000" dirty="0">
                <a:solidFill>
                  <a:srgbClr val="FFFFFF"/>
                </a:solidFill>
                <a:latin typeface="Arial"/>
                <a:cs typeface="Arial"/>
              </a:endParaRPr>
            </a:p>
          </p:txBody>
        </p:sp>
        <p:sp>
          <p:nvSpPr>
            <p:cNvPr id="57356" name="TextBox 16"/>
            <p:cNvSpPr txBox="1">
              <a:spLocks noChangeArrowheads="1"/>
            </p:cNvSpPr>
            <p:nvPr/>
          </p:nvSpPr>
          <p:spPr bwMode="auto">
            <a:xfrm>
              <a:off x="1335874" y="5722331"/>
              <a:ext cx="6382703" cy="400109"/>
            </a:xfrm>
            <a:prstGeom prst="rect">
              <a:avLst/>
            </a:prstGeom>
            <a:grp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anose="02020603050405020304" pitchFamily="18" charset="0"/>
                  <a:ea typeface="MS PGothic" pitchFamily="34" charset="-128"/>
                </a:defRPr>
              </a:lvl1pPr>
              <a:lvl2pPr marL="742950" indent="-285750" eaLnBrk="0" hangingPunct="0">
                <a:defRPr sz="2400">
                  <a:solidFill>
                    <a:schemeClr val="tx1"/>
                  </a:solidFill>
                  <a:latin typeface="Times New Roman" panose="02020603050405020304" pitchFamily="18" charset="0"/>
                  <a:ea typeface="MS PGothic" pitchFamily="34" charset="-128"/>
                </a:defRPr>
              </a:lvl2pPr>
              <a:lvl3pPr marL="1143000" indent="-228600" eaLnBrk="0" hangingPunct="0">
                <a:defRPr sz="2400">
                  <a:solidFill>
                    <a:schemeClr val="tx1"/>
                  </a:solidFill>
                  <a:latin typeface="Times New Roman" panose="02020603050405020304" pitchFamily="18" charset="0"/>
                  <a:ea typeface="MS PGothic" pitchFamily="34" charset="-128"/>
                </a:defRPr>
              </a:lvl3pPr>
              <a:lvl4pPr marL="1600200" indent="-228600" eaLnBrk="0" hangingPunct="0">
                <a:defRPr sz="2400">
                  <a:solidFill>
                    <a:schemeClr val="tx1"/>
                  </a:solidFill>
                  <a:latin typeface="Times New Roman" panose="02020603050405020304" pitchFamily="18" charset="0"/>
                  <a:ea typeface="MS PGothic" pitchFamily="34" charset="-128"/>
                </a:defRPr>
              </a:lvl4pPr>
              <a:lvl5pPr marL="2057400" indent="-228600" eaLnBrk="0" hangingPunct="0">
                <a:defRPr sz="2400">
                  <a:solidFill>
                    <a:schemeClr val="tx1"/>
                  </a:solidFill>
                  <a:latin typeface="Times New Roman" panose="02020603050405020304"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itchFamily="34" charset="-128"/>
                </a:defRPr>
              </a:lvl9pPr>
            </a:lstStyle>
            <a:p>
              <a:pPr algn="ctr" eaLnBrk="1" hangingPunct="1"/>
              <a:r>
                <a:rPr lang="en-US" altLang="en-US" sz="2000" b="1">
                  <a:solidFill>
                    <a:srgbClr val="FFFFFF"/>
                  </a:solidFill>
                  <a:latin typeface="Arial" panose="020B0604020202020204" pitchFamily="34" charset="0"/>
                  <a:cs typeface="Arial" panose="020B0604020202020204" pitchFamily="34" charset="0"/>
                </a:rPr>
                <a:t>Increasing Intensity of Employer Engagement</a:t>
              </a:r>
            </a:p>
          </p:txBody>
        </p:sp>
      </p:grpSp>
    </p:spTree>
    <p:extLst>
      <p:ext uri="{BB962C8B-B14F-4D97-AF65-F5344CB8AC3E}">
        <p14:creationId xmlns:p14="http://schemas.microsoft.com/office/powerpoint/2010/main" val="374425005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IMAGESASSOCIATED" val="No"/>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002060"/>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27901</TotalTime>
  <Words>1557</Words>
  <Application>Microsoft Macintosh PowerPoint</Application>
  <PresentationFormat>On-screen Show (4:3)</PresentationFormat>
  <Paragraphs>257</Paragraphs>
  <Slides>21</Slides>
  <Notes>13</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Office Theme</vt:lpstr>
      <vt:lpstr>1_Office Theme</vt:lpstr>
      <vt:lpstr> Fall 2015 CCPT Project Directors Summit Jobs for the Future | November 10, 2015</vt:lpstr>
      <vt:lpstr>Outline</vt:lpstr>
      <vt:lpstr>CCPT WBL expectations from the rfp</vt:lpstr>
      <vt:lpstr>Ccpt employer responsibilities</vt:lpstr>
      <vt:lpstr>WBL-related outcomes:  Career Academies</vt:lpstr>
      <vt:lpstr>WBL-related outcomes:  Linked Learning</vt:lpstr>
      <vt:lpstr>WBL Opportunities</vt:lpstr>
      <vt:lpstr>Key Elements of a WBL Delivery System</vt:lpstr>
      <vt:lpstr>9-14 WORK-BASED LEARNING CONTINUUM</vt:lpstr>
      <vt:lpstr>Innovate Tulare-Kings</vt:lpstr>
      <vt:lpstr>Tulare-Kings Regional Hub of Excellence: Functions</vt:lpstr>
      <vt:lpstr>T-K Infrastructure to Support WBL</vt:lpstr>
      <vt:lpstr>ITK WBL Continuum </vt:lpstr>
      <vt:lpstr>The Boston private industry council</vt:lpstr>
      <vt:lpstr>Boston pic youth wbl staffing</vt:lpstr>
      <vt:lpstr>Boston pic core components</vt:lpstr>
      <vt:lpstr>wbl intermediary &amp; Education roles</vt:lpstr>
      <vt:lpstr>Small Group CONVERSATION</vt:lpstr>
      <vt:lpstr>Where are you experiencing or anticipating challenges?  What are you doing well in your WBL delivery system that others could learn from?</vt:lpstr>
      <vt:lpstr>WBL Strand preview</vt:lpstr>
      <vt:lpstr>PowerPoint Presentation</vt:lpstr>
    </vt:vector>
  </TitlesOfParts>
  <Company>JFF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JFF</dc:creator>
  <cp:lastModifiedBy>JFF</cp:lastModifiedBy>
  <cp:revision>424</cp:revision>
  <cp:lastPrinted>2015-03-26T18:14:46Z</cp:lastPrinted>
  <dcterms:created xsi:type="dcterms:W3CDTF">2012-12-12T14:53:33Z</dcterms:created>
  <dcterms:modified xsi:type="dcterms:W3CDTF">2015-11-09T20:47:19Z</dcterms:modified>
</cp:coreProperties>
</file>