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9" r:id="rId4"/>
    <p:sldId id="260" r:id="rId5"/>
    <p:sldId id="261" r:id="rId6"/>
    <p:sldId id="262" r:id="rId7"/>
    <p:sldId id="263"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2" r:id="rId23"/>
    <p:sldId id="283" r:id="rId24"/>
    <p:sldId id="281" r:id="rId25"/>
    <p:sldId id="284" r:id="rId26"/>
    <p:sldId id="285"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9736" autoAdjust="0"/>
  </p:normalViewPr>
  <p:slideViewPr>
    <p:cSldViewPr snapToGrid="0">
      <p:cViewPr varScale="1">
        <p:scale>
          <a:sx n="93" d="100"/>
          <a:sy n="93" d="100"/>
        </p:scale>
        <p:origin x="1212" y="78"/>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C1FB40-EEC0-4E72-BAC7-05926ACF2DAB}" type="datetimeFigureOut">
              <a:rPr lang="en-US" smtClean="0"/>
              <a:t>7/27/2016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504CF4-8D0E-4EDB-990D-BEBF6D61A9C6}" type="slidenum">
              <a:rPr lang="en-US" smtClean="0"/>
              <a:t>‹#›</a:t>
            </a:fld>
            <a:endParaRPr lang="en-US"/>
          </a:p>
        </p:txBody>
      </p:sp>
    </p:spTree>
    <p:extLst>
      <p:ext uri="{BB962C8B-B14F-4D97-AF65-F5344CB8AC3E}">
        <p14:creationId xmlns:p14="http://schemas.microsoft.com/office/powerpoint/2010/main" val="121179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back! Our</a:t>
            </a:r>
            <a:r>
              <a:rPr lang="en-US" baseline="0" dirty="0" smtClean="0"/>
              <a:t> next step will be to complete Step Two, the MSJC Application.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a:t>
            </a:fld>
            <a:endParaRPr lang="en-US"/>
          </a:p>
        </p:txBody>
      </p:sp>
    </p:spTree>
    <p:extLst>
      <p:ext uri="{BB962C8B-B14F-4D97-AF65-F5344CB8AC3E}">
        <p14:creationId xmlns:p14="http://schemas.microsoft.com/office/powerpoint/2010/main" val="82046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 will require you review your contact information. If you were unable to add your Social Security Number, or need to update or</a:t>
            </a:r>
            <a:r>
              <a:rPr lang="en-US" baseline="0" dirty="0" smtClean="0"/>
              <a:t> change your contact information,</a:t>
            </a:r>
            <a:r>
              <a:rPr lang="en-US" dirty="0" smtClean="0"/>
              <a:t> you may do so now by clicking on the “Edit Account” button in the upper,</a:t>
            </a:r>
            <a:r>
              <a:rPr lang="en-US" baseline="0" dirty="0" smtClean="0"/>
              <a:t> right-hand corner</a:t>
            </a:r>
            <a:r>
              <a:rPr lang="en-US" dirty="0" smtClean="0"/>
              <a:t>. Be sure to click on the “Save” button</a:t>
            </a:r>
            <a:r>
              <a:rPr lang="en-US" baseline="0" dirty="0" smtClean="0"/>
              <a:t> before continuing to the next section. </a:t>
            </a:r>
            <a:endParaRPr lang="en-US" dirty="0" smtClean="0"/>
          </a:p>
          <a:p>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10</a:t>
            </a:fld>
            <a:endParaRPr lang="en-US"/>
          </a:p>
        </p:txBody>
      </p:sp>
    </p:spTree>
    <p:extLst>
      <p:ext uri="{BB962C8B-B14F-4D97-AF65-F5344CB8AC3E}">
        <p14:creationId xmlns:p14="http://schemas.microsoft.com/office/powerpoint/2010/main" val="1075129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the pull</a:t>
            </a:r>
            <a:r>
              <a:rPr lang="en-US" baseline="0" dirty="0" smtClean="0"/>
              <a:t> down menu choose your gender and then verify all information below. Please read the statements carefully, in most cases none of these statements will apply to you, thus click the “None of the statements above is true about me” bottom. </a:t>
            </a:r>
            <a:r>
              <a:rPr lang="en-US" dirty="0" smtClean="0"/>
              <a:t>Quick Tip: If you do not know the Educational Levels of your Parent or Guardian you may select “Unknown”. </a:t>
            </a:r>
          </a:p>
          <a:p>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11</a:t>
            </a:fld>
            <a:endParaRPr lang="en-US"/>
          </a:p>
        </p:txBody>
      </p:sp>
    </p:spTree>
    <p:extLst>
      <p:ext uri="{BB962C8B-B14F-4D97-AF65-F5344CB8AC3E}">
        <p14:creationId xmlns:p14="http://schemas.microsoft.com/office/powerpoint/2010/main" val="3852364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a:t>
            </a:r>
            <a:r>
              <a:rPr lang="en-US" baseline="0" dirty="0" smtClean="0"/>
              <a:t> your race. </a:t>
            </a:r>
            <a:r>
              <a:rPr lang="en-US" dirty="0" smtClean="0"/>
              <a:t>You may check one or more boxes if applicable. </a:t>
            </a:r>
          </a:p>
          <a:p>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12</a:t>
            </a:fld>
            <a:endParaRPr lang="en-US"/>
          </a:p>
        </p:txBody>
      </p:sp>
    </p:spTree>
    <p:extLst>
      <p:ext uri="{BB962C8B-B14F-4D97-AF65-F5344CB8AC3E}">
        <p14:creationId xmlns:p14="http://schemas.microsoft.com/office/powerpoint/2010/main" val="3561411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the pull down menu for</a:t>
            </a:r>
            <a:r>
              <a:rPr lang="en-US" baseline="0" dirty="0" smtClean="0"/>
              <a:t> </a:t>
            </a:r>
            <a:r>
              <a:rPr lang="en-US" dirty="0" smtClean="0"/>
              <a:t>College Enrollment Status, you</a:t>
            </a:r>
            <a:r>
              <a:rPr lang="en-US" baseline="0" dirty="0" smtClean="0"/>
              <a:t> must select “Enrolled in High School and College At the Same Time”.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13</a:t>
            </a:fld>
            <a:endParaRPr lang="en-US"/>
          </a:p>
        </p:txBody>
      </p:sp>
    </p:spTree>
    <p:extLst>
      <p:ext uri="{BB962C8B-B14F-4D97-AF65-F5344CB8AC3E}">
        <p14:creationId xmlns:p14="http://schemas.microsoft.com/office/powerpoint/2010/main" val="22204386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solidFill>
                  <a:srgbClr val="FF0000"/>
                </a:solidFill>
                <a:latin typeface="Arial" panose="020B0604020202020204" pitchFamily="34" charset="0"/>
                <a:cs typeface="Arial" panose="020B0604020202020204" pitchFamily="34" charset="0"/>
              </a:rPr>
              <a:t>Choose your College Education level, in most cases, as a high school student, if you have not previously attended College you will select “No Degree”. </a:t>
            </a:r>
          </a:p>
          <a:p>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14</a:t>
            </a:fld>
            <a:endParaRPr lang="en-US"/>
          </a:p>
        </p:txBody>
      </p:sp>
    </p:spTree>
    <p:extLst>
      <p:ext uri="{BB962C8B-B14F-4D97-AF65-F5344CB8AC3E}">
        <p14:creationId xmlns:p14="http://schemas.microsoft.com/office/powerpoint/2010/main" val="3208426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Choose your Citizenship</a:t>
            </a:r>
            <a:r>
              <a:rPr lang="en-US" baseline="0" dirty="0" smtClean="0"/>
              <a:t> and answer the questions regarding Military. If your parents are active duty military or veterans, choose their appropriate status.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15</a:t>
            </a:fld>
            <a:endParaRPr lang="en-US"/>
          </a:p>
        </p:txBody>
      </p:sp>
    </p:spTree>
    <p:extLst>
      <p:ext uri="{BB962C8B-B14F-4D97-AF65-F5344CB8AC3E}">
        <p14:creationId xmlns:p14="http://schemas.microsoft.com/office/powerpoint/2010/main" val="403112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answer the residency</a:t>
            </a:r>
            <a:r>
              <a:rPr lang="en-US" baseline="0" dirty="0" smtClean="0"/>
              <a:t> questions. In the Special Residency Categories, read this section carefully. </a:t>
            </a:r>
            <a:r>
              <a:rPr lang="en-US" dirty="0" smtClean="0"/>
              <a:t>Quick Tip: If</a:t>
            </a:r>
            <a:r>
              <a:rPr lang="en-US" baseline="0" dirty="0" smtClean="0"/>
              <a:t> you are under 18 years old answer “No” to all Out-of-State Activities.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16</a:t>
            </a:fld>
            <a:endParaRPr lang="en-US"/>
          </a:p>
        </p:txBody>
      </p:sp>
    </p:spTree>
    <p:extLst>
      <p:ext uri="{BB962C8B-B14F-4D97-AF65-F5344CB8AC3E}">
        <p14:creationId xmlns:p14="http://schemas.microsoft.com/office/powerpoint/2010/main" val="1662550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mn-lt"/>
              </a:rPr>
              <a:t>Answer the questions</a:t>
            </a:r>
            <a:r>
              <a:rPr lang="en-US" baseline="0" dirty="0" smtClean="0">
                <a:latin typeface="+mn-lt"/>
              </a:rPr>
              <a:t> in the Needs and Interests area. </a:t>
            </a:r>
            <a:r>
              <a:rPr lang="en-US" sz="1200" b="0" dirty="0" smtClean="0">
                <a:solidFill>
                  <a:srgbClr val="FF0000"/>
                </a:solidFill>
                <a:latin typeface="+mn-lt"/>
                <a:cs typeface="Arial" panose="020B0604020202020204" pitchFamily="34" charset="0"/>
              </a:rPr>
              <a:t>If you are interested in Financial Aid, check “Yes” regarding receiving information about money for college.</a:t>
            </a:r>
            <a:r>
              <a:rPr lang="en-US" i="0" baseline="0" dirty="0" smtClean="0">
                <a:latin typeface="+mn-lt"/>
              </a:rPr>
              <a:t> The question about TANF/</a:t>
            </a:r>
            <a:r>
              <a:rPr lang="en-US" i="0" baseline="0" dirty="0" err="1" smtClean="0">
                <a:latin typeface="+mn-lt"/>
              </a:rPr>
              <a:t>CalWORKS</a:t>
            </a:r>
            <a:r>
              <a:rPr lang="en-US" i="0" baseline="0" dirty="0" smtClean="0">
                <a:latin typeface="+mn-lt"/>
              </a:rPr>
              <a:t>, SSI or General Assistance refers to government assistance you or your family may be receiving. </a:t>
            </a:r>
            <a:endParaRPr lang="en-US" i="0" dirty="0">
              <a:latin typeface="+mn-lt"/>
            </a:endParaRPr>
          </a:p>
        </p:txBody>
      </p:sp>
      <p:sp>
        <p:nvSpPr>
          <p:cNvPr id="4" name="Slide Number Placeholder 3"/>
          <p:cNvSpPr>
            <a:spLocks noGrp="1"/>
          </p:cNvSpPr>
          <p:nvPr>
            <p:ph type="sldNum" sz="quarter" idx="10"/>
          </p:nvPr>
        </p:nvSpPr>
        <p:spPr/>
        <p:txBody>
          <a:bodyPr/>
          <a:lstStyle/>
          <a:p>
            <a:fld id="{C8504CF4-8D0E-4EDB-990D-BEBF6D61A9C6}" type="slidenum">
              <a:rPr lang="en-US" smtClean="0"/>
              <a:t>17</a:t>
            </a:fld>
            <a:endParaRPr lang="en-US"/>
          </a:p>
        </p:txBody>
      </p:sp>
    </p:spTree>
    <p:extLst>
      <p:ext uri="{BB962C8B-B14F-4D97-AF65-F5344CB8AC3E}">
        <p14:creationId xmlns:p14="http://schemas.microsoft.com/office/powerpoint/2010/main" val="2519953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Information</a:t>
            </a:r>
            <a:r>
              <a:rPr lang="en-US" baseline="0" dirty="0" smtClean="0"/>
              <a:t> will be sent to you through email regarding the services you selected. Note, all of this info can also be found on our website should you need this information in the future.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18</a:t>
            </a:fld>
            <a:endParaRPr lang="en-US"/>
          </a:p>
        </p:txBody>
      </p:sp>
    </p:spTree>
    <p:extLst>
      <p:ext uri="{BB962C8B-B14F-4D97-AF65-F5344CB8AC3E}">
        <p14:creationId xmlns:p14="http://schemas.microsoft.com/office/powerpoint/2010/main" val="7366600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Complete the Statistical</a:t>
            </a:r>
            <a:r>
              <a:rPr lang="en-US" baseline="0" dirty="0" smtClean="0"/>
              <a:t> Information. </a:t>
            </a:r>
            <a:r>
              <a:rPr lang="en-US" dirty="0" smtClean="0"/>
              <a:t>You may select</a:t>
            </a:r>
            <a:r>
              <a:rPr lang="en-US" baseline="0" dirty="0" smtClean="0"/>
              <a:t> “Unknown” for either of your parents highest level of education as well as family/household income.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19</a:t>
            </a:fld>
            <a:endParaRPr lang="en-US"/>
          </a:p>
        </p:txBody>
      </p:sp>
    </p:spTree>
    <p:extLst>
      <p:ext uri="{BB962C8B-B14F-4D97-AF65-F5344CB8AC3E}">
        <p14:creationId xmlns:p14="http://schemas.microsoft.com/office/powerpoint/2010/main" val="490643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Bef>
                <a:spcPts val="600"/>
              </a:spcBef>
              <a:spcAft>
                <a:spcPts val="600"/>
              </a:spcAft>
            </a:pPr>
            <a:r>
              <a:rPr lang="en-US" dirty="0" smtClean="0"/>
              <a:t>Before beginning the MSJC Application, you must have the following information ready: </a:t>
            </a:r>
            <a:r>
              <a:rPr lang="en-US" sz="1600" b="0" dirty="0" smtClean="0">
                <a:latin typeface="Arial" panose="020B0604020202020204" pitchFamily="34" charset="0"/>
                <a:cs typeface="Arial" panose="020B0604020202020204" pitchFamily="34" charset="0"/>
              </a:rPr>
              <a:t>Your OpenCCC Username and Password, Personal Email Address, Date of Birth,</a:t>
            </a:r>
            <a:r>
              <a:rPr lang="en-US" sz="1600" b="0" baseline="0" dirty="0" smtClean="0">
                <a:latin typeface="Arial" panose="020B0604020202020204" pitchFamily="34" charset="0"/>
                <a:cs typeface="Arial" panose="020B0604020202020204" pitchFamily="34" charset="0"/>
              </a:rPr>
              <a:t> </a:t>
            </a:r>
            <a:r>
              <a:rPr lang="en-US" sz="1600" b="0" dirty="0" smtClean="0">
                <a:latin typeface="Arial" panose="020B0604020202020204" pitchFamily="34" charset="0"/>
                <a:cs typeface="Arial" panose="020B0604020202020204" pitchFamily="34" charset="0"/>
              </a:rPr>
              <a:t>Current Phone Number, Zip Code, Social Security Number. If</a:t>
            </a:r>
            <a:r>
              <a:rPr lang="en-US" sz="1600" b="0" baseline="0" dirty="0" smtClean="0">
                <a:latin typeface="Arial" panose="020B0604020202020204" pitchFamily="34" charset="0"/>
                <a:cs typeface="Arial" panose="020B0604020202020204" pitchFamily="34" charset="0"/>
              </a:rPr>
              <a:t> you entered your </a:t>
            </a:r>
            <a:r>
              <a:rPr lang="en-US" sz="1200" b="0" i="0" dirty="0" smtClean="0">
                <a:latin typeface="Arial" panose="020B0604020202020204" pitchFamily="34" charset="0"/>
                <a:cs typeface="Arial" panose="020B0604020202020204" pitchFamily="34" charset="0"/>
              </a:rPr>
              <a:t>Social Security Number on your OpenCCC Account when you created it, you will not need it at this time.</a:t>
            </a:r>
          </a:p>
          <a:p>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a:t>
            </a:fld>
            <a:endParaRPr lang="en-US"/>
          </a:p>
        </p:txBody>
      </p:sp>
    </p:spTree>
    <p:extLst>
      <p:ext uri="{BB962C8B-B14F-4D97-AF65-F5344CB8AC3E}">
        <p14:creationId xmlns:p14="http://schemas.microsoft.com/office/powerpoint/2010/main" val="3010005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select the “I consent” after reading the Request for Consent</a:t>
            </a:r>
            <a:r>
              <a:rPr lang="en-US" baseline="0" dirty="0" smtClean="0"/>
              <a:t> to Release Information, and click continue.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20</a:t>
            </a:fld>
            <a:endParaRPr lang="en-US"/>
          </a:p>
        </p:txBody>
      </p:sp>
    </p:spTree>
    <p:extLst>
      <p:ext uri="{BB962C8B-B14F-4D97-AF65-F5344CB8AC3E}">
        <p14:creationId xmlns:p14="http://schemas.microsoft.com/office/powerpoint/2010/main" val="13616749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Review your application. Verify that the term, your major, your educational goal</a:t>
            </a:r>
            <a:r>
              <a:rPr lang="en-US" baseline="0" dirty="0" smtClean="0"/>
              <a:t> are correct. M</a:t>
            </a:r>
            <a:r>
              <a:rPr lang="en-US" dirty="0" smtClean="0"/>
              <a:t>ake sure that your name, address, and phone number,</a:t>
            </a:r>
            <a:r>
              <a:rPr lang="en-US" baseline="0" dirty="0" smtClean="0"/>
              <a:t> </a:t>
            </a:r>
            <a:r>
              <a:rPr lang="en-US" dirty="0" smtClean="0"/>
              <a:t>and all of the other information is accurate.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21</a:t>
            </a:fld>
            <a:endParaRPr lang="en-US"/>
          </a:p>
        </p:txBody>
      </p:sp>
    </p:spTree>
    <p:extLst>
      <p:ext uri="{BB962C8B-B14F-4D97-AF65-F5344CB8AC3E}">
        <p14:creationId xmlns:p14="http://schemas.microsoft.com/office/powerpoint/2010/main" val="2984801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Verify all sections</a:t>
            </a:r>
            <a:r>
              <a:rPr lang="en-US" baseline="0" dirty="0" smtClean="0"/>
              <a:t> of the application are true and correct.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22</a:t>
            </a:fld>
            <a:endParaRPr lang="en-US"/>
          </a:p>
        </p:txBody>
      </p:sp>
    </p:spTree>
    <p:extLst>
      <p:ext uri="{BB962C8B-B14F-4D97-AF65-F5344CB8AC3E}">
        <p14:creationId xmlns:p14="http://schemas.microsoft.com/office/powerpoint/2010/main" val="23015492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Ensure your have checked the two boxes,</a:t>
            </a:r>
            <a:r>
              <a:rPr lang="en-US" baseline="0" dirty="0" smtClean="0"/>
              <a:t> stating all of your information is true to the best of your knowledge and that you have received information regarding financial aid. Click the Submit My Application button.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23</a:t>
            </a:fld>
            <a:endParaRPr lang="en-US"/>
          </a:p>
        </p:txBody>
      </p:sp>
    </p:spTree>
    <p:extLst>
      <p:ext uri="{BB962C8B-B14F-4D97-AF65-F5344CB8AC3E}">
        <p14:creationId xmlns:p14="http://schemas.microsoft.com/office/powerpoint/2010/main" val="1528825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a:t>
            </a:r>
            <a:r>
              <a:rPr lang="en-US" baseline="0" dirty="0" smtClean="0"/>
              <a:t> on “I have reviewed this application and confirm it is complete and accurate.”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24</a:t>
            </a:fld>
            <a:endParaRPr lang="en-US"/>
          </a:p>
        </p:txBody>
      </p:sp>
    </p:spTree>
    <p:extLst>
      <p:ext uri="{BB962C8B-B14F-4D97-AF65-F5344CB8AC3E}">
        <p14:creationId xmlns:p14="http://schemas.microsoft.com/office/powerpoint/2010/main" val="2114160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your confirmation page. We suggest you print</a:t>
            </a:r>
            <a:r>
              <a:rPr lang="en-US" baseline="0" dirty="0" smtClean="0"/>
              <a:t> or save this page for your records. Quick Tip: For security purposes make sure you sign out of your application. The Sign Out link is located on the upper, right-hand corner.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25</a:t>
            </a:fld>
            <a:endParaRPr lang="en-US"/>
          </a:p>
        </p:txBody>
      </p:sp>
    </p:spTree>
    <p:extLst>
      <p:ext uri="{BB962C8B-B14F-4D97-AF65-F5344CB8AC3E}">
        <p14:creationId xmlns:p14="http://schemas.microsoft.com/office/powerpoint/2010/main" val="28600735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dirty="0" smtClean="0">
                <a:solidFill>
                  <a:srgbClr val="FF0000"/>
                </a:solidFill>
                <a:latin typeface="+mn-lt"/>
                <a:cs typeface="Arial" panose="020B0604020202020204" pitchFamily="34" charset="0"/>
              </a:rPr>
              <a:t>CONGRATUATIONS! You are now ready to move on to Step Three and create your CATEMA Account.</a:t>
            </a:r>
            <a:endParaRPr lang="en-US" b="0" dirty="0" smtClean="0">
              <a:latin typeface="+mn-lt"/>
            </a:endParaRPr>
          </a:p>
          <a:p>
            <a:pPr algn="l"/>
            <a:endParaRPr lang="en-US" b="0" dirty="0">
              <a:latin typeface="+mn-lt"/>
            </a:endParaRPr>
          </a:p>
        </p:txBody>
      </p:sp>
      <p:sp>
        <p:nvSpPr>
          <p:cNvPr id="4" name="Slide Number Placeholder 3"/>
          <p:cNvSpPr>
            <a:spLocks noGrp="1"/>
          </p:cNvSpPr>
          <p:nvPr>
            <p:ph type="sldNum" sz="quarter" idx="10"/>
          </p:nvPr>
        </p:nvSpPr>
        <p:spPr/>
        <p:txBody>
          <a:bodyPr/>
          <a:lstStyle/>
          <a:p>
            <a:fld id="{C8504CF4-8D0E-4EDB-990D-BEBF6D61A9C6}" type="slidenum">
              <a:rPr lang="en-US" smtClean="0"/>
              <a:t>26</a:t>
            </a:fld>
            <a:endParaRPr lang="en-US"/>
          </a:p>
        </p:txBody>
      </p:sp>
    </p:spTree>
    <p:extLst>
      <p:ext uri="{BB962C8B-B14F-4D97-AF65-F5344CB8AC3E}">
        <p14:creationId xmlns:p14="http://schemas.microsoft.com/office/powerpoint/2010/main" val="2364719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on the red</a:t>
            </a:r>
            <a:r>
              <a:rPr lang="en-US" baseline="0" dirty="0" smtClean="0"/>
              <a:t> Apply Now button on the www.msjc.edu homepage.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3</a:t>
            </a:fld>
            <a:endParaRPr lang="en-US"/>
          </a:p>
        </p:txBody>
      </p:sp>
    </p:spTree>
    <p:extLst>
      <p:ext uri="{BB962C8B-B14F-4D97-AF65-F5344CB8AC3E}">
        <p14:creationId xmlns:p14="http://schemas.microsoft.com/office/powerpoint/2010/main" val="1211995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be taken</a:t>
            </a:r>
            <a:r>
              <a:rPr lang="en-US" baseline="0" dirty="0" smtClean="0"/>
              <a:t> to a different page and asked to c</a:t>
            </a:r>
            <a:r>
              <a:rPr lang="en-US" dirty="0" smtClean="0"/>
              <a:t>lick</a:t>
            </a:r>
            <a:r>
              <a:rPr lang="en-US" baseline="0" dirty="0" smtClean="0"/>
              <a:t> on the red Apply Now button a second time.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4</a:t>
            </a:fld>
            <a:endParaRPr lang="en-US"/>
          </a:p>
        </p:txBody>
      </p:sp>
    </p:spTree>
    <p:extLst>
      <p:ext uri="{BB962C8B-B14F-4D97-AF65-F5344CB8AC3E}">
        <p14:creationId xmlns:p14="http://schemas.microsoft.com/office/powerpoint/2010/main" val="1163851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Click on the Sign In button to begin the application process. To sign in, you will need to have your OpenCCC Username and Password.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5</a:t>
            </a:fld>
            <a:endParaRPr lang="en-US"/>
          </a:p>
        </p:txBody>
      </p:sp>
    </p:spTree>
    <p:extLst>
      <p:ext uri="{BB962C8B-B14F-4D97-AF65-F5344CB8AC3E}">
        <p14:creationId xmlns:p14="http://schemas.microsoft.com/office/powerpoint/2010/main" val="2308334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00"/>
              </a:spcBef>
              <a:spcAft>
                <a:spcPts val="600"/>
              </a:spcAft>
              <a:buFont typeface="Arial" panose="020B0604020202020204" pitchFamily="34" charset="0"/>
              <a:buNone/>
            </a:pPr>
            <a:r>
              <a:rPr lang="en-US" dirty="0" smtClean="0"/>
              <a:t>Enter your Username and Password</a:t>
            </a:r>
            <a:r>
              <a:rPr lang="en-US" baseline="0" dirty="0" smtClean="0"/>
              <a:t> for OpenCCC. If you need to, r</a:t>
            </a:r>
            <a:r>
              <a:rPr lang="en-US" dirty="0" smtClean="0"/>
              <a:t>efer to your notes, or cell phone picture, to remember your Username and Password. Fo</a:t>
            </a:r>
            <a:r>
              <a:rPr lang="en-US" sz="1200" b="0" dirty="0" smtClean="0">
                <a:latin typeface="Arial" panose="020B0604020202020204" pitchFamily="34" charset="0"/>
                <a:cs typeface="Arial" panose="020B0604020202020204" pitchFamily="34" charset="0"/>
              </a:rPr>
              <a:t>rgot your OpenCCC Apply Username and Password?</a:t>
            </a:r>
            <a:r>
              <a:rPr lang="en-US" sz="1200" b="0" baseline="0" dirty="0" smtClean="0">
                <a:latin typeface="Arial" panose="020B0604020202020204" pitchFamily="34" charset="0"/>
                <a:cs typeface="Arial" panose="020B0604020202020204" pitchFamily="34" charset="0"/>
              </a:rPr>
              <a:t> C</a:t>
            </a:r>
            <a:r>
              <a:rPr lang="en-US" sz="1200" b="0" dirty="0" smtClean="0">
                <a:latin typeface="Arial" panose="020B0604020202020204" pitchFamily="34" charset="0"/>
                <a:cs typeface="Arial" panose="020B0604020202020204" pitchFamily="34" charset="0"/>
              </a:rPr>
              <a:t>lick on the blue “Forgot?” tab.</a:t>
            </a:r>
            <a:r>
              <a:rPr lang="en-US" sz="1200" b="0" baseline="0" dirty="0" smtClean="0">
                <a:latin typeface="Arial" panose="020B0604020202020204" pitchFamily="34" charset="0"/>
                <a:cs typeface="Arial" panose="020B0604020202020204" pitchFamily="34" charset="0"/>
              </a:rPr>
              <a:t> </a:t>
            </a:r>
            <a:r>
              <a:rPr lang="en-US" sz="1200" b="0" dirty="0" smtClean="0">
                <a:latin typeface="Arial" panose="020B0604020202020204" pitchFamily="34" charset="0"/>
                <a:cs typeface="Arial" panose="020B0604020202020204" pitchFamily="34" charset="0"/>
              </a:rPr>
              <a:t>If you cannot remember your Username you</a:t>
            </a:r>
            <a:r>
              <a:rPr lang="en-US" sz="1200" b="0" i="1" dirty="0" smtClean="0">
                <a:latin typeface="Arial" panose="020B0604020202020204" pitchFamily="34" charset="0"/>
                <a:cs typeface="Arial" panose="020B0604020202020204" pitchFamily="34" charset="0"/>
              </a:rPr>
              <a:t> </a:t>
            </a:r>
            <a:r>
              <a:rPr lang="en-US" sz="1200" b="0" dirty="0" smtClean="0">
                <a:latin typeface="Arial" panose="020B0604020202020204" pitchFamily="34" charset="0"/>
                <a:cs typeface="Arial" panose="020B0604020202020204" pitchFamily="34" charset="0"/>
              </a:rPr>
              <a:t>must be able to provide personal information to find your account. You</a:t>
            </a:r>
            <a:r>
              <a:rPr lang="en-US" sz="1200" b="0" baseline="0" dirty="0" smtClean="0">
                <a:latin typeface="Arial" panose="020B0604020202020204" pitchFamily="34" charset="0"/>
                <a:cs typeface="Arial" panose="020B0604020202020204" pitchFamily="34" charset="0"/>
              </a:rPr>
              <a:t> will need </a:t>
            </a:r>
            <a:r>
              <a:rPr lang="en-US" sz="1200" b="0" dirty="0" smtClean="0">
                <a:latin typeface="Arial" panose="020B0604020202020204" pitchFamily="34" charset="0"/>
                <a:cs typeface="Arial" panose="020B0604020202020204" pitchFamily="34" charset="0"/>
              </a:rPr>
              <a:t>to know your Username in order to retrieve your Password.</a:t>
            </a:r>
          </a:p>
          <a:p>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6</a:t>
            </a:fld>
            <a:endParaRPr lang="en-US"/>
          </a:p>
        </p:txBody>
      </p:sp>
    </p:spTree>
    <p:extLst>
      <p:ext uri="{BB962C8B-B14F-4D97-AF65-F5344CB8AC3E}">
        <p14:creationId xmlns:p14="http://schemas.microsoft.com/office/powerpoint/2010/main" val="923852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Check the “Yes” box to copy information from your OpenCCC Account directly into your MSJC Application. Then</a:t>
            </a:r>
            <a:r>
              <a:rPr lang="en-US" baseline="0" dirty="0" smtClean="0"/>
              <a:t> c</a:t>
            </a:r>
            <a:r>
              <a:rPr lang="en-US" dirty="0" smtClean="0"/>
              <a:t>lick the “Start A</a:t>
            </a:r>
            <a:r>
              <a:rPr lang="en-US" baseline="0" dirty="0" smtClean="0"/>
              <a:t> New Application” button. </a:t>
            </a:r>
            <a:endParaRPr lang="en-US" dirty="0" smtClean="0"/>
          </a:p>
          <a:p>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7</a:t>
            </a:fld>
            <a:endParaRPr lang="en-US"/>
          </a:p>
        </p:txBody>
      </p:sp>
    </p:spTree>
    <p:extLst>
      <p:ext uri="{BB962C8B-B14F-4D97-AF65-F5344CB8AC3E}">
        <p14:creationId xmlns:p14="http://schemas.microsoft.com/office/powerpoint/2010/main" val="2780293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a:t>
            </a:r>
            <a:r>
              <a:rPr lang="en-US" baseline="0" dirty="0" smtClean="0"/>
              <a:t> on the blue “Start Application” a second time. </a:t>
            </a:r>
            <a:r>
              <a:rPr lang="en-US" dirty="0" smtClean="0"/>
              <a:t>Quick Tip: If you need more assistance in completing the application, review</a:t>
            </a:r>
            <a:r>
              <a:rPr lang="en-US" baseline="0" dirty="0" smtClean="0"/>
              <a:t> “Help Using this Application” information before starting.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8</a:t>
            </a:fld>
            <a:endParaRPr lang="en-US"/>
          </a:p>
        </p:txBody>
      </p:sp>
    </p:spTree>
    <p:extLst>
      <p:ext uri="{BB962C8B-B14F-4D97-AF65-F5344CB8AC3E}">
        <p14:creationId xmlns:p14="http://schemas.microsoft.com/office/powerpoint/2010/main" val="1296144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 will enter enrollment information for Mt. San Jacinto College. Choose the most recent term you can. Select, from the pull-down menu, your</a:t>
            </a:r>
            <a:r>
              <a:rPr lang="en-US" baseline="0" dirty="0" smtClean="0"/>
              <a:t> Intended Major or Program of Study. Do not select “Undecided”. When reviewing the major and program choices, you will see the option of “B” or “C”. An option “B” is for those interested in transferring to a CSU. An option “C” is for those interested in transferring to a UC. This selection, as well as your major, can be changed at anytime. Decide on your Educational Goal. Choose either an Associates Degree, Certificate, or Associates Degree w/transfer to a four year university. Click on the “Save” button as you go though the application.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9</a:t>
            </a:fld>
            <a:endParaRPr lang="en-US"/>
          </a:p>
        </p:txBody>
      </p:sp>
    </p:spTree>
    <p:extLst>
      <p:ext uri="{BB962C8B-B14F-4D97-AF65-F5344CB8AC3E}">
        <p14:creationId xmlns:p14="http://schemas.microsoft.com/office/powerpoint/2010/main" val="3895181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283767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803852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188567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1486885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718B94-1FBE-40CF-A5D9-1900470D258C}" type="datetimeFigureOut">
              <a:rPr lang="en-US" smtClean="0"/>
              <a:t>7/27/2016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484366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718B94-1FBE-40CF-A5D9-1900470D258C}"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228193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718B94-1FBE-40CF-A5D9-1900470D258C}" type="datetimeFigureOut">
              <a:rPr lang="en-US" smtClean="0"/>
              <a:t>7/27/2016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097516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718B94-1FBE-40CF-A5D9-1900470D258C}" type="datetimeFigureOut">
              <a:rPr lang="en-US" smtClean="0"/>
              <a:t>7/27/2016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65184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718B94-1FBE-40CF-A5D9-1900470D258C}" type="datetimeFigureOut">
              <a:rPr lang="en-US" smtClean="0"/>
              <a:t>7/27/2016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1052053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718B94-1FBE-40CF-A5D9-1900470D258C}"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975653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718B94-1FBE-40CF-A5D9-1900470D258C}" type="datetimeFigureOut">
              <a:rPr lang="en-US" smtClean="0"/>
              <a:t>7/27/2016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071269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718B94-1FBE-40CF-A5D9-1900470D258C}" type="datetimeFigureOut">
              <a:rPr lang="en-US" smtClean="0"/>
              <a:t>7/27/2016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5DC968-33C5-48B3-BABD-2A21C68E2694}" type="slidenum">
              <a:rPr lang="en-US" smtClean="0"/>
              <a:t>‹#›</a:t>
            </a:fld>
            <a:endParaRPr lang="en-US"/>
          </a:p>
        </p:txBody>
      </p:sp>
    </p:spTree>
    <p:extLst>
      <p:ext uri="{BB962C8B-B14F-4D97-AF65-F5344CB8AC3E}">
        <p14:creationId xmlns:p14="http://schemas.microsoft.com/office/powerpoint/2010/main" val="538150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hyperlink" Target="http://www.msjc.edu/"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1388086" y="3298759"/>
            <a:ext cx="9144000" cy="2036393"/>
          </a:xfrm>
        </p:spPr>
        <p:txBody>
          <a:bodyPr>
            <a:normAutofit fontScale="90000"/>
          </a:bodyPr>
          <a:lstStyle/>
          <a:p>
            <a:pPr>
              <a:lnSpc>
                <a:spcPct val="100000"/>
              </a:lnSpc>
              <a:spcBef>
                <a:spcPts val="600"/>
              </a:spcBef>
              <a:spcAft>
                <a:spcPts val="600"/>
              </a:spcAft>
            </a:pPr>
            <a:r>
              <a:rPr lang="en-US" sz="4800" dirty="0" smtClean="0">
                <a:solidFill>
                  <a:srgbClr val="C00000"/>
                </a:solidFill>
              </a:rPr>
              <a:t/>
            </a:r>
            <a:br>
              <a:rPr lang="en-US" sz="4800" dirty="0" smtClean="0">
                <a:solidFill>
                  <a:srgbClr val="C00000"/>
                </a:solidFill>
              </a:rPr>
            </a:br>
            <a:r>
              <a:rPr lang="en-US" b="1" dirty="0" smtClean="0">
                <a:solidFill>
                  <a:srgbClr val="C00000"/>
                </a:solidFill>
              </a:rPr>
              <a:t>Step Two:</a:t>
            </a:r>
            <a:br>
              <a:rPr lang="en-US" b="1" dirty="0" smtClean="0">
                <a:solidFill>
                  <a:srgbClr val="C00000"/>
                </a:solidFill>
              </a:rPr>
            </a:br>
            <a:r>
              <a:rPr lang="en-US" b="1" dirty="0" smtClean="0">
                <a:solidFill>
                  <a:srgbClr val="C00000"/>
                </a:solidFill>
              </a:rPr>
              <a:t>Completing the MSJC Application It’s as easy as 1-2-3!</a:t>
            </a:r>
            <a:endParaRPr lang="en-US" dirty="0">
              <a:solidFill>
                <a:srgbClr val="C00000"/>
              </a:solidFill>
              <a:latin typeface="Arial" panose="020B0604020202020204" pitchFamily="34" charset="0"/>
              <a:cs typeface="Arial" panose="020B0604020202020204" pitchFamily="34" charset="0"/>
            </a:endParaRPr>
          </a:p>
        </p:txBody>
      </p:sp>
      <p:pic>
        <p:nvPicPr>
          <p:cNvPr id="10" name="Picture 9"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2476" y="964637"/>
            <a:ext cx="5247640" cy="1447165"/>
          </a:xfrm>
          <a:prstGeom prst="rect">
            <a:avLst/>
          </a:prstGeom>
          <a:noFill/>
          <a:ln>
            <a:noFill/>
          </a:ln>
        </p:spPr>
      </p:pic>
    </p:spTree>
    <p:extLst>
      <p:ext uri="{BB962C8B-B14F-4D97-AF65-F5344CB8AC3E}">
        <p14:creationId xmlns:p14="http://schemas.microsoft.com/office/powerpoint/2010/main" val="3988396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180750"/>
            <a:ext cx="3035713" cy="950011"/>
          </a:xfrm>
          <a:prstGeom prst="rect">
            <a:avLst/>
          </a:prstGeom>
          <a:noFill/>
          <a:ln>
            <a:noFill/>
          </a:ln>
        </p:spPr>
      </p:pic>
      <p:pic>
        <p:nvPicPr>
          <p:cNvPr id="2" name="Picture 1"/>
          <p:cNvPicPr>
            <a:picLocks noChangeAspect="1"/>
          </p:cNvPicPr>
          <p:nvPr/>
        </p:nvPicPr>
        <p:blipFill>
          <a:blip r:embed="rId4"/>
          <a:stretch>
            <a:fillRect/>
          </a:stretch>
        </p:blipFill>
        <p:spPr>
          <a:xfrm>
            <a:off x="568435" y="1351106"/>
            <a:ext cx="11000793" cy="5506894"/>
          </a:xfrm>
          <a:prstGeom prst="rect">
            <a:avLst/>
          </a:prstGeom>
        </p:spPr>
      </p:pic>
      <p:sp>
        <p:nvSpPr>
          <p:cNvPr id="3" name="Title 2"/>
          <p:cNvSpPr>
            <a:spLocks noGrp="1"/>
          </p:cNvSpPr>
          <p:nvPr>
            <p:ph type="title"/>
          </p:nvPr>
        </p:nvSpPr>
        <p:spPr>
          <a:xfrm>
            <a:off x="1161296" y="1149902"/>
            <a:ext cx="10515600" cy="452347"/>
          </a:xfrm>
        </p:spPr>
        <p:txBody>
          <a:bodyPr>
            <a:noAutofit/>
          </a:bodyPr>
          <a:lstStyle/>
          <a:p>
            <a:pPr algn="ctr"/>
            <a:r>
              <a:rPr lang="en-US" sz="2000" b="1" dirty="0" smtClean="0">
                <a:latin typeface="Arial" panose="020B0604020202020204" pitchFamily="34" charset="0"/>
                <a:cs typeface="Arial" panose="020B0604020202020204" pitchFamily="34" charset="0"/>
              </a:rPr>
              <a:t>Make sure to review your OpenCCC Account Information for accuracy </a:t>
            </a:r>
            <a:endParaRPr lang="en-US" sz="2000" b="1" dirty="0">
              <a:latin typeface="Arial" panose="020B0604020202020204" pitchFamily="34" charset="0"/>
              <a:cs typeface="Arial" panose="020B0604020202020204" pitchFamily="34" charset="0"/>
            </a:endParaRPr>
          </a:p>
        </p:txBody>
      </p:sp>
      <p:sp>
        <p:nvSpPr>
          <p:cNvPr id="5" name="TextBox 4"/>
          <p:cNvSpPr txBox="1"/>
          <p:nvPr/>
        </p:nvSpPr>
        <p:spPr>
          <a:xfrm>
            <a:off x="7449671" y="3700348"/>
            <a:ext cx="3944470" cy="954107"/>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If you were unable to add your SSN to your OpenCCC Account you may add it now by clicking on the “Edit Account” button above. </a:t>
            </a:r>
            <a:endParaRPr lang="en-US" sz="1400" b="1" dirty="0">
              <a:solidFill>
                <a:srgbClr val="FF0000"/>
              </a:solidFill>
              <a:latin typeface="Arial" panose="020B0604020202020204" pitchFamily="34" charset="0"/>
              <a:cs typeface="Arial" panose="020B0604020202020204" pitchFamily="34" charset="0"/>
            </a:endParaRPr>
          </a:p>
        </p:txBody>
      </p:sp>
      <p:sp>
        <p:nvSpPr>
          <p:cNvPr id="6" name="TextBox 5"/>
          <p:cNvSpPr txBox="1"/>
          <p:nvPr/>
        </p:nvSpPr>
        <p:spPr>
          <a:xfrm>
            <a:off x="9099178" y="1801906"/>
            <a:ext cx="502024" cy="206189"/>
          </a:xfrm>
          <a:prstGeom prst="rect">
            <a:avLst/>
          </a:prstGeom>
          <a:solidFill>
            <a:schemeClr val="bg1"/>
          </a:solidFill>
        </p:spPr>
        <p:txBody>
          <a:bodyPr wrap="square" rtlCol="0">
            <a:spAutoFit/>
          </a:bodyPr>
          <a:lstStyle/>
          <a:p>
            <a:endParaRPr lang="en-US" sz="800" dirty="0"/>
          </a:p>
        </p:txBody>
      </p:sp>
      <p:sp>
        <p:nvSpPr>
          <p:cNvPr id="7" name="TextBox 6"/>
          <p:cNvSpPr txBox="1"/>
          <p:nvPr/>
        </p:nvSpPr>
        <p:spPr>
          <a:xfrm>
            <a:off x="3128682" y="4894732"/>
            <a:ext cx="1039906" cy="215444"/>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a:off x="3128682" y="3218330"/>
            <a:ext cx="941293" cy="233084"/>
          </a:xfrm>
          <a:prstGeom prst="rect">
            <a:avLst/>
          </a:prstGeom>
          <a:solidFill>
            <a:schemeClr val="bg1"/>
          </a:solidFill>
        </p:spPr>
        <p:txBody>
          <a:bodyPr wrap="square" rtlCol="0">
            <a:spAutoFit/>
          </a:bodyPr>
          <a:lstStyle/>
          <a:p>
            <a:endParaRPr lang="en-US" sz="800" dirty="0"/>
          </a:p>
        </p:txBody>
      </p:sp>
      <p:sp>
        <p:nvSpPr>
          <p:cNvPr id="9" name="TextBox 8"/>
          <p:cNvSpPr txBox="1"/>
          <p:nvPr/>
        </p:nvSpPr>
        <p:spPr>
          <a:xfrm>
            <a:off x="3038672" y="5486401"/>
            <a:ext cx="941293" cy="233084"/>
          </a:xfrm>
          <a:prstGeom prst="rect">
            <a:avLst/>
          </a:prstGeom>
          <a:solidFill>
            <a:schemeClr val="bg1"/>
          </a:solidFill>
        </p:spPr>
        <p:txBody>
          <a:bodyPr wrap="square" rtlCol="0">
            <a:spAutoFit/>
          </a:bodyPr>
          <a:lstStyle/>
          <a:p>
            <a:endParaRPr lang="en-US" sz="800" dirty="0"/>
          </a:p>
        </p:txBody>
      </p:sp>
      <p:sp>
        <p:nvSpPr>
          <p:cNvPr id="10" name="TextBox 9"/>
          <p:cNvSpPr txBox="1"/>
          <p:nvPr/>
        </p:nvSpPr>
        <p:spPr>
          <a:xfrm>
            <a:off x="7915836" y="1801906"/>
            <a:ext cx="842682" cy="215298"/>
          </a:xfrm>
          <a:prstGeom prst="rect">
            <a:avLst/>
          </a:prstGeom>
          <a:solidFill>
            <a:schemeClr val="bg1"/>
          </a:solidFill>
        </p:spPr>
        <p:txBody>
          <a:bodyPr wrap="square" rtlCol="0">
            <a:spAutoFit/>
          </a:bodyPr>
          <a:lstStyle/>
          <a:p>
            <a:endParaRPr lang="en-US" sz="800" dirty="0"/>
          </a:p>
        </p:txBody>
      </p:sp>
      <p:sp>
        <p:nvSpPr>
          <p:cNvPr id="11" name="TextBox 10"/>
          <p:cNvSpPr txBox="1"/>
          <p:nvPr/>
        </p:nvSpPr>
        <p:spPr>
          <a:xfrm>
            <a:off x="10118221" y="3315768"/>
            <a:ext cx="184731" cy="369332"/>
          </a:xfrm>
          <a:prstGeom prst="rect">
            <a:avLst/>
          </a:prstGeom>
          <a:noFill/>
        </p:spPr>
        <p:txBody>
          <a:bodyPr wrap="none" rtlCol="0">
            <a:spAutoFit/>
          </a:bodyPr>
          <a:lstStyle/>
          <a:p>
            <a:endParaRPr lang="en-US" dirty="0"/>
          </a:p>
        </p:txBody>
      </p:sp>
      <p:sp>
        <p:nvSpPr>
          <p:cNvPr id="12" name="TextBox 11"/>
          <p:cNvSpPr txBox="1"/>
          <p:nvPr/>
        </p:nvSpPr>
        <p:spPr>
          <a:xfrm>
            <a:off x="10143859" y="3218330"/>
            <a:ext cx="871671" cy="230832"/>
          </a:xfrm>
          <a:prstGeom prst="rect">
            <a:avLst/>
          </a:prstGeom>
          <a:noFill/>
          <a:ln w="38100">
            <a:solidFill>
              <a:srgbClr val="FF0000"/>
            </a:solidFill>
          </a:ln>
        </p:spPr>
        <p:txBody>
          <a:bodyPr wrap="square" rtlCol="0">
            <a:spAutoFit/>
          </a:bodyPr>
          <a:lstStyle/>
          <a:p>
            <a:endParaRPr lang="en-US" sz="900" b="1" dirty="0"/>
          </a:p>
        </p:txBody>
      </p:sp>
    </p:spTree>
    <p:extLst>
      <p:ext uri="{BB962C8B-B14F-4D97-AF65-F5344CB8AC3E}">
        <p14:creationId xmlns:p14="http://schemas.microsoft.com/office/powerpoint/2010/main" val="1825119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34540"/>
            <a:ext cx="3035713" cy="950011"/>
          </a:xfrm>
          <a:prstGeom prst="rect">
            <a:avLst/>
          </a:prstGeom>
          <a:noFill/>
          <a:ln>
            <a:noFill/>
          </a:ln>
        </p:spPr>
      </p:pic>
      <p:pic>
        <p:nvPicPr>
          <p:cNvPr id="6" name="Picture 5"/>
          <p:cNvPicPr>
            <a:picLocks noChangeAspect="1"/>
          </p:cNvPicPr>
          <p:nvPr/>
        </p:nvPicPr>
        <p:blipFill>
          <a:blip r:embed="rId4"/>
          <a:stretch>
            <a:fillRect/>
          </a:stretch>
        </p:blipFill>
        <p:spPr>
          <a:xfrm>
            <a:off x="770965" y="1373612"/>
            <a:ext cx="10506635" cy="5466458"/>
          </a:xfrm>
          <a:prstGeom prst="rect">
            <a:avLst/>
          </a:prstGeom>
        </p:spPr>
      </p:pic>
      <p:sp>
        <p:nvSpPr>
          <p:cNvPr id="7" name="TextBox 6"/>
          <p:cNvSpPr txBox="1"/>
          <p:nvPr/>
        </p:nvSpPr>
        <p:spPr>
          <a:xfrm>
            <a:off x="6827262" y="4721034"/>
            <a:ext cx="4239666" cy="738664"/>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If you do not know the Education Levels of your Parent or Guardian you may select “Unknown”. </a:t>
            </a:r>
            <a:endParaRPr lang="en-US" sz="1400" b="1" dirty="0">
              <a:solidFill>
                <a:srgbClr val="FF0000"/>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900952" y="1184551"/>
            <a:ext cx="10515600" cy="413982"/>
          </a:xfrm>
        </p:spPr>
        <p:txBody>
          <a:bodyPr>
            <a:normAutofit/>
          </a:bodyPr>
          <a:lstStyle/>
          <a:p>
            <a:pPr algn="ctr"/>
            <a:r>
              <a:rPr lang="en-US" sz="2000" b="1" dirty="0" smtClean="0">
                <a:latin typeface="Arial" panose="020B0604020202020204" pitchFamily="34" charset="0"/>
                <a:cs typeface="Arial" panose="020B0604020202020204" pitchFamily="34" charset="0"/>
              </a:rPr>
              <a:t>Enter Personal Information in this section</a:t>
            </a:r>
            <a:endParaRPr lang="en-US" sz="2000" b="1" dirty="0">
              <a:latin typeface="Arial" panose="020B0604020202020204" pitchFamily="34" charset="0"/>
              <a:cs typeface="Arial" panose="020B0604020202020204" pitchFamily="34" charset="0"/>
            </a:endParaRPr>
          </a:p>
        </p:txBody>
      </p:sp>
      <p:sp>
        <p:nvSpPr>
          <p:cNvPr id="9" name="TextBox 8"/>
          <p:cNvSpPr txBox="1"/>
          <p:nvPr/>
        </p:nvSpPr>
        <p:spPr>
          <a:xfrm>
            <a:off x="8884024" y="1805524"/>
            <a:ext cx="430305" cy="215444"/>
          </a:xfrm>
          <a:prstGeom prst="rect">
            <a:avLst/>
          </a:prstGeom>
          <a:solidFill>
            <a:schemeClr val="bg1"/>
          </a:solidFill>
        </p:spPr>
        <p:txBody>
          <a:bodyPr wrap="square" rtlCol="0">
            <a:spAutoFit/>
          </a:bodyPr>
          <a:lstStyle/>
          <a:p>
            <a:endParaRPr lang="en-US" sz="800" dirty="0"/>
          </a:p>
        </p:txBody>
      </p:sp>
      <p:sp>
        <p:nvSpPr>
          <p:cNvPr id="2" name="TextBox 1"/>
          <p:cNvSpPr txBox="1"/>
          <p:nvPr/>
        </p:nvSpPr>
        <p:spPr>
          <a:xfrm>
            <a:off x="7745504" y="1773283"/>
            <a:ext cx="788895" cy="215444"/>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1140237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0645" y="1218285"/>
            <a:ext cx="9251578" cy="358588"/>
          </a:xfrm>
        </p:spPr>
        <p:txBody>
          <a:bodyPr>
            <a:noAutofit/>
          </a:bodyPr>
          <a:lstStyle/>
          <a:p>
            <a:pPr algn="ctr"/>
            <a:r>
              <a:rPr lang="en-US" sz="2000" b="1" dirty="0" smtClean="0">
                <a:latin typeface="Arial" panose="020B0604020202020204" pitchFamily="34" charset="0"/>
                <a:cs typeface="Arial" panose="020B0604020202020204" pitchFamily="34" charset="0"/>
              </a:rPr>
              <a:t>Select the appropriate box below</a:t>
            </a:r>
            <a:endParaRPr lang="en-US" sz="20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stretch>
            <a:fillRect/>
          </a:stretch>
        </p:blipFill>
        <p:spPr>
          <a:xfrm>
            <a:off x="1237134" y="1576873"/>
            <a:ext cx="9589491" cy="5281127"/>
          </a:xfrm>
          <a:prstGeom prst="rect">
            <a:avLst/>
          </a:prstGeom>
        </p:spPr>
      </p:pic>
      <p:pic>
        <p:nvPicPr>
          <p:cNvPr id="4" name="Picture 3"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sp>
        <p:nvSpPr>
          <p:cNvPr id="5" name="TextBox 4"/>
          <p:cNvSpPr txBox="1"/>
          <p:nvPr/>
        </p:nvSpPr>
        <p:spPr>
          <a:xfrm>
            <a:off x="6136434" y="3118804"/>
            <a:ext cx="4267200" cy="523220"/>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You may check one or more boxes if applicable. </a:t>
            </a:r>
            <a:endParaRPr lang="en-US" sz="1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1965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623" y="1095928"/>
            <a:ext cx="10515600" cy="368587"/>
          </a:xfrm>
        </p:spPr>
        <p:txBody>
          <a:bodyPr>
            <a:normAutofit/>
          </a:bodyPr>
          <a:lstStyle/>
          <a:p>
            <a:pPr algn="ctr"/>
            <a:r>
              <a:rPr lang="en-US" sz="2000" b="1" dirty="0" smtClean="0">
                <a:latin typeface="Arial" panose="020B0604020202020204" pitchFamily="34" charset="0"/>
                <a:cs typeface="Arial" panose="020B0604020202020204" pitchFamily="34" charset="0"/>
              </a:rPr>
              <a:t>Select College Enrollment Status</a:t>
            </a: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843592" y="1464515"/>
            <a:ext cx="10289661" cy="5321768"/>
          </a:xfrm>
          <a:prstGeom prst="rect">
            <a:avLst/>
          </a:prstGeom>
        </p:spPr>
      </p:pic>
      <p:sp>
        <p:nvSpPr>
          <p:cNvPr id="6" name="TextBox 5"/>
          <p:cNvSpPr txBox="1"/>
          <p:nvPr/>
        </p:nvSpPr>
        <p:spPr>
          <a:xfrm>
            <a:off x="7664826" y="1900663"/>
            <a:ext cx="797858" cy="215298"/>
          </a:xfrm>
          <a:prstGeom prst="rect">
            <a:avLst/>
          </a:prstGeom>
          <a:solidFill>
            <a:schemeClr val="bg1"/>
          </a:solidFill>
        </p:spPr>
        <p:txBody>
          <a:bodyPr wrap="square" rtlCol="0">
            <a:spAutoFit/>
          </a:bodyPr>
          <a:lstStyle/>
          <a:p>
            <a:endParaRPr lang="en-US" sz="800" dirty="0"/>
          </a:p>
        </p:txBody>
      </p:sp>
      <p:sp>
        <p:nvSpPr>
          <p:cNvPr id="7" name="TextBox 6"/>
          <p:cNvSpPr txBox="1"/>
          <p:nvPr/>
        </p:nvSpPr>
        <p:spPr>
          <a:xfrm>
            <a:off x="8792546" y="1900808"/>
            <a:ext cx="484094" cy="215298"/>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a:off x="5051834" y="3041963"/>
            <a:ext cx="1439501" cy="162963"/>
          </a:xfrm>
          <a:prstGeom prst="rect">
            <a:avLst/>
          </a:prstGeom>
          <a:solidFill>
            <a:schemeClr val="bg1"/>
          </a:solidFill>
        </p:spPr>
        <p:txBody>
          <a:bodyPr wrap="square" rtlCol="0">
            <a:spAutoFit/>
          </a:bodyPr>
          <a:lstStyle/>
          <a:p>
            <a:endParaRPr lang="en-US" sz="800" dirty="0"/>
          </a:p>
        </p:txBody>
      </p:sp>
      <p:sp>
        <p:nvSpPr>
          <p:cNvPr id="9" name="TextBox 8"/>
          <p:cNvSpPr txBox="1"/>
          <p:nvPr/>
        </p:nvSpPr>
        <p:spPr>
          <a:xfrm>
            <a:off x="6290651" y="3962436"/>
            <a:ext cx="1439501" cy="162963"/>
          </a:xfrm>
          <a:prstGeom prst="rect">
            <a:avLst/>
          </a:prstGeom>
          <a:solidFill>
            <a:schemeClr val="bg1">
              <a:lumMod val="95000"/>
            </a:schemeClr>
          </a:solidFill>
        </p:spPr>
        <p:txBody>
          <a:bodyPr wrap="square" rtlCol="0">
            <a:spAutoFit/>
          </a:bodyPr>
          <a:lstStyle/>
          <a:p>
            <a:endParaRPr lang="en-US" sz="800" dirty="0"/>
          </a:p>
        </p:txBody>
      </p:sp>
      <p:sp>
        <p:nvSpPr>
          <p:cNvPr id="10" name="TextBox 9"/>
          <p:cNvSpPr txBox="1"/>
          <p:nvPr/>
        </p:nvSpPr>
        <p:spPr>
          <a:xfrm rot="19648028">
            <a:off x="4692679" y="5547544"/>
            <a:ext cx="1434877" cy="214947"/>
          </a:xfrm>
          <a:prstGeom prst="rect">
            <a:avLst/>
          </a:prstGeom>
          <a:solidFill>
            <a:schemeClr val="bg1"/>
          </a:solidFill>
        </p:spPr>
        <p:txBody>
          <a:bodyPr wrap="square" rtlCol="0">
            <a:spAutoFit/>
          </a:bodyPr>
          <a:lstStyle/>
          <a:p>
            <a:endParaRPr lang="en-US" sz="800" dirty="0"/>
          </a:p>
        </p:txBody>
      </p:sp>
      <p:sp>
        <p:nvSpPr>
          <p:cNvPr id="5" name="TextBox 4"/>
          <p:cNvSpPr txBox="1"/>
          <p:nvPr/>
        </p:nvSpPr>
        <p:spPr>
          <a:xfrm>
            <a:off x="5564712" y="2694238"/>
            <a:ext cx="4200227" cy="954107"/>
          </a:xfrm>
          <a:prstGeom prst="rect">
            <a:avLst/>
          </a:prstGeom>
          <a:solidFill>
            <a:schemeClr val="bg1"/>
          </a:solid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a:solidFill>
                  <a:srgbClr val="FF0000"/>
                </a:solidFill>
                <a:latin typeface="Arial" panose="020B0604020202020204" pitchFamily="34" charset="0"/>
                <a:cs typeface="Arial" panose="020B0604020202020204" pitchFamily="34" charset="0"/>
              </a:rPr>
              <a:t>From the pull down menu for College Enrollment Status, you must select “Enrolled in High School and College At the Same Time”. </a:t>
            </a:r>
            <a:endParaRPr lang="en-US" sz="1400" b="1" dirty="0" smtClean="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161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654" y="1368533"/>
            <a:ext cx="10515600" cy="378945"/>
          </a:xfrm>
        </p:spPr>
        <p:txBody>
          <a:bodyPr>
            <a:normAutofit/>
          </a:bodyPr>
          <a:lstStyle/>
          <a:p>
            <a:pPr algn="ctr"/>
            <a:r>
              <a:rPr lang="en-US" sz="2000" b="1" dirty="0" smtClean="0">
                <a:latin typeface="Arial" panose="020B0604020202020204" pitchFamily="34" charset="0"/>
                <a:cs typeface="Arial" panose="020B0604020202020204" pitchFamily="34" charset="0"/>
              </a:rPr>
              <a:t>Select College Education Level</a:t>
            </a: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322732" y="1949390"/>
            <a:ext cx="11582398" cy="3187386"/>
          </a:xfrm>
          <a:prstGeom prst="rect">
            <a:avLst/>
          </a:prstGeom>
        </p:spPr>
      </p:pic>
      <p:sp>
        <p:nvSpPr>
          <p:cNvPr id="5" name="TextBox 4"/>
          <p:cNvSpPr txBox="1"/>
          <p:nvPr/>
        </p:nvSpPr>
        <p:spPr>
          <a:xfrm>
            <a:off x="405702" y="5550213"/>
            <a:ext cx="4372486" cy="738664"/>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If you have not previously attended college select “No Degree” under College Education Level. </a:t>
            </a:r>
            <a:endParaRPr lang="en-US" sz="1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51117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199" y="1298523"/>
            <a:ext cx="10515600" cy="181722"/>
          </a:xfrm>
        </p:spPr>
        <p:txBody>
          <a:bodyPr>
            <a:noAutofit/>
          </a:bodyPr>
          <a:lstStyle/>
          <a:p>
            <a:pPr algn="ctr"/>
            <a:r>
              <a:rPr lang="en-US" sz="2000" b="1" dirty="0" smtClean="0">
                <a:latin typeface="Arial" panose="020B0604020202020204" pitchFamily="34" charset="0"/>
                <a:cs typeface="Arial" panose="020B0604020202020204" pitchFamily="34" charset="0"/>
              </a:rPr>
              <a:t>Select Citizenship and Military Status</a:t>
            </a: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632012" y="1507751"/>
            <a:ext cx="10919218" cy="5215778"/>
          </a:xfrm>
          <a:prstGeom prst="rect">
            <a:avLst/>
          </a:prstGeom>
        </p:spPr>
      </p:pic>
      <p:sp>
        <p:nvSpPr>
          <p:cNvPr id="5" name="TextBox 4"/>
          <p:cNvSpPr txBox="1"/>
          <p:nvPr/>
        </p:nvSpPr>
        <p:spPr>
          <a:xfrm>
            <a:off x="5834194" y="5607698"/>
            <a:ext cx="5497194" cy="523220"/>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Make sure to click “Save” before moving onto the next section.</a:t>
            </a:r>
            <a:endParaRPr lang="en-US" sz="1400" b="1" dirty="0">
              <a:solidFill>
                <a:srgbClr val="FF0000"/>
              </a:solidFill>
              <a:latin typeface="Arial" panose="020B0604020202020204" pitchFamily="34" charset="0"/>
              <a:cs typeface="Arial" panose="020B0604020202020204" pitchFamily="34" charset="0"/>
            </a:endParaRPr>
          </a:p>
        </p:txBody>
      </p:sp>
      <p:sp>
        <p:nvSpPr>
          <p:cNvPr id="6" name="TextBox 5"/>
          <p:cNvSpPr txBox="1"/>
          <p:nvPr/>
        </p:nvSpPr>
        <p:spPr>
          <a:xfrm>
            <a:off x="9081247" y="1954306"/>
            <a:ext cx="475129" cy="215444"/>
          </a:xfrm>
          <a:prstGeom prst="rect">
            <a:avLst/>
          </a:prstGeom>
          <a:solidFill>
            <a:schemeClr val="bg1"/>
          </a:solidFill>
        </p:spPr>
        <p:txBody>
          <a:bodyPr wrap="square" rtlCol="0">
            <a:spAutoFit/>
          </a:bodyPr>
          <a:lstStyle/>
          <a:p>
            <a:endParaRPr lang="en-US" sz="800" dirty="0"/>
          </a:p>
        </p:txBody>
      </p:sp>
      <p:sp>
        <p:nvSpPr>
          <p:cNvPr id="7" name="TextBox 6"/>
          <p:cNvSpPr txBox="1"/>
          <p:nvPr/>
        </p:nvSpPr>
        <p:spPr>
          <a:xfrm>
            <a:off x="7906871" y="1954452"/>
            <a:ext cx="824753" cy="215298"/>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17919433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861898" y="1434354"/>
            <a:ext cx="10119867" cy="5386838"/>
          </a:xfrm>
          <a:prstGeom prst="rect">
            <a:avLst/>
          </a:prstGeom>
        </p:spPr>
      </p:pic>
      <p:sp>
        <p:nvSpPr>
          <p:cNvPr id="2" name="Title 1"/>
          <p:cNvSpPr>
            <a:spLocks noGrp="1"/>
          </p:cNvSpPr>
          <p:nvPr>
            <p:ph type="title"/>
          </p:nvPr>
        </p:nvSpPr>
        <p:spPr>
          <a:xfrm>
            <a:off x="664031" y="1166621"/>
            <a:ext cx="10515600" cy="423770"/>
          </a:xfrm>
        </p:spPr>
        <p:txBody>
          <a:bodyPr>
            <a:normAutofit/>
          </a:bodyPr>
          <a:lstStyle/>
          <a:p>
            <a:pPr algn="ctr"/>
            <a:r>
              <a:rPr lang="en-US" sz="2000" b="1" dirty="0" smtClean="0">
                <a:latin typeface="Arial" panose="020B0604020202020204" pitchFamily="34" charset="0"/>
                <a:cs typeface="Arial" panose="020B0604020202020204" pitchFamily="34" charset="0"/>
              </a:rPr>
              <a:t>Make sure you answer each question as accurately as possible</a:t>
            </a:r>
            <a:endParaRPr lang="en-US" sz="2000" b="1" dirty="0">
              <a:latin typeface="Arial" panose="020B0604020202020204" pitchFamily="34" charset="0"/>
              <a:cs typeface="Arial" panose="020B0604020202020204" pitchFamily="34" charset="0"/>
            </a:endParaRPr>
          </a:p>
        </p:txBody>
      </p:sp>
      <p:sp>
        <p:nvSpPr>
          <p:cNvPr id="5" name="TextBox 4"/>
          <p:cNvSpPr txBox="1"/>
          <p:nvPr/>
        </p:nvSpPr>
        <p:spPr>
          <a:xfrm>
            <a:off x="6857057" y="5485132"/>
            <a:ext cx="3359964" cy="738664"/>
          </a:xfrm>
          <a:prstGeom prst="rect">
            <a:avLst/>
          </a:prstGeom>
          <a:no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smtClean="0">
                <a:solidFill>
                  <a:srgbClr val="FF0000"/>
                </a:solidFill>
                <a:latin typeface="Arial" panose="020B0604020202020204" pitchFamily="34" charset="0"/>
                <a:cs typeface="Arial" panose="020B0604020202020204" pitchFamily="34" charset="0"/>
              </a:rPr>
              <a:t>If </a:t>
            </a:r>
            <a:r>
              <a:rPr lang="en-US" sz="1400" b="1" dirty="0">
                <a:solidFill>
                  <a:srgbClr val="FF0000"/>
                </a:solidFill>
                <a:latin typeface="Arial" panose="020B0604020202020204" pitchFamily="34" charset="0"/>
                <a:cs typeface="Arial" panose="020B0604020202020204" pitchFamily="34" charset="0"/>
              </a:rPr>
              <a:t>you are under 18 years old </a:t>
            </a:r>
            <a:r>
              <a:rPr lang="en-US" sz="1400" b="1" dirty="0" smtClean="0">
                <a:solidFill>
                  <a:srgbClr val="FF0000"/>
                </a:solidFill>
                <a:latin typeface="Arial" panose="020B0604020202020204" pitchFamily="34" charset="0"/>
                <a:cs typeface="Arial" panose="020B0604020202020204" pitchFamily="34" charset="0"/>
              </a:rPr>
              <a:t>answer “No</a:t>
            </a:r>
            <a:r>
              <a:rPr lang="en-US" sz="1400" b="1" dirty="0">
                <a:solidFill>
                  <a:srgbClr val="FF0000"/>
                </a:solidFill>
                <a:latin typeface="Arial" panose="020B0604020202020204" pitchFamily="34" charset="0"/>
                <a:cs typeface="Arial" panose="020B0604020202020204" pitchFamily="34" charset="0"/>
              </a:rPr>
              <a:t>” to all Out-of-State Activities. </a:t>
            </a:r>
            <a:endParaRPr lang="en-US" dirty="0"/>
          </a:p>
        </p:txBody>
      </p:sp>
      <p:sp>
        <p:nvSpPr>
          <p:cNvPr id="8" name="TextBox 7"/>
          <p:cNvSpPr txBox="1"/>
          <p:nvPr/>
        </p:nvSpPr>
        <p:spPr>
          <a:xfrm>
            <a:off x="7924799" y="1900662"/>
            <a:ext cx="672353" cy="161217"/>
          </a:xfrm>
          <a:prstGeom prst="rect">
            <a:avLst/>
          </a:prstGeom>
          <a:solidFill>
            <a:schemeClr val="bg1"/>
          </a:solidFill>
        </p:spPr>
        <p:txBody>
          <a:bodyPr wrap="square" rtlCol="0">
            <a:spAutoFit/>
          </a:bodyPr>
          <a:lstStyle/>
          <a:p>
            <a:endParaRPr lang="en-US" sz="500" dirty="0"/>
          </a:p>
        </p:txBody>
      </p:sp>
      <p:sp>
        <p:nvSpPr>
          <p:cNvPr id="10" name="TextBox 9"/>
          <p:cNvSpPr txBox="1"/>
          <p:nvPr/>
        </p:nvSpPr>
        <p:spPr>
          <a:xfrm>
            <a:off x="8910918" y="1900662"/>
            <a:ext cx="340658" cy="161217"/>
          </a:xfrm>
          <a:prstGeom prst="rect">
            <a:avLst/>
          </a:prstGeom>
          <a:solidFill>
            <a:schemeClr val="bg1"/>
          </a:solidFill>
        </p:spPr>
        <p:txBody>
          <a:bodyPr wrap="square" rtlCol="0">
            <a:spAutoFit/>
          </a:bodyPr>
          <a:lstStyle/>
          <a:p>
            <a:endParaRPr lang="en-US" sz="500" dirty="0"/>
          </a:p>
        </p:txBody>
      </p:sp>
    </p:spTree>
    <p:extLst>
      <p:ext uri="{BB962C8B-B14F-4D97-AF65-F5344CB8AC3E}">
        <p14:creationId xmlns:p14="http://schemas.microsoft.com/office/powerpoint/2010/main" val="30651812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064373"/>
            <a:ext cx="10515600" cy="567204"/>
          </a:xfrm>
        </p:spPr>
        <p:txBody>
          <a:bodyPr>
            <a:normAutofit/>
          </a:bodyPr>
          <a:lstStyle/>
          <a:p>
            <a:pPr algn="ctr"/>
            <a:r>
              <a:rPr lang="en-US" sz="2000" b="1" dirty="0" smtClean="0">
                <a:latin typeface="Arial" panose="020B0604020202020204" pitchFamily="34" charset="0"/>
                <a:cs typeface="Arial" panose="020B0604020202020204" pitchFamily="34" charset="0"/>
              </a:rPr>
              <a:t>Select the appropriate answers as they apply to you</a:t>
            </a:r>
            <a:endParaRPr lang="en-US" sz="20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stretch>
            <a:fillRect/>
          </a:stretch>
        </p:blipFill>
        <p:spPr>
          <a:xfrm>
            <a:off x="355101" y="1559443"/>
            <a:ext cx="11499902" cy="5147642"/>
          </a:xfrm>
          <a:prstGeom prst="rect">
            <a:avLst/>
          </a:prstGeom>
        </p:spPr>
      </p:pic>
      <p:pic>
        <p:nvPicPr>
          <p:cNvPr id="4" name="Picture 3"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sp>
        <p:nvSpPr>
          <p:cNvPr id="5" name="TextBox 4"/>
          <p:cNvSpPr txBox="1"/>
          <p:nvPr/>
        </p:nvSpPr>
        <p:spPr>
          <a:xfrm>
            <a:off x="7960661" y="2051541"/>
            <a:ext cx="878541" cy="215444"/>
          </a:xfrm>
          <a:prstGeom prst="rect">
            <a:avLst/>
          </a:prstGeom>
          <a:solidFill>
            <a:schemeClr val="bg1"/>
          </a:solidFill>
        </p:spPr>
        <p:txBody>
          <a:bodyPr wrap="square" rtlCol="0">
            <a:spAutoFit/>
          </a:bodyPr>
          <a:lstStyle/>
          <a:p>
            <a:endParaRPr lang="en-US" sz="800" dirty="0"/>
          </a:p>
        </p:txBody>
      </p:sp>
      <p:sp>
        <p:nvSpPr>
          <p:cNvPr id="6" name="TextBox 5"/>
          <p:cNvSpPr txBox="1"/>
          <p:nvPr/>
        </p:nvSpPr>
        <p:spPr>
          <a:xfrm>
            <a:off x="9215721" y="2049723"/>
            <a:ext cx="457198" cy="215444"/>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rot="20386217">
            <a:off x="5994047" y="4210597"/>
            <a:ext cx="1568406" cy="249532"/>
          </a:xfrm>
          <a:prstGeom prst="rect">
            <a:avLst/>
          </a:prstGeom>
          <a:solidFill>
            <a:schemeClr val="bg1">
              <a:lumMod val="95000"/>
            </a:schemeClr>
          </a:solidFill>
        </p:spPr>
        <p:txBody>
          <a:bodyPr wrap="square" rtlCol="0">
            <a:spAutoFit/>
          </a:bodyPr>
          <a:lstStyle/>
          <a:p>
            <a:endParaRPr lang="en-US" sz="800" dirty="0"/>
          </a:p>
        </p:txBody>
      </p:sp>
      <p:sp>
        <p:nvSpPr>
          <p:cNvPr id="7" name="TextBox 6"/>
          <p:cNvSpPr txBox="1"/>
          <p:nvPr/>
        </p:nvSpPr>
        <p:spPr>
          <a:xfrm>
            <a:off x="6491403" y="3993184"/>
            <a:ext cx="5019782" cy="738664"/>
          </a:xfrm>
          <a:prstGeom prst="rect">
            <a:avLst/>
          </a:prstGeom>
          <a:solidFill>
            <a:schemeClr val="bg1"/>
          </a:solid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smtClean="0">
                <a:solidFill>
                  <a:srgbClr val="FF0000"/>
                </a:solidFill>
                <a:latin typeface="Arial" panose="020B0604020202020204" pitchFamily="34" charset="0"/>
                <a:cs typeface="Arial" panose="020B0604020202020204" pitchFamily="34" charset="0"/>
              </a:rPr>
              <a:t>If you are interested in Financial Aid, check </a:t>
            </a:r>
            <a:r>
              <a:rPr lang="en-US" sz="1400" b="1" dirty="0">
                <a:solidFill>
                  <a:srgbClr val="FF0000"/>
                </a:solidFill>
                <a:latin typeface="Arial" panose="020B0604020202020204" pitchFamily="34" charset="0"/>
                <a:cs typeface="Arial" panose="020B0604020202020204" pitchFamily="34" charset="0"/>
              </a:rPr>
              <a:t>“Yes” </a:t>
            </a:r>
            <a:r>
              <a:rPr lang="en-US" sz="1400" b="1" dirty="0" smtClean="0">
                <a:solidFill>
                  <a:srgbClr val="FF0000"/>
                </a:solidFill>
                <a:latin typeface="Arial" panose="020B0604020202020204" pitchFamily="34" charset="0"/>
                <a:cs typeface="Arial" panose="020B0604020202020204" pitchFamily="34" charset="0"/>
              </a:rPr>
              <a:t>regarding receiving information </a:t>
            </a:r>
            <a:r>
              <a:rPr lang="en-US" sz="1400" b="1" dirty="0">
                <a:solidFill>
                  <a:srgbClr val="FF0000"/>
                </a:solidFill>
                <a:latin typeface="Arial" panose="020B0604020202020204" pitchFamily="34" charset="0"/>
                <a:cs typeface="Arial" panose="020B0604020202020204" pitchFamily="34" charset="0"/>
              </a:rPr>
              <a:t>about money for </a:t>
            </a:r>
            <a:r>
              <a:rPr lang="en-US" sz="1400" b="1" dirty="0" smtClean="0">
                <a:solidFill>
                  <a:srgbClr val="FF0000"/>
                </a:solidFill>
                <a:latin typeface="Arial" panose="020B0604020202020204" pitchFamily="34" charset="0"/>
                <a:cs typeface="Arial" panose="020B0604020202020204" pitchFamily="34" charset="0"/>
              </a:rPr>
              <a:t>college.</a:t>
            </a:r>
            <a:endParaRPr lang="en-US" sz="1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94547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1415317" y="1643318"/>
            <a:ext cx="9566638" cy="5177360"/>
          </a:xfrm>
          <a:prstGeom prst="rect">
            <a:avLst/>
          </a:prstGeom>
        </p:spPr>
      </p:pic>
      <p:sp>
        <p:nvSpPr>
          <p:cNvPr id="2" name="Title 1"/>
          <p:cNvSpPr>
            <a:spLocks noGrp="1"/>
          </p:cNvSpPr>
          <p:nvPr>
            <p:ph type="title"/>
          </p:nvPr>
        </p:nvSpPr>
        <p:spPr>
          <a:xfrm>
            <a:off x="940836" y="1242203"/>
            <a:ext cx="10515600" cy="455969"/>
          </a:xfrm>
        </p:spPr>
        <p:txBody>
          <a:bodyPr>
            <a:normAutofit/>
          </a:bodyPr>
          <a:lstStyle/>
          <a:p>
            <a:pPr algn="ctr"/>
            <a:r>
              <a:rPr lang="en-US" sz="2000" b="1" dirty="0" smtClean="0">
                <a:latin typeface="Arial" panose="020B0604020202020204" pitchFamily="34" charset="0"/>
                <a:cs typeface="Arial" panose="020B0604020202020204" pitchFamily="34" charset="0"/>
              </a:rPr>
              <a:t>You may choose multiple programs and services in which you are interested</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7735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82937" y="1380527"/>
            <a:ext cx="11513975" cy="5412159"/>
          </a:xfrm>
          <a:prstGeom prst="rect">
            <a:avLst/>
          </a:prstGeom>
        </p:spPr>
      </p:pic>
      <p:sp>
        <p:nvSpPr>
          <p:cNvPr id="2" name="Title 1"/>
          <p:cNvSpPr>
            <a:spLocks noGrp="1"/>
          </p:cNvSpPr>
          <p:nvPr>
            <p:ph type="title"/>
          </p:nvPr>
        </p:nvSpPr>
        <p:spPr>
          <a:xfrm>
            <a:off x="1127449" y="1110635"/>
            <a:ext cx="10515600" cy="419583"/>
          </a:xfrm>
        </p:spPr>
        <p:txBody>
          <a:bodyPr>
            <a:normAutofit/>
          </a:bodyPr>
          <a:lstStyle/>
          <a:p>
            <a:pPr algn="ctr"/>
            <a:r>
              <a:rPr lang="en-US" sz="2000" b="1" dirty="0" smtClean="0">
                <a:latin typeface="Arial" panose="020B0604020202020204" pitchFamily="34" charset="0"/>
                <a:cs typeface="Arial" panose="020B0604020202020204" pitchFamily="34" charset="0"/>
              </a:rPr>
              <a:t>Answer the questions below as accurately as possible</a:t>
            </a: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sp>
        <p:nvSpPr>
          <p:cNvPr id="5" name="TextBox 4"/>
          <p:cNvSpPr txBox="1"/>
          <p:nvPr/>
        </p:nvSpPr>
        <p:spPr>
          <a:xfrm>
            <a:off x="8154955" y="1875451"/>
            <a:ext cx="886408" cy="215444"/>
          </a:xfrm>
          <a:prstGeom prst="rect">
            <a:avLst/>
          </a:prstGeom>
          <a:solidFill>
            <a:schemeClr val="bg1"/>
          </a:solidFill>
        </p:spPr>
        <p:txBody>
          <a:bodyPr wrap="square" rtlCol="0">
            <a:spAutoFit/>
          </a:bodyPr>
          <a:lstStyle/>
          <a:p>
            <a:endParaRPr lang="en-US" sz="800" dirty="0"/>
          </a:p>
        </p:txBody>
      </p:sp>
      <p:sp>
        <p:nvSpPr>
          <p:cNvPr id="6" name="TextBox 5"/>
          <p:cNvSpPr txBox="1"/>
          <p:nvPr/>
        </p:nvSpPr>
        <p:spPr>
          <a:xfrm>
            <a:off x="9362141" y="1875451"/>
            <a:ext cx="546969" cy="215444"/>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3288688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378943" y="1422412"/>
            <a:ext cx="11483546" cy="413992"/>
          </a:xfrm>
        </p:spPr>
        <p:txBody>
          <a:bodyPr>
            <a:noAutofit/>
          </a:bodyPr>
          <a:lstStyle/>
          <a:p>
            <a:pPr algn="ctr"/>
            <a:r>
              <a:rPr lang="en-US" sz="2000" dirty="0" smtClean="0">
                <a:latin typeface="Arial" panose="020B0604020202020204" pitchFamily="34" charset="0"/>
                <a:cs typeface="Arial" panose="020B0604020202020204" pitchFamily="34" charset="0"/>
              </a:rPr>
              <a:t>Before beginning the MSJC application you </a:t>
            </a:r>
            <a:r>
              <a:rPr lang="en-US" sz="2000" u="sng" dirty="0" smtClean="0">
                <a:latin typeface="Arial" panose="020B0604020202020204" pitchFamily="34" charset="0"/>
                <a:cs typeface="Arial" panose="020B0604020202020204" pitchFamily="34" charset="0"/>
              </a:rPr>
              <a:t>MUST</a:t>
            </a:r>
            <a:r>
              <a:rPr lang="en-US" sz="2000" dirty="0" smtClean="0">
                <a:latin typeface="Arial" panose="020B0604020202020204" pitchFamily="34" charset="0"/>
                <a:cs typeface="Arial" panose="020B0604020202020204" pitchFamily="34" charset="0"/>
              </a:rPr>
              <a:t> have the following information ready:</a:t>
            </a:r>
            <a:endParaRPr lang="en-US" sz="2000" dirty="0">
              <a:latin typeface="Arial" panose="020B0604020202020204" pitchFamily="34" charset="0"/>
              <a:cs typeface="Arial" panose="020B0604020202020204" pitchFamily="34" charset="0"/>
            </a:endParaRPr>
          </a:p>
        </p:txBody>
      </p:sp>
      <p:sp>
        <p:nvSpPr>
          <p:cNvPr id="3" name="Content Placeholder 2"/>
          <p:cNvSpPr>
            <a:spLocks noGrp="1"/>
          </p:cNvSpPr>
          <p:nvPr>
            <p:ph sz="half" idx="2"/>
          </p:nvPr>
        </p:nvSpPr>
        <p:spPr>
          <a:xfrm>
            <a:off x="5217245" y="2199186"/>
            <a:ext cx="6099586" cy="4394846"/>
          </a:xfrm>
        </p:spPr>
        <p:txBody>
          <a:bodyPr>
            <a:normAutofit/>
          </a:bodyPr>
          <a:lstStyle/>
          <a:p>
            <a:pPr>
              <a:lnSpc>
                <a:spcPct val="150000"/>
              </a:lnSpc>
              <a:spcBef>
                <a:spcPts val="600"/>
              </a:spcBef>
              <a:spcAft>
                <a:spcPts val="600"/>
              </a:spcAft>
            </a:pPr>
            <a:r>
              <a:rPr lang="en-US" sz="1600" b="1" dirty="0" smtClean="0">
                <a:latin typeface="Arial" panose="020B0604020202020204" pitchFamily="34" charset="0"/>
                <a:cs typeface="Arial" panose="020B0604020202020204" pitchFamily="34" charset="0"/>
              </a:rPr>
              <a:t>Your OpenCCC Username and Password</a:t>
            </a:r>
          </a:p>
          <a:p>
            <a:pPr>
              <a:lnSpc>
                <a:spcPct val="150000"/>
              </a:lnSpc>
              <a:spcBef>
                <a:spcPts val="600"/>
              </a:spcBef>
              <a:spcAft>
                <a:spcPts val="600"/>
              </a:spcAft>
            </a:pPr>
            <a:r>
              <a:rPr lang="en-US" sz="1600" b="1" dirty="0" smtClean="0">
                <a:latin typeface="Arial" panose="020B0604020202020204" pitchFamily="34" charset="0"/>
                <a:cs typeface="Arial" panose="020B0604020202020204" pitchFamily="34" charset="0"/>
              </a:rPr>
              <a:t>Personal Email Address</a:t>
            </a:r>
          </a:p>
          <a:p>
            <a:pPr>
              <a:lnSpc>
                <a:spcPct val="150000"/>
              </a:lnSpc>
              <a:spcBef>
                <a:spcPts val="600"/>
              </a:spcBef>
              <a:spcAft>
                <a:spcPts val="600"/>
              </a:spcAft>
            </a:pPr>
            <a:r>
              <a:rPr lang="en-US" sz="1600" b="1" dirty="0" smtClean="0">
                <a:latin typeface="Arial" panose="020B0604020202020204" pitchFamily="34" charset="0"/>
                <a:cs typeface="Arial" panose="020B0604020202020204" pitchFamily="34" charset="0"/>
              </a:rPr>
              <a:t>Date of Birth</a:t>
            </a:r>
          </a:p>
          <a:p>
            <a:pPr>
              <a:lnSpc>
                <a:spcPct val="150000"/>
              </a:lnSpc>
              <a:spcBef>
                <a:spcPts val="600"/>
              </a:spcBef>
              <a:spcAft>
                <a:spcPts val="600"/>
              </a:spcAft>
            </a:pPr>
            <a:r>
              <a:rPr lang="en-US" sz="1600" b="1" dirty="0" smtClean="0">
                <a:latin typeface="Arial" panose="020B0604020202020204" pitchFamily="34" charset="0"/>
                <a:cs typeface="Arial" panose="020B0604020202020204" pitchFamily="34" charset="0"/>
              </a:rPr>
              <a:t>Current Phone Number</a:t>
            </a:r>
          </a:p>
          <a:p>
            <a:pPr>
              <a:lnSpc>
                <a:spcPct val="150000"/>
              </a:lnSpc>
              <a:spcBef>
                <a:spcPts val="600"/>
              </a:spcBef>
              <a:spcAft>
                <a:spcPts val="600"/>
              </a:spcAft>
            </a:pPr>
            <a:r>
              <a:rPr lang="en-US" sz="1600" b="1" dirty="0" smtClean="0">
                <a:latin typeface="Arial" panose="020B0604020202020204" pitchFamily="34" charset="0"/>
                <a:cs typeface="Arial" panose="020B0604020202020204" pitchFamily="34" charset="0"/>
              </a:rPr>
              <a:t>Zip Code</a:t>
            </a:r>
          </a:p>
          <a:p>
            <a:pPr>
              <a:lnSpc>
                <a:spcPct val="150000"/>
              </a:lnSpc>
              <a:spcBef>
                <a:spcPts val="600"/>
              </a:spcBef>
              <a:spcAft>
                <a:spcPts val="600"/>
              </a:spcAft>
            </a:pPr>
            <a:r>
              <a:rPr lang="en-US" sz="1600" b="1" dirty="0" smtClean="0">
                <a:latin typeface="Arial" panose="020B0604020202020204" pitchFamily="34" charset="0"/>
                <a:cs typeface="Arial" panose="020B0604020202020204" pitchFamily="34" charset="0"/>
              </a:rPr>
              <a:t>Social Security Number (SSN)</a:t>
            </a:r>
          </a:p>
          <a:p>
            <a:pPr lvl="1">
              <a:lnSpc>
                <a:spcPct val="150000"/>
              </a:lnSpc>
              <a:spcBef>
                <a:spcPts val="600"/>
              </a:spcBef>
              <a:spcAft>
                <a:spcPts val="600"/>
              </a:spcAft>
            </a:pPr>
            <a:r>
              <a:rPr lang="en-US" sz="1200" b="1" i="1" dirty="0" smtClean="0">
                <a:latin typeface="Arial" panose="020B0604020202020204" pitchFamily="34" charset="0"/>
                <a:cs typeface="Arial" panose="020B0604020202020204" pitchFamily="34" charset="0"/>
              </a:rPr>
              <a:t>Only if you did not enter your SSN on your OpenCCC Account</a:t>
            </a:r>
          </a:p>
          <a:p>
            <a:pPr marL="0" indent="0">
              <a:lnSpc>
                <a:spcPct val="150000"/>
              </a:lnSpc>
              <a:spcBef>
                <a:spcPts val="600"/>
              </a:spcBef>
              <a:spcAft>
                <a:spcPts val="600"/>
              </a:spcAft>
              <a:buNone/>
            </a:pPr>
            <a:endParaRPr lang="en-US" sz="1600" b="1" dirty="0" smtClean="0">
              <a:latin typeface="Arial" panose="020B0604020202020204" pitchFamily="34" charset="0"/>
              <a:cs typeface="Arial" panose="020B0604020202020204" pitchFamily="34" charset="0"/>
            </a:endParaRPr>
          </a:p>
          <a:p>
            <a:pPr marL="0" indent="0">
              <a:lnSpc>
                <a:spcPct val="150000"/>
              </a:lnSpc>
              <a:spcBef>
                <a:spcPts val="600"/>
              </a:spcBef>
              <a:spcAft>
                <a:spcPts val="600"/>
              </a:spcAft>
              <a:buNone/>
            </a:pPr>
            <a:endParaRPr lang="en-US" sz="1600" b="1" dirty="0" smtClean="0">
              <a:latin typeface="Arial" panose="020B0604020202020204" pitchFamily="34" charset="0"/>
              <a:cs typeface="Arial" panose="020B0604020202020204" pitchFamily="34" charset="0"/>
            </a:endParaRPr>
          </a:p>
          <a:p>
            <a:pPr>
              <a:lnSpc>
                <a:spcPct val="150000"/>
              </a:lnSpc>
              <a:spcBef>
                <a:spcPts val="600"/>
              </a:spcBef>
              <a:spcAft>
                <a:spcPts val="600"/>
              </a:spcAft>
            </a:pPr>
            <a:endParaRPr lang="en-US" sz="1600" b="1" dirty="0" smtClean="0">
              <a:latin typeface="Arial" panose="020B0604020202020204" pitchFamily="34" charset="0"/>
              <a:cs typeface="Arial" panose="020B0604020202020204" pitchFamily="34" charset="0"/>
            </a:endParaRPr>
          </a:p>
          <a:p>
            <a:pPr>
              <a:lnSpc>
                <a:spcPct val="150000"/>
              </a:lnSpc>
              <a:spcBef>
                <a:spcPts val="600"/>
              </a:spcBef>
              <a:spcAft>
                <a:spcPts val="600"/>
              </a:spcAft>
            </a:pPr>
            <a:endParaRPr lang="en-US" sz="1600" b="1" i="1" dirty="0" smtClean="0">
              <a:latin typeface="Arial" panose="020B0604020202020204" pitchFamily="34" charset="0"/>
              <a:cs typeface="Arial" panose="020B0604020202020204" pitchFamily="34" charset="0"/>
            </a:endParaRPr>
          </a:p>
          <a:p>
            <a:pPr>
              <a:lnSpc>
                <a:spcPct val="150000"/>
              </a:lnSpc>
              <a:spcBef>
                <a:spcPts val="600"/>
              </a:spcBef>
              <a:spcAft>
                <a:spcPts val="600"/>
              </a:spcAft>
            </a:pPr>
            <a:endParaRPr lang="en-US" sz="1600" i="1" dirty="0" smtClean="0">
              <a:latin typeface="Arial" panose="020B0604020202020204" pitchFamily="34" charset="0"/>
              <a:cs typeface="Arial" panose="020B0604020202020204" pitchFamily="34" charset="0"/>
            </a:endParaRPr>
          </a:p>
          <a:p>
            <a:pPr marL="0" indent="0">
              <a:lnSpc>
                <a:spcPct val="100000"/>
              </a:lnSpc>
              <a:spcBef>
                <a:spcPts val="600"/>
              </a:spcBef>
              <a:spcAft>
                <a:spcPts val="600"/>
              </a:spcAft>
              <a:buNone/>
            </a:pPr>
            <a:endParaRPr lang="en-US" sz="1600" b="1" dirty="0" smtClean="0">
              <a:latin typeface="Arial" panose="020B0604020202020204" pitchFamily="34" charset="0"/>
              <a:cs typeface="Arial" panose="020B0604020202020204" pitchFamily="34" charset="0"/>
            </a:endParaRPr>
          </a:p>
          <a:p>
            <a:pPr marL="0" indent="0">
              <a:lnSpc>
                <a:spcPct val="100000"/>
              </a:lnSpc>
              <a:spcBef>
                <a:spcPts val="0"/>
              </a:spcBef>
              <a:buNone/>
            </a:pPr>
            <a:endParaRPr lang="en-US" sz="1050" b="1" dirty="0" smtClean="0">
              <a:latin typeface="Arial" panose="020B0604020202020204" pitchFamily="34" charset="0"/>
              <a:cs typeface="Arial" panose="020B0604020202020204" pitchFamily="34" charset="0"/>
            </a:endParaRPr>
          </a:p>
          <a:p>
            <a:pPr>
              <a:lnSpc>
                <a:spcPct val="100000"/>
              </a:lnSpc>
              <a:spcBef>
                <a:spcPts val="0"/>
              </a:spcBef>
              <a:buFont typeface="+mj-lt"/>
              <a:buAutoNum type="arabicPeriod"/>
            </a:pPr>
            <a:endParaRPr lang="en-US" sz="1050" b="1" dirty="0">
              <a:latin typeface="Arial" panose="020B0604020202020204" pitchFamily="34" charset="0"/>
              <a:cs typeface="Arial" panose="020B0604020202020204" pitchFamily="34" charset="0"/>
            </a:endParaRPr>
          </a:p>
          <a:p>
            <a:pPr marL="0" indent="0">
              <a:buNone/>
            </a:pPr>
            <a:endParaRPr lang="en-US" sz="1400" dirty="0" smtClean="0"/>
          </a:p>
          <a:p>
            <a:pPr marL="0" indent="0">
              <a:buNone/>
            </a:pPr>
            <a:endParaRPr lang="en-US" sz="1700" dirty="0"/>
          </a:p>
        </p:txBody>
      </p:sp>
      <p:pic>
        <p:nvPicPr>
          <p:cNvPr id="5" name="Picture 4"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17009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rot="16200000">
            <a:off x="705848" y="2410209"/>
            <a:ext cx="4309402" cy="3640905"/>
          </a:xfrm>
          <a:prstGeom prst="rect">
            <a:avLst/>
          </a:prstGeom>
        </p:spPr>
      </p:pic>
    </p:spTree>
    <p:extLst>
      <p:ext uri="{BB962C8B-B14F-4D97-AF65-F5344CB8AC3E}">
        <p14:creationId xmlns:p14="http://schemas.microsoft.com/office/powerpoint/2010/main" val="17473255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37746" y="1464518"/>
            <a:ext cx="11198441" cy="5366342"/>
          </a:xfrm>
          <a:prstGeom prst="rect">
            <a:avLst/>
          </a:prstGeom>
        </p:spPr>
      </p:pic>
      <p:pic>
        <p:nvPicPr>
          <p:cNvPr id="4" name="Picture 3"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sp>
        <p:nvSpPr>
          <p:cNvPr id="2" name="Title 1"/>
          <p:cNvSpPr>
            <a:spLocks noGrp="1"/>
          </p:cNvSpPr>
          <p:nvPr>
            <p:ph type="title"/>
          </p:nvPr>
        </p:nvSpPr>
        <p:spPr>
          <a:xfrm>
            <a:off x="1057073" y="1164378"/>
            <a:ext cx="10515600" cy="394447"/>
          </a:xfrm>
        </p:spPr>
        <p:txBody>
          <a:bodyPr>
            <a:normAutofit/>
          </a:bodyPr>
          <a:lstStyle/>
          <a:p>
            <a:pPr algn="ctr"/>
            <a:r>
              <a:rPr lang="en-US" sz="2000" b="1" dirty="0" smtClean="0">
                <a:latin typeface="Arial" panose="020B0604020202020204" pitchFamily="34" charset="0"/>
                <a:cs typeface="Arial" panose="020B0604020202020204" pitchFamily="34" charset="0"/>
              </a:rPr>
              <a:t>Please read the “Request for Consent to Release Information”</a:t>
            </a:r>
            <a:endParaRPr lang="en-US" sz="2000" b="1" dirty="0">
              <a:latin typeface="Arial" panose="020B0604020202020204" pitchFamily="34" charset="0"/>
              <a:cs typeface="Arial" panose="020B0604020202020204" pitchFamily="34" charset="0"/>
            </a:endParaRPr>
          </a:p>
        </p:txBody>
      </p:sp>
      <p:sp>
        <p:nvSpPr>
          <p:cNvPr id="5" name="TextBox 4"/>
          <p:cNvSpPr txBox="1"/>
          <p:nvPr/>
        </p:nvSpPr>
        <p:spPr>
          <a:xfrm>
            <a:off x="7906871" y="1891552"/>
            <a:ext cx="860612" cy="215444"/>
          </a:xfrm>
          <a:prstGeom prst="rect">
            <a:avLst/>
          </a:prstGeom>
          <a:solidFill>
            <a:schemeClr val="bg1"/>
          </a:solidFill>
        </p:spPr>
        <p:txBody>
          <a:bodyPr wrap="square" rtlCol="0">
            <a:spAutoFit/>
          </a:bodyPr>
          <a:lstStyle/>
          <a:p>
            <a:endParaRPr lang="en-US" sz="800" dirty="0"/>
          </a:p>
        </p:txBody>
      </p:sp>
      <p:sp>
        <p:nvSpPr>
          <p:cNvPr id="6" name="TextBox 5"/>
          <p:cNvSpPr txBox="1"/>
          <p:nvPr/>
        </p:nvSpPr>
        <p:spPr>
          <a:xfrm>
            <a:off x="9135037" y="1891552"/>
            <a:ext cx="510987" cy="215444"/>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2267687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509464" y="1292123"/>
            <a:ext cx="11165757" cy="5503121"/>
          </a:xfrm>
          <a:prstGeom prst="rect">
            <a:avLst/>
          </a:prstGeom>
        </p:spPr>
      </p:pic>
      <p:sp>
        <p:nvSpPr>
          <p:cNvPr id="2" name="Title 1"/>
          <p:cNvSpPr>
            <a:spLocks noGrp="1"/>
          </p:cNvSpPr>
          <p:nvPr>
            <p:ph type="title"/>
          </p:nvPr>
        </p:nvSpPr>
        <p:spPr>
          <a:xfrm>
            <a:off x="945776" y="1166621"/>
            <a:ext cx="10515600" cy="376516"/>
          </a:xfrm>
        </p:spPr>
        <p:txBody>
          <a:bodyPr>
            <a:normAutofit/>
          </a:bodyPr>
          <a:lstStyle/>
          <a:p>
            <a:pPr algn="ctr"/>
            <a:r>
              <a:rPr lang="en-US" sz="2000" b="1" dirty="0" smtClean="0">
                <a:latin typeface="Arial" panose="020B0604020202020204" pitchFamily="34" charset="0"/>
                <a:cs typeface="Arial" panose="020B0604020202020204" pitchFamily="34" charset="0"/>
              </a:rPr>
              <a:t>Review MSJC Application </a:t>
            </a:r>
            <a:endParaRPr lang="en-US" sz="2000" b="1" dirty="0">
              <a:latin typeface="Arial" panose="020B0604020202020204" pitchFamily="34" charset="0"/>
              <a:cs typeface="Arial" panose="020B0604020202020204" pitchFamily="34" charset="0"/>
            </a:endParaRPr>
          </a:p>
        </p:txBody>
      </p:sp>
      <p:sp>
        <p:nvSpPr>
          <p:cNvPr id="5" name="TextBox 4"/>
          <p:cNvSpPr txBox="1"/>
          <p:nvPr/>
        </p:nvSpPr>
        <p:spPr>
          <a:xfrm>
            <a:off x="7915836" y="1801903"/>
            <a:ext cx="869576" cy="215444"/>
          </a:xfrm>
          <a:prstGeom prst="rect">
            <a:avLst/>
          </a:prstGeom>
          <a:solidFill>
            <a:schemeClr val="bg1"/>
          </a:solidFill>
        </p:spPr>
        <p:txBody>
          <a:bodyPr wrap="square" rtlCol="0">
            <a:spAutoFit/>
          </a:bodyPr>
          <a:lstStyle/>
          <a:p>
            <a:endParaRPr lang="en-US" sz="800" dirty="0"/>
          </a:p>
        </p:txBody>
      </p:sp>
      <p:sp>
        <p:nvSpPr>
          <p:cNvPr id="6" name="TextBox 5"/>
          <p:cNvSpPr txBox="1"/>
          <p:nvPr/>
        </p:nvSpPr>
        <p:spPr>
          <a:xfrm>
            <a:off x="9152964" y="1801903"/>
            <a:ext cx="421341" cy="215444"/>
          </a:xfrm>
          <a:prstGeom prst="rect">
            <a:avLst/>
          </a:prstGeom>
          <a:solidFill>
            <a:schemeClr val="bg1"/>
          </a:solidFill>
        </p:spPr>
        <p:txBody>
          <a:bodyPr wrap="square" rtlCol="0">
            <a:spAutoFit/>
          </a:bodyPr>
          <a:lstStyle/>
          <a:p>
            <a:endParaRPr lang="en-US" sz="800" dirty="0"/>
          </a:p>
        </p:txBody>
      </p:sp>
      <p:sp>
        <p:nvSpPr>
          <p:cNvPr id="7" name="TextBox 6"/>
          <p:cNvSpPr txBox="1"/>
          <p:nvPr/>
        </p:nvSpPr>
        <p:spPr>
          <a:xfrm>
            <a:off x="3657602" y="4455455"/>
            <a:ext cx="941293" cy="134761"/>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a:off x="3657603" y="5737409"/>
            <a:ext cx="1057834" cy="143725"/>
          </a:xfrm>
          <a:prstGeom prst="rect">
            <a:avLst/>
          </a:prstGeom>
          <a:solidFill>
            <a:schemeClr val="bg1"/>
          </a:solidFill>
        </p:spPr>
        <p:txBody>
          <a:bodyPr wrap="square" rtlCol="0">
            <a:spAutoFit/>
          </a:bodyPr>
          <a:lstStyle/>
          <a:p>
            <a:endParaRPr lang="en-US" sz="800" dirty="0"/>
          </a:p>
        </p:txBody>
      </p:sp>
      <p:sp>
        <p:nvSpPr>
          <p:cNvPr id="9" name="TextBox 8"/>
          <p:cNvSpPr txBox="1"/>
          <p:nvPr/>
        </p:nvSpPr>
        <p:spPr>
          <a:xfrm>
            <a:off x="3657603" y="6078356"/>
            <a:ext cx="999564" cy="161363"/>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31133022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606" y="1100815"/>
            <a:ext cx="10515600" cy="343711"/>
          </a:xfrm>
        </p:spPr>
        <p:txBody>
          <a:bodyPr>
            <a:normAutofit fontScale="90000"/>
          </a:bodyPr>
          <a:lstStyle/>
          <a:p>
            <a:pPr algn="ctr"/>
            <a:r>
              <a:rPr lang="en-US" sz="2000" b="1" dirty="0" smtClean="0">
                <a:latin typeface="Arial" panose="020B0604020202020204" pitchFamily="34" charset="0"/>
                <a:cs typeface="Arial" panose="020B0604020202020204" pitchFamily="34" charset="0"/>
              </a:rPr>
              <a:t>Review each section carefully</a:t>
            </a: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432860" y="1578997"/>
            <a:ext cx="5768111" cy="5144532"/>
          </a:xfrm>
          <a:prstGeom prst="rect">
            <a:avLst/>
          </a:prstGeom>
        </p:spPr>
      </p:pic>
      <p:pic>
        <p:nvPicPr>
          <p:cNvPr id="6" name="Picture 5"/>
          <p:cNvPicPr>
            <a:picLocks noChangeAspect="1"/>
          </p:cNvPicPr>
          <p:nvPr/>
        </p:nvPicPr>
        <p:blipFill>
          <a:blip r:embed="rId5"/>
          <a:stretch>
            <a:fillRect/>
          </a:stretch>
        </p:blipFill>
        <p:spPr>
          <a:xfrm>
            <a:off x="6499411" y="1561067"/>
            <a:ext cx="4984376" cy="5234180"/>
          </a:xfrm>
          <a:prstGeom prst="rect">
            <a:avLst/>
          </a:prstGeom>
        </p:spPr>
      </p:pic>
      <p:sp>
        <p:nvSpPr>
          <p:cNvPr id="7" name="TextBox 6"/>
          <p:cNvSpPr txBox="1"/>
          <p:nvPr/>
        </p:nvSpPr>
        <p:spPr>
          <a:xfrm>
            <a:off x="1748117" y="1748118"/>
            <a:ext cx="519953" cy="80682"/>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a:off x="1731485" y="2241176"/>
            <a:ext cx="536585" cy="98612"/>
          </a:xfrm>
          <a:prstGeom prst="rect">
            <a:avLst/>
          </a:prstGeom>
          <a:solidFill>
            <a:schemeClr val="bg1"/>
          </a:solidFill>
        </p:spPr>
        <p:txBody>
          <a:bodyPr wrap="square" rtlCol="0">
            <a:spAutoFit/>
          </a:bodyPr>
          <a:lstStyle/>
          <a:p>
            <a:endParaRPr lang="en-US" sz="800" dirty="0"/>
          </a:p>
        </p:txBody>
      </p:sp>
      <p:sp>
        <p:nvSpPr>
          <p:cNvPr id="9" name="TextBox 8"/>
          <p:cNvSpPr txBox="1"/>
          <p:nvPr/>
        </p:nvSpPr>
        <p:spPr>
          <a:xfrm>
            <a:off x="1731485" y="1910691"/>
            <a:ext cx="519953" cy="80682"/>
          </a:xfrm>
          <a:prstGeom prst="rect">
            <a:avLst/>
          </a:prstGeom>
          <a:solidFill>
            <a:schemeClr val="bg1"/>
          </a:solidFill>
        </p:spPr>
        <p:txBody>
          <a:bodyPr wrap="square" rtlCol="0">
            <a:spAutoFit/>
          </a:bodyPr>
          <a:lstStyle/>
          <a:p>
            <a:endParaRPr lang="en-US" sz="800" dirty="0"/>
          </a:p>
        </p:txBody>
      </p:sp>
      <p:sp>
        <p:nvSpPr>
          <p:cNvPr id="10" name="TextBox 9"/>
          <p:cNvSpPr txBox="1"/>
          <p:nvPr/>
        </p:nvSpPr>
        <p:spPr>
          <a:xfrm>
            <a:off x="1777611" y="2418405"/>
            <a:ext cx="519953" cy="80682"/>
          </a:xfrm>
          <a:prstGeom prst="rect">
            <a:avLst/>
          </a:prstGeom>
          <a:solidFill>
            <a:schemeClr val="bg1"/>
          </a:solidFill>
        </p:spPr>
        <p:txBody>
          <a:bodyPr wrap="square" rtlCol="0">
            <a:spAutoFit/>
          </a:bodyPr>
          <a:lstStyle/>
          <a:p>
            <a:endParaRPr lang="en-US" sz="800" dirty="0"/>
          </a:p>
        </p:txBody>
      </p:sp>
      <p:sp>
        <p:nvSpPr>
          <p:cNvPr id="11" name="TextBox 10"/>
          <p:cNvSpPr txBox="1"/>
          <p:nvPr/>
        </p:nvSpPr>
        <p:spPr>
          <a:xfrm>
            <a:off x="1936375" y="3356426"/>
            <a:ext cx="1290918" cy="103952"/>
          </a:xfrm>
          <a:prstGeom prst="rect">
            <a:avLst/>
          </a:prstGeom>
          <a:solidFill>
            <a:schemeClr val="bg1"/>
          </a:solidFill>
        </p:spPr>
        <p:txBody>
          <a:bodyPr wrap="square" rtlCol="0">
            <a:spAutoFit/>
          </a:bodyPr>
          <a:lstStyle/>
          <a:p>
            <a:endParaRPr lang="en-US" sz="400" dirty="0"/>
          </a:p>
        </p:txBody>
      </p:sp>
      <p:sp>
        <p:nvSpPr>
          <p:cNvPr id="12" name="TextBox 11"/>
          <p:cNvSpPr txBox="1"/>
          <p:nvPr/>
        </p:nvSpPr>
        <p:spPr>
          <a:xfrm>
            <a:off x="8050305" y="5638800"/>
            <a:ext cx="582707" cy="80682"/>
          </a:xfrm>
          <a:prstGeom prst="rect">
            <a:avLst/>
          </a:prstGeom>
          <a:solidFill>
            <a:schemeClr val="bg1"/>
          </a:solidFill>
        </p:spPr>
        <p:txBody>
          <a:bodyPr wrap="square" rtlCol="0">
            <a:spAutoFit/>
          </a:bodyPr>
          <a:lstStyle/>
          <a:p>
            <a:endParaRPr lang="en-US" sz="800" dirty="0"/>
          </a:p>
        </p:txBody>
      </p:sp>
      <p:sp>
        <p:nvSpPr>
          <p:cNvPr id="13" name="TextBox 12"/>
          <p:cNvSpPr txBox="1"/>
          <p:nvPr/>
        </p:nvSpPr>
        <p:spPr>
          <a:xfrm>
            <a:off x="8050305" y="5871881"/>
            <a:ext cx="1030942" cy="107577"/>
          </a:xfrm>
          <a:prstGeom prst="rect">
            <a:avLst/>
          </a:prstGeom>
          <a:solidFill>
            <a:schemeClr val="bg1"/>
          </a:solidFill>
        </p:spPr>
        <p:txBody>
          <a:bodyPr wrap="square" rtlCol="0">
            <a:spAutoFit/>
          </a:bodyPr>
          <a:lstStyle/>
          <a:p>
            <a:endParaRPr lang="en-US" sz="800" dirty="0"/>
          </a:p>
        </p:txBody>
      </p:sp>
      <p:sp>
        <p:nvSpPr>
          <p:cNvPr id="14" name="TextBox 13"/>
          <p:cNvSpPr txBox="1"/>
          <p:nvPr/>
        </p:nvSpPr>
        <p:spPr>
          <a:xfrm>
            <a:off x="7987552" y="6287311"/>
            <a:ext cx="1030942" cy="107577"/>
          </a:xfrm>
          <a:prstGeom prst="rect">
            <a:avLst/>
          </a:prstGeom>
          <a:solidFill>
            <a:schemeClr val="bg1"/>
          </a:solidFill>
        </p:spPr>
        <p:txBody>
          <a:bodyPr wrap="square" rtlCol="0">
            <a:spAutoFit/>
          </a:bodyPr>
          <a:lstStyle/>
          <a:p>
            <a:endParaRPr lang="en-US" sz="800" dirty="0"/>
          </a:p>
        </p:txBody>
      </p:sp>
      <p:sp>
        <p:nvSpPr>
          <p:cNvPr id="15" name="TextBox 14"/>
          <p:cNvSpPr txBox="1"/>
          <p:nvPr/>
        </p:nvSpPr>
        <p:spPr>
          <a:xfrm>
            <a:off x="8099611" y="6601075"/>
            <a:ext cx="1030942" cy="107577"/>
          </a:xfrm>
          <a:prstGeom prst="rect">
            <a:avLst/>
          </a:prstGeom>
          <a:solidFill>
            <a:schemeClr val="bg1"/>
          </a:solidFill>
        </p:spPr>
        <p:txBody>
          <a:bodyPr wrap="square" rtlCol="0">
            <a:spAutoFit/>
          </a:bodyPr>
          <a:lstStyle/>
          <a:p>
            <a:endParaRPr lang="en-US" sz="800" dirty="0"/>
          </a:p>
        </p:txBody>
      </p:sp>
      <p:sp>
        <p:nvSpPr>
          <p:cNvPr id="16" name="TextBox 15"/>
          <p:cNvSpPr txBox="1"/>
          <p:nvPr/>
        </p:nvSpPr>
        <p:spPr>
          <a:xfrm>
            <a:off x="2366682" y="2023931"/>
            <a:ext cx="1057836" cy="190350"/>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34316758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180" y="1238341"/>
            <a:ext cx="10515600" cy="444594"/>
          </a:xfrm>
        </p:spPr>
        <p:txBody>
          <a:bodyPr>
            <a:normAutofit/>
          </a:bodyPr>
          <a:lstStyle/>
          <a:p>
            <a:pPr algn="ctr"/>
            <a:r>
              <a:rPr lang="en-US" sz="2000" b="1" dirty="0" smtClean="0">
                <a:latin typeface="Arial" panose="020B0604020202020204" pitchFamily="34" charset="0"/>
                <a:cs typeface="Arial" panose="020B0604020202020204" pitchFamily="34" charset="0"/>
              </a:rPr>
              <a:t>Submit MSJC Application by clicking on the blue “Submit My Application” Button</a:t>
            </a: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153227" y="1673970"/>
            <a:ext cx="11886373" cy="5103350"/>
          </a:xfrm>
          <a:prstGeom prst="rect">
            <a:avLst/>
          </a:prstGeom>
        </p:spPr>
      </p:pic>
      <p:sp>
        <p:nvSpPr>
          <p:cNvPr id="5" name="TextBox 4"/>
          <p:cNvSpPr txBox="1"/>
          <p:nvPr/>
        </p:nvSpPr>
        <p:spPr>
          <a:xfrm>
            <a:off x="8507505" y="2142565"/>
            <a:ext cx="797859" cy="215444"/>
          </a:xfrm>
          <a:prstGeom prst="rect">
            <a:avLst/>
          </a:prstGeom>
          <a:solidFill>
            <a:schemeClr val="bg1"/>
          </a:solidFill>
        </p:spPr>
        <p:txBody>
          <a:bodyPr wrap="square" rtlCol="0">
            <a:spAutoFit/>
          </a:bodyPr>
          <a:lstStyle/>
          <a:p>
            <a:endParaRPr lang="en-US" sz="800" dirty="0"/>
          </a:p>
        </p:txBody>
      </p:sp>
      <p:sp>
        <p:nvSpPr>
          <p:cNvPr id="6" name="TextBox 5"/>
          <p:cNvSpPr txBox="1"/>
          <p:nvPr/>
        </p:nvSpPr>
        <p:spPr>
          <a:xfrm>
            <a:off x="9663952" y="2142565"/>
            <a:ext cx="403413" cy="215444"/>
          </a:xfrm>
          <a:prstGeom prst="rect">
            <a:avLst/>
          </a:prstGeom>
          <a:solidFill>
            <a:schemeClr val="bg1"/>
          </a:solidFill>
        </p:spPr>
        <p:txBody>
          <a:bodyPr wrap="square" rtlCol="0">
            <a:spAutoFit/>
          </a:bodyPr>
          <a:lstStyle/>
          <a:p>
            <a:endParaRPr lang="en-US" sz="800" dirty="0"/>
          </a:p>
        </p:txBody>
      </p:sp>
      <p:sp>
        <p:nvSpPr>
          <p:cNvPr id="7" name="TextBox 6"/>
          <p:cNvSpPr txBox="1"/>
          <p:nvPr/>
        </p:nvSpPr>
        <p:spPr>
          <a:xfrm>
            <a:off x="2528047" y="3774142"/>
            <a:ext cx="797859" cy="215444"/>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a:off x="2528046" y="4831978"/>
            <a:ext cx="797859" cy="215444"/>
          </a:xfrm>
          <a:prstGeom prst="rect">
            <a:avLst/>
          </a:prstGeom>
          <a:solidFill>
            <a:schemeClr val="bg1"/>
          </a:solidFill>
        </p:spPr>
        <p:txBody>
          <a:bodyPr wrap="square" rtlCol="0">
            <a:spAutoFit/>
          </a:bodyPr>
          <a:lstStyle/>
          <a:p>
            <a:endParaRPr lang="en-US" sz="800" dirty="0"/>
          </a:p>
        </p:txBody>
      </p:sp>
      <p:sp>
        <p:nvSpPr>
          <p:cNvPr id="9" name="TextBox 8"/>
          <p:cNvSpPr txBox="1"/>
          <p:nvPr/>
        </p:nvSpPr>
        <p:spPr>
          <a:xfrm>
            <a:off x="1446245" y="3834881"/>
            <a:ext cx="205275" cy="170092"/>
          </a:xfrm>
          <a:prstGeom prst="rect">
            <a:avLst/>
          </a:prstGeom>
          <a:noFill/>
          <a:ln w="25400">
            <a:solidFill>
              <a:srgbClr val="FF0000"/>
            </a:solidFill>
          </a:ln>
        </p:spPr>
        <p:txBody>
          <a:bodyPr wrap="square" rtlCol="0">
            <a:spAutoFit/>
          </a:bodyPr>
          <a:lstStyle/>
          <a:p>
            <a:endParaRPr lang="en-US" sz="900" dirty="0"/>
          </a:p>
        </p:txBody>
      </p:sp>
      <p:sp>
        <p:nvSpPr>
          <p:cNvPr id="10" name="TextBox 9"/>
          <p:cNvSpPr txBox="1"/>
          <p:nvPr/>
        </p:nvSpPr>
        <p:spPr>
          <a:xfrm>
            <a:off x="1446245" y="4895992"/>
            <a:ext cx="205275" cy="170092"/>
          </a:xfrm>
          <a:prstGeom prst="rect">
            <a:avLst/>
          </a:prstGeom>
          <a:noFill/>
          <a:ln w="25400">
            <a:solidFill>
              <a:srgbClr val="FF0000"/>
            </a:solidFill>
          </a:ln>
        </p:spPr>
        <p:txBody>
          <a:bodyPr wrap="square" rtlCol="0">
            <a:spAutoFit/>
          </a:bodyPr>
          <a:lstStyle/>
          <a:p>
            <a:endParaRPr lang="en-US" sz="900" dirty="0"/>
          </a:p>
        </p:txBody>
      </p:sp>
    </p:spTree>
    <p:extLst>
      <p:ext uri="{BB962C8B-B14F-4D97-AF65-F5344CB8AC3E}">
        <p14:creationId xmlns:p14="http://schemas.microsoft.com/office/powerpoint/2010/main" val="2118963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606" y="1825340"/>
            <a:ext cx="11268634" cy="441698"/>
          </a:xfrm>
        </p:spPr>
        <p:txBody>
          <a:bodyPr>
            <a:noAutofit/>
          </a:bodyPr>
          <a:lstStyle/>
          <a:p>
            <a:r>
              <a:rPr lang="en-US" sz="2000" b="1" dirty="0" smtClean="0">
                <a:latin typeface="Arial" panose="020B0604020202020204" pitchFamily="34" charset="0"/>
                <a:cs typeface="Arial" panose="020B0604020202020204" pitchFamily="34" charset="0"/>
              </a:rPr>
              <a:t>Click on the “I have reviewed this application and confirm it is complete and accurate” link</a:t>
            </a: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88122" y="2791285"/>
            <a:ext cx="11919613" cy="1449019"/>
          </a:xfrm>
          <a:prstGeom prst="rect">
            <a:avLst/>
          </a:prstGeom>
        </p:spPr>
      </p:pic>
    </p:spTree>
    <p:extLst>
      <p:ext uri="{BB962C8B-B14F-4D97-AF65-F5344CB8AC3E}">
        <p14:creationId xmlns:p14="http://schemas.microsoft.com/office/powerpoint/2010/main" val="345489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199727" y="1573414"/>
            <a:ext cx="11828319" cy="5284586"/>
          </a:xfrm>
          <a:prstGeom prst="rect">
            <a:avLst/>
          </a:prstGeom>
        </p:spPr>
      </p:pic>
      <p:sp>
        <p:nvSpPr>
          <p:cNvPr id="5" name="Title 4"/>
          <p:cNvSpPr>
            <a:spLocks noGrp="1"/>
          </p:cNvSpPr>
          <p:nvPr>
            <p:ph type="title"/>
          </p:nvPr>
        </p:nvSpPr>
        <p:spPr>
          <a:xfrm>
            <a:off x="856087" y="1176796"/>
            <a:ext cx="10515600" cy="357378"/>
          </a:xfrm>
        </p:spPr>
        <p:txBody>
          <a:bodyPr>
            <a:noAutofit/>
          </a:bodyPr>
          <a:lstStyle/>
          <a:p>
            <a:pPr algn="ctr"/>
            <a:r>
              <a:rPr lang="en-US" sz="2000" b="1" dirty="0" smtClean="0">
                <a:latin typeface="Arial" panose="020B0604020202020204" pitchFamily="34" charset="0"/>
                <a:cs typeface="Arial" panose="020B0604020202020204" pitchFamily="34" charset="0"/>
              </a:rPr>
              <a:t>Print confirmation page for your records</a:t>
            </a:r>
            <a:endParaRPr lang="en-US" sz="2000" b="1" dirty="0">
              <a:latin typeface="Arial" panose="020B0604020202020204" pitchFamily="34" charset="0"/>
              <a:cs typeface="Arial" panose="020B0604020202020204" pitchFamily="34" charset="0"/>
            </a:endParaRPr>
          </a:p>
        </p:txBody>
      </p:sp>
      <p:sp>
        <p:nvSpPr>
          <p:cNvPr id="6" name="TextBox 5"/>
          <p:cNvSpPr txBox="1"/>
          <p:nvPr/>
        </p:nvSpPr>
        <p:spPr>
          <a:xfrm>
            <a:off x="1991462" y="2985246"/>
            <a:ext cx="1155150" cy="286871"/>
          </a:xfrm>
          <a:prstGeom prst="rect">
            <a:avLst/>
          </a:prstGeom>
          <a:solidFill>
            <a:schemeClr val="bg1"/>
          </a:solidFill>
        </p:spPr>
        <p:txBody>
          <a:bodyPr wrap="square" rtlCol="0">
            <a:spAutoFit/>
          </a:bodyPr>
          <a:lstStyle/>
          <a:p>
            <a:endParaRPr lang="en-US" sz="800" dirty="0"/>
          </a:p>
        </p:txBody>
      </p:sp>
      <p:sp>
        <p:nvSpPr>
          <p:cNvPr id="7" name="TextBox 6"/>
          <p:cNvSpPr txBox="1"/>
          <p:nvPr/>
        </p:nvSpPr>
        <p:spPr>
          <a:xfrm>
            <a:off x="1991462" y="3597904"/>
            <a:ext cx="1155150" cy="169277"/>
          </a:xfrm>
          <a:prstGeom prst="rect">
            <a:avLst/>
          </a:prstGeom>
          <a:solidFill>
            <a:schemeClr val="bg1"/>
          </a:solidFill>
        </p:spPr>
        <p:txBody>
          <a:bodyPr wrap="square" rtlCol="0">
            <a:spAutoFit/>
          </a:bodyPr>
          <a:lstStyle/>
          <a:p>
            <a:endParaRPr lang="en-US" sz="500" dirty="0"/>
          </a:p>
        </p:txBody>
      </p:sp>
      <p:sp>
        <p:nvSpPr>
          <p:cNvPr id="8" name="TextBox 7"/>
          <p:cNvSpPr txBox="1"/>
          <p:nvPr/>
        </p:nvSpPr>
        <p:spPr>
          <a:xfrm>
            <a:off x="1991462" y="3961613"/>
            <a:ext cx="1155150" cy="215444"/>
          </a:xfrm>
          <a:prstGeom prst="rect">
            <a:avLst/>
          </a:prstGeom>
          <a:solidFill>
            <a:schemeClr val="bg1"/>
          </a:solidFill>
        </p:spPr>
        <p:txBody>
          <a:bodyPr wrap="square" rtlCol="0">
            <a:spAutoFit/>
          </a:bodyPr>
          <a:lstStyle/>
          <a:p>
            <a:endParaRPr lang="en-US" sz="800" dirty="0"/>
          </a:p>
        </p:txBody>
      </p:sp>
      <p:sp>
        <p:nvSpPr>
          <p:cNvPr id="9" name="TextBox 8"/>
          <p:cNvSpPr txBox="1"/>
          <p:nvPr/>
        </p:nvSpPr>
        <p:spPr>
          <a:xfrm>
            <a:off x="8525434" y="2003722"/>
            <a:ext cx="797859" cy="215444"/>
          </a:xfrm>
          <a:prstGeom prst="rect">
            <a:avLst/>
          </a:prstGeom>
          <a:solidFill>
            <a:schemeClr val="bg1"/>
          </a:solidFill>
        </p:spPr>
        <p:txBody>
          <a:bodyPr wrap="square" rtlCol="0">
            <a:spAutoFit/>
          </a:bodyPr>
          <a:lstStyle/>
          <a:p>
            <a:endParaRPr lang="en-US" sz="800" dirty="0"/>
          </a:p>
        </p:txBody>
      </p:sp>
      <p:sp>
        <p:nvSpPr>
          <p:cNvPr id="10" name="TextBox 9"/>
          <p:cNvSpPr txBox="1"/>
          <p:nvPr/>
        </p:nvSpPr>
        <p:spPr>
          <a:xfrm>
            <a:off x="9654988" y="2003722"/>
            <a:ext cx="457201" cy="215444"/>
          </a:xfrm>
          <a:prstGeom prst="rect">
            <a:avLst/>
          </a:prstGeom>
          <a:solidFill>
            <a:schemeClr val="bg1"/>
          </a:solidFill>
        </p:spPr>
        <p:txBody>
          <a:bodyPr wrap="square" rtlCol="0">
            <a:spAutoFit/>
          </a:bodyPr>
          <a:lstStyle/>
          <a:p>
            <a:endParaRPr lang="en-US" sz="800" dirty="0"/>
          </a:p>
        </p:txBody>
      </p:sp>
      <p:sp>
        <p:nvSpPr>
          <p:cNvPr id="11" name="TextBox 10"/>
          <p:cNvSpPr txBox="1"/>
          <p:nvPr/>
        </p:nvSpPr>
        <p:spPr>
          <a:xfrm>
            <a:off x="8749758" y="2759349"/>
            <a:ext cx="3061699" cy="738664"/>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For security purposes make sure you sign out of your application. </a:t>
            </a:r>
            <a:endParaRPr lang="en-US" sz="1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29671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sp>
        <p:nvSpPr>
          <p:cNvPr id="5" name="TextBox 4"/>
          <p:cNvSpPr txBox="1"/>
          <p:nvPr/>
        </p:nvSpPr>
        <p:spPr>
          <a:xfrm>
            <a:off x="1777426" y="5795991"/>
            <a:ext cx="8887147" cy="646331"/>
          </a:xfrm>
          <a:prstGeom prst="rect">
            <a:avLst/>
          </a:prstGeom>
          <a:noFill/>
          <a:ln w="47625">
            <a:solidFill>
              <a:srgbClr val="FF0000"/>
            </a:solidFill>
          </a:ln>
        </p:spPr>
        <p:txBody>
          <a:bodyPr wrap="square" rtlCol="0">
            <a:spAutoFit/>
          </a:bodyPr>
          <a:lstStyle/>
          <a:p>
            <a:pPr algn="ctr"/>
            <a:r>
              <a:rPr lang="en-US" b="1" cap="all" dirty="0">
                <a:solidFill>
                  <a:srgbClr val="FF0000"/>
                </a:solidFill>
                <a:latin typeface="Arial" panose="020B0604020202020204" pitchFamily="34" charset="0"/>
                <a:cs typeface="Arial" panose="020B0604020202020204" pitchFamily="34" charset="0"/>
              </a:rPr>
              <a:t>CONGRATUATIONS!</a:t>
            </a:r>
          </a:p>
          <a:p>
            <a:pPr algn="ctr"/>
            <a:r>
              <a:rPr lang="en-US" b="1" dirty="0">
                <a:solidFill>
                  <a:srgbClr val="FF0000"/>
                </a:solidFill>
                <a:latin typeface="Arial" panose="020B0604020202020204" pitchFamily="34" charset="0"/>
                <a:cs typeface="Arial" panose="020B0604020202020204" pitchFamily="34" charset="0"/>
              </a:rPr>
              <a:t>You are now ready to move on to Step Three and create your CATEMA Account.</a:t>
            </a:r>
          </a:p>
        </p:txBody>
      </p:sp>
      <p:pic>
        <p:nvPicPr>
          <p:cNvPr id="9" name="Picture 8"/>
          <p:cNvPicPr>
            <a:picLocks noChangeAspect="1"/>
          </p:cNvPicPr>
          <p:nvPr/>
        </p:nvPicPr>
        <p:blipFill>
          <a:blip r:embed="rId4"/>
          <a:stretch>
            <a:fillRect/>
          </a:stretch>
        </p:blipFill>
        <p:spPr>
          <a:xfrm>
            <a:off x="3124539" y="1248813"/>
            <a:ext cx="6028527" cy="4325690"/>
          </a:xfrm>
          <a:prstGeom prst="rect">
            <a:avLst/>
          </a:prstGeom>
        </p:spPr>
      </p:pic>
    </p:spTree>
    <p:extLst>
      <p:ext uri="{BB962C8B-B14F-4D97-AF65-F5344CB8AC3E}">
        <p14:creationId xmlns:p14="http://schemas.microsoft.com/office/powerpoint/2010/main" val="2527370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22861" y="1334534"/>
            <a:ext cx="4085965" cy="4924425"/>
          </a:xfrm>
          <a:prstGeom prst="rect">
            <a:avLst/>
          </a:prstGeom>
        </p:spPr>
        <p:txBody>
          <a:bodyPr wrap="square">
            <a:spAutoFit/>
          </a:bodyPr>
          <a:lstStyle/>
          <a:p>
            <a:pPr algn="ctr">
              <a:spcBef>
                <a:spcPts val="600"/>
              </a:spcBef>
              <a:spcAft>
                <a:spcPts val="600"/>
              </a:spcAft>
            </a:pPr>
            <a:endParaRPr lang="en-US" sz="2800" b="1" u="sng" dirty="0">
              <a:latin typeface="Arial" panose="020B0604020202020204" pitchFamily="34" charset="0"/>
              <a:cs typeface="Arial" panose="020B0604020202020204" pitchFamily="34" charset="0"/>
            </a:endParaRPr>
          </a:p>
          <a:p>
            <a:pPr algn="ctr">
              <a:spcBef>
                <a:spcPts val="600"/>
              </a:spcBef>
              <a:spcAft>
                <a:spcPts val="600"/>
              </a:spcAft>
            </a:pPr>
            <a:r>
              <a:rPr lang="en-US" sz="2800" b="1" dirty="0">
                <a:latin typeface="Arial" panose="020B0604020202020204" pitchFamily="34" charset="0"/>
                <a:cs typeface="Arial" panose="020B0604020202020204" pitchFamily="34" charset="0"/>
              </a:rPr>
              <a:t>Click on the </a:t>
            </a:r>
            <a:endParaRPr lang="en-US" sz="2800" b="1" dirty="0" smtClean="0">
              <a:latin typeface="Arial" panose="020B0604020202020204" pitchFamily="34" charset="0"/>
              <a:cs typeface="Arial" panose="020B0604020202020204" pitchFamily="34" charset="0"/>
            </a:endParaRPr>
          </a:p>
          <a:p>
            <a:pPr algn="ctr">
              <a:spcBef>
                <a:spcPts val="600"/>
              </a:spcBef>
              <a:spcAft>
                <a:spcPts val="600"/>
              </a:spcAft>
            </a:pPr>
            <a:r>
              <a:rPr lang="en-US" sz="2800" b="1" dirty="0" smtClean="0">
                <a:latin typeface="Arial" panose="020B0604020202020204" pitchFamily="34" charset="0"/>
                <a:cs typeface="Arial" panose="020B0604020202020204" pitchFamily="34" charset="0"/>
              </a:rPr>
              <a:t>“</a:t>
            </a:r>
            <a:r>
              <a:rPr lang="en-US" sz="2800" b="1" dirty="0">
                <a:latin typeface="Arial" panose="020B0604020202020204" pitchFamily="34" charset="0"/>
                <a:cs typeface="Arial" panose="020B0604020202020204" pitchFamily="34" charset="0"/>
              </a:rPr>
              <a:t>Apply Now” </a:t>
            </a:r>
            <a:endParaRPr lang="en-US" sz="2800" b="1" dirty="0" smtClean="0">
              <a:latin typeface="Arial" panose="020B0604020202020204" pitchFamily="34" charset="0"/>
              <a:cs typeface="Arial" panose="020B0604020202020204" pitchFamily="34" charset="0"/>
            </a:endParaRPr>
          </a:p>
          <a:p>
            <a:pPr algn="ctr">
              <a:spcBef>
                <a:spcPts val="600"/>
              </a:spcBef>
              <a:spcAft>
                <a:spcPts val="600"/>
              </a:spcAft>
            </a:pPr>
            <a:r>
              <a:rPr lang="en-US" sz="2800" b="1" dirty="0" smtClean="0">
                <a:latin typeface="Arial" panose="020B0604020202020204" pitchFamily="34" charset="0"/>
                <a:cs typeface="Arial" panose="020B0604020202020204" pitchFamily="34" charset="0"/>
              </a:rPr>
              <a:t>button </a:t>
            </a:r>
            <a:r>
              <a:rPr lang="en-US" sz="2800" b="1" dirty="0">
                <a:latin typeface="Arial" panose="020B0604020202020204" pitchFamily="34" charset="0"/>
                <a:cs typeface="Arial" panose="020B0604020202020204" pitchFamily="34" charset="0"/>
              </a:rPr>
              <a:t>on the </a:t>
            </a:r>
            <a:endParaRPr lang="en-US" sz="2800" b="1" dirty="0" smtClean="0">
              <a:latin typeface="Arial" panose="020B0604020202020204" pitchFamily="34" charset="0"/>
              <a:cs typeface="Arial" panose="020B0604020202020204" pitchFamily="34" charset="0"/>
            </a:endParaRPr>
          </a:p>
          <a:p>
            <a:pPr algn="ctr">
              <a:spcBef>
                <a:spcPts val="600"/>
              </a:spcBef>
              <a:spcAft>
                <a:spcPts val="600"/>
              </a:spcAft>
            </a:pPr>
            <a:r>
              <a:rPr lang="en-US" sz="2800" b="1" dirty="0" smtClean="0">
                <a:latin typeface="Arial" panose="020B0604020202020204" pitchFamily="34" charset="0"/>
                <a:cs typeface="Arial" panose="020B0604020202020204" pitchFamily="34" charset="0"/>
              </a:rPr>
              <a:t>MSJC </a:t>
            </a:r>
            <a:r>
              <a:rPr lang="en-US" sz="2800" b="1" dirty="0">
                <a:latin typeface="Arial" panose="020B0604020202020204" pitchFamily="34" charset="0"/>
                <a:cs typeface="Arial" panose="020B0604020202020204" pitchFamily="34" charset="0"/>
              </a:rPr>
              <a:t>Homepage </a:t>
            </a:r>
            <a:r>
              <a:rPr lang="en-US" sz="2800" b="1" dirty="0" smtClean="0">
                <a:latin typeface="Arial" panose="020B0604020202020204" pitchFamily="34" charset="0"/>
                <a:cs typeface="Arial" panose="020B0604020202020204" pitchFamily="34" charset="0"/>
              </a:rPr>
              <a:t>at </a:t>
            </a:r>
          </a:p>
          <a:p>
            <a:pPr algn="ctr">
              <a:spcBef>
                <a:spcPts val="600"/>
              </a:spcBef>
              <a:spcAft>
                <a:spcPts val="600"/>
              </a:spcAft>
            </a:pPr>
            <a:r>
              <a:rPr lang="en-US" sz="2800" b="1" dirty="0" smtClean="0">
                <a:latin typeface="Arial" panose="020B0604020202020204" pitchFamily="34" charset="0"/>
                <a:cs typeface="Arial" panose="020B0604020202020204" pitchFamily="34" charset="0"/>
                <a:hlinkClick r:id="rId3"/>
              </a:rPr>
              <a:t>www.msjc.edu</a:t>
            </a:r>
            <a:r>
              <a:rPr lang="en-US" sz="2800" b="1" dirty="0" smtClean="0">
                <a:latin typeface="Arial" panose="020B0604020202020204" pitchFamily="34" charset="0"/>
                <a:cs typeface="Arial" panose="020B0604020202020204" pitchFamily="34" charset="0"/>
              </a:rPr>
              <a:t> </a:t>
            </a:r>
          </a:p>
          <a:p>
            <a:pPr algn="ctr">
              <a:spcBef>
                <a:spcPts val="600"/>
              </a:spcBef>
              <a:spcAft>
                <a:spcPts val="600"/>
              </a:spcAft>
            </a:pPr>
            <a:endParaRPr lang="en-US" sz="1400" b="1" dirty="0">
              <a:latin typeface="Arial" panose="020B0604020202020204" pitchFamily="34" charset="0"/>
              <a:cs typeface="Arial" panose="020B0604020202020204" pitchFamily="34" charset="0"/>
            </a:endParaRPr>
          </a:p>
          <a:p>
            <a:pPr>
              <a:spcBef>
                <a:spcPts val="600"/>
              </a:spcBef>
              <a:spcAft>
                <a:spcPts val="600"/>
              </a:spcAft>
            </a:pPr>
            <a:endParaRPr lang="en-US" sz="1400" b="1" dirty="0" smtClean="0">
              <a:latin typeface="Arial" panose="020B0604020202020204" pitchFamily="34" charset="0"/>
              <a:cs typeface="Arial" panose="020B0604020202020204" pitchFamily="34" charset="0"/>
            </a:endParaRPr>
          </a:p>
          <a:p>
            <a:pPr>
              <a:spcBef>
                <a:spcPts val="600"/>
              </a:spcBef>
              <a:spcAft>
                <a:spcPts val="600"/>
              </a:spcAft>
            </a:pPr>
            <a:endParaRPr lang="en-US" sz="1400" b="1" dirty="0">
              <a:latin typeface="Arial" panose="020B0604020202020204" pitchFamily="34" charset="0"/>
              <a:cs typeface="Arial" panose="020B0604020202020204" pitchFamily="34" charset="0"/>
            </a:endParaRPr>
          </a:p>
          <a:p>
            <a:pPr>
              <a:spcBef>
                <a:spcPts val="600"/>
              </a:spcBef>
              <a:spcAft>
                <a:spcPts val="600"/>
              </a:spcAft>
            </a:pPr>
            <a:endParaRPr lang="en-US" sz="1400" b="1" dirty="0" smtClean="0">
              <a:latin typeface="Arial" panose="020B0604020202020204" pitchFamily="34" charset="0"/>
              <a:cs typeface="Arial" panose="020B0604020202020204" pitchFamily="34" charset="0"/>
            </a:endParaRPr>
          </a:p>
        </p:txBody>
      </p:sp>
      <p:pic>
        <p:nvPicPr>
          <p:cNvPr id="4" name="Picture 3"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177601"/>
            <a:ext cx="3035713" cy="950011"/>
          </a:xfrm>
          <a:prstGeom prst="rect">
            <a:avLst/>
          </a:prstGeom>
          <a:noFill/>
          <a:ln>
            <a:noFill/>
          </a:ln>
        </p:spPr>
      </p:pic>
      <p:pic>
        <p:nvPicPr>
          <p:cNvPr id="7" name="Picture 6"/>
          <p:cNvPicPr>
            <a:picLocks noChangeAspect="1"/>
          </p:cNvPicPr>
          <p:nvPr/>
        </p:nvPicPr>
        <p:blipFill>
          <a:blip r:embed="rId5"/>
          <a:stretch>
            <a:fillRect/>
          </a:stretch>
        </p:blipFill>
        <p:spPr>
          <a:xfrm>
            <a:off x="4971934" y="626076"/>
            <a:ext cx="6276589" cy="5781164"/>
          </a:xfrm>
          <a:prstGeom prst="rect">
            <a:avLst/>
          </a:prstGeom>
        </p:spPr>
      </p:pic>
    </p:spTree>
    <p:extLst>
      <p:ext uri="{BB962C8B-B14F-4D97-AF65-F5344CB8AC3E}">
        <p14:creationId xmlns:p14="http://schemas.microsoft.com/office/powerpoint/2010/main" val="1805524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177601"/>
            <a:ext cx="3035713" cy="950011"/>
          </a:xfrm>
          <a:prstGeom prst="rect">
            <a:avLst/>
          </a:prstGeom>
          <a:noFill/>
          <a:ln>
            <a:noFill/>
          </a:ln>
        </p:spPr>
      </p:pic>
      <p:pic>
        <p:nvPicPr>
          <p:cNvPr id="3" name="Picture 2"/>
          <p:cNvPicPr>
            <a:picLocks noChangeAspect="1"/>
          </p:cNvPicPr>
          <p:nvPr/>
        </p:nvPicPr>
        <p:blipFill>
          <a:blip r:embed="rId4"/>
          <a:stretch>
            <a:fillRect/>
          </a:stretch>
        </p:blipFill>
        <p:spPr>
          <a:xfrm>
            <a:off x="797010" y="2009228"/>
            <a:ext cx="10258168" cy="4317944"/>
          </a:xfrm>
          <a:prstGeom prst="rect">
            <a:avLst/>
          </a:prstGeom>
        </p:spPr>
      </p:pic>
      <p:sp>
        <p:nvSpPr>
          <p:cNvPr id="4" name="Title 3"/>
          <p:cNvSpPr>
            <a:spLocks noGrp="1"/>
          </p:cNvSpPr>
          <p:nvPr>
            <p:ph type="title"/>
          </p:nvPr>
        </p:nvSpPr>
        <p:spPr>
          <a:xfrm>
            <a:off x="895864" y="1189559"/>
            <a:ext cx="10515600" cy="837599"/>
          </a:xfrm>
        </p:spPr>
        <p:txBody>
          <a:bodyPr>
            <a:normAutofit/>
          </a:bodyPr>
          <a:lstStyle/>
          <a:p>
            <a:pPr algn="ctr"/>
            <a:r>
              <a:rPr lang="en-US" sz="2000" b="1" dirty="0" smtClean="0">
                <a:latin typeface="Arial" panose="020B0604020202020204" pitchFamily="34" charset="0"/>
                <a:cs typeface="Arial" panose="020B0604020202020204" pitchFamily="34" charset="0"/>
              </a:rPr>
              <a:t>Click on the red “Apply Now” button a second time</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69741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606" y="1583835"/>
            <a:ext cx="11224822" cy="594583"/>
          </a:xfrm>
        </p:spPr>
        <p:txBody>
          <a:bodyPr>
            <a:normAutofit fontScale="90000"/>
          </a:bodyPr>
          <a:lstStyle/>
          <a:p>
            <a:pPr algn="ctr"/>
            <a:r>
              <a:rPr lang="en-US" sz="2200" b="1" dirty="0" smtClean="0">
                <a:latin typeface="Arial" panose="020B0604020202020204" pitchFamily="34" charset="0"/>
                <a:cs typeface="Arial" panose="020B0604020202020204" pitchFamily="34" charset="0"/>
              </a:rPr>
              <a:t>To access your OpenCCC Account click on the blue “Sign In” button</a:t>
            </a:r>
            <a:r>
              <a:rPr lang="en-US" sz="2000" b="1" dirty="0" smtClean="0">
                <a:latin typeface="Arial" panose="020B0604020202020204" pitchFamily="34" charset="0"/>
                <a:cs typeface="Arial" panose="020B0604020202020204" pitchFamily="34" charset="0"/>
              </a:rPr>
              <a:t/>
            </a:r>
            <a:br>
              <a:rPr lang="en-US" sz="2000" b="1" dirty="0" smtClean="0">
                <a:latin typeface="Arial" panose="020B0604020202020204" pitchFamily="34" charset="0"/>
                <a:cs typeface="Arial" panose="020B0604020202020204" pitchFamily="34" charset="0"/>
              </a:rPr>
            </a:b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177601"/>
            <a:ext cx="3035713" cy="950011"/>
          </a:xfrm>
          <a:prstGeom prst="rect">
            <a:avLst/>
          </a:prstGeom>
          <a:noFill/>
          <a:ln>
            <a:noFill/>
          </a:ln>
        </p:spPr>
      </p:pic>
      <p:pic>
        <p:nvPicPr>
          <p:cNvPr id="6" name="Picture 5"/>
          <p:cNvPicPr>
            <a:picLocks noChangeAspect="1"/>
          </p:cNvPicPr>
          <p:nvPr/>
        </p:nvPicPr>
        <p:blipFill>
          <a:blip r:embed="rId4"/>
          <a:stretch>
            <a:fillRect/>
          </a:stretch>
        </p:blipFill>
        <p:spPr>
          <a:xfrm>
            <a:off x="270605" y="2061882"/>
            <a:ext cx="11594966" cy="3953434"/>
          </a:xfrm>
          <a:prstGeom prst="rect">
            <a:avLst/>
          </a:prstGeom>
        </p:spPr>
      </p:pic>
    </p:spTree>
    <p:extLst>
      <p:ext uri="{BB962C8B-B14F-4D97-AF65-F5344CB8AC3E}">
        <p14:creationId xmlns:p14="http://schemas.microsoft.com/office/powerpoint/2010/main" val="4228665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16610"/>
            <a:ext cx="3035713" cy="950011"/>
          </a:xfrm>
          <a:prstGeom prst="rect">
            <a:avLst/>
          </a:prstGeom>
          <a:noFill/>
          <a:ln>
            <a:noFill/>
          </a:ln>
        </p:spPr>
      </p:pic>
      <p:pic>
        <p:nvPicPr>
          <p:cNvPr id="6" name="Picture 5"/>
          <p:cNvPicPr>
            <a:picLocks noChangeAspect="1"/>
          </p:cNvPicPr>
          <p:nvPr/>
        </p:nvPicPr>
        <p:blipFill>
          <a:blip r:embed="rId4"/>
          <a:stretch>
            <a:fillRect/>
          </a:stretch>
        </p:blipFill>
        <p:spPr>
          <a:xfrm>
            <a:off x="473606" y="1439676"/>
            <a:ext cx="5581981" cy="5102081"/>
          </a:xfrm>
          <a:prstGeom prst="rect">
            <a:avLst/>
          </a:prstGeom>
        </p:spPr>
      </p:pic>
      <p:sp>
        <p:nvSpPr>
          <p:cNvPr id="8" name="Title 4"/>
          <p:cNvSpPr>
            <a:spLocks noGrp="1"/>
          </p:cNvSpPr>
          <p:nvPr>
            <p:ph type="title"/>
          </p:nvPr>
        </p:nvSpPr>
        <p:spPr>
          <a:xfrm>
            <a:off x="7171622" y="4733366"/>
            <a:ext cx="3308119" cy="941294"/>
          </a:xfrm>
          <a:ln w="47625">
            <a:solidFill>
              <a:srgbClr val="FF0000"/>
            </a:solidFill>
          </a:ln>
        </p:spPr>
        <p:txBody>
          <a:bodyPr>
            <a:normAutofit/>
          </a:bodyPr>
          <a:lstStyle/>
          <a:p>
            <a:r>
              <a:rPr lang="en-US" sz="1400" b="1" dirty="0" smtClean="0">
                <a:solidFill>
                  <a:srgbClr val="FF0000"/>
                </a:solidFill>
                <a:latin typeface="Arial" panose="020B0604020202020204" pitchFamily="34" charset="0"/>
                <a:cs typeface="Arial" panose="020B0604020202020204" pitchFamily="34" charset="0"/>
              </a:rPr>
              <a:t>Quick Tip:</a:t>
            </a:r>
            <a:br>
              <a:rPr lang="en-US" sz="1400" b="1" dirty="0" smtClean="0">
                <a:solidFill>
                  <a:srgbClr val="FF0000"/>
                </a:solidFill>
                <a:latin typeface="Arial" panose="020B0604020202020204" pitchFamily="34" charset="0"/>
                <a:cs typeface="Arial" panose="020B0604020202020204" pitchFamily="34" charset="0"/>
              </a:rPr>
            </a:br>
            <a:r>
              <a:rPr lang="en-US" sz="1400" b="1" dirty="0" smtClean="0">
                <a:solidFill>
                  <a:srgbClr val="FF0000"/>
                </a:solidFill>
                <a:latin typeface="Arial" panose="020B0604020202020204" pitchFamily="34" charset="0"/>
                <a:cs typeface="Arial" panose="020B0604020202020204" pitchFamily="34" charset="0"/>
              </a:rPr>
              <a:t>Refer to your notes, or cell phone picture, to remember your OpenCCC Account Username and Password.</a:t>
            </a:r>
            <a:endParaRPr lang="en-US" sz="1400" b="1" dirty="0">
              <a:solidFill>
                <a:srgbClr val="FF0000"/>
              </a:solidFill>
              <a:latin typeface="Arial" panose="020B0604020202020204" pitchFamily="34" charset="0"/>
              <a:cs typeface="Arial" panose="020B0604020202020204" pitchFamily="34" charset="0"/>
            </a:endParaRPr>
          </a:p>
        </p:txBody>
      </p:sp>
      <p:sp>
        <p:nvSpPr>
          <p:cNvPr id="10" name="TextBox 9"/>
          <p:cNvSpPr txBox="1"/>
          <p:nvPr/>
        </p:nvSpPr>
        <p:spPr>
          <a:xfrm>
            <a:off x="6055587" y="1725505"/>
            <a:ext cx="5719482" cy="2523768"/>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Enter your Username and Password </a:t>
            </a:r>
          </a:p>
          <a:p>
            <a:pPr marL="285750" indent="-285750">
              <a:spcBef>
                <a:spcPts val="600"/>
              </a:spcBef>
              <a:spcAft>
                <a:spcPts val="600"/>
              </a:spcAft>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If you forgot your OpenCCC Apply Username and Password click on the blue “Forgot?” tab</a:t>
            </a:r>
          </a:p>
          <a:p>
            <a:pPr marL="285750" indent="-285750">
              <a:spcBef>
                <a:spcPts val="600"/>
              </a:spcBef>
              <a:spcAft>
                <a:spcPts val="600"/>
              </a:spcAft>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If you cannot remember your Username you</a:t>
            </a:r>
            <a:r>
              <a:rPr lang="en-US" sz="1600" b="1" i="1" dirty="0" smtClean="0">
                <a:latin typeface="Arial" panose="020B0604020202020204" pitchFamily="34" charset="0"/>
                <a:cs typeface="Arial" panose="020B0604020202020204" pitchFamily="34" charset="0"/>
              </a:rPr>
              <a:t> </a:t>
            </a:r>
            <a:r>
              <a:rPr lang="en-US" sz="1600" b="1" dirty="0" smtClean="0">
                <a:latin typeface="Arial" panose="020B0604020202020204" pitchFamily="34" charset="0"/>
                <a:cs typeface="Arial" panose="020B0604020202020204" pitchFamily="34" charset="0"/>
              </a:rPr>
              <a:t>must be able to provide personal information to find your account</a:t>
            </a:r>
          </a:p>
          <a:p>
            <a:pPr marL="285750" indent="-285750">
              <a:spcBef>
                <a:spcPts val="600"/>
              </a:spcBef>
              <a:spcAft>
                <a:spcPts val="600"/>
              </a:spcAft>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If you forgot your Password you will need to know your Username in order to retrieve your Password</a:t>
            </a:r>
          </a:p>
        </p:txBody>
      </p:sp>
    </p:spTree>
    <p:extLst>
      <p:ext uri="{BB962C8B-B14F-4D97-AF65-F5344CB8AC3E}">
        <p14:creationId xmlns:p14="http://schemas.microsoft.com/office/powerpoint/2010/main" val="1182864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34540"/>
            <a:ext cx="3035713" cy="950011"/>
          </a:xfrm>
          <a:prstGeom prst="rect">
            <a:avLst/>
          </a:prstGeom>
          <a:noFill/>
          <a:ln>
            <a:noFill/>
          </a:ln>
        </p:spPr>
      </p:pic>
      <p:sp>
        <p:nvSpPr>
          <p:cNvPr id="5" name="Title 4"/>
          <p:cNvSpPr>
            <a:spLocks noGrp="1"/>
          </p:cNvSpPr>
          <p:nvPr>
            <p:ph type="title"/>
          </p:nvPr>
        </p:nvSpPr>
        <p:spPr>
          <a:xfrm>
            <a:off x="649941" y="1484871"/>
            <a:ext cx="10515600" cy="654424"/>
          </a:xfrm>
        </p:spPr>
        <p:txBody>
          <a:bodyPr>
            <a:normAutofit/>
          </a:bodyPr>
          <a:lstStyle/>
          <a:p>
            <a:pPr algn="ctr"/>
            <a:r>
              <a:rPr lang="en-US" sz="2000" b="1" dirty="0" smtClean="0">
                <a:latin typeface="Arial" panose="020B0604020202020204" pitchFamily="34" charset="0"/>
                <a:cs typeface="Arial" panose="020B0604020202020204" pitchFamily="34" charset="0"/>
              </a:rPr>
              <a:t>Click on the blue “Start A New Application” button</a:t>
            </a:r>
            <a:endParaRPr lang="en-US" sz="2000" b="1" dirty="0">
              <a:latin typeface="Arial" panose="020B0604020202020204" pitchFamily="34" charset="0"/>
              <a:cs typeface="Arial" panose="020B0604020202020204" pitchFamily="34" charset="0"/>
            </a:endParaRPr>
          </a:p>
        </p:txBody>
      </p:sp>
      <p:sp>
        <p:nvSpPr>
          <p:cNvPr id="6" name="TextBox 5"/>
          <p:cNvSpPr txBox="1"/>
          <p:nvPr/>
        </p:nvSpPr>
        <p:spPr>
          <a:xfrm>
            <a:off x="361638" y="5480397"/>
            <a:ext cx="5096769" cy="738664"/>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Check the “Yes” button to copy the information from your OpenCCC Account directly into your MSJC Application.</a:t>
            </a:r>
            <a:endParaRPr lang="en-US" sz="1400" b="1" dirty="0">
              <a:solidFill>
                <a:srgbClr val="FF0000"/>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4"/>
          <a:stretch>
            <a:fillRect/>
          </a:stretch>
        </p:blipFill>
        <p:spPr>
          <a:xfrm>
            <a:off x="135504" y="2103436"/>
            <a:ext cx="11903035" cy="2880942"/>
          </a:xfrm>
          <a:prstGeom prst="rect">
            <a:avLst/>
          </a:prstGeom>
        </p:spPr>
      </p:pic>
      <p:sp>
        <p:nvSpPr>
          <p:cNvPr id="8" name="TextBox 7"/>
          <p:cNvSpPr txBox="1"/>
          <p:nvPr/>
        </p:nvSpPr>
        <p:spPr>
          <a:xfrm>
            <a:off x="9386046" y="2713756"/>
            <a:ext cx="564777" cy="263017"/>
          </a:xfrm>
          <a:prstGeom prst="rect">
            <a:avLst/>
          </a:prstGeom>
          <a:solidFill>
            <a:schemeClr val="bg1"/>
          </a:solidFill>
        </p:spPr>
        <p:txBody>
          <a:bodyPr wrap="square" rtlCol="0">
            <a:spAutoFit/>
          </a:bodyPr>
          <a:lstStyle/>
          <a:p>
            <a:endParaRPr lang="en-US" sz="800" dirty="0"/>
          </a:p>
        </p:txBody>
      </p:sp>
      <p:sp>
        <p:nvSpPr>
          <p:cNvPr id="9" name="TextBox 8"/>
          <p:cNvSpPr txBox="1"/>
          <p:nvPr/>
        </p:nvSpPr>
        <p:spPr>
          <a:xfrm>
            <a:off x="3110753" y="3827930"/>
            <a:ext cx="6087035" cy="242046"/>
          </a:xfrm>
          <a:prstGeom prst="rect">
            <a:avLst/>
          </a:prstGeom>
          <a:solidFill>
            <a:schemeClr val="bg1"/>
          </a:solidFill>
        </p:spPr>
        <p:txBody>
          <a:bodyPr wrap="square" rtlCol="0">
            <a:spAutoFit/>
          </a:bodyPr>
          <a:lstStyle/>
          <a:p>
            <a:endParaRPr lang="en-US" sz="800" dirty="0"/>
          </a:p>
        </p:txBody>
      </p:sp>
      <p:sp>
        <p:nvSpPr>
          <p:cNvPr id="10" name="TextBox 9"/>
          <p:cNvSpPr txBox="1"/>
          <p:nvPr/>
        </p:nvSpPr>
        <p:spPr>
          <a:xfrm>
            <a:off x="8095129" y="2704790"/>
            <a:ext cx="941293" cy="245087"/>
          </a:xfrm>
          <a:prstGeom prst="rect">
            <a:avLst/>
          </a:prstGeom>
          <a:solidFill>
            <a:schemeClr val="bg1"/>
          </a:solidFill>
        </p:spPr>
        <p:txBody>
          <a:bodyPr wrap="square" rtlCol="0">
            <a:spAutoFit/>
          </a:bodyPr>
          <a:lstStyle/>
          <a:p>
            <a:endParaRPr lang="en-US" sz="800" dirty="0"/>
          </a:p>
        </p:txBody>
      </p:sp>
      <p:sp>
        <p:nvSpPr>
          <p:cNvPr id="11" name="TextBox 10"/>
          <p:cNvSpPr txBox="1"/>
          <p:nvPr/>
        </p:nvSpPr>
        <p:spPr>
          <a:xfrm>
            <a:off x="197224" y="3502048"/>
            <a:ext cx="1030941" cy="245087"/>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143347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25575"/>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612658" y="1718023"/>
            <a:ext cx="10680545" cy="5070142"/>
          </a:xfrm>
          <a:prstGeom prst="rect">
            <a:avLst/>
          </a:prstGeom>
        </p:spPr>
      </p:pic>
      <p:sp>
        <p:nvSpPr>
          <p:cNvPr id="5" name="TextBox 4"/>
          <p:cNvSpPr txBox="1"/>
          <p:nvPr/>
        </p:nvSpPr>
        <p:spPr>
          <a:xfrm>
            <a:off x="5854319" y="3831594"/>
            <a:ext cx="5724973" cy="523220"/>
          </a:xfrm>
          <a:prstGeom prst="rect">
            <a:avLst/>
          </a:prstGeom>
          <a:no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smtClean="0">
                <a:solidFill>
                  <a:srgbClr val="FF0000"/>
                </a:solidFill>
                <a:latin typeface="Arial" panose="020B0604020202020204" pitchFamily="34" charset="0"/>
                <a:cs typeface="Arial" panose="020B0604020202020204" pitchFamily="34" charset="0"/>
              </a:rPr>
              <a:t>Review </a:t>
            </a:r>
            <a:r>
              <a:rPr lang="en-US" sz="1400" b="1" dirty="0">
                <a:solidFill>
                  <a:srgbClr val="FF0000"/>
                </a:solidFill>
                <a:latin typeface="Arial" panose="020B0604020202020204" pitchFamily="34" charset="0"/>
                <a:cs typeface="Arial" panose="020B0604020202020204" pitchFamily="34" charset="0"/>
              </a:rPr>
              <a:t>“Help Using this Application” information before </a:t>
            </a:r>
            <a:r>
              <a:rPr lang="en-US" sz="1400" b="1" dirty="0" smtClean="0">
                <a:solidFill>
                  <a:srgbClr val="FF0000"/>
                </a:solidFill>
                <a:latin typeface="Arial" panose="020B0604020202020204" pitchFamily="34" charset="0"/>
                <a:cs typeface="Arial" panose="020B0604020202020204" pitchFamily="34" charset="0"/>
              </a:rPr>
              <a:t>starting. </a:t>
            </a:r>
            <a:endParaRPr lang="en-US" sz="1400" b="1" dirty="0">
              <a:solidFill>
                <a:srgbClr val="FF0000"/>
              </a:solidFill>
              <a:latin typeface="Arial" panose="020B0604020202020204" pitchFamily="34" charset="0"/>
              <a:cs typeface="Arial" panose="020B0604020202020204" pitchFamily="34" charset="0"/>
            </a:endParaRPr>
          </a:p>
        </p:txBody>
      </p:sp>
      <p:sp>
        <p:nvSpPr>
          <p:cNvPr id="6" name="Title 5"/>
          <p:cNvSpPr>
            <a:spLocks noGrp="1"/>
          </p:cNvSpPr>
          <p:nvPr>
            <p:ph type="title"/>
          </p:nvPr>
        </p:nvSpPr>
        <p:spPr>
          <a:xfrm>
            <a:off x="1584649" y="1238340"/>
            <a:ext cx="8986935" cy="683123"/>
          </a:xfrm>
        </p:spPr>
        <p:txBody>
          <a:bodyPr>
            <a:normAutofit/>
          </a:bodyPr>
          <a:lstStyle/>
          <a:p>
            <a:pPr algn="ctr"/>
            <a:r>
              <a:rPr lang="en-US" sz="2000" b="1" dirty="0">
                <a:latin typeface="Arial" panose="020B0604020202020204" pitchFamily="34" charset="0"/>
                <a:cs typeface="Arial" panose="020B0604020202020204" pitchFamily="34" charset="0"/>
              </a:rPr>
              <a:t>Click on the blue “Start </a:t>
            </a:r>
            <a:r>
              <a:rPr lang="en-US" sz="2000" b="1" dirty="0" smtClean="0">
                <a:latin typeface="Arial" panose="020B0604020202020204" pitchFamily="34" charset="0"/>
                <a:cs typeface="Arial" panose="020B0604020202020204" pitchFamily="34" charset="0"/>
              </a:rPr>
              <a:t>Application</a:t>
            </a:r>
            <a:r>
              <a:rPr lang="en-US" sz="2000" b="1" dirty="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button a second time</a:t>
            </a:r>
            <a:endParaRPr lang="en-US" sz="2000" b="1" dirty="0">
              <a:latin typeface="Arial" panose="020B0604020202020204" pitchFamily="34" charset="0"/>
              <a:cs typeface="Arial" panose="020B0604020202020204" pitchFamily="34" charset="0"/>
            </a:endParaRPr>
          </a:p>
        </p:txBody>
      </p:sp>
      <p:sp>
        <p:nvSpPr>
          <p:cNvPr id="7" name="TextBox 6"/>
          <p:cNvSpPr txBox="1"/>
          <p:nvPr/>
        </p:nvSpPr>
        <p:spPr>
          <a:xfrm>
            <a:off x="8892988" y="2115670"/>
            <a:ext cx="466165" cy="215444"/>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a:off x="7700683" y="2115816"/>
            <a:ext cx="824753" cy="215298"/>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2626220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34540"/>
            <a:ext cx="3035713" cy="950011"/>
          </a:xfrm>
          <a:prstGeom prst="rect">
            <a:avLst/>
          </a:prstGeom>
          <a:noFill/>
          <a:ln>
            <a:noFill/>
          </a:ln>
        </p:spPr>
      </p:pic>
      <p:pic>
        <p:nvPicPr>
          <p:cNvPr id="2" name="Picture 1"/>
          <p:cNvPicPr>
            <a:picLocks noChangeAspect="1"/>
          </p:cNvPicPr>
          <p:nvPr/>
        </p:nvPicPr>
        <p:blipFill>
          <a:blip r:embed="rId4"/>
          <a:stretch>
            <a:fillRect/>
          </a:stretch>
        </p:blipFill>
        <p:spPr>
          <a:xfrm>
            <a:off x="380774" y="1512452"/>
            <a:ext cx="11461605" cy="5327350"/>
          </a:xfrm>
          <a:prstGeom prst="rect">
            <a:avLst/>
          </a:prstGeom>
        </p:spPr>
      </p:pic>
      <p:sp>
        <p:nvSpPr>
          <p:cNvPr id="4" name="Title 3"/>
          <p:cNvSpPr>
            <a:spLocks noGrp="1"/>
          </p:cNvSpPr>
          <p:nvPr>
            <p:ph type="title"/>
          </p:nvPr>
        </p:nvSpPr>
        <p:spPr>
          <a:xfrm>
            <a:off x="1003066" y="1217049"/>
            <a:ext cx="10515600" cy="508317"/>
          </a:xfrm>
        </p:spPr>
        <p:txBody>
          <a:bodyPr>
            <a:normAutofit/>
          </a:bodyPr>
          <a:lstStyle/>
          <a:p>
            <a:pPr algn="ctr"/>
            <a:r>
              <a:rPr lang="en-US" sz="2000" b="1" dirty="0">
                <a:latin typeface="Arial" panose="020B0604020202020204" pitchFamily="34" charset="0"/>
                <a:cs typeface="Arial" panose="020B0604020202020204" pitchFamily="34" charset="0"/>
              </a:rPr>
              <a:t>Choose </a:t>
            </a:r>
            <a:r>
              <a:rPr lang="en-US" sz="2000" b="1" dirty="0" smtClean="0">
                <a:latin typeface="Arial" panose="020B0604020202020204" pitchFamily="34" charset="0"/>
                <a:cs typeface="Arial" panose="020B0604020202020204" pitchFamily="34" charset="0"/>
              </a:rPr>
              <a:t>Term Applying For </a:t>
            </a:r>
            <a:r>
              <a:rPr lang="en-US" sz="2000" b="1" dirty="0">
                <a:latin typeface="Arial" panose="020B0604020202020204" pitchFamily="34" charset="0"/>
                <a:cs typeface="Arial" panose="020B0604020202020204" pitchFamily="34" charset="0"/>
              </a:rPr>
              <a:t>(i.e. Fall, Spring</a:t>
            </a:r>
            <a:r>
              <a:rPr lang="en-US" sz="2000" b="1" dirty="0" smtClean="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Summer)</a:t>
            </a:r>
          </a:p>
        </p:txBody>
      </p:sp>
      <p:sp>
        <p:nvSpPr>
          <p:cNvPr id="6" name="TextBox 5"/>
          <p:cNvSpPr txBox="1"/>
          <p:nvPr/>
        </p:nvSpPr>
        <p:spPr>
          <a:xfrm>
            <a:off x="3707295" y="3543451"/>
            <a:ext cx="5107141" cy="1384995"/>
          </a:xfrm>
          <a:prstGeom prst="rect">
            <a:avLst/>
          </a:prstGeom>
          <a:solidFill>
            <a:schemeClr val="bg1"/>
          </a:solid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a:solidFill>
                  <a:srgbClr val="FF0000"/>
                </a:solidFill>
                <a:latin typeface="Arial" panose="020B0604020202020204" pitchFamily="34" charset="0"/>
                <a:cs typeface="Arial" panose="020B0604020202020204" pitchFamily="34" charset="0"/>
              </a:rPr>
              <a:t>When reviewing the major and program choices, you will see the option of “B” or “C”. An option “B” is for those interested in transferring to a CSU. An option “C” is for those interested in transferring to a UC. This selection can be changed at anytime. </a:t>
            </a:r>
          </a:p>
        </p:txBody>
      </p:sp>
      <p:sp>
        <p:nvSpPr>
          <p:cNvPr id="7" name="TextBox 6"/>
          <p:cNvSpPr txBox="1"/>
          <p:nvPr/>
        </p:nvSpPr>
        <p:spPr>
          <a:xfrm>
            <a:off x="9305363" y="2043961"/>
            <a:ext cx="466165" cy="215444"/>
          </a:xfrm>
          <a:prstGeom prst="rect">
            <a:avLst/>
          </a:prstGeom>
          <a:solidFill>
            <a:schemeClr val="bg1"/>
          </a:solidFill>
        </p:spPr>
        <p:txBody>
          <a:bodyPr wrap="square" rtlCol="0">
            <a:spAutoFit/>
          </a:bodyPr>
          <a:lstStyle/>
          <a:p>
            <a:endParaRPr lang="en-US" sz="800" dirty="0"/>
          </a:p>
        </p:txBody>
      </p:sp>
      <p:sp>
        <p:nvSpPr>
          <p:cNvPr id="8" name="TextBox 7"/>
          <p:cNvSpPr txBox="1"/>
          <p:nvPr/>
        </p:nvSpPr>
        <p:spPr>
          <a:xfrm>
            <a:off x="8050307" y="2056635"/>
            <a:ext cx="869575" cy="215298"/>
          </a:xfrm>
          <a:prstGeom prst="rect">
            <a:avLst/>
          </a:prstGeom>
          <a:solidFill>
            <a:schemeClr val="bg1"/>
          </a:solidFill>
        </p:spPr>
        <p:txBody>
          <a:bodyPr wrap="square" rtlCol="0">
            <a:spAutoFit/>
          </a:bodyPr>
          <a:lstStyle/>
          <a:p>
            <a:endParaRPr lang="en-US" sz="800" dirty="0"/>
          </a:p>
        </p:txBody>
      </p:sp>
    </p:spTree>
    <p:extLst>
      <p:ext uri="{BB962C8B-B14F-4D97-AF65-F5344CB8AC3E}">
        <p14:creationId xmlns:p14="http://schemas.microsoft.com/office/powerpoint/2010/main" val="16429913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1200</TotalTime>
  <Words>1650</Words>
  <Application>Microsoft Office PowerPoint</Application>
  <PresentationFormat>Widescreen</PresentationFormat>
  <Paragraphs>129</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 Step Two: Completing the MSJC Application It’s as easy as 1-2-3!</vt:lpstr>
      <vt:lpstr>PowerPoint Presentation</vt:lpstr>
      <vt:lpstr>PowerPoint Presentation</vt:lpstr>
      <vt:lpstr>Click on the red “Apply Now” button a second time</vt:lpstr>
      <vt:lpstr>To access your OpenCCC Account click on the blue “Sign In” button </vt:lpstr>
      <vt:lpstr>Quick Tip: Refer to your notes, or cell phone picture, to remember your OpenCCC Account Username and Password.</vt:lpstr>
      <vt:lpstr>Click on the blue “Start A New Application” button</vt:lpstr>
      <vt:lpstr>Click on the blue “Start Application” button a second time</vt:lpstr>
      <vt:lpstr>Choose Term Applying For (i.e. Fall, Spring, Summer)</vt:lpstr>
      <vt:lpstr>Make sure to review your OpenCCC Account Information for accuracy </vt:lpstr>
      <vt:lpstr>Enter Personal Information in this section</vt:lpstr>
      <vt:lpstr>Select the appropriate box below</vt:lpstr>
      <vt:lpstr>Select College Enrollment Status</vt:lpstr>
      <vt:lpstr>Select College Education Level</vt:lpstr>
      <vt:lpstr>Select Citizenship and Military Status</vt:lpstr>
      <vt:lpstr>Make sure you answer each question as accurately as possible</vt:lpstr>
      <vt:lpstr>Select the appropriate answers as they apply to you</vt:lpstr>
      <vt:lpstr>You may choose multiple programs and services in which you are interested</vt:lpstr>
      <vt:lpstr>Answer the questions below as accurately as possible</vt:lpstr>
      <vt:lpstr>Please read the “Request for Consent to Release Information”</vt:lpstr>
      <vt:lpstr>Review MSJC Application </vt:lpstr>
      <vt:lpstr>Review each section carefully</vt:lpstr>
      <vt:lpstr>Submit MSJC Application by clicking on the blue “Submit My Application” Button</vt:lpstr>
      <vt:lpstr>Click on the “I have reviewed this application and confirm it is complete and accurate” link</vt:lpstr>
      <vt:lpstr>Print confirmation page for your records</vt:lpstr>
      <vt:lpstr>PowerPoint Presentation</vt:lpstr>
    </vt:vector>
  </TitlesOfParts>
  <Company>Mt. San Jacinto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CCCApply Account</dc:title>
  <dc:creator>Jenny Hughes</dc:creator>
  <cp:lastModifiedBy>Jenny Hughes</cp:lastModifiedBy>
  <cp:revision>194</cp:revision>
  <dcterms:created xsi:type="dcterms:W3CDTF">2016-07-05T23:56:00Z</dcterms:created>
  <dcterms:modified xsi:type="dcterms:W3CDTF">2016-07-27T16:13:03Z</dcterms:modified>
</cp:coreProperties>
</file>