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Lst>
  <p:notesMasterIdLst>
    <p:notesMasterId r:id="rId50"/>
  </p:notesMasterIdLst>
  <p:handoutMasterIdLst>
    <p:handoutMasterId r:id="rId51"/>
  </p:handoutMasterIdLst>
  <p:sldIdLst>
    <p:sldId id="332" r:id="rId3"/>
    <p:sldId id="444" r:id="rId4"/>
    <p:sldId id="377" r:id="rId5"/>
    <p:sldId id="386" r:id="rId6"/>
    <p:sldId id="455" r:id="rId7"/>
    <p:sldId id="456" r:id="rId8"/>
    <p:sldId id="457" r:id="rId9"/>
    <p:sldId id="459" r:id="rId10"/>
    <p:sldId id="460" r:id="rId11"/>
    <p:sldId id="461" r:id="rId12"/>
    <p:sldId id="462" r:id="rId13"/>
    <p:sldId id="463" r:id="rId14"/>
    <p:sldId id="464" r:id="rId15"/>
    <p:sldId id="465" r:id="rId16"/>
    <p:sldId id="466" r:id="rId17"/>
    <p:sldId id="513" r:id="rId18"/>
    <p:sldId id="468" r:id="rId19"/>
    <p:sldId id="469" r:id="rId20"/>
    <p:sldId id="470" r:id="rId21"/>
    <p:sldId id="471" r:id="rId22"/>
    <p:sldId id="472" r:id="rId23"/>
    <p:sldId id="474" r:id="rId24"/>
    <p:sldId id="473" r:id="rId25"/>
    <p:sldId id="475" r:id="rId26"/>
    <p:sldId id="476" r:id="rId27"/>
    <p:sldId id="477" r:id="rId28"/>
    <p:sldId id="478" r:id="rId29"/>
    <p:sldId id="480" r:id="rId30"/>
    <p:sldId id="481" r:id="rId31"/>
    <p:sldId id="514" r:id="rId32"/>
    <p:sldId id="482" r:id="rId33"/>
    <p:sldId id="515" r:id="rId34"/>
    <p:sldId id="485" r:id="rId35"/>
    <p:sldId id="486" r:id="rId36"/>
    <p:sldId id="487" r:id="rId37"/>
    <p:sldId id="488" r:id="rId38"/>
    <p:sldId id="516" r:id="rId39"/>
    <p:sldId id="489" r:id="rId40"/>
    <p:sldId id="490" r:id="rId41"/>
    <p:sldId id="491" r:id="rId42"/>
    <p:sldId id="496" r:id="rId43"/>
    <p:sldId id="497" r:id="rId44"/>
    <p:sldId id="498" r:id="rId45"/>
    <p:sldId id="499" r:id="rId46"/>
    <p:sldId id="512" r:id="rId47"/>
    <p:sldId id="517" r:id="rId48"/>
    <p:sldId id="518" r:id="rId49"/>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E" initials="C" lastIdx="10" clrIdx="0"/>
  <p:cmAuthor id="1" name="Danielle Geary" initials="DG"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D859"/>
    <a:srgbClr val="84A443"/>
    <a:srgbClr val="CCFF66"/>
    <a:srgbClr val="D6AB58"/>
    <a:srgbClr val="FFCC66"/>
    <a:srgbClr val="FDED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32" autoAdjust="0"/>
    <p:restoredTop sz="77551" autoAdjust="0"/>
  </p:normalViewPr>
  <p:slideViewPr>
    <p:cSldViewPr snapToGrid="0" snapToObjects="1">
      <p:cViewPr>
        <p:scale>
          <a:sx n="60" d="100"/>
          <a:sy n="60" d="100"/>
        </p:scale>
        <p:origin x="-2364" y="-660"/>
      </p:cViewPr>
      <p:guideLst>
        <p:guide orient="horz" pos="2160"/>
        <p:guide pos="2880"/>
      </p:guideLst>
    </p:cSldViewPr>
  </p:slideViewPr>
  <p:outlineViewPr>
    <p:cViewPr>
      <p:scale>
        <a:sx n="33" d="100"/>
        <a:sy n="33" d="100"/>
      </p:scale>
      <p:origin x="156" y="2922"/>
    </p:cViewPr>
  </p:outlineViewPr>
  <p:notesTextViewPr>
    <p:cViewPr>
      <p:scale>
        <a:sx n="150" d="100"/>
        <a:sy n="150" d="100"/>
      </p:scale>
      <p:origin x="0" y="0"/>
    </p:cViewPr>
  </p:notesTextViewPr>
  <p:sorterViewPr>
    <p:cViewPr>
      <p:scale>
        <a:sx n="75" d="100"/>
        <a:sy n="75" d="100"/>
      </p:scale>
      <p:origin x="0" y="4352"/>
    </p:cViewPr>
  </p:sorterViewPr>
  <p:notesViewPr>
    <p:cSldViewPr snapToGrid="0" snapToObjects="1">
      <p:cViewPr>
        <p:scale>
          <a:sx n="108" d="100"/>
          <a:sy n="108" d="100"/>
        </p:scale>
        <p:origin x="-1736" y="408"/>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35777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17600" y="487363"/>
            <a:ext cx="4648200"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368893" y="4140779"/>
            <a:ext cx="6148219" cy="4689187"/>
          </a:xfrm>
          <a:prstGeom prst="rect">
            <a:avLst/>
          </a:prstGeom>
        </p:spPr>
        <p:txBody>
          <a:bodyPr vert="horz" lIns="92446" tIns="46223" rIns="92446" bIns="46223" rtlCol="0">
            <a:normAutofit/>
          </a:bodyPr>
          <a:lstStyle/>
          <a:p>
            <a:pPr lvl="0"/>
            <a:r>
              <a:rPr lang="en-US" dirty="0" smtClean="0"/>
              <a:t>Click to edit Master text styles	</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3536747" y="8713650"/>
            <a:ext cx="2982119" cy="464820"/>
          </a:xfrm>
          <a:prstGeom prst="rect">
            <a:avLst/>
          </a:prstGeom>
        </p:spPr>
        <p:txBody>
          <a:bodyPr vert="horz" lIns="92446" tIns="46223" rIns="92446" bIns="46223" rtlCol="0" anchor="b"/>
          <a:lstStyle>
            <a:lvl1pPr algn="r">
              <a:defRPr sz="1000" b="1">
                <a:latin typeface="Arial Narrow"/>
              </a:defRPr>
            </a:lvl1pPr>
          </a:lstStyle>
          <a:p>
            <a:fld id="{AB1F5374-48F0-4346-B569-F9B87CEEA239}" type="slidenum">
              <a:rPr lang="en-US" smtClean="0"/>
              <a:pPr/>
              <a:t>‹#›</a:t>
            </a:fld>
            <a:endParaRPr lang="en-US" dirty="0"/>
          </a:p>
        </p:txBody>
      </p:sp>
      <p:sp>
        <p:nvSpPr>
          <p:cNvPr id="8" name="Slide Number Placeholder 6"/>
          <p:cNvSpPr txBox="1">
            <a:spLocks/>
          </p:cNvSpPr>
          <p:nvPr/>
        </p:nvSpPr>
        <p:spPr>
          <a:xfrm>
            <a:off x="372230" y="8715263"/>
            <a:ext cx="2982119" cy="464820"/>
          </a:xfrm>
          <a:prstGeom prst="rect">
            <a:avLst/>
          </a:prstGeom>
        </p:spPr>
        <p:txBody>
          <a:bodyPr vert="horz" lIns="92446" tIns="46223" rIns="92446" bIns="46223" rtlCol="0" anchor="b"/>
          <a:lstStyle>
            <a:lvl1pPr algn="r">
              <a:defRPr sz="1200">
                <a:latin typeface="Arial Narrow"/>
              </a:defRPr>
            </a:lvl1pPr>
          </a:lstStyle>
          <a:p>
            <a:pPr marL="0" marR="0" lvl="0" indent="0" algn="l" defTabSz="462229"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Arial Narrow"/>
                <a:ea typeface="+mn-ea"/>
                <a:cs typeface="+mn-cs"/>
              </a:rPr>
              <a:t>California Department of Education</a:t>
            </a:r>
            <a:endParaRPr kumimoji="0" lang="en-US" sz="1000" b="1" i="0" u="none" strike="noStrike" kern="1200" cap="none" spc="0" normalizeH="0" baseline="0" noProof="0" dirty="0">
              <a:ln>
                <a:noFill/>
              </a:ln>
              <a:solidFill>
                <a:schemeClr val="tx1"/>
              </a:solidFill>
              <a:effectLst/>
              <a:uLnTx/>
              <a:uFillTx/>
              <a:latin typeface="Arial Narrow"/>
              <a:ea typeface="+mn-ea"/>
              <a:cs typeface="+mn-cs"/>
            </a:endParaRPr>
          </a:p>
        </p:txBody>
      </p:sp>
      <p:cxnSp>
        <p:nvCxnSpPr>
          <p:cNvPr id="9" name="Straight Connector 8"/>
          <p:cNvCxnSpPr/>
          <p:nvPr/>
        </p:nvCxnSpPr>
        <p:spPr>
          <a:xfrm>
            <a:off x="368893" y="4407706"/>
            <a:ext cx="6148219" cy="1614"/>
          </a:xfrm>
          <a:prstGeom prst="line">
            <a:avLst/>
          </a:prstGeom>
          <a:ln w="127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7452493"/>
      </p:ext>
    </p:extLst>
  </p:cSld>
  <p:clrMap bg1="lt1" tx1="dk1" bg2="lt2" tx2="dk2" accent1="accent1" accent2="accent2" accent3="accent3" accent4="accent4" accent5="accent5" accent6="accent6" hlink="hlink" folHlink="folHlink"/>
  <p:hf hdr="0" dt="0"/>
  <p:notesStyle>
    <a:lvl1pPr marL="114300" indent="-114300" algn="l" defTabSz="457200" rtl="0" eaLnBrk="1" latinLnBrk="0" hangingPunct="1">
      <a:lnSpc>
        <a:spcPct val="100000"/>
      </a:lnSpc>
      <a:spcBef>
        <a:spcPts val="0"/>
      </a:spcBef>
      <a:spcAft>
        <a:spcPts val="600"/>
      </a:spcAft>
      <a:buFont typeface="Arial"/>
      <a:buChar char="•"/>
      <a:tabLst>
        <a:tab pos="5948363" algn="r"/>
      </a:tabLst>
      <a:defRPr sz="1150" kern="1200">
        <a:solidFill>
          <a:schemeClr val="tx1"/>
        </a:solidFill>
        <a:latin typeface="Arial Narrow"/>
        <a:ea typeface="+mn-ea"/>
        <a:cs typeface="Arial Narrow"/>
      </a:defRPr>
    </a:lvl1pPr>
    <a:lvl2pPr marL="342900" indent="-171450" algn="l" defTabSz="457200" rtl="0" eaLnBrk="1" latinLnBrk="0" hangingPunct="1">
      <a:lnSpc>
        <a:spcPct val="100000"/>
      </a:lnSpc>
      <a:spcBef>
        <a:spcPts val="0"/>
      </a:spcBef>
      <a:spcAft>
        <a:spcPts val="600"/>
      </a:spcAft>
      <a:buFont typeface="Lucida Grande"/>
      <a:buChar char="-"/>
      <a:tabLst/>
      <a:defRPr sz="1150" kern="1200">
        <a:solidFill>
          <a:schemeClr val="tx1"/>
        </a:solidFill>
        <a:latin typeface="Arial Narrow"/>
        <a:ea typeface="+mn-ea"/>
        <a:cs typeface="Arial Narrow"/>
      </a:defRPr>
    </a:lvl2pPr>
    <a:lvl3pPr marL="627063" indent="-228600" algn="l" defTabSz="457200" rtl="0" eaLnBrk="1" latinLnBrk="0" hangingPunct="1">
      <a:lnSpc>
        <a:spcPct val="100000"/>
      </a:lnSpc>
      <a:spcBef>
        <a:spcPts val="0"/>
      </a:spcBef>
      <a:spcAft>
        <a:spcPts val="600"/>
      </a:spcAft>
      <a:buFont typeface="Wingdings" charset="2"/>
      <a:buChar char="ü"/>
      <a:defRPr sz="1150" kern="1200">
        <a:solidFill>
          <a:schemeClr val="tx1"/>
        </a:solidFill>
        <a:latin typeface="Arial Narrow"/>
        <a:ea typeface="+mn-ea"/>
        <a:cs typeface="Arial Narrow"/>
      </a:defRPr>
    </a:lvl3pPr>
    <a:lvl4pPr marL="1600200" indent="-228600" algn="l" defTabSz="457200" rtl="0" eaLnBrk="1" latinLnBrk="0" hangingPunct="1">
      <a:buFont typeface="Arial"/>
      <a:buChar char="•"/>
      <a:defRPr sz="1200" kern="1200">
        <a:solidFill>
          <a:schemeClr val="tx1"/>
        </a:solidFill>
        <a:latin typeface="Arial Narrow"/>
        <a:ea typeface="+mn-ea"/>
        <a:cs typeface="Arial Narrow"/>
      </a:defRPr>
    </a:lvl4pPr>
    <a:lvl5pPr marL="2057400" indent="-228600" algn="l" defTabSz="457200" rtl="0" eaLnBrk="1" latinLnBrk="0" hangingPunct="1">
      <a:buFont typeface="Arial"/>
      <a:buChar char="•"/>
      <a:defRPr sz="1200" kern="1200">
        <a:solidFill>
          <a:schemeClr val="tx1"/>
        </a:solidFill>
        <a:latin typeface="Arial Narrow"/>
        <a:ea typeface="+mn-ea"/>
        <a:cs typeface="Arial Narrow"/>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secure.ncte.org/library/NCTEFiles/Resources/PolicyResearch/CC0201PolicyBrief.pdf"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teachingchannel.org/videos/student-goal-setting"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teachingchannel.org/videos/texting-to-assess-learning"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www.myboe.org/auth/portal/default/Content/Viewer/Content?action=2&amp;scId=504695&amp;sciId=12714"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www.californiawritingproject.org/"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corestandards.org/assets/Appendix_C.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p:txBody>
          <a:bodyPr/>
          <a:lstStyle>
            <a:lvl1pPr defTabSz="889847" eaLnBrk="0" hangingPunct="0">
              <a:defRPr sz="1300">
                <a:solidFill>
                  <a:srgbClr val="000054"/>
                </a:solidFill>
                <a:latin typeface="Arial" charset="0"/>
                <a:ea typeface="ＭＳ Ｐゴシック" pitchFamily="-108" charset="-128"/>
              </a:defRPr>
            </a:lvl1pPr>
            <a:lvl2pPr marL="737077" indent="-283490" defTabSz="889847" eaLnBrk="0" hangingPunct="0">
              <a:defRPr sz="1300">
                <a:solidFill>
                  <a:srgbClr val="000054"/>
                </a:solidFill>
                <a:latin typeface="Arial" charset="0"/>
                <a:ea typeface="ＭＳ Ｐゴシック" pitchFamily="-108" charset="-128"/>
              </a:defRPr>
            </a:lvl2pPr>
            <a:lvl3pPr marL="1133964" indent="-226793" defTabSz="889847" eaLnBrk="0" hangingPunct="0">
              <a:defRPr sz="1300">
                <a:solidFill>
                  <a:srgbClr val="000054"/>
                </a:solidFill>
                <a:latin typeface="Arial" charset="0"/>
                <a:ea typeface="ＭＳ Ｐゴシック" pitchFamily="-108" charset="-128"/>
              </a:defRPr>
            </a:lvl3pPr>
            <a:lvl4pPr marL="1587549" indent="-226793" defTabSz="889847" eaLnBrk="0" hangingPunct="0">
              <a:defRPr sz="1300">
                <a:solidFill>
                  <a:srgbClr val="000054"/>
                </a:solidFill>
                <a:latin typeface="Arial" charset="0"/>
                <a:ea typeface="ＭＳ Ｐゴシック" pitchFamily="-108" charset="-128"/>
              </a:defRPr>
            </a:lvl4pPr>
            <a:lvl5pPr marL="2041135" indent="-226793" defTabSz="889847" eaLnBrk="0" hangingPunct="0">
              <a:defRPr sz="1300">
                <a:solidFill>
                  <a:srgbClr val="000054"/>
                </a:solidFill>
                <a:latin typeface="Arial" charset="0"/>
                <a:ea typeface="ＭＳ Ｐゴシック" pitchFamily="-108" charset="-128"/>
              </a:defRPr>
            </a:lvl5pPr>
            <a:lvl6pPr marL="2494720"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6pPr>
            <a:lvl7pPr marL="2948305"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7pPr>
            <a:lvl8pPr marL="3401892"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8pPr>
            <a:lvl9pPr marL="3855477" indent="-226793" defTabSz="889847" eaLnBrk="0" fontAlgn="base" hangingPunct="0">
              <a:spcBef>
                <a:spcPct val="0"/>
              </a:spcBef>
              <a:spcAft>
                <a:spcPct val="0"/>
              </a:spcAft>
              <a:defRPr sz="1300">
                <a:solidFill>
                  <a:srgbClr val="000054"/>
                </a:solidFill>
                <a:latin typeface="Arial" charset="0"/>
                <a:ea typeface="ＭＳ Ｐゴシック" pitchFamily="-108" charset="-128"/>
              </a:defRPr>
            </a:lvl9pPr>
          </a:lstStyle>
          <a:p>
            <a:fld id="{B51A2086-0714-46A9-8897-4BE513C7C538}" type="slidenum">
              <a:rPr lang="en-US" sz="1000" smtClean="0">
                <a:latin typeface="Arial Narrow" pitchFamily="34" charset="0"/>
              </a:rPr>
              <a:pPr/>
              <a:t>1</a:t>
            </a:fld>
            <a:endParaRPr lang="en-US" sz="1000" dirty="0">
              <a:latin typeface="Arial Narrow" pitchFamily="34" charset="0"/>
            </a:endParaRPr>
          </a:p>
        </p:txBody>
      </p:sp>
      <p:sp>
        <p:nvSpPr>
          <p:cNvPr id="48132" name="Rectangle 3"/>
          <p:cNvSpPr>
            <a:spLocks noGrp="1" noChangeArrowheads="1"/>
          </p:cNvSpPr>
          <p:nvPr>
            <p:ph type="body" idx="1"/>
          </p:nvPr>
        </p:nvSpPr>
        <p:spPr>
          <a:xfrm>
            <a:off x="368893" y="4227764"/>
            <a:ext cx="6148219" cy="4689187"/>
          </a:xfrm>
        </p:spPr>
        <p:txBody>
          <a:bodyPr>
            <a:noAutofit/>
          </a:bodyPr>
          <a:lstStyle/>
          <a:p>
            <a:pPr marL="0" indent="0" defTabSz="924458" eaLnBrk="0" fontAlgn="base" hangingPunct="0">
              <a:spcBef>
                <a:spcPct val="30000"/>
              </a:spcBef>
              <a:spcAft>
                <a:spcPct val="0"/>
              </a:spcAft>
              <a:buNone/>
              <a:tabLst/>
              <a:defRPr/>
            </a:pPr>
            <a:endParaRPr lang="en-US" sz="1100" b="1" dirty="0" smtClean="0">
              <a:latin typeface="Arial Narrow" pitchFamily="34" charset="0"/>
              <a:ea typeface="ＭＳ Ｐゴシック" charset="-128"/>
              <a:cs typeface="Arial" pitchFamily="34" charset="0"/>
            </a:endParaRPr>
          </a:p>
          <a:p>
            <a:pPr marL="0" marR="0" indent="0" algn="l" defTabSz="924458" rtl="0" eaLnBrk="0" fontAlgn="base" latinLnBrk="0" hangingPunct="0">
              <a:lnSpc>
                <a:spcPct val="100000"/>
              </a:lnSpc>
              <a:spcBef>
                <a:spcPct val="30000"/>
              </a:spcBef>
              <a:spcAft>
                <a:spcPct val="0"/>
              </a:spcAft>
              <a:buClrTx/>
              <a:buSzTx/>
              <a:buFont typeface="Arial"/>
              <a:buNone/>
              <a:tabLst/>
              <a:defRPr/>
            </a:pPr>
            <a:r>
              <a:rPr lang="en-US" sz="1100" b="1" dirty="0" smtClean="0">
                <a:latin typeface="Arial Narrow" pitchFamily="34" charset="0"/>
                <a:cs typeface="Arial" pitchFamily="34" charset="0"/>
              </a:rPr>
              <a:t>Talking Points:</a:t>
            </a:r>
          </a:p>
          <a:p>
            <a:pPr marL="114300" marR="0" indent="-114300" algn="l" defTabSz="924458" rtl="0" eaLnBrk="0" fontAlgn="base" latinLnBrk="0" hangingPunct="0">
              <a:lnSpc>
                <a:spcPct val="100000"/>
              </a:lnSpc>
              <a:spcBef>
                <a:spcPct val="30000"/>
              </a:spcBef>
              <a:spcAft>
                <a:spcPct val="0"/>
              </a:spcAft>
              <a:buClrTx/>
              <a:buSzTx/>
              <a:tabLst/>
              <a:defRPr/>
            </a:pPr>
            <a:r>
              <a:rPr lang="en-US" sz="1100" dirty="0" smtClean="0">
                <a:latin typeface="Arial Narrow" pitchFamily="34" charset="0"/>
                <a:cs typeface="Arial" pitchFamily="34" charset="0"/>
              </a:rPr>
              <a:t>Welcome back to the “English Language Arts: Writing to Inform, Argue, and Analyze” module.</a:t>
            </a:r>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a:t>
            </a:r>
            <a:r>
              <a:rPr lang="en-US" sz="1100" b="1" baseline="0" dirty="0" smtClean="0">
                <a:latin typeface="Arial Narrow" pitchFamily="34" charset="0"/>
              </a:rPr>
              <a:t> Notes:</a:t>
            </a:r>
          </a:p>
          <a:p>
            <a:r>
              <a:rPr lang="en-US" sz="1100" dirty="0" smtClean="0">
                <a:latin typeface="Arial Narrow" pitchFamily="34" charset="0"/>
              </a:rPr>
              <a:t>Refer</a:t>
            </a:r>
            <a:r>
              <a:rPr lang="en-US" sz="1100" baseline="0" dirty="0" smtClean="0">
                <a:latin typeface="Arial Narrow" pitchFamily="34" charset="0"/>
              </a:rPr>
              <a:t> participants to </a:t>
            </a:r>
            <a:r>
              <a:rPr lang="en-US" sz="1100" i="0" baseline="0" dirty="0" smtClean="0">
                <a:latin typeface="Arial Narrow" pitchFamily="34" charset="0"/>
              </a:rPr>
              <a:t>Handout 3.1.2a “</a:t>
            </a:r>
            <a:r>
              <a:rPr lang="en-US" sz="1100" i="1" baseline="0" dirty="0" smtClean="0">
                <a:latin typeface="Arial Narrow" pitchFamily="34" charset="0"/>
              </a:rPr>
              <a:t>Learning From Student Work- Kindergarten”</a:t>
            </a:r>
            <a:r>
              <a:rPr lang="en-US" sz="1100" i="0" baseline="0" dirty="0" smtClean="0">
                <a:latin typeface="Arial Narrow" pitchFamily="34" charset="0"/>
              </a:rPr>
              <a:t> </a:t>
            </a:r>
            <a:r>
              <a:rPr lang="en-US" sz="1100" baseline="0" dirty="0" smtClean="0">
                <a:latin typeface="Arial Narrow" pitchFamily="34" charset="0"/>
              </a:rPr>
              <a:t>for use by individuals or pairs. </a:t>
            </a:r>
          </a:p>
          <a:p>
            <a:r>
              <a:rPr lang="en-US" sz="1100" baseline="0" dirty="0" smtClean="0">
                <a:latin typeface="Arial Narrow" pitchFamily="34" charset="0"/>
              </a:rPr>
              <a:t>You can also display the example on a document camera and then discuss the content of this slide.</a:t>
            </a:r>
          </a:p>
          <a:p>
            <a:r>
              <a:rPr lang="en-US" sz="1100" baseline="0" dirty="0" smtClean="0">
                <a:latin typeface="Arial Narrow" pitchFamily="34" charset="0"/>
              </a:rPr>
              <a:t>Display or read aloud the </a:t>
            </a:r>
            <a:r>
              <a:rPr lang="en-US" sz="1100" dirty="0" smtClean="0"/>
              <a:t>Writing Informative/Explanatory Text Type Standards for Grades 1 and 2</a:t>
            </a:r>
            <a:r>
              <a:rPr lang="en-US" sz="1100" baseline="0" dirty="0" smtClean="0"/>
              <a:t> when participants discuss the last bullet.</a:t>
            </a:r>
            <a:endParaRPr lang="en-US" sz="1100" dirty="0" smtClean="0"/>
          </a:p>
          <a:p>
            <a:pPr marL="0" indent="0">
              <a:buNone/>
            </a:pPr>
            <a:endParaRPr lang="en-US" sz="1100" dirty="0" smtClean="0"/>
          </a:p>
          <a:p>
            <a:pPr marL="0" indent="0">
              <a:buNone/>
            </a:pPr>
            <a:r>
              <a:rPr lang="en-US" sz="1100" b="1" dirty="0" smtClean="0"/>
              <a:t>Talking 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dirty="0" smtClean="0">
                <a:latin typeface="Arial Narrow" pitchFamily="34" charset="0"/>
              </a:rPr>
              <a:t>Refer to </a:t>
            </a:r>
            <a:r>
              <a:rPr lang="en-US" sz="1100" i="0" dirty="0" smtClean="0">
                <a:latin typeface="Arial Narrow" pitchFamily="34" charset="0"/>
              </a:rPr>
              <a:t>Handout 3.1.2a: “</a:t>
            </a:r>
            <a:r>
              <a:rPr lang="en-US" sz="1100" i="1" dirty="0" smtClean="0">
                <a:latin typeface="Arial Narrow" pitchFamily="34" charset="0"/>
              </a:rPr>
              <a:t>Learning From Student Work- Kindergarten.” </a:t>
            </a:r>
            <a:r>
              <a:rPr lang="en-US" sz="1100" dirty="0" smtClean="0"/>
              <a:t>As you review the students’ writing, notice how the teacher:</a:t>
            </a:r>
            <a:r>
              <a:rPr lang="en-US" sz="1100" b="0" dirty="0" smtClean="0"/>
              <a:t>[refer to bullets on slide]</a:t>
            </a:r>
          </a:p>
          <a:p>
            <a:r>
              <a:rPr lang="en-US" sz="1100" dirty="0" smtClean="0"/>
              <a:t>Take several minutes to read the students’ writing and the annotations.</a:t>
            </a:r>
            <a:r>
              <a:rPr lang="en-US" sz="1100" baseline="0" dirty="0" smtClean="0"/>
              <a:t> </a:t>
            </a:r>
          </a:p>
          <a:p>
            <a:pPr marL="0" indent="0">
              <a:buNone/>
            </a:pPr>
            <a:endParaRPr lang="en-US" sz="1100" baseline="0" dirty="0" smtClean="0"/>
          </a:p>
          <a:p>
            <a:pPr marL="0" indent="0">
              <a:buNone/>
            </a:pPr>
            <a:r>
              <a:rPr lang="en-US" sz="1100" b="1" baseline="0" dirty="0" smtClean="0"/>
              <a:t>Additional Facilitator Notes:</a:t>
            </a:r>
          </a:p>
          <a:p>
            <a:pPr marL="114300" indent="-114300"/>
            <a:r>
              <a:rPr lang="en-US" sz="1100" baseline="0" dirty="0" smtClean="0"/>
              <a:t>When participants have finished, have them compare their notes to </a:t>
            </a:r>
            <a:r>
              <a:rPr lang="en-US" sz="1100" i="1" baseline="0" dirty="0" smtClean="0">
                <a:latin typeface="Arial Narrow" pitchFamily="34" charset="0"/>
              </a:rPr>
              <a:t>Handout 3.1.2a: “Learning From Student Work in Kindergarten</a:t>
            </a:r>
            <a:r>
              <a:rPr lang="en-US" sz="1100" baseline="0" dirty="0" smtClean="0"/>
              <a:t>,” and give them additional time to raise questions, make connections, etc. </a:t>
            </a:r>
            <a:r>
              <a:rPr lang="en-US" sz="1100" b="0" i="0" dirty="0" smtClean="0"/>
              <a:t>Let</a:t>
            </a:r>
            <a:r>
              <a:rPr lang="en-US" sz="1100" b="0" i="0" baseline="0" dirty="0" smtClean="0"/>
              <a:t> them know that if they want to review, use, or adapt the complete lesson, </a:t>
            </a:r>
            <a:r>
              <a:rPr lang="en-US" sz="1100" b="0" i="1" u="none" dirty="0" smtClean="0"/>
              <a:t>Informative Writing in Kindergarten</a:t>
            </a:r>
            <a:r>
              <a:rPr lang="en-US" sz="1100" b="0" i="0" u="none" dirty="0" smtClean="0"/>
              <a:t>,</a:t>
            </a:r>
            <a:r>
              <a:rPr lang="en-US" sz="1100" b="0" i="0" u="none" baseline="0" dirty="0" smtClean="0"/>
              <a:t> they will find the online links in </a:t>
            </a:r>
            <a:r>
              <a:rPr lang="en-US" sz="1150" b="0" i="0" u="none" strike="noStrike" kern="1200" baseline="0" dirty="0" smtClean="0">
                <a:solidFill>
                  <a:schemeClr val="tx1"/>
                </a:solidFill>
                <a:latin typeface="Arial Narrow"/>
                <a:ea typeface="+mn-ea"/>
                <a:cs typeface="Arial Narrow"/>
              </a:rPr>
              <a:t>Handout 3.3b: </a:t>
            </a:r>
            <a:r>
              <a:rPr lang="en-US" sz="1150" b="0" i="1" u="none" strike="noStrike" kern="1200" baseline="0" dirty="0" smtClean="0">
                <a:solidFill>
                  <a:schemeClr val="tx1"/>
                </a:solidFill>
                <a:latin typeface="Arial Narrow"/>
                <a:ea typeface="+mn-ea"/>
                <a:cs typeface="Arial Narrow"/>
              </a:rPr>
              <a:t>Learning From and Adapting CCSS-Informed Lessons.</a:t>
            </a:r>
          </a:p>
          <a:p>
            <a:r>
              <a:rPr lang="en-US" sz="1150" b="0" i="0" u="none" strike="noStrike" kern="1200" baseline="0" dirty="0" smtClean="0">
                <a:solidFill>
                  <a:schemeClr val="tx1"/>
                </a:solidFill>
                <a:latin typeface="Arial Narrow"/>
                <a:ea typeface="+mn-ea"/>
                <a:cs typeface="Arial Narrow"/>
              </a:rPr>
              <a:t>If the participants are mostly secondary teachers, and if their schools and districts do not use 6 Traits rubrics, you can decide to move directly to slide 13, which focuses on criteria charts. Criteria Charts are important assessment tools and easily adaptable for use in grades 4–12.</a:t>
            </a:r>
            <a:endParaRPr lang="en-US" sz="1100" dirty="0" smtClean="0"/>
          </a:p>
          <a:p>
            <a:pPr marL="0" indent="0">
              <a:buNone/>
            </a:pPr>
            <a:endParaRPr lang="en-US" sz="1100" dirty="0" smtClean="0"/>
          </a:p>
          <a:p>
            <a:pPr marL="0"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10</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a:t>
            </a:r>
            <a:r>
              <a:rPr lang="en-US" sz="1100" b="1" baseline="0" dirty="0" smtClean="0">
                <a:latin typeface="Arial Narrow" pitchFamily="34" charset="0"/>
              </a:rPr>
              <a:t> Notes:</a:t>
            </a:r>
          </a:p>
          <a:p>
            <a:pPr defTabSz="462229">
              <a:spcAft>
                <a:spcPts val="607"/>
              </a:spcAft>
              <a:tabLst>
                <a:tab pos="6013795" algn="r"/>
              </a:tabLst>
              <a:defRPr/>
            </a:pPr>
            <a:r>
              <a:rPr lang="en-US" sz="1100" baseline="0" dirty="0" smtClean="0">
                <a:latin typeface="Arial Narrow" pitchFamily="34" charset="0"/>
              </a:rPr>
              <a:t>If participants have online access, have them link to the URL on the slide. Allow participants time to find the rubrics and accompanying resources available for them to use at their grade level or with their colleagues across grade level spans.</a:t>
            </a:r>
          </a:p>
          <a:p>
            <a:pPr defTabSz="462229">
              <a:spcAft>
                <a:spcPts val="607"/>
              </a:spcAft>
              <a:tabLst>
                <a:tab pos="6013795" algn="r"/>
              </a:tabLst>
              <a:defRPr/>
            </a:pPr>
            <a:r>
              <a:rPr lang="en-US" sz="1100" baseline="0" dirty="0" smtClean="0">
                <a:latin typeface="Arial Narrow" pitchFamily="34" charset="0"/>
              </a:rPr>
              <a:t>Otherwise, print out sets for use by individuals or small groups, or display copies on a document camera for discussion.</a:t>
            </a:r>
          </a:p>
          <a:p>
            <a:pPr defTabSz="462229">
              <a:spcAft>
                <a:spcPts val="607"/>
              </a:spcAft>
              <a:tabLst>
                <a:tab pos="6013795" algn="r"/>
              </a:tabLst>
              <a:defRPr/>
            </a:pPr>
            <a:r>
              <a:rPr lang="en-US" sz="1100" baseline="0" dirty="0" smtClean="0">
                <a:latin typeface="Arial Narrow" pitchFamily="34" charset="0"/>
              </a:rPr>
              <a:t>Another option is to use this slide for information only, making sure the participants have the link for their own exploration later.</a:t>
            </a:r>
          </a:p>
          <a:p>
            <a:pPr marL="0" indent="0" defTabSz="462229">
              <a:spcAft>
                <a:spcPts val="607"/>
              </a:spcAft>
              <a:buNone/>
              <a:tabLst>
                <a:tab pos="6013795" algn="r"/>
              </a:tabLst>
              <a:defRPr/>
            </a:pPr>
            <a:endParaRPr lang="en-US" sz="1100" baseline="0" dirty="0" smtClean="0">
              <a:latin typeface="Arial Narrow" pitchFamily="34" charset="0"/>
            </a:endParaRPr>
          </a:p>
          <a:p>
            <a:pPr marL="0" indent="0" defTabSz="462229">
              <a:spcAft>
                <a:spcPts val="607"/>
              </a:spcAft>
              <a:buNone/>
              <a:tabLst>
                <a:tab pos="6013795" algn="r"/>
              </a:tabLst>
              <a:defRPr/>
            </a:pPr>
            <a:r>
              <a:rPr lang="en-US" sz="1100" b="1" baseline="0" dirty="0" smtClean="0">
                <a:latin typeface="Arial Narrow" pitchFamily="34" charset="0"/>
              </a:rPr>
              <a:t>Talking Points:</a:t>
            </a:r>
          </a:p>
          <a:p>
            <a:pPr defTabSz="462229">
              <a:spcAft>
                <a:spcPts val="607"/>
              </a:spcAft>
              <a:tabLst>
                <a:tab pos="6013795" algn="r"/>
              </a:tabLst>
              <a:defRPr/>
            </a:pPr>
            <a:r>
              <a:rPr lang="en-US" sz="1100" baseline="0" dirty="0" smtClean="0">
                <a:latin typeface="Arial Narrow" pitchFamily="34" charset="0"/>
              </a:rPr>
              <a:t>Many of you, especially teachers of grades K–6, may be teaching in a school or district that has adapted or created 6 Traits rubrics.  </a:t>
            </a:r>
          </a:p>
          <a:p>
            <a:pPr defTabSz="462229">
              <a:spcAft>
                <a:spcPts val="607"/>
              </a:spcAft>
              <a:tabLst>
                <a:tab pos="6013795" algn="r"/>
              </a:tabLst>
              <a:defRPr/>
            </a:pPr>
            <a:r>
              <a:rPr lang="en-US" sz="1100" baseline="0" dirty="0" smtClean="0">
                <a:latin typeface="Arial Narrow" pitchFamily="34" charset="0"/>
              </a:rPr>
              <a:t>Take a few minutes to strategize how to make use of your rubrics in the way Kim has. </a:t>
            </a:r>
          </a:p>
          <a:p>
            <a:pPr defTabSz="462229">
              <a:spcAft>
                <a:spcPts val="607"/>
              </a:spcAft>
              <a:tabLst>
                <a:tab pos="6013795" algn="r"/>
              </a:tabLst>
              <a:defRPr/>
            </a:pPr>
            <a:r>
              <a:rPr lang="en-US" sz="1100" baseline="0" dirty="0" smtClean="0">
                <a:latin typeface="Arial Narrow" pitchFamily="34" charset="0"/>
              </a:rPr>
              <a:t>What would you need to adapt, add, or delete?  How could such annotations help inform your teaching? How could such annotations help you document student learning or improvement?  How often would you annotate student writing in such depth and detail?</a:t>
            </a:r>
            <a:endParaRPr lang="en-US" sz="1100" baseline="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11</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a:t>
            </a:r>
            <a:r>
              <a:rPr lang="en-US" sz="1100" b="1" baseline="0" dirty="0" smtClean="0">
                <a:latin typeface="Arial Narrow" pitchFamily="34" charset="0"/>
              </a:rPr>
              <a:t> Notes:</a:t>
            </a:r>
          </a:p>
          <a:p>
            <a:pPr defTabSz="462229">
              <a:spcAft>
                <a:spcPts val="607"/>
              </a:spcAft>
              <a:tabLst>
                <a:tab pos="6013795" algn="r"/>
              </a:tabLst>
              <a:defRPr/>
            </a:pPr>
            <a:r>
              <a:rPr lang="en-US" sz="1100" baseline="0" dirty="0" smtClean="0">
                <a:latin typeface="Arial Narrow" pitchFamily="34" charset="0"/>
              </a:rPr>
              <a:t>Ask participants to link to this tool, print and copy it, or display it on a document camera. </a:t>
            </a:r>
          </a:p>
          <a:p>
            <a:pPr defTabSz="462229">
              <a:spcAft>
                <a:spcPts val="607"/>
              </a:spcAft>
              <a:tabLst>
                <a:tab pos="6013795" algn="r"/>
              </a:tabLst>
              <a:defRPr/>
            </a:pPr>
            <a:r>
              <a:rPr lang="en-US" sz="1100" baseline="0" dirty="0" smtClean="0">
                <a:latin typeface="Arial Narrow" pitchFamily="34" charset="0"/>
              </a:rPr>
              <a:t>For teachers who use 6 Traits rubrics or are thinking of using them, this tool</a:t>
            </a:r>
            <a:r>
              <a:rPr lang="en-US" sz="1100" dirty="0" smtClean="0">
                <a:latin typeface="Arial Narrow" pitchFamily="34" charset="0"/>
              </a:rPr>
              <a:t> </a:t>
            </a:r>
            <a:r>
              <a:rPr lang="en-US" sz="1100" baseline="0" dirty="0" smtClean="0">
                <a:latin typeface="Arial Narrow" pitchFamily="34" charset="0"/>
              </a:rPr>
              <a:t>gives them CCSS-specific language to accompany the descriptions of the traits, thereby connecting the assessment and annotation to the CCSS writing text types.</a:t>
            </a:r>
          </a:p>
          <a:p>
            <a:pPr defTabSz="462229">
              <a:spcAft>
                <a:spcPts val="607"/>
              </a:spcAft>
              <a:tabLst>
                <a:tab pos="6013795" algn="r"/>
              </a:tabLst>
              <a:defRPr/>
            </a:pPr>
            <a:r>
              <a:rPr lang="en-US" sz="1100" baseline="0" dirty="0" smtClean="0">
                <a:latin typeface="Arial Narrow" pitchFamily="34" charset="0"/>
              </a:rPr>
              <a:t>Alternatively, this can be for information only and not for study</a:t>
            </a:r>
            <a:r>
              <a:rPr lang="en-US" sz="1100" baseline="0" smtClean="0">
                <a:latin typeface="Arial Narrow" pitchFamily="34" charset="0"/>
              </a:rPr>
              <a:t>. </a:t>
            </a:r>
            <a:endParaRPr lang="en-US" sz="1100" baseline="0" dirty="0" smtClean="0">
              <a:latin typeface="Arial Narrow" pitchFamily="34" charset="0"/>
            </a:endParaRPr>
          </a:p>
          <a:p>
            <a:pPr marL="0" indent="0" defTabSz="462229">
              <a:spcAft>
                <a:spcPts val="607"/>
              </a:spcAft>
              <a:buNone/>
              <a:tabLst>
                <a:tab pos="6013795" algn="r"/>
              </a:tabLst>
              <a:defRPr/>
            </a:pPr>
            <a:endParaRPr lang="en-US" sz="1100" baseline="0" dirty="0" smtClean="0">
              <a:latin typeface="Arial Narrow" pitchFamily="34" charset="0"/>
            </a:endParaRPr>
          </a:p>
          <a:p>
            <a:pPr marL="0" indent="0" defTabSz="462229">
              <a:spcAft>
                <a:spcPts val="607"/>
              </a:spcAft>
              <a:buNone/>
              <a:tabLst>
                <a:tab pos="6013795" algn="r"/>
              </a:tabLst>
              <a:defRPr/>
            </a:pPr>
            <a:endParaRPr lang="en-US" sz="1100" baseline="0" dirty="0" smtClean="0">
              <a:latin typeface="Arial Narrow" pitchFamily="34" charset="0"/>
            </a:endParaRPr>
          </a:p>
          <a:p>
            <a:pPr marL="0" indent="0" defTabSz="462229">
              <a:spcAft>
                <a:spcPts val="607"/>
              </a:spcAft>
              <a:buNone/>
              <a:tabLst>
                <a:tab pos="6013795" algn="r"/>
              </a:tabLst>
              <a:defRPr/>
            </a:pPr>
            <a:endParaRPr lang="en-US" sz="1100" baseline="0" dirty="0" smtClean="0">
              <a:latin typeface="Arial Narrow" pitchFamily="34" charset="0"/>
            </a:endParaRPr>
          </a:p>
          <a:p>
            <a:pPr marL="0"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12</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a:t>
            </a:r>
            <a:r>
              <a:rPr lang="en-US" sz="1100" b="1" baseline="0" dirty="0" smtClean="0">
                <a:latin typeface="Arial Narrow" pitchFamily="34" charset="0"/>
              </a:rPr>
              <a:t> Notes:</a:t>
            </a:r>
            <a:endParaRPr lang="en-US" sz="1100" dirty="0">
              <a:latin typeface="Arial Narrow" pitchFamily="34" charset="0"/>
            </a:endParaRPr>
          </a:p>
          <a:p>
            <a:pPr defTabSz="462229">
              <a:spcAft>
                <a:spcPts val="7"/>
              </a:spcAft>
              <a:tabLst>
                <a:tab pos="6013795" algn="r"/>
              </a:tabLst>
              <a:defRPr/>
            </a:pPr>
            <a:r>
              <a:rPr lang="en-US" sz="1100" dirty="0" smtClean="0"/>
              <a:t>Refer participants to </a:t>
            </a:r>
            <a:r>
              <a:rPr lang="en-US" sz="1100" i="0" dirty="0" smtClean="0"/>
              <a:t>Handout 3.1.2b </a:t>
            </a:r>
            <a:r>
              <a:rPr lang="en-US" sz="1100" i="1" dirty="0" smtClean="0"/>
              <a:t>“Criteria</a:t>
            </a:r>
            <a:r>
              <a:rPr lang="en-US" sz="1100" i="1" baseline="0" dirty="0" smtClean="0"/>
              <a:t> Charts: What are they and how do we create them?” </a:t>
            </a:r>
          </a:p>
          <a:p>
            <a:pPr marL="0" indent="0" defTabSz="462229">
              <a:spcAft>
                <a:spcPts val="7"/>
              </a:spcAft>
              <a:buNone/>
              <a:tabLst>
                <a:tab pos="6013795" algn="r"/>
              </a:tabLst>
              <a:defRPr/>
            </a:pPr>
            <a:endParaRPr lang="en-US" sz="1100" b="1" i="1" baseline="0" dirty="0" smtClean="0"/>
          </a:p>
          <a:p>
            <a:pPr marL="0" indent="0" defTabSz="462229">
              <a:spcAft>
                <a:spcPts val="7"/>
              </a:spcAft>
              <a:buNone/>
              <a:tabLst>
                <a:tab pos="6013795" algn="r"/>
              </a:tabLst>
              <a:defRPr/>
            </a:pPr>
            <a:r>
              <a:rPr lang="en-US" sz="1100" b="1" dirty="0" smtClean="0"/>
              <a:t>Talking Points:</a:t>
            </a:r>
          </a:p>
          <a:p>
            <a:pPr defTabSz="462229">
              <a:spcAft>
                <a:spcPts val="7"/>
              </a:spcAft>
              <a:tabLst>
                <a:tab pos="6013795" algn="r"/>
              </a:tabLst>
              <a:defRPr/>
            </a:pPr>
            <a:r>
              <a:rPr lang="en-US" sz="1100" dirty="0" smtClean="0"/>
              <a:t>Criteria Charts communicate to students exactly what should be included in a specific genre of writing. A four-step development process encourages student participation, understanding, and ownership. </a:t>
            </a:r>
          </a:p>
          <a:p>
            <a:pPr marL="0" indent="0" defTabSz="462229">
              <a:spcAft>
                <a:spcPts val="607"/>
              </a:spcAft>
              <a:buNone/>
              <a:tabLst>
                <a:tab pos="6013795" algn="r"/>
              </a:tabLst>
              <a:defRPr/>
            </a:pPr>
            <a:endParaRPr lang="en-US" sz="1100" b="1" baseline="0" dirty="0" smtClean="0">
              <a:latin typeface="Arial Narrow" pitchFamily="34" charset="0"/>
            </a:endParaRPr>
          </a:p>
          <a:p>
            <a:pPr marL="0" indent="0" algn="l">
              <a:buNone/>
            </a:pPr>
            <a:r>
              <a:rPr lang="en-US" sz="1200" b="1" i="1" dirty="0" smtClean="0"/>
              <a:t>What is the tool for? In what context is it used?</a:t>
            </a:r>
            <a:endParaRPr lang="en-US" sz="1200" i="1" dirty="0" smtClean="0"/>
          </a:p>
          <a:p>
            <a:pPr marL="114300" indent="-114300"/>
            <a:r>
              <a:rPr lang="en-US" sz="1100" dirty="0" smtClean="0"/>
              <a:t>The criteria included on the chart describe the features of a writing genre or assignment on which judgments may be based. For this reason, setting the criteria for assignments precedes developing a rubric. Variations of the criteria become the levels of the rubric. Without first determining the criteria, there is no rubric.</a:t>
            </a:r>
          </a:p>
          <a:p>
            <a:pPr marL="114300" indent="-114300"/>
            <a:r>
              <a:rPr lang="en-US" sz="1100" dirty="0" smtClean="0"/>
              <a:t>Teachers can set the criteria </a:t>
            </a:r>
            <a:r>
              <a:rPr lang="en-US" sz="1100" i="1" dirty="0" smtClean="0"/>
              <a:t>for</a:t>
            </a:r>
            <a:r>
              <a:rPr lang="en-US" sz="1100" dirty="0" smtClean="0"/>
              <a:t> their students or </a:t>
            </a:r>
            <a:r>
              <a:rPr lang="en-US" sz="1100" i="1" dirty="0" smtClean="0"/>
              <a:t>with</a:t>
            </a:r>
            <a:r>
              <a:rPr lang="en-US" sz="1100" dirty="0" smtClean="0"/>
              <a:t> their students. When students are involved, they are more likely to know what is expected because they helped to create those expectations.</a:t>
            </a:r>
            <a:endParaRPr lang="en-US" sz="1100" baseline="0" dirty="0" smtClean="0">
              <a:latin typeface="Arial Narrow" pitchFamily="34" charset="0"/>
            </a:endParaRPr>
          </a:p>
          <a:p>
            <a:pPr defTabSz="462229">
              <a:spcAft>
                <a:spcPts val="607"/>
              </a:spcAft>
              <a:tabLst>
                <a:tab pos="6013795" algn="r"/>
              </a:tabLst>
              <a:defRPr/>
            </a:pPr>
            <a:r>
              <a:rPr lang="en-US" sz="1100" baseline="0" dirty="0" smtClean="0">
                <a:latin typeface="Arial Narrow" pitchFamily="34" charset="0"/>
              </a:rPr>
              <a:t>Take a few minutest to read </a:t>
            </a:r>
            <a:r>
              <a:rPr lang="en-US" sz="1100" i="1" baseline="0" dirty="0" smtClean="0">
                <a:latin typeface="Arial Narrow" pitchFamily="34" charset="0"/>
              </a:rPr>
              <a:t>Handout </a:t>
            </a:r>
            <a:r>
              <a:rPr lang="en-US" sz="1100" i="1" baseline="0" dirty="0" smtClean="0">
                <a:latin typeface="Arial Narrow" pitchFamily="34" charset="0"/>
              </a:rPr>
              <a:t>3.1.2b </a:t>
            </a:r>
            <a:r>
              <a:rPr lang="en-US" sz="1100" i="1" baseline="0" dirty="0" smtClean="0">
                <a:latin typeface="Arial Narrow" pitchFamily="34" charset="0"/>
              </a:rPr>
              <a:t>Criteria Charts: What are they and how do they create them?</a:t>
            </a:r>
          </a:p>
          <a:p>
            <a:pPr marL="0" indent="0" defTabSz="462229">
              <a:spcAft>
                <a:spcPts val="607"/>
              </a:spcAft>
              <a:buNone/>
              <a:tabLst>
                <a:tab pos="6013795" algn="r"/>
              </a:tabLst>
              <a:defRPr/>
            </a:pPr>
            <a:r>
              <a:rPr lang="en-US" sz="1100" i="0" baseline="0" dirty="0" smtClean="0">
                <a:latin typeface="Arial Narrow" pitchFamily="34" charset="0"/>
              </a:rPr>
              <a:t>[field questions if needed]</a:t>
            </a:r>
          </a:p>
          <a:p>
            <a:pPr defTabSz="462229">
              <a:spcAft>
                <a:spcPts val="607"/>
              </a:spcAft>
              <a:tabLst>
                <a:tab pos="6013795" algn="r"/>
              </a:tabLst>
              <a:defRPr/>
            </a:pPr>
            <a:endParaRPr lang="en-US" sz="1100" baseline="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13</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a:t>
            </a:r>
            <a:r>
              <a:rPr lang="en-US" sz="1100" b="1" baseline="0" dirty="0" smtClean="0">
                <a:latin typeface="Arial Narrow" pitchFamily="34" charset="0"/>
              </a:rPr>
              <a:t> Notes:</a:t>
            </a:r>
            <a:endParaRPr lang="en-US" sz="1100" dirty="0" smtClean="0">
              <a:latin typeface="Arial Narrow" pitchFamily="34" charset="0"/>
            </a:endParaRPr>
          </a:p>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Notes/Talking Points:</a:t>
            </a:r>
          </a:p>
          <a:p>
            <a:pPr marL="114300" indent="-114300" defTabSz="462229">
              <a:spcAft>
                <a:spcPts val="607"/>
              </a:spcAft>
              <a:tabLst>
                <a:tab pos="6013795" algn="r"/>
              </a:tabLst>
              <a:defRPr/>
            </a:pPr>
            <a:r>
              <a:rPr lang="en-US" sz="1100" i="0" baseline="0" dirty="0" smtClean="0">
                <a:latin typeface="Arial Narrow" pitchFamily="34" charset="0"/>
              </a:rPr>
              <a:t>Refer to Handout 3.1.2c: “</a:t>
            </a:r>
            <a:r>
              <a:rPr lang="en-US" sz="1100" i="1" baseline="0" dirty="0" smtClean="0">
                <a:latin typeface="Arial Narrow" pitchFamily="34" charset="0"/>
              </a:rPr>
              <a:t>Learning From Student Work: Criteria Chart for Opinion Writing,” </a:t>
            </a:r>
            <a:r>
              <a:rPr lang="en-US" sz="1100" i="0" baseline="0" dirty="0" smtClean="0">
                <a:latin typeface="Arial Narrow" pitchFamily="34" charset="0"/>
              </a:rPr>
              <a:t>which will illustrate how Teresa Pitta and her students developed the criteria chart and how she used it in her assessment and teaching.</a:t>
            </a:r>
          </a:p>
          <a:p>
            <a:pPr defTabSz="462229">
              <a:spcAft>
                <a:spcPts val="607"/>
              </a:spcAft>
              <a:tabLst>
                <a:tab pos="6013795" algn="r"/>
              </a:tabLst>
              <a:defRPr/>
            </a:pPr>
            <a:r>
              <a:rPr lang="en-US" sz="1100" dirty="0" smtClean="0"/>
              <a:t>The lesson example works best for grades 2–5 opinion writing, but provides teachers in higher grades a good example of how to develop criteria charts with students that link genre features and CCSS </a:t>
            </a:r>
            <a:r>
              <a:rPr lang="en-US" sz="1100" dirty="0" smtClean="0"/>
              <a:t>writing </a:t>
            </a:r>
            <a:r>
              <a:rPr lang="en-US" sz="1100" dirty="0" smtClean="0"/>
              <a:t>standards.</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b="0" dirty="0" smtClean="0"/>
              <a:t>In the Grade 5 Example (Handout 3.1.2c), </a:t>
            </a:r>
            <a:r>
              <a:rPr lang="en-US" sz="1100" dirty="0" smtClean="0"/>
              <a:t>Teresa provides scaffolds to support her 5th-grade reading intervention students through a series of opinion writing lessons that address the Writing Opinion Text Type </a:t>
            </a:r>
            <a:r>
              <a:rPr lang="en-US" sz="1100" dirty="0" smtClean="0"/>
              <a:t>standards </a:t>
            </a:r>
            <a:r>
              <a:rPr lang="en-US" sz="1100" dirty="0" smtClean="0"/>
              <a:t>and the salient features of opinion genres. </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dirty="0" smtClean="0"/>
              <a:t>As she increases their knowledge of opinion writing, she and the students develop a criteria chart that is used for writing conferences, discussion, and revision. Teresa also uses the criteria chart to annotate samples of student writing that illustrate the lesson sequence. </a:t>
            </a:r>
          </a:p>
          <a:p>
            <a:pPr defTabSz="462229">
              <a:spcAft>
                <a:spcPts val="607"/>
              </a:spcAft>
              <a:tabLst>
                <a:tab pos="6013795" algn="r"/>
              </a:tabLst>
              <a:defRPr/>
            </a:pPr>
            <a:endParaRPr lang="en-US" sz="1100" dirty="0" smtClean="0"/>
          </a:p>
          <a:p>
            <a:pPr marL="0" indent="0" defTabSz="462229">
              <a:spcAft>
                <a:spcPts val="607"/>
              </a:spcAft>
              <a:buNone/>
              <a:tabLst>
                <a:tab pos="6013795" algn="r"/>
              </a:tabLst>
              <a:defRPr/>
            </a:pPr>
            <a:endParaRPr lang="en-US" sz="110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14</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a:buNone/>
            </a:pPr>
            <a:endParaRPr lang="en-US" sz="1100" b="0" i="0" dirty="0" smtClean="0"/>
          </a:p>
          <a:p>
            <a:pPr marL="0" indent="0">
              <a:buNone/>
            </a:pPr>
            <a:r>
              <a:rPr lang="en-US" sz="1100" b="1" i="0" dirty="0" smtClean="0"/>
              <a:t>Facilitator Notes:</a:t>
            </a:r>
          </a:p>
          <a:p>
            <a:pPr marL="114300" indent="-114300"/>
            <a:r>
              <a:rPr lang="en-US" sz="1100" b="0" i="0" dirty="0" smtClean="0"/>
              <a:t>Refer </a:t>
            </a:r>
            <a:r>
              <a:rPr lang="en-US" sz="1100" b="0" i="0" baseline="0" dirty="0" smtClean="0"/>
              <a:t>participants to slide and their copy of the </a:t>
            </a:r>
            <a:r>
              <a:rPr lang="en-US" sz="1100" b="0" i="1" baseline="0" dirty="0" smtClean="0"/>
              <a:t>CA CCSS for ELA/Literacy </a:t>
            </a:r>
            <a:r>
              <a:rPr lang="en-US" sz="1100" b="0" i="0" baseline="0" dirty="0" smtClean="0"/>
              <a:t>for context.</a:t>
            </a:r>
          </a:p>
          <a:p>
            <a:pPr marL="0" indent="0">
              <a:buNone/>
            </a:pPr>
            <a:r>
              <a:rPr lang="en-US" sz="1100" b="0" i="0" baseline="0" dirty="0" smtClean="0"/>
              <a:t>[review slide]</a:t>
            </a:r>
          </a:p>
          <a:p>
            <a:pPr marL="0" indent="0">
              <a:buNone/>
            </a:pPr>
            <a:endParaRPr lang="en-US" sz="1100" b="1" i="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15</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indent="0">
              <a:buNone/>
            </a:pPr>
            <a:endParaRPr lang="en-US" sz="1200" b="1" i="0" dirty="0" smtClean="0"/>
          </a:p>
          <a:p>
            <a:pPr marL="0" indent="0">
              <a:buNone/>
            </a:pPr>
            <a:r>
              <a:rPr lang="en-US" sz="1200" b="1" i="0" dirty="0" smtClean="0"/>
              <a:t>Talking </a:t>
            </a:r>
            <a:r>
              <a:rPr lang="en-US" sz="1200" b="1" i="0" dirty="0" smtClean="0"/>
              <a:t>Points: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200" dirty="0" smtClean="0"/>
              <a:t>We will</a:t>
            </a:r>
            <a:r>
              <a:rPr lang="en-US" sz="1200" baseline="0" dirty="0" smtClean="0"/>
              <a:t> now take a look at</a:t>
            </a:r>
            <a:r>
              <a:rPr lang="en-US" sz="1200" dirty="0" smtClean="0"/>
              <a:t> a </a:t>
            </a:r>
            <a:r>
              <a:rPr lang="en-US" sz="1200" b="0" i="0" dirty="0" smtClean="0"/>
              <a:t>5th-grade criteria chart (Handout 3.1.2c) to see how the teacher annotated and learned from the writing of three of her students.</a:t>
            </a:r>
            <a:endParaRPr lang="en-US" sz="1200" dirty="0" smtClean="0"/>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200" baseline="0" dirty="0" smtClean="0"/>
              <a:t>Now, take some time to review </a:t>
            </a:r>
            <a:r>
              <a:rPr lang="en-US" sz="1200" i="1" baseline="0" dirty="0" smtClean="0">
                <a:latin typeface="Arial Narrow" pitchFamily="34" charset="0"/>
              </a:rPr>
              <a:t>Handout 3.1.2c Learning From Student Work: Criteria Chart for Opinion Writing. </a:t>
            </a:r>
            <a:r>
              <a:rPr lang="en-US" sz="1200" i="0" baseline="0" dirty="0" smtClean="0">
                <a:latin typeface="Arial Narrow" pitchFamily="34" charset="0"/>
              </a:rPr>
              <a:t>Note </a:t>
            </a:r>
            <a:r>
              <a:rPr lang="en-US" sz="1200" i="0" baseline="0" dirty="0" smtClean="0">
                <a:latin typeface="Arial Narrow" pitchFamily="34" charset="0"/>
              </a:rPr>
              <a:t>that:</a:t>
            </a:r>
          </a:p>
          <a:p>
            <a:pPr marL="114300" marR="0" indent="-114300" algn="l" defTabSz="457200" rtl="0" eaLnBrk="1" fontAlgn="auto" latinLnBrk="0" hangingPunct="1">
              <a:lnSpc>
                <a:spcPct val="100000"/>
              </a:lnSpc>
              <a:spcBef>
                <a:spcPts val="0"/>
              </a:spcBef>
              <a:spcAft>
                <a:spcPts val="600"/>
              </a:spcAft>
              <a:buClrTx/>
              <a:buSzTx/>
              <a:buFont typeface="Wingdings" pitchFamily="2" charset="2"/>
              <a:buChar char="Ø"/>
              <a:tabLst>
                <a:tab pos="5948363" algn="r"/>
              </a:tabLst>
              <a:defRPr/>
            </a:pPr>
            <a:r>
              <a:rPr lang="en-US" sz="1200" i="0" baseline="0" dirty="0" smtClean="0">
                <a:latin typeface="Arial Narrow" pitchFamily="34" charset="0"/>
              </a:rPr>
              <a:t> </a:t>
            </a:r>
            <a:r>
              <a:rPr lang="en-US" sz="1200" dirty="0" smtClean="0"/>
              <a:t>First </a:t>
            </a:r>
            <a:r>
              <a:rPr lang="en-US" sz="1200" dirty="0" smtClean="0"/>
              <a:t>page draws on the 5th-grade CCSS opinion text type and purpose writing standards on the left-hand side.</a:t>
            </a:r>
          </a:p>
          <a:p>
            <a:pPr marL="338138" indent="-231775">
              <a:spcBef>
                <a:spcPts val="624"/>
              </a:spcBef>
              <a:buFont typeface="Wingdings" pitchFamily="2" charset="2"/>
              <a:buChar char="Ø"/>
            </a:pPr>
            <a:r>
              <a:rPr lang="en-US" sz="1200" dirty="0" smtClean="0"/>
              <a:t>Right-hand side of chart uses teacher and student language from classroom discussions and genre feature analyses of opinion writing. </a:t>
            </a:r>
          </a:p>
          <a:p>
            <a:pPr marL="338138" indent="-231775">
              <a:spcBef>
                <a:spcPts val="624"/>
              </a:spcBef>
              <a:buFont typeface="Wingdings" pitchFamily="2" charset="2"/>
              <a:buChar char="Ø"/>
            </a:pPr>
            <a:r>
              <a:rPr lang="en-US" sz="1200" dirty="0" smtClean="0"/>
              <a:t>Annotations describe what the writer has learned and what the instructional next steps are for that student. The annotations serve as a guide to what the focus of a writing conference with the student will include. </a:t>
            </a:r>
          </a:p>
          <a:p>
            <a:pPr marL="338138" indent="-231775">
              <a:spcBef>
                <a:spcPts val="624"/>
              </a:spcBef>
              <a:buFont typeface="Wingdings" pitchFamily="2" charset="2"/>
              <a:buChar char="Ø"/>
            </a:pPr>
            <a:r>
              <a:rPr lang="en-US" sz="1200" dirty="0" smtClean="0"/>
              <a:t>Discussions with students point toward CCSS argument writing standards for grade six and seven — counterarguments and conclusions that follow from the arguments and reiterate the stance.</a:t>
            </a:r>
          </a:p>
          <a:p>
            <a:pPr marL="338138" indent="-231775">
              <a:spcBef>
                <a:spcPts val="624"/>
              </a:spcBef>
              <a:buFont typeface="Wingdings" pitchFamily="2" charset="2"/>
              <a:buChar char="Ø"/>
            </a:pPr>
            <a:endParaRPr lang="en-US" sz="1200" i="0" baseline="0" dirty="0" smtClean="0">
              <a:latin typeface="Arial Narrow"/>
            </a:endParaRPr>
          </a:p>
          <a:p>
            <a:pPr marL="0" indent="0">
              <a:buFont typeface="Wingdings" pitchFamily="2" charset="2"/>
              <a:buNone/>
            </a:pPr>
            <a:r>
              <a:rPr lang="en-US" sz="1200" baseline="0" dirty="0" smtClean="0"/>
              <a:t>[give participants time to raise questions, make connections, </a:t>
            </a:r>
            <a:r>
              <a:rPr lang="en-US" sz="1200" baseline="0" dirty="0" err="1" smtClean="0"/>
              <a:t>etc</a:t>
            </a:r>
            <a:r>
              <a:rPr lang="en-US" sz="1200" baseline="0" dirty="0" smtClean="0"/>
              <a:t>]</a:t>
            </a:r>
          </a:p>
          <a:p>
            <a:pPr marL="0" indent="0">
              <a:buFont typeface="Wingdings" pitchFamily="2" charset="2"/>
              <a:buNone/>
            </a:pPr>
            <a:endParaRPr lang="en-US" sz="1200" dirty="0" smtClean="0"/>
          </a:p>
          <a:p>
            <a:pPr marL="114300" indent="-114300"/>
            <a:r>
              <a:rPr lang="en-US" sz="1200" b="0" i="0" dirty="0" smtClean="0"/>
              <a:t>I</a:t>
            </a:r>
            <a:r>
              <a:rPr lang="en-US" sz="1200" b="0" i="0" baseline="0" dirty="0" smtClean="0"/>
              <a:t>f you want to review, use, or adapt the complete lesson, </a:t>
            </a:r>
            <a:r>
              <a:rPr lang="en-US" sz="1200" b="0" i="1" u="none" dirty="0" smtClean="0"/>
              <a:t>Opinion Writing: Building Skills Through Discussion, Reading, and Writing,</a:t>
            </a:r>
            <a:r>
              <a:rPr lang="en-US" sz="1200" b="0" i="0" u="none" baseline="0" dirty="0" smtClean="0"/>
              <a:t> you will find the online links at the end of this unit.</a:t>
            </a:r>
          </a:p>
          <a:p>
            <a:pPr marL="0" indent="0">
              <a:buNone/>
            </a:pPr>
            <a:r>
              <a:rPr lang="en-US" sz="1200" b="0" i="0" u="none" baseline="0" dirty="0" smtClean="0"/>
              <a:t>[Or you can display the link in </a:t>
            </a:r>
            <a:r>
              <a:rPr lang="en-US" sz="1400" b="0" i="0" u="none" strike="noStrike" kern="1200" baseline="0" dirty="0" smtClean="0">
                <a:solidFill>
                  <a:schemeClr val="tx1"/>
                </a:solidFill>
                <a:latin typeface="Arial Narrow"/>
                <a:ea typeface="+mn-ea"/>
                <a:cs typeface="Arial Narrow"/>
              </a:rPr>
              <a:t>Handout </a:t>
            </a:r>
            <a:r>
              <a:rPr lang="en-US" sz="1400" b="0" i="0" u="none" strike="noStrike" kern="1200" baseline="0" dirty="0" smtClean="0">
                <a:solidFill>
                  <a:schemeClr val="tx1"/>
                </a:solidFill>
                <a:latin typeface="Arial Narrow"/>
                <a:ea typeface="+mn-ea"/>
                <a:cs typeface="Arial Narrow"/>
              </a:rPr>
              <a:t>3.3b: </a:t>
            </a:r>
            <a:r>
              <a:rPr lang="en-US" sz="1400" b="0" i="1" u="none" strike="noStrike" kern="1200" baseline="0" dirty="0" smtClean="0">
                <a:solidFill>
                  <a:schemeClr val="tx1"/>
                </a:solidFill>
                <a:latin typeface="Arial Narrow"/>
                <a:ea typeface="+mn-ea"/>
                <a:cs typeface="Arial Narrow"/>
              </a:rPr>
              <a:t>Learning From and Adapting CCSS-Informed Lessons.]</a:t>
            </a:r>
          </a:p>
          <a:p>
            <a:endParaRPr lang="en-US" sz="1200" b="0" i="0" u="none" dirty="0" smtClean="0"/>
          </a:p>
          <a:p>
            <a:pPr marL="0" indent="0" defTabSz="462229">
              <a:spcAft>
                <a:spcPts val="607"/>
              </a:spcAft>
              <a:buNone/>
              <a:tabLst>
                <a:tab pos="6013795" algn="r"/>
              </a:tabLst>
              <a:defRPr/>
            </a:pPr>
            <a:endParaRPr lang="en-US" sz="1200" b="0" i="0" dirty="0" smtClean="0">
              <a:latin typeface="Arial Narrow" pitchFamily="34" charset="0"/>
            </a:endParaRPr>
          </a:p>
          <a:p>
            <a:pPr marL="0" indent="0">
              <a:buNone/>
            </a:pP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16</a:t>
            </a:fld>
            <a:endParaRPr lang="en-US" dirty="0"/>
          </a:p>
        </p:txBody>
      </p:sp>
    </p:spTree>
    <p:extLst>
      <p:ext uri="{BB962C8B-B14F-4D97-AF65-F5344CB8AC3E}">
        <p14:creationId xmlns:p14="http://schemas.microsoft.com/office/powerpoint/2010/main" val="36728204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b="1"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defTabSz="462229">
              <a:spcAft>
                <a:spcPts val="607"/>
              </a:spcAft>
              <a:tabLst>
                <a:tab pos="6013795" algn="r"/>
              </a:tabLst>
              <a:defRPr/>
            </a:pPr>
            <a:r>
              <a:rPr lang="en-US" sz="1100" baseline="0" dirty="0" smtClean="0">
                <a:latin typeface="Arial Narrow" pitchFamily="34" charset="0"/>
              </a:rPr>
              <a:t>Refer to </a:t>
            </a:r>
            <a:r>
              <a:rPr lang="en-US" sz="1100" i="0" dirty="0" smtClean="0"/>
              <a:t>Handout 3.1.2d </a:t>
            </a:r>
            <a:r>
              <a:rPr lang="en-US" sz="1100" i="1" dirty="0" smtClean="0"/>
              <a:t>“Learning from Student Work: Writing</a:t>
            </a:r>
            <a:r>
              <a:rPr lang="en-US" sz="1100" i="1" baseline="0" dirty="0" smtClean="0"/>
              <a:t> an Editorial”</a:t>
            </a:r>
            <a:r>
              <a:rPr lang="en-US" sz="1100" i="1" dirty="0" smtClean="0"/>
              <a:t> </a:t>
            </a:r>
            <a:r>
              <a:rPr lang="en-US" sz="1100" dirty="0" smtClean="0"/>
              <a:t>and take a look at the assessment tools on the first and second pages. This assessment tool blends aspects of trait rubrics and criteria charts.</a:t>
            </a:r>
          </a:p>
          <a:p>
            <a:pPr defTabSz="462229">
              <a:spcAft>
                <a:spcPts val="607"/>
              </a:spcAft>
              <a:tabLst>
                <a:tab pos="6013795" algn="r"/>
              </a:tabLst>
              <a:defRPr/>
            </a:pPr>
            <a:r>
              <a:rPr lang="en-US" sz="1100" dirty="0" smtClean="0"/>
              <a:t>In this example, a teacher uses an editorial rubric, as an extension to a criteria chart, for annotation and assessment of her 7th-grade students’ writing. </a:t>
            </a:r>
          </a:p>
          <a:p>
            <a:pPr marL="114300" indent="-114300"/>
            <a:r>
              <a:rPr lang="en-US" sz="1100" dirty="0" smtClean="0"/>
              <a:t>The</a:t>
            </a:r>
            <a:r>
              <a:rPr lang="en-US" sz="1100" baseline="0" dirty="0" smtClean="0"/>
              <a:t> f</a:t>
            </a:r>
            <a:r>
              <a:rPr lang="en-US" sz="1100" dirty="0" smtClean="0"/>
              <a:t>irst page contains a criteria tool developed with and for students that links features of the genre to the writing assignment. This page details what the students need to attend to when they write, as well as specific content that students need to include in their editorials. This information can be used as a formative assessment for progress on student rough drafts.</a:t>
            </a:r>
          </a:p>
          <a:p>
            <a:pPr marL="114300" indent="-114300"/>
            <a:r>
              <a:rPr lang="en-US" sz="1100" dirty="0" smtClean="0"/>
              <a:t>The second page contains a traits rubric specifically developed by the school to assess the writing of editorials. This rubric is used to evaluate the final draft.</a:t>
            </a:r>
          </a:p>
          <a:p>
            <a:pPr marL="0" indent="0">
              <a:buNone/>
            </a:pPr>
            <a:r>
              <a:rPr lang="en-US" sz="1100" dirty="0" smtClean="0"/>
              <a:t> </a:t>
            </a:r>
          </a:p>
          <a:p>
            <a:pPr defTabSz="462229">
              <a:spcAft>
                <a:spcPts val="607"/>
              </a:spcAft>
              <a:tabLst>
                <a:tab pos="6013795" algn="r"/>
              </a:tabLst>
              <a:defRPr/>
            </a:pPr>
            <a:endParaRPr lang="en-US" sz="1100" dirty="0" smtClean="0"/>
          </a:p>
          <a:p>
            <a:pPr marL="117475" indent="0" defTabSz="462229">
              <a:spcAft>
                <a:spcPts val="607"/>
              </a:spcAft>
              <a:buNone/>
              <a:tabLst>
                <a:tab pos="6013795" algn="r"/>
              </a:tabLst>
              <a:defRPr/>
            </a:pPr>
            <a:endParaRPr lang="en-US" sz="1100" dirty="0" smtClean="0">
              <a:latin typeface="Arial Narrow" pitchFamily="34" charset="0"/>
            </a:endParaRPr>
          </a:p>
          <a:p>
            <a:pPr marL="117475" indent="0" defTabSz="462229">
              <a:spcAft>
                <a:spcPts val="607"/>
              </a:spcAft>
              <a:buNone/>
              <a:tabLst>
                <a:tab pos="6013795" algn="r"/>
              </a:tabLst>
              <a:defRPr/>
            </a:pPr>
            <a:endParaRPr lang="en-US" sz="1100" dirty="0" smtClean="0">
              <a:latin typeface="Arial Narrow" pitchFamily="34" charset="0"/>
            </a:endParaRPr>
          </a:p>
          <a:p>
            <a:pPr marL="117475"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17</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Points:</a:t>
            </a:r>
          </a:p>
          <a:p>
            <a:pPr defTabSz="462229">
              <a:spcAft>
                <a:spcPts val="607"/>
              </a:spcAft>
              <a:tabLst>
                <a:tab pos="6013795" algn="r"/>
              </a:tabLst>
              <a:defRPr/>
            </a:pPr>
            <a:r>
              <a:rPr lang="en-US" sz="1150" b="0" i="0" kern="1200" dirty="0" smtClean="0">
                <a:solidFill>
                  <a:schemeClr val="tx1"/>
                </a:solidFill>
                <a:effectLst/>
                <a:latin typeface="Arial Narrow"/>
                <a:ea typeface="+mn-ea"/>
                <a:cs typeface="Arial Narrow"/>
              </a:rPr>
              <a:t>The lesson example below works best for grades 6–12 informative/explanatory writing, but provides teachers in lower grades a good example of how to link criteria charts to writing rubrics, connecting genre features and CCSS </a:t>
            </a:r>
            <a:r>
              <a:rPr lang="en-US" sz="1150" b="0" i="0" kern="1200" dirty="0" smtClean="0">
                <a:solidFill>
                  <a:schemeClr val="tx1"/>
                </a:solidFill>
                <a:effectLst/>
                <a:latin typeface="Arial Narrow"/>
                <a:ea typeface="+mn-ea"/>
                <a:cs typeface="Arial Narrow"/>
              </a:rPr>
              <a:t>writing </a:t>
            </a:r>
            <a:r>
              <a:rPr lang="en-US" sz="1150" b="0" i="0" kern="1200" dirty="0" smtClean="0">
                <a:solidFill>
                  <a:schemeClr val="tx1"/>
                </a:solidFill>
                <a:effectLst/>
                <a:latin typeface="Arial Narrow"/>
                <a:ea typeface="+mn-ea"/>
                <a:cs typeface="Arial Narrow"/>
              </a:rPr>
              <a:t>standards.</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b="0" dirty="0" smtClean="0"/>
              <a:t>Grade 7 Example: </a:t>
            </a:r>
            <a:r>
              <a:rPr lang="en-US" sz="1100" dirty="0" smtClean="0"/>
              <a:t>Liz Harrington's </a:t>
            </a:r>
            <a:r>
              <a:rPr lang="en-US" sz="1100" dirty="0" err="1" smtClean="0"/>
              <a:t>Upstander</a:t>
            </a:r>
            <a:r>
              <a:rPr lang="en-US" sz="1100" dirty="0" smtClean="0"/>
              <a:t>, Not Bystander </a:t>
            </a:r>
            <a:r>
              <a:rPr lang="en-US" sz="1100" i="1" dirty="0" smtClean="0"/>
              <a:t>Lesson Planning Template </a:t>
            </a:r>
            <a:r>
              <a:rPr lang="en-US" sz="1100" dirty="0" smtClean="0"/>
              <a:t>in Unit 2 provides the writing prompt she adapted for her </a:t>
            </a:r>
            <a:r>
              <a:rPr lang="en-US" sz="1100" dirty="0" smtClean="0"/>
              <a:t>7</a:t>
            </a:r>
            <a:r>
              <a:rPr lang="en-US" sz="1100" baseline="30000" dirty="0" smtClean="0"/>
              <a:t>th</a:t>
            </a:r>
            <a:r>
              <a:rPr lang="en-US" sz="1100" dirty="0" smtClean="0"/>
              <a:t>-grade </a:t>
            </a:r>
            <a:r>
              <a:rPr lang="en-US" sz="1100" dirty="0" smtClean="0"/>
              <a:t>students. During their study of genre examples — editorials from the </a:t>
            </a:r>
            <a:r>
              <a:rPr lang="en-US" sz="1100" i="1" dirty="0" smtClean="0"/>
              <a:t>Los Angeles Times </a:t>
            </a:r>
            <a:r>
              <a:rPr lang="en-US" sz="1100" dirty="0" smtClean="0"/>
              <a:t>— Liz and the students discovered that while the purpose of an editorial is to make a claim about a problem or issue, the bulk of the text tends to be more informative than argument.  </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dirty="0" smtClean="0"/>
              <a:t>As you review </a:t>
            </a:r>
            <a:r>
              <a:rPr lang="en-US" sz="1100" i="1" dirty="0" smtClean="0"/>
              <a:t>Learning from Student Work:</a:t>
            </a:r>
            <a:r>
              <a:rPr lang="en-US" sz="1100" i="1" baseline="0" dirty="0" smtClean="0"/>
              <a:t> Writing an Editorial (</a:t>
            </a:r>
            <a:r>
              <a:rPr lang="en-US" sz="1100" dirty="0" smtClean="0"/>
              <a:t>Handout 3.1.2d)</a:t>
            </a:r>
            <a:r>
              <a:rPr lang="en-US" sz="1100" i="1" dirty="0" smtClean="0"/>
              <a:t>, </a:t>
            </a:r>
            <a:r>
              <a:rPr lang="en-US" sz="1100" dirty="0" smtClean="0"/>
              <a:t>note in the “Process” section</a:t>
            </a:r>
            <a:r>
              <a:rPr lang="en-US" sz="1100" i="1" dirty="0" smtClean="0"/>
              <a:t> </a:t>
            </a:r>
            <a:r>
              <a:rPr lang="en-US" sz="1100" dirty="0" smtClean="0"/>
              <a:t>how many times Liz reminds the students to explain rather than argue.</a:t>
            </a:r>
          </a:p>
          <a:p>
            <a:pPr defTabSz="462229">
              <a:spcAft>
                <a:spcPts val="607"/>
              </a:spcAft>
              <a:tabLst>
                <a:tab pos="6013795" algn="r"/>
              </a:tabLst>
              <a:defRPr/>
            </a:pPr>
            <a:endParaRPr lang="en-US" sz="1100" baseline="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18</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r>
              <a:rPr lang="en-US" sz="1100" b="1" baseline="0" dirty="0" smtClean="0">
                <a:latin typeface="Arial Narrow" pitchFamily="34" charset="0"/>
              </a:rPr>
              <a:t>:</a:t>
            </a:r>
            <a:endParaRPr lang="en-US" sz="1100" b="0" i="0" dirty="0" smtClean="0"/>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dirty="0" smtClean="0"/>
              <a:t>Review content</a:t>
            </a:r>
            <a:r>
              <a:rPr lang="en-US" sz="1100" baseline="0" dirty="0" smtClean="0"/>
              <a:t> on slide, compare it to </a:t>
            </a:r>
            <a:r>
              <a:rPr lang="en-US" sz="1100" i="0" dirty="0" smtClean="0"/>
              <a:t>Handout </a:t>
            </a:r>
            <a:r>
              <a:rPr lang="en-US" sz="1100" i="0" dirty="0" smtClean="0"/>
              <a:t>3.1.2d: </a:t>
            </a:r>
            <a:r>
              <a:rPr lang="en-US" sz="1100" i="1" dirty="0" smtClean="0"/>
              <a:t>Learning from Student Work: Writing</a:t>
            </a:r>
            <a:r>
              <a:rPr lang="en-US" sz="1100" i="1" baseline="0" dirty="0" smtClean="0"/>
              <a:t> an Editorial</a:t>
            </a:r>
            <a:r>
              <a:rPr lang="en-US" sz="1100" baseline="0" dirty="0" smtClean="0"/>
              <a:t>, and give participants time to raise questions, make connections, etc.</a:t>
            </a:r>
            <a:endParaRPr lang="en-US" sz="1100" dirty="0" smtClean="0"/>
          </a:p>
          <a:p>
            <a:pPr defTabSz="462229">
              <a:spcAft>
                <a:spcPts val="607"/>
              </a:spcAft>
              <a:tabLst>
                <a:tab pos="6013795" algn="r"/>
              </a:tabLst>
              <a:defRPr/>
            </a:pPr>
            <a:r>
              <a:rPr lang="en-US" sz="1100" b="0" i="0" dirty="0" smtClean="0"/>
              <a:t>Refer to the criteria chart, assignment, and editorial rubric and discuss how the teacher annotated and learned from the writing of three of her students.</a:t>
            </a:r>
          </a:p>
          <a:p>
            <a:pPr defTabSz="462229">
              <a:spcAft>
                <a:spcPts val="607"/>
              </a:spcAft>
              <a:tabLst>
                <a:tab pos="6013795" algn="r"/>
              </a:tabLst>
              <a:defRPr/>
            </a:pPr>
            <a:r>
              <a:rPr lang="en-US" sz="1100" b="0" i="0" dirty="0" smtClean="0"/>
              <a:t>Let</a:t>
            </a:r>
            <a:r>
              <a:rPr lang="en-US" sz="1100" b="0" i="0" baseline="0" dirty="0" smtClean="0"/>
              <a:t> participants know that if they want to review, use, or adapt the lesson</a:t>
            </a:r>
            <a:r>
              <a:rPr lang="en-US" sz="1100" b="0" i="1" u="none" dirty="0" smtClean="0"/>
              <a:t>,</a:t>
            </a:r>
            <a:r>
              <a:rPr lang="en-US" sz="1100" b="0" i="0" u="none" baseline="0" dirty="0" smtClean="0"/>
              <a:t> they can return to the </a:t>
            </a:r>
            <a:r>
              <a:rPr lang="en-US" sz="1100" b="0" i="1" u="none" baseline="0" dirty="0" smtClean="0"/>
              <a:t>Lesson Planning Template </a:t>
            </a:r>
            <a:r>
              <a:rPr lang="en-US" sz="1100" b="0" i="0" u="none" baseline="0" dirty="0" smtClean="0"/>
              <a:t>in Unit 2 (Middle School)</a:t>
            </a:r>
          </a:p>
          <a:p>
            <a:pPr marL="0" indent="0" defTabSz="462229">
              <a:spcAft>
                <a:spcPts val="607"/>
              </a:spcAft>
              <a:buNone/>
              <a:tabLst>
                <a:tab pos="6013795" algn="r"/>
              </a:tabLst>
              <a:defRPr/>
            </a:pPr>
            <a:endParaRPr lang="en-US" sz="1100" baseline="0" dirty="0" smtClean="0">
              <a:latin typeface="Arial Narrow" pitchFamily="34" charset="0"/>
            </a:endParaRPr>
          </a:p>
          <a:p>
            <a:pPr marL="0" indent="0" defTabSz="462229">
              <a:spcAft>
                <a:spcPts val="607"/>
              </a:spcAft>
              <a:buNone/>
              <a:tabLst>
                <a:tab pos="6013795" algn="r"/>
              </a:tabLst>
              <a:defRPr/>
            </a:pPr>
            <a:endParaRPr lang="en-US" sz="1100" dirty="0" smtClean="0">
              <a:latin typeface="Arial Narrow" pitchFamily="34" charset="0"/>
            </a:endParaRPr>
          </a:p>
          <a:p>
            <a:pPr defTabSz="462229">
              <a:spcAft>
                <a:spcPts val="607"/>
              </a:spcAft>
              <a:tabLst>
                <a:tab pos="6013795" algn="r"/>
              </a:tabLst>
              <a:defRPr/>
            </a:pPr>
            <a:endParaRPr lang="en-US" sz="1100" i="1"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19</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487363"/>
            <a:ext cx="4648200" cy="3486150"/>
          </a:xfrm>
        </p:spPr>
      </p:sp>
      <p:sp>
        <p:nvSpPr>
          <p:cNvPr id="3" name="Notes Placeholder 2"/>
          <p:cNvSpPr>
            <a:spLocks noGrp="1"/>
          </p:cNvSpPr>
          <p:nvPr>
            <p:ph type="body" idx="1"/>
          </p:nvPr>
        </p:nvSpPr>
        <p:spPr>
          <a:xfrm>
            <a:off x="368893" y="4192970"/>
            <a:ext cx="6148219" cy="4689187"/>
          </a:xfrm>
        </p:spPr>
        <p:txBody>
          <a:bodyPr>
            <a:normAutofit/>
          </a:bodyPr>
          <a:lstStyle/>
          <a:p>
            <a:pPr marL="0" indent="0" defTabSz="462229">
              <a:spcAft>
                <a:spcPts val="607"/>
              </a:spcAft>
              <a:buNone/>
              <a:tabLst>
                <a:tab pos="6013795" algn="r"/>
              </a:tabLst>
              <a:defRPr/>
            </a:pPr>
            <a:endParaRPr lang="en-US" sz="1100" dirty="0" smtClean="0">
              <a:latin typeface="Arial Narrow" pitchFamily="34" charset="0"/>
              <a:cs typeface="Arial" pitchFamily="34" charset="0"/>
            </a:endParaRPr>
          </a:p>
          <a:p>
            <a:pPr marL="0" indent="0" defTabSz="462229">
              <a:spcAft>
                <a:spcPts val="607"/>
              </a:spcAft>
              <a:buNone/>
              <a:tabLst>
                <a:tab pos="6013795" algn="r"/>
              </a:tabLst>
              <a:defRPr/>
            </a:pPr>
            <a:r>
              <a:rPr lang="en-US" sz="1100" b="1" dirty="0" smtClean="0">
                <a:latin typeface="Arial Narrow" pitchFamily="34" charset="0"/>
                <a:cs typeface="Arial" pitchFamily="34" charset="0"/>
              </a:rPr>
              <a:t>Talking</a:t>
            </a:r>
            <a:r>
              <a:rPr lang="en-US" sz="1100" b="1" baseline="0" dirty="0" smtClean="0">
                <a:latin typeface="Arial Narrow" pitchFamily="34" charset="0"/>
                <a:cs typeface="Arial" pitchFamily="34" charset="0"/>
              </a:rPr>
              <a:t> Points:</a:t>
            </a:r>
          </a:p>
          <a:p>
            <a:pPr defTabSz="462229">
              <a:spcAft>
                <a:spcPts val="607"/>
              </a:spcAft>
              <a:tabLst>
                <a:tab pos="6013795" algn="r"/>
              </a:tabLst>
              <a:defRPr/>
            </a:pPr>
            <a:r>
              <a:rPr lang="en-US" sz="1100" dirty="0" smtClean="0"/>
              <a:t>Units 1 and 2 examined key features of the CCSS for ELA Writing and offered many opportunities to review and observe teachers and students engaged in writing lessons. Unit 3 will focus on evaluating student writing to inform instruction to ensure that students are able to meet the performance expectations of the grade level standards.</a:t>
            </a:r>
          </a:p>
          <a:p>
            <a:pPr marL="0" indent="0">
              <a:spcAft>
                <a:spcPts val="607"/>
              </a:spcAft>
              <a:buNone/>
            </a:pPr>
            <a:r>
              <a:rPr lang="en-US" sz="1100" b="1" dirty="0" smtClean="0"/>
              <a:t>Facilitator Notes:</a:t>
            </a:r>
          </a:p>
          <a:p>
            <a:pPr>
              <a:spcAft>
                <a:spcPts val="607"/>
              </a:spcAft>
            </a:pPr>
            <a:r>
              <a:rPr lang="en-US" sz="1100" dirty="0" smtClean="0"/>
              <a:t>This third</a:t>
            </a:r>
            <a:r>
              <a:rPr lang="en-US" sz="1100" baseline="0" dirty="0" smtClean="0"/>
              <a:t> </a:t>
            </a:r>
            <a:r>
              <a:rPr lang="en-US" sz="1100" dirty="0" smtClean="0"/>
              <a:t>unit of the module will take</a:t>
            </a:r>
            <a:r>
              <a:rPr lang="en-US" sz="1100" baseline="0" dirty="0" smtClean="0"/>
              <a:t> approximately 2.5 </a:t>
            </a:r>
            <a:r>
              <a:rPr lang="en-US" sz="1100" dirty="0" smtClean="0"/>
              <a:t>hours to complete, but can be split into subtopics to accommodate sessions of a shorter duration. Please, see suggestions in the User’s Guide for Presentation Options.</a:t>
            </a:r>
            <a:endParaRPr lang="en-US" sz="1100" b="1" u="sng" dirty="0" smtClean="0"/>
          </a:p>
          <a:p>
            <a:pPr marL="0" indent="0">
              <a:spcAft>
                <a:spcPts val="607"/>
              </a:spcAft>
              <a:buNone/>
            </a:pPr>
            <a:endParaRPr lang="en-US" sz="1100" b="1" u="sng" dirty="0" smtClean="0"/>
          </a:p>
          <a:p>
            <a:pPr marL="0" indent="0">
              <a:spcAft>
                <a:spcPts val="607"/>
              </a:spcAft>
              <a:buNone/>
            </a:pPr>
            <a:r>
              <a:rPr lang="en-US" sz="1100" b="1" u="none" dirty="0" smtClean="0"/>
              <a:t>Organization of Unit 3:</a:t>
            </a:r>
          </a:p>
          <a:p>
            <a:pPr>
              <a:spcAft>
                <a:spcPts val="607"/>
              </a:spcAft>
            </a:pPr>
            <a:r>
              <a:rPr lang="en-US" sz="1100" dirty="0" smtClean="0"/>
              <a:t>Slide 3: Learning Objectives</a:t>
            </a:r>
          </a:p>
          <a:p>
            <a:pPr>
              <a:spcAft>
                <a:spcPts val="607"/>
              </a:spcAft>
            </a:pPr>
            <a:r>
              <a:rPr lang="en-US" sz="1100" dirty="0" smtClean="0"/>
              <a:t>Slides 4–27: Learning</a:t>
            </a:r>
            <a:r>
              <a:rPr lang="en-US" sz="1100" baseline="0" dirty="0" smtClean="0"/>
              <a:t> From Students’ Work</a:t>
            </a:r>
            <a:endParaRPr lang="en-US" sz="1100" dirty="0" smtClean="0"/>
          </a:p>
          <a:p>
            <a:pPr>
              <a:spcAft>
                <a:spcPts val="607"/>
              </a:spcAft>
            </a:pPr>
            <a:r>
              <a:rPr lang="en-US" sz="1100" dirty="0" smtClean="0"/>
              <a:t>Slides 28–41: Assessment as Feedback</a:t>
            </a:r>
          </a:p>
          <a:p>
            <a:pPr>
              <a:spcAft>
                <a:spcPts val="607"/>
              </a:spcAft>
            </a:pPr>
            <a:r>
              <a:rPr lang="en-US" sz="1100" dirty="0" smtClean="0"/>
              <a:t>Slides</a:t>
            </a:r>
            <a:r>
              <a:rPr lang="en-US" sz="1100" baseline="0" dirty="0" smtClean="0"/>
              <a:t> 42</a:t>
            </a:r>
            <a:r>
              <a:rPr lang="en-US" sz="1100" dirty="0" smtClean="0"/>
              <a:t>–</a:t>
            </a:r>
            <a:r>
              <a:rPr lang="en-US" sz="1100" baseline="0" dirty="0" smtClean="0"/>
              <a:t>44</a:t>
            </a:r>
            <a:r>
              <a:rPr lang="en-US" sz="1100" dirty="0" smtClean="0"/>
              <a:t>: Learning</a:t>
            </a:r>
            <a:r>
              <a:rPr lang="en-US" sz="1100" baseline="0" dirty="0" smtClean="0"/>
              <a:t> From and Adapting CCSS-Informed Lessons</a:t>
            </a:r>
            <a:endParaRPr lang="en-US" sz="1100" dirty="0" smtClean="0"/>
          </a:p>
          <a:p>
            <a:pPr>
              <a:spcAft>
                <a:spcPts val="607"/>
              </a:spcAft>
            </a:pPr>
            <a:r>
              <a:rPr lang="en-US" sz="1100" dirty="0" smtClean="0"/>
              <a:t>Slide 45:</a:t>
            </a:r>
            <a:r>
              <a:rPr lang="en-US" sz="1100" baseline="0" dirty="0" smtClean="0"/>
              <a:t> </a:t>
            </a:r>
            <a:r>
              <a:rPr lang="en-US" sz="1100" dirty="0" smtClean="0"/>
              <a:t>Summing</a:t>
            </a:r>
            <a:r>
              <a:rPr lang="en-US" sz="1100" baseline="0" dirty="0" smtClean="0"/>
              <a:t> Up </a:t>
            </a:r>
          </a:p>
          <a:p>
            <a:pPr>
              <a:spcAft>
                <a:spcPts val="607"/>
              </a:spcAft>
            </a:pPr>
            <a:r>
              <a:rPr lang="en-US" sz="1100" baseline="0" dirty="0" smtClean="0"/>
              <a:t>Slide 46: Professional Resources</a:t>
            </a:r>
          </a:p>
          <a:p>
            <a:pPr>
              <a:spcAft>
                <a:spcPts val="607"/>
              </a:spcAft>
            </a:pPr>
            <a:r>
              <a:rPr lang="en-US" sz="1100" baseline="0" dirty="0" smtClean="0"/>
              <a:t>Slide 47: Post-Assessment</a:t>
            </a:r>
            <a:endParaRPr lang="en-US" sz="110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dirty="0" smtClean="0"/>
          </a:p>
          <a:p>
            <a:pPr marL="0" indent="0" defTabSz="462229">
              <a:spcAft>
                <a:spcPts val="607"/>
              </a:spcAft>
              <a:buNone/>
              <a:tabLst>
                <a:tab pos="6013795" algn="r"/>
              </a:tabLst>
              <a:defRPr/>
            </a:pPr>
            <a:endParaRPr lang="en-US" sz="1100" dirty="0">
              <a:latin typeface="Arial Narrow" pitchFamily="34" charset="0"/>
              <a:cs typeface="Arial"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a:buNone/>
            </a:pPr>
            <a:r>
              <a:rPr lang="en-US" sz="1100" b="1" i="0" dirty="0" smtClean="0"/>
              <a:t>Facilitator Notes:</a:t>
            </a:r>
          </a:p>
          <a:p>
            <a:pPr marL="114300" indent="-114300"/>
            <a:r>
              <a:rPr lang="en-US" sz="1100" b="0" i="0" dirty="0" smtClean="0"/>
              <a:t>Refer </a:t>
            </a:r>
            <a:r>
              <a:rPr lang="en-US" sz="1100" b="0" i="0" baseline="0" dirty="0" smtClean="0"/>
              <a:t>participants to slide and their copy of the </a:t>
            </a:r>
            <a:r>
              <a:rPr lang="en-US" sz="1100" b="0" i="1" baseline="0" dirty="0" smtClean="0"/>
              <a:t>CA CCSS for ELA/Literacy </a:t>
            </a:r>
            <a:r>
              <a:rPr lang="en-US" sz="1100" b="0" i="0" baseline="0" dirty="0" smtClean="0"/>
              <a:t>for context.</a:t>
            </a:r>
          </a:p>
          <a:p>
            <a:pPr marL="0" indent="0" defTabSz="462229">
              <a:spcAft>
                <a:spcPts val="607"/>
              </a:spcAft>
              <a:buNone/>
              <a:tabLst>
                <a:tab pos="6013795" algn="r"/>
              </a:tabLst>
              <a:defRPr/>
            </a:pPr>
            <a:endParaRPr lang="en-US" sz="1100" b="1"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defTabSz="462229">
              <a:spcAft>
                <a:spcPts val="607"/>
              </a:spcAft>
              <a:tabLst>
                <a:tab pos="6013795" algn="r"/>
              </a:tabLst>
              <a:defRPr/>
            </a:pPr>
            <a:r>
              <a:rPr lang="en-US" sz="1100" baseline="0" dirty="0" smtClean="0">
                <a:latin typeface="Arial Narrow" pitchFamily="34" charset="0"/>
              </a:rPr>
              <a:t>Review content on slide and compare to slide 21 (toggle back and forth to compare genre features and standards for argument writing, or refer to hard copy of standards).</a:t>
            </a:r>
          </a:p>
          <a:p>
            <a:pPr defTabSz="462229">
              <a:spcAft>
                <a:spcPts val="607"/>
              </a:spcAft>
              <a:tabLst>
                <a:tab pos="6013795" algn="r"/>
              </a:tabLst>
              <a:defRPr/>
            </a:pPr>
            <a:r>
              <a:rPr lang="en-US" sz="1100" baseline="0" dirty="0" smtClean="0">
                <a:latin typeface="Arial Narrow" pitchFamily="34" charset="0"/>
              </a:rPr>
              <a:t>Discuss how the teacher connected genre features and essential argument standards.</a:t>
            </a:r>
            <a:endParaRPr lang="en-US" sz="1100" b="1"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20</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r>
              <a:rPr lang="en-US" sz="1100" b="1" baseline="0" dirty="0" smtClean="0">
                <a:latin typeface="Arial Narrow" pitchFamily="34" charset="0"/>
              </a:rPr>
              <a:t>:</a:t>
            </a:r>
          </a:p>
          <a:p>
            <a:pPr defTabSz="462229">
              <a:spcAft>
                <a:spcPts val="607"/>
              </a:spcAft>
              <a:tabLst>
                <a:tab pos="6013795" algn="r"/>
              </a:tabLst>
              <a:defRPr/>
            </a:pPr>
            <a:r>
              <a:rPr lang="en-US" sz="1100" baseline="0" dirty="0" smtClean="0">
                <a:latin typeface="Arial Narrow" pitchFamily="34" charset="0"/>
              </a:rPr>
              <a:t>Review content on slide and compare to slide 20 (toggle back and forth to compare genre features and standards for argument writing, or refer to hard copy of standards).</a:t>
            </a:r>
          </a:p>
          <a:p>
            <a:pPr defTabSz="462229">
              <a:spcAft>
                <a:spcPts val="607"/>
              </a:spcAft>
              <a:tabLst>
                <a:tab pos="6013795" algn="r"/>
              </a:tabLst>
              <a:defRPr/>
            </a:pPr>
            <a:r>
              <a:rPr lang="en-US" sz="1100" baseline="0" dirty="0" smtClean="0">
                <a:latin typeface="Arial Narrow" pitchFamily="34" charset="0"/>
              </a:rPr>
              <a:t>Discuss how the teacher connected genre features and the essential standards for argument writing.</a:t>
            </a:r>
          </a:p>
          <a:p>
            <a:pPr defTabSz="462229">
              <a:spcAft>
                <a:spcPts val="607"/>
              </a:spcAft>
              <a:tabLst>
                <a:tab pos="6013795" algn="r"/>
              </a:tabLst>
              <a:defRPr/>
            </a:pPr>
            <a:endParaRPr lang="en-US" sz="1100" baseline="0" dirty="0" smtClean="0">
              <a:latin typeface="Arial Narrow" pitchFamily="34" charset="0"/>
            </a:endParaRPr>
          </a:p>
          <a:p>
            <a:pPr defTabSz="462229">
              <a:spcAft>
                <a:spcPts val="607"/>
              </a:spcAft>
              <a:tabLst>
                <a:tab pos="6013795" algn="r"/>
              </a:tabLst>
              <a:defRPr/>
            </a:pPr>
            <a:endParaRPr lang="en-US" sz="1100" baseline="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21</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a:buNone/>
            </a:pPr>
            <a:r>
              <a:rPr lang="en-US" sz="1100" b="1" i="0" dirty="0" smtClean="0"/>
              <a:t>Facilitator Notes:</a:t>
            </a:r>
          </a:p>
          <a:p>
            <a:pPr marL="114300" indent="-114300"/>
            <a:r>
              <a:rPr lang="en-US" sz="1100" b="0" i="0" dirty="0" smtClean="0"/>
              <a:t>Refer </a:t>
            </a:r>
            <a:r>
              <a:rPr lang="en-US" sz="1100" b="0" i="0" baseline="0" dirty="0" smtClean="0"/>
              <a:t>participants to slide and their copy of the </a:t>
            </a:r>
            <a:r>
              <a:rPr lang="en-US" sz="1100" b="0" i="1" baseline="0" dirty="0" smtClean="0"/>
              <a:t>CA CCSS for ELA/Literacy </a:t>
            </a:r>
            <a:r>
              <a:rPr lang="en-US" sz="1100" b="0" i="0" baseline="0" dirty="0" smtClean="0"/>
              <a:t>for context.</a:t>
            </a:r>
          </a:p>
          <a:p>
            <a:pPr marL="0" indent="0" defTabSz="462229">
              <a:spcAft>
                <a:spcPts val="607"/>
              </a:spcAft>
              <a:buNone/>
              <a:tabLst>
                <a:tab pos="6013795" algn="r"/>
              </a:tabLst>
              <a:defRPr/>
            </a:pPr>
            <a:endParaRPr lang="en-US" sz="1100" b="1"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defTabSz="462229">
              <a:spcAft>
                <a:spcPts val="607"/>
              </a:spcAft>
              <a:tabLst>
                <a:tab pos="6013795" algn="r"/>
              </a:tabLst>
              <a:defRPr/>
            </a:pPr>
            <a:r>
              <a:rPr lang="en-US" sz="1100" baseline="0" dirty="0" smtClean="0">
                <a:latin typeface="Arial Narrow" pitchFamily="34" charset="0"/>
              </a:rPr>
              <a:t>Review content on slide and compare to slide 23 (toggle back and forth to compare genre features and standards for informative writing, or refer to hard copy of standards).</a:t>
            </a:r>
          </a:p>
          <a:p>
            <a:pPr defTabSz="462229">
              <a:spcAft>
                <a:spcPts val="607"/>
              </a:spcAft>
              <a:tabLst>
                <a:tab pos="6013795" algn="r"/>
              </a:tabLst>
              <a:defRPr/>
            </a:pPr>
            <a:r>
              <a:rPr lang="en-US" sz="1100" baseline="0" dirty="0" smtClean="0">
                <a:latin typeface="Arial Narrow" pitchFamily="34" charset="0"/>
              </a:rPr>
              <a:t>Discuss how the teacher connected genre features and the essential standards for informative writing.</a:t>
            </a:r>
          </a:p>
          <a:p>
            <a:pPr marL="0"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22</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defTabSz="462229">
              <a:spcAft>
                <a:spcPts val="607"/>
              </a:spcAft>
              <a:tabLst>
                <a:tab pos="6013795" algn="r"/>
              </a:tabLst>
              <a:defRPr/>
            </a:pPr>
            <a:r>
              <a:rPr lang="en-US" sz="1100" baseline="0" dirty="0" smtClean="0">
                <a:latin typeface="Arial Narrow" pitchFamily="34" charset="0"/>
              </a:rPr>
              <a:t>Review content on slide and compare to slide 22 (toggle back and forth to compare genre features and standards for informative writing, or refer to hard copy of standards).</a:t>
            </a:r>
          </a:p>
          <a:p>
            <a:pPr defTabSz="462229">
              <a:spcAft>
                <a:spcPts val="607"/>
              </a:spcAft>
              <a:tabLst>
                <a:tab pos="6013795" algn="r"/>
              </a:tabLst>
              <a:defRPr/>
            </a:pPr>
            <a:r>
              <a:rPr lang="en-US" sz="1100" baseline="0" dirty="0" smtClean="0">
                <a:latin typeface="Arial Narrow" pitchFamily="34" charset="0"/>
              </a:rPr>
              <a:t>Discuss how the teacher connected genre features and the essential standards for informative writing.</a:t>
            </a:r>
          </a:p>
          <a:p>
            <a:pPr marL="0" indent="0" defTabSz="462229">
              <a:spcAft>
                <a:spcPts val="607"/>
              </a:spcAft>
              <a:buNone/>
              <a:tabLst>
                <a:tab pos="6013795" algn="r"/>
              </a:tabLst>
              <a:defRPr/>
            </a:pPr>
            <a:endParaRPr lang="en-US" sz="1100" b="1" baseline="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23</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99579"/>
            <a:ext cx="6148219" cy="4689187"/>
          </a:xfrm>
        </p:spPr>
        <p:txBody>
          <a:bodyPr>
            <a:noAutofit/>
          </a:bodyPr>
          <a:lstStyle/>
          <a:p>
            <a:pPr marL="0" indent="0" defTabSz="462229">
              <a:spcAft>
                <a:spcPts val="607"/>
              </a:spcAft>
              <a:buNone/>
              <a:tabLst>
                <a:tab pos="6013795" algn="r"/>
              </a:tabLst>
              <a:defRPr/>
            </a:pPr>
            <a:endParaRPr lang="en-US" sz="1100" b="1"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p>
          <a:p>
            <a:pPr marL="0" indent="0" defTabSz="462229">
              <a:spcAft>
                <a:spcPts val="607"/>
              </a:spcAft>
              <a:buNone/>
              <a:tabLst>
                <a:tab pos="6013795" algn="r"/>
              </a:tabLst>
              <a:defRPr/>
            </a:pPr>
            <a:r>
              <a:rPr lang="en-US" sz="1100" baseline="0" dirty="0" smtClean="0">
                <a:latin typeface="Arial Narrow" pitchFamily="34" charset="0"/>
              </a:rPr>
              <a:t>Refer participants to </a:t>
            </a:r>
            <a:r>
              <a:rPr lang="en-US" sz="1100" b="0" i="1" dirty="0" smtClean="0">
                <a:latin typeface="Arial Narrow" pitchFamily="34" charset="0"/>
              </a:rPr>
              <a:t>Handout 3.1.2e “Learning From Student Work</a:t>
            </a:r>
            <a:r>
              <a:rPr lang="en-US" sz="1100" b="0" i="1" baseline="0" dirty="0" smtClean="0">
                <a:latin typeface="Arial Narrow" pitchFamily="34" charset="0"/>
              </a:rPr>
              <a:t>: Assessment Guide for Argumentation/Analytical Writing” </a:t>
            </a:r>
            <a:r>
              <a:rPr lang="en-US" sz="1100" dirty="0" smtClean="0"/>
              <a:t>and take a look at the assessment tool on the first page.</a:t>
            </a:r>
          </a:p>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marL="0" indent="0">
              <a:buNone/>
            </a:pPr>
            <a:r>
              <a:rPr lang="en-US" sz="1100" dirty="0" smtClean="0"/>
              <a:t>High school and college teachers collaborated in developing a genre-specific guide for use with students as an assessment and discussion tool during a lesson sequence. The guide also serves as a tool for assessment and annotation at the conclusion of a writing lesson. </a:t>
            </a:r>
            <a:r>
              <a:rPr lang="en-US" sz="1100" b="0" dirty="0" smtClean="0"/>
              <a:t>This assessment tool blends aspects of trait rubrics and criteria charts</a:t>
            </a:r>
            <a:r>
              <a:rPr lang="en-US" sz="1100" b="0" dirty="0" smtClean="0"/>
              <a:t>.</a:t>
            </a:r>
            <a:endParaRPr lang="en-US" sz="800" dirty="0" smtClean="0"/>
          </a:p>
          <a:p>
            <a:pPr marL="114300" indent="-114300" algn="l"/>
            <a:r>
              <a:rPr lang="en-US" sz="1100" b="0" i="1" dirty="0" smtClean="0"/>
              <a:t>What is the tool for? In what context is it used?</a:t>
            </a:r>
            <a:r>
              <a:rPr lang="en-US" sz="1100" b="1" dirty="0" smtClean="0"/>
              <a:t/>
            </a:r>
            <a:br>
              <a:rPr lang="en-US" sz="1100" b="1" dirty="0" smtClean="0"/>
            </a:br>
            <a:r>
              <a:rPr lang="en-US" sz="1100" dirty="0" smtClean="0"/>
              <a:t>The assessment tool names the traits of writing students need to pay attention to, but it also gives the students descriptions of the traits using language that is aligned to features of the writing task — an analytical essay.</a:t>
            </a:r>
          </a:p>
          <a:p>
            <a:pPr marL="114300" indent="-114300" algn="l"/>
            <a:r>
              <a:rPr lang="en-US" sz="1100" dirty="0" smtClean="0"/>
              <a:t>The language focuses on the salient features of the genre: responding to the topic or issue, drawing on appropriate sources of evidence and examples for a writing task, developing and analyzing well-chosen examples, organizing a line of reasoning that supports the writer’s response to the topic, using language that supports communication of the writer’s response.</a:t>
            </a:r>
          </a:p>
          <a:p>
            <a:pPr marL="114300" indent="-114300" algn="l"/>
            <a:r>
              <a:rPr lang="en-US" sz="1100" dirty="0" smtClean="0"/>
              <a:t>Finally, because the tool is used in writing conferences with students, it focuses teachers and students on which traits and genre features are in evidence in the writing and what the quality and effectiveness are of the evidence. </a:t>
            </a:r>
          </a:p>
          <a:p>
            <a:pPr marL="0"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24</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211339"/>
            <a:ext cx="6148219" cy="4689187"/>
          </a:xfrm>
        </p:spPr>
        <p:txBody>
          <a:bodyPr>
            <a:noAutofit/>
          </a:bodyPr>
          <a:lstStyle/>
          <a:p>
            <a:pPr marL="0" indent="0" defTabSz="462229">
              <a:spcAft>
                <a:spcPts val="607"/>
              </a:spcAft>
              <a:buNone/>
              <a:tabLst>
                <a:tab pos="6013795" algn="r"/>
              </a:tabLst>
              <a:defRPr/>
            </a:pPr>
            <a:endParaRPr lang="en-US" sz="1100" b="1"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Points:</a:t>
            </a:r>
          </a:p>
          <a:p>
            <a:pPr defTabSz="462229">
              <a:spcAft>
                <a:spcPts val="607"/>
              </a:spcAft>
              <a:tabLst>
                <a:tab pos="6013795" algn="r"/>
              </a:tabLst>
              <a:defRPr/>
            </a:pPr>
            <a:r>
              <a:rPr lang="en-US" sz="1100" dirty="0" smtClean="0"/>
              <a:t>The lesson and assessment example works best for grades 6–12 analytical/argument writing.</a:t>
            </a:r>
          </a:p>
          <a:p>
            <a:pPr marL="114300" indent="-114300"/>
            <a:r>
              <a:rPr lang="en-US" sz="1100" dirty="0" smtClean="0"/>
              <a:t>Grade 12 Example: Rochelle </a:t>
            </a:r>
            <a:r>
              <a:rPr lang="en-US" sz="1100" dirty="0" err="1" smtClean="0"/>
              <a:t>Ramay</a:t>
            </a:r>
            <a:r>
              <a:rPr lang="en-US" sz="1100" dirty="0" smtClean="0"/>
              <a:t> asked her 12th-grade students to write an analytical essay that makes an argument about the power of assumption and misperception related to valuing people and their communities. </a:t>
            </a:r>
          </a:p>
          <a:p>
            <a:pPr marL="114300" indent="-114300"/>
            <a:r>
              <a:rPr lang="en-US" sz="1100" dirty="0" smtClean="0"/>
              <a:t>The essay uses experience, observation, reading, and lessons learned as sources of evidence for the argument.</a:t>
            </a:r>
          </a:p>
          <a:p>
            <a:pPr marL="114300" indent="-114300"/>
            <a:r>
              <a:rPr lang="en-US" sz="1100" dirty="0" smtClean="0"/>
              <a:t>For this assignment, she used the </a:t>
            </a:r>
            <a:r>
              <a:rPr lang="en-US" sz="1100" i="1" dirty="0" smtClean="0"/>
              <a:t>Assessment Guide for Argumentation/Analytical Writing</a:t>
            </a:r>
            <a:r>
              <a:rPr lang="en-US" sz="1100" dirty="0" smtClean="0"/>
              <a:t> in individual and small-group conferences with students as they were researching, drafting, and revising. She also used it to assess and annotate an exemplary essay from one of her students. </a:t>
            </a:r>
          </a:p>
          <a:p>
            <a:pPr defTabSz="462229">
              <a:spcAft>
                <a:spcPts val="607"/>
              </a:spcAft>
              <a:tabLst>
                <a:tab pos="6013795" algn="r"/>
              </a:tabLst>
              <a:defRPr/>
            </a:pPr>
            <a:endParaRPr lang="en-US" sz="11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25</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223099"/>
            <a:ext cx="6148219" cy="4689187"/>
          </a:xfrm>
        </p:spPr>
        <p:txBody>
          <a:bodyPr>
            <a:noAutofit/>
          </a:bodyPr>
          <a:lstStyle/>
          <a:p>
            <a:pPr marL="0" indent="0" defTabSz="462229">
              <a:spcAft>
                <a:spcPts val="607"/>
              </a:spcAft>
              <a:buNone/>
              <a:tabLst>
                <a:tab pos="6013795" algn="r"/>
              </a:tabLst>
              <a:defRPr/>
            </a:pPr>
            <a:endParaRPr lang="en-US" sz="1100" b="1"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Points:</a:t>
            </a:r>
          </a:p>
          <a:p>
            <a:pPr defTabSz="462229">
              <a:spcAft>
                <a:spcPts val="607"/>
              </a:spcAft>
              <a:tabLst>
                <a:tab pos="6013795" algn="r"/>
              </a:tabLst>
              <a:defRPr/>
            </a:pPr>
            <a:r>
              <a:rPr lang="en-US" sz="1100" i="0" spc="-40" dirty="0" smtClean="0"/>
              <a:t>Now</a:t>
            </a:r>
            <a:r>
              <a:rPr lang="en-US" sz="1100" i="0" spc="-40" baseline="0" dirty="0" smtClean="0"/>
              <a:t>, r</a:t>
            </a:r>
            <a:r>
              <a:rPr lang="en-US" sz="1100" i="0" spc="-40" dirty="0" smtClean="0"/>
              <a:t>eview the 12th-grade lesson assessment guide,</a:t>
            </a:r>
            <a:r>
              <a:rPr lang="en-US" sz="1100" i="0" spc="-40" baseline="0" dirty="0" smtClean="0"/>
              <a:t> the</a:t>
            </a:r>
            <a:r>
              <a:rPr lang="en-US" sz="1100" i="0" spc="-40" dirty="0" smtClean="0"/>
              <a:t> student writing sample, and teacher annotations</a:t>
            </a:r>
            <a:r>
              <a:rPr lang="en-US" sz="1100" i="0" spc="-40" baseline="0" dirty="0" smtClean="0"/>
              <a:t> [Give </a:t>
            </a:r>
            <a:r>
              <a:rPr lang="en-US" sz="1100" baseline="0" dirty="0" smtClean="0"/>
              <a:t>participants time to raise questions, make connections, etc.]</a:t>
            </a:r>
            <a:endParaRPr lang="en-US" sz="1100" b="0" i="0" u="none" baseline="0" dirty="0" smtClean="0"/>
          </a:p>
          <a:p>
            <a:pPr defTabSz="462229">
              <a:spcAft>
                <a:spcPts val="607"/>
              </a:spcAft>
              <a:tabLst>
                <a:tab pos="6013795" algn="r"/>
              </a:tabLst>
              <a:defRPr/>
            </a:pPr>
            <a:r>
              <a:rPr lang="en-US" sz="1100" spc="-10" dirty="0" smtClean="0"/>
              <a:t>Note</a:t>
            </a:r>
            <a:r>
              <a:rPr lang="en-US" sz="1100" spc="-10" baseline="0" dirty="0" smtClean="0"/>
              <a:t> how the teacher draws on t</a:t>
            </a:r>
            <a:r>
              <a:rPr lang="en-US" sz="1100" spc="-10" dirty="0" smtClean="0"/>
              <a:t>he traits and features of the genre, the argument standards, and the effectiveness of the writer’s rhetorical and language choices to develop a rich annotated description of the student’s writing,</a:t>
            </a:r>
            <a:r>
              <a:rPr lang="en-US" sz="1100" spc="-10" baseline="0" dirty="0" smtClean="0"/>
              <a:t> as well as </a:t>
            </a:r>
            <a:r>
              <a:rPr lang="en-US" sz="1100" spc="0" baseline="0" dirty="0" smtClean="0"/>
              <a:t>t</a:t>
            </a:r>
            <a:r>
              <a:rPr lang="en-US" sz="1100" dirty="0" smtClean="0"/>
              <a:t>he essay to use as a model for students — to increase genre and language </a:t>
            </a:r>
            <a:r>
              <a:rPr lang="en-US" sz="1100" dirty="0" smtClean="0"/>
              <a:t>knowledge.</a:t>
            </a:r>
            <a:endParaRPr lang="en-US" sz="1100" b="0" i="0" dirty="0" smtClean="0">
              <a:latin typeface="Arial Narrow" pitchFamily="34" charset="0"/>
            </a:endParaRPr>
          </a:p>
          <a:p>
            <a:pPr defTabSz="462229">
              <a:spcAft>
                <a:spcPts val="607"/>
              </a:spcAft>
              <a:tabLst>
                <a:tab pos="6013795" algn="r"/>
              </a:tabLst>
              <a:defRPr/>
            </a:pPr>
            <a:endParaRPr lang="en-US" sz="1100" b="0" i="0" u="none" dirty="0" smtClean="0"/>
          </a:p>
          <a:p>
            <a:pPr marL="0" indent="0" defTabSz="462229">
              <a:spcAft>
                <a:spcPts val="607"/>
              </a:spcAft>
              <a:buNone/>
              <a:tabLst>
                <a:tab pos="6013795" algn="r"/>
              </a:tabLst>
              <a:defRPr/>
            </a:pPr>
            <a:endParaRPr lang="en-US" sz="1100" baseline="0" dirty="0" smtClean="0">
              <a:latin typeface="Arial Narrow" pitchFamily="34" charset="0"/>
            </a:endParaRPr>
          </a:p>
          <a:p>
            <a:pPr marL="0" indent="0" defTabSz="462229">
              <a:spcAft>
                <a:spcPts val="607"/>
              </a:spcAft>
              <a:buNone/>
              <a:tabLst>
                <a:tab pos="6013795" algn="r"/>
              </a:tabLst>
              <a:defRPr/>
            </a:pPr>
            <a:endParaRPr lang="en-US" sz="11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26</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Points</a:t>
            </a:r>
            <a:r>
              <a:rPr lang="en-US" sz="1100" b="1" dirty="0" smtClean="0">
                <a:latin typeface="Arial Narrow" pitchFamily="34" charset="0"/>
              </a:rPr>
              <a:t>:</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200" b="0" dirty="0" smtClean="0"/>
              <a:t>Discuss</a:t>
            </a:r>
            <a:r>
              <a:rPr lang="en-US" sz="1100" dirty="0" smtClean="0"/>
              <a:t> with your table group the connections between and among the annotations on the student’s writing, the assessment guide, and the grades 11–12 argument standards.</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b="0" i="0" dirty="0" smtClean="0"/>
              <a:t>If you </a:t>
            </a:r>
            <a:r>
              <a:rPr lang="en-US" sz="1100" b="0" i="0" baseline="0" dirty="0" smtClean="0"/>
              <a:t>want to review, use, or adapt the complete high school lesson, </a:t>
            </a:r>
            <a:r>
              <a:rPr lang="en-US" sz="1100" b="0" i="1" u="none" dirty="0" smtClean="0"/>
              <a:t>Uncovering Misperceptions of Living in a Small</a:t>
            </a:r>
            <a:r>
              <a:rPr lang="en-US" sz="1100" b="0" i="1" u="none" baseline="0" dirty="0" smtClean="0"/>
              <a:t> Town: Writing Analytical/Argument Essays,</a:t>
            </a:r>
            <a:r>
              <a:rPr lang="en-US" sz="1100" b="0" i="0" u="none" baseline="0" dirty="0" smtClean="0"/>
              <a:t> refer to </a:t>
            </a:r>
            <a:r>
              <a:rPr lang="en-US" sz="1100" b="0" i="0" u="none" strike="noStrike" kern="1200" baseline="0" dirty="0" smtClean="0">
                <a:solidFill>
                  <a:schemeClr val="tx1"/>
                </a:solidFill>
                <a:latin typeface="Arial Narrow"/>
                <a:ea typeface="+mn-ea"/>
                <a:cs typeface="Arial Narrow"/>
              </a:rPr>
              <a:t>Handout 3.3b “</a:t>
            </a:r>
            <a:r>
              <a:rPr lang="en-US" sz="1100" b="0" i="1" u="none" strike="noStrike" kern="1200" baseline="0" dirty="0" smtClean="0">
                <a:solidFill>
                  <a:schemeClr val="tx1"/>
                </a:solidFill>
                <a:latin typeface="Arial Narrow"/>
                <a:ea typeface="+mn-ea"/>
                <a:cs typeface="Arial Narrow"/>
              </a:rPr>
              <a:t>Learning From and Adapting CCSS-Informed Lessons” [</a:t>
            </a:r>
            <a:r>
              <a:rPr lang="en-US" sz="1100" b="0" i="0" u="none" strike="noStrike" kern="1200" baseline="0" dirty="0" smtClean="0">
                <a:solidFill>
                  <a:schemeClr val="tx1"/>
                </a:solidFill>
                <a:latin typeface="Arial Narrow"/>
                <a:ea typeface="+mn-ea"/>
                <a:cs typeface="Arial Narrow"/>
              </a:rPr>
              <a:t>o</a:t>
            </a:r>
            <a:r>
              <a:rPr lang="en-US" sz="1100" b="0" i="0" u="none" baseline="0" dirty="0" smtClean="0"/>
              <a:t>nline links available at the end of this unit.]</a:t>
            </a:r>
            <a:endParaRPr lang="en-US" sz="1100" dirty="0" smtClean="0"/>
          </a:p>
          <a:p>
            <a:pPr marL="0" indent="0" defTabSz="462229">
              <a:spcAft>
                <a:spcPts val="607"/>
              </a:spcAft>
              <a:buNone/>
              <a:tabLst>
                <a:tab pos="6013795" algn="r"/>
              </a:tabLst>
              <a:defRPr/>
            </a:pPr>
            <a:endParaRPr lang="en-US" sz="1100" b="1" dirty="0" smtClean="0">
              <a:latin typeface="Arial Narrow" pitchFamily="34" charset="0"/>
            </a:endParaRPr>
          </a:p>
          <a:p>
            <a:pPr marL="0" indent="0" defTabSz="462229">
              <a:spcAft>
                <a:spcPts val="607"/>
              </a:spcAft>
              <a:buNone/>
              <a:tabLst>
                <a:tab pos="6013795" algn="r"/>
              </a:tabLst>
              <a:defRPr/>
            </a:pPr>
            <a:r>
              <a:rPr lang="en-US" sz="1100" dirty="0" smtClean="0">
                <a:latin typeface="Arial Narrow" pitchFamily="34" charset="0"/>
              </a:rPr>
              <a:t>[Review</a:t>
            </a:r>
            <a:r>
              <a:rPr lang="en-US" sz="1100" baseline="0" dirty="0" smtClean="0">
                <a:latin typeface="Arial Narrow" pitchFamily="34" charset="0"/>
              </a:rPr>
              <a:t> </a:t>
            </a:r>
            <a:r>
              <a:rPr lang="en-US" sz="1100" baseline="0" dirty="0" smtClean="0">
                <a:latin typeface="Arial Narrow" pitchFamily="34" charset="0"/>
              </a:rPr>
              <a:t>Important Takeaway]</a:t>
            </a:r>
          </a:p>
          <a:p>
            <a:pPr marL="0" indent="0" defTabSz="462229">
              <a:spcAft>
                <a:spcPts val="607"/>
              </a:spcAft>
              <a:buNone/>
              <a:tabLst>
                <a:tab pos="6013795" algn="r"/>
              </a:tabLst>
              <a:defRPr/>
            </a:pPr>
            <a:endParaRPr lang="en-US" sz="1100" baseline="0" dirty="0" smtClean="0">
              <a:latin typeface="Arial Narrow" pitchFamily="34" charset="0"/>
            </a:endParaRP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dirty="0" smtClean="0"/>
              <a:t>Are </a:t>
            </a:r>
            <a:r>
              <a:rPr lang="en-US" sz="1100" dirty="0" smtClean="0"/>
              <a:t>there more direct benefits</a:t>
            </a:r>
            <a:r>
              <a:rPr lang="en-US" sz="1100" baseline="0" dirty="0" smtClean="0"/>
              <a:t> for students?</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dirty="0" smtClean="0"/>
              <a:t>This question is addressed in the next section.</a:t>
            </a:r>
          </a:p>
          <a:p>
            <a:pPr defTabSz="462229">
              <a:spcAft>
                <a:spcPts val="607"/>
              </a:spcAft>
              <a:tabLst>
                <a:tab pos="6013795" algn="r"/>
              </a:tabLst>
              <a:defRPr/>
            </a:pPr>
            <a:endParaRPr lang="en-US" sz="110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27</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Points:</a:t>
            </a:r>
          </a:p>
          <a:p>
            <a:pPr marL="0" indent="0" defTabSz="462229">
              <a:spcAft>
                <a:spcPts val="607"/>
              </a:spcAft>
              <a:buNone/>
              <a:tabLst>
                <a:tab pos="6013795" algn="r"/>
              </a:tabLst>
              <a:defRPr/>
            </a:pPr>
            <a:r>
              <a:rPr lang="en-US" sz="1100" dirty="0" smtClean="0">
                <a:latin typeface="Arial Narrow" pitchFamily="34" charset="0"/>
              </a:rPr>
              <a:t>[Review</a:t>
            </a:r>
            <a:r>
              <a:rPr lang="en-US" sz="1100" baseline="0" dirty="0" smtClean="0">
                <a:latin typeface="Arial Narrow" pitchFamily="34" charset="0"/>
              </a:rPr>
              <a:t> content on slide]</a:t>
            </a: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28</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a:spcAft>
                <a:spcPts val="607"/>
              </a:spcAft>
              <a:buNone/>
            </a:pPr>
            <a:endParaRPr lang="en-US" sz="1100" b="0" dirty="0" smtClean="0"/>
          </a:p>
          <a:p>
            <a:pPr marL="0" indent="0">
              <a:spcAft>
                <a:spcPts val="607"/>
              </a:spcAft>
              <a:buNone/>
            </a:pPr>
            <a:r>
              <a:rPr lang="en-US" sz="1100" b="1" dirty="0" smtClean="0"/>
              <a:t>Talking</a:t>
            </a:r>
            <a:r>
              <a:rPr lang="en-US" sz="1100" b="1" baseline="0" dirty="0" smtClean="0"/>
              <a:t> Points:</a:t>
            </a:r>
          </a:p>
          <a:p>
            <a:pPr marL="0" indent="0">
              <a:spcAft>
                <a:spcPts val="607"/>
              </a:spcAft>
              <a:buNone/>
            </a:pPr>
            <a:r>
              <a:rPr lang="en-US" sz="1100" b="0" baseline="0" dirty="0" smtClean="0"/>
              <a:t>[Review </a:t>
            </a:r>
            <a:r>
              <a:rPr lang="en-US" sz="1100" b="0" baseline="0" dirty="0" smtClean="0"/>
              <a:t>content on </a:t>
            </a:r>
            <a:r>
              <a:rPr lang="en-US" sz="1100" b="0" baseline="0" dirty="0" smtClean="0"/>
              <a:t>slide]</a:t>
            </a:r>
            <a:endParaRPr lang="en-US" sz="1100" b="0" baseline="0" dirty="0" smtClean="0"/>
          </a:p>
          <a:p>
            <a:pPr marL="0" indent="0">
              <a:spcAft>
                <a:spcPts val="607"/>
              </a:spcAft>
              <a:buNone/>
            </a:pPr>
            <a:endParaRPr lang="en-US" sz="1100" b="0" baseline="0" dirty="0" smtClean="0"/>
          </a:p>
          <a:p>
            <a:pPr marL="0" indent="0">
              <a:spcAft>
                <a:spcPts val="607"/>
              </a:spcAft>
              <a:buNone/>
            </a:pPr>
            <a:r>
              <a:rPr lang="en-US" sz="1100" b="1" baseline="0" dirty="0" smtClean="0"/>
              <a:t>Facilitator Notes:</a:t>
            </a:r>
          </a:p>
          <a:p>
            <a:pPr>
              <a:spcAft>
                <a:spcPts val="607"/>
              </a:spcAft>
            </a:pPr>
            <a:r>
              <a:rPr lang="en-US" sz="1100" b="0" baseline="0" dirty="0" smtClean="0"/>
              <a:t>For more information on formative assessment and the </a:t>
            </a:r>
            <a:r>
              <a:rPr lang="en-US" sz="1100" i="1" dirty="0" smtClean="0"/>
              <a:t>Policy Research Brief:</a:t>
            </a:r>
            <a:r>
              <a:rPr lang="en-US" sz="1100" i="1" baseline="0" dirty="0" smtClean="0"/>
              <a:t> </a:t>
            </a:r>
            <a:r>
              <a:rPr lang="en-US" sz="1100" i="1" dirty="0" smtClean="0"/>
              <a:t>Fostering High-Quality Formative Assessment</a:t>
            </a:r>
            <a:r>
              <a:rPr lang="en-US" sz="1100" dirty="0" smtClean="0"/>
              <a:t>, from the National Council of Teachers of English (NCTE),</a:t>
            </a:r>
            <a:r>
              <a:rPr lang="en-US" sz="1100" baseline="0" dirty="0" smtClean="0"/>
              <a:t> link to: </a:t>
            </a:r>
            <a:r>
              <a:rPr lang="en-US" sz="1100" baseline="0" dirty="0" smtClean="0">
                <a:hlinkClick r:id="rId3"/>
              </a:rPr>
              <a:t>https://secure.ncte.org/library/NCTEFiles/Resources/PolicyResearch/CC0201PolicyBrief.pdf</a:t>
            </a:r>
            <a:endParaRPr lang="en-US" sz="1100" baseline="0" dirty="0" smtClean="0"/>
          </a:p>
          <a:p>
            <a:pPr marL="0" indent="0">
              <a:spcAft>
                <a:spcPts val="607"/>
              </a:spcAft>
              <a:buNone/>
            </a:pPr>
            <a:endParaRPr lang="en-US" sz="1100" b="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29</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210367"/>
            <a:ext cx="6148219" cy="4689187"/>
          </a:xfrm>
        </p:spPr>
        <p:txBody>
          <a:bodyPr>
            <a:noAutofit/>
          </a:bodyPr>
          <a:lstStyle/>
          <a:p>
            <a:pPr marL="0" indent="0" defTabSz="462229">
              <a:spcAft>
                <a:spcPts val="607"/>
              </a:spcAft>
              <a:buNone/>
              <a:tabLst>
                <a:tab pos="6013795" algn="r"/>
              </a:tabLst>
              <a:defRPr/>
            </a:pPr>
            <a:endParaRPr lang="en-US" sz="1100" dirty="0" smtClean="0"/>
          </a:p>
          <a:p>
            <a:pPr marL="0" indent="0" defTabSz="462229">
              <a:spcAft>
                <a:spcPts val="607"/>
              </a:spcAft>
              <a:buNone/>
              <a:tabLst>
                <a:tab pos="6013795" algn="r"/>
              </a:tabLst>
              <a:defRPr/>
            </a:pPr>
            <a:r>
              <a:rPr lang="en-US" sz="1100" b="1" dirty="0" smtClean="0"/>
              <a:t>Talking Points:</a:t>
            </a:r>
          </a:p>
          <a:p>
            <a:pPr marL="0" indent="0" defTabSz="462229">
              <a:spcAft>
                <a:spcPts val="607"/>
              </a:spcAft>
              <a:buNone/>
              <a:tabLst>
                <a:tab pos="6013795" algn="r"/>
              </a:tabLst>
              <a:defRPr/>
            </a:pPr>
            <a:r>
              <a:rPr lang="en-US" sz="1100" dirty="0" smtClean="0"/>
              <a:t>[Review content</a:t>
            </a:r>
            <a:r>
              <a:rPr lang="en-US" sz="1100" baseline="0" dirty="0" smtClean="0"/>
              <a:t> on slide]</a:t>
            </a:r>
            <a:endParaRPr lang="en-US" sz="11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smtClean="0"/>
              <a:t>Talking Points:</a:t>
            </a:r>
          </a:p>
          <a:p>
            <a:pPr marL="0" indent="0">
              <a:buNone/>
            </a:pPr>
            <a:r>
              <a:rPr lang="en-US" dirty="0" smtClean="0"/>
              <a:t>[Review content on slide]</a:t>
            </a:r>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30</a:t>
            </a:fld>
            <a:endParaRPr lang="en-US" dirty="0"/>
          </a:p>
        </p:txBody>
      </p:sp>
    </p:spTree>
    <p:extLst>
      <p:ext uri="{BB962C8B-B14F-4D97-AF65-F5344CB8AC3E}">
        <p14:creationId xmlns:p14="http://schemas.microsoft.com/office/powerpoint/2010/main" val="38692591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marL="114300" indent="-114300">
              <a:spcBef>
                <a:spcPts val="1224"/>
              </a:spcBef>
            </a:pPr>
            <a:r>
              <a:rPr lang="en-US" sz="1100" dirty="0" smtClean="0"/>
              <a:t>Let’s observe how several teachers use information they have gathered from checking in on students during the writing process. </a:t>
            </a:r>
          </a:p>
          <a:p>
            <a:pPr marL="114300" indent="-114300">
              <a:spcBef>
                <a:spcPts val="1224"/>
              </a:spcBef>
            </a:pPr>
            <a:r>
              <a:rPr lang="en-US" sz="1100" dirty="0" smtClean="0"/>
              <a:t>Note how they create opportunities to use this formative assessment information to give their students important feedback for improving and revising their writing.</a:t>
            </a:r>
          </a:p>
        </p:txBody>
      </p:sp>
      <p:sp>
        <p:nvSpPr>
          <p:cNvPr id="4" name="Slide Number Placeholder 3"/>
          <p:cNvSpPr>
            <a:spLocks noGrp="1"/>
          </p:cNvSpPr>
          <p:nvPr>
            <p:ph type="sldNum" sz="quarter" idx="10"/>
          </p:nvPr>
        </p:nvSpPr>
        <p:spPr/>
        <p:txBody>
          <a:bodyPr/>
          <a:lstStyle/>
          <a:p>
            <a:fld id="{AB1F5374-48F0-4346-B569-F9B87CEEA239}" type="slidenum">
              <a:rPr lang="en-US" smtClean="0"/>
              <a:pPr/>
              <a:t>31</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smtClean="0"/>
              <a:t>Talking Points:</a:t>
            </a:r>
            <a:r>
              <a:rPr lang="en-US" b="1" baseline="0" dirty="0" smtClean="0"/>
              <a:t> </a:t>
            </a:r>
          </a:p>
          <a:p>
            <a:pPr marL="114300" indent="-114300">
              <a:spcBef>
                <a:spcPts val="1224"/>
              </a:spcBef>
            </a:pPr>
            <a:r>
              <a:rPr lang="en-US" sz="1200" dirty="0" smtClean="0"/>
              <a:t>A 1</a:t>
            </a:r>
            <a:r>
              <a:rPr lang="en-US" sz="1200" baseline="30000" dirty="0" smtClean="0"/>
              <a:t>st</a:t>
            </a:r>
            <a:r>
              <a:rPr lang="en-US" sz="1200" dirty="0" smtClean="0"/>
              <a:t>-grade teacher noticed that although some of her students were meeting the Writing Informative/Explanatory Text Type </a:t>
            </a:r>
            <a:r>
              <a:rPr lang="en-US" sz="1200" dirty="0" smtClean="0"/>
              <a:t>standards</a:t>
            </a:r>
            <a:r>
              <a:rPr lang="en-US" sz="1200" dirty="0" smtClean="0"/>
              <a:t>, she thought they could push themselves to do more in preparation for second grade.</a:t>
            </a:r>
          </a:p>
          <a:p>
            <a:pPr marL="114300" marR="0" indent="-114300" algn="l" defTabSz="457200" rtl="0" eaLnBrk="1" fontAlgn="auto" latinLnBrk="0" hangingPunct="1">
              <a:lnSpc>
                <a:spcPct val="100000"/>
              </a:lnSpc>
              <a:spcBef>
                <a:spcPts val="1224"/>
              </a:spcBef>
              <a:spcAft>
                <a:spcPts val="600"/>
              </a:spcAft>
              <a:buClrTx/>
              <a:buSzTx/>
              <a:buFont typeface="Arial"/>
              <a:buChar char="•"/>
              <a:tabLst>
                <a:tab pos="5948363" algn="r"/>
              </a:tabLst>
              <a:defRPr/>
            </a:pPr>
            <a:r>
              <a:rPr lang="en-US" sz="1200" dirty="0" smtClean="0"/>
              <a:t>Before viewing a video of this teacher and her students, read Writing Standard 2 for Grades 1 and 2</a:t>
            </a:r>
          </a:p>
          <a:p>
            <a:pPr marL="114300" indent="-114300">
              <a:spcBef>
                <a:spcPts val="1224"/>
              </a:spcBef>
            </a:pPr>
            <a:endParaRPr lang="en-US" sz="1200"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32</a:t>
            </a:fld>
            <a:endParaRPr lang="en-US" dirty="0"/>
          </a:p>
        </p:txBody>
      </p:sp>
    </p:spTree>
    <p:extLst>
      <p:ext uri="{BB962C8B-B14F-4D97-AF65-F5344CB8AC3E}">
        <p14:creationId xmlns:p14="http://schemas.microsoft.com/office/powerpoint/2010/main" val="39427970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a:t>
            </a:r>
          </a:p>
          <a:p>
            <a:r>
              <a:rPr lang="pt-BR" sz="1100" dirty="0" smtClean="0"/>
              <a:t>Link to video: </a:t>
            </a:r>
            <a:r>
              <a:rPr lang="pt-BR" sz="1100" u="sng" dirty="0" smtClean="0"/>
              <a:t>http://vimeo.com/55951746</a:t>
            </a:r>
            <a:endParaRPr lang="en-US" sz="1100" u="sng" dirty="0" smtClean="0"/>
          </a:p>
          <a:p>
            <a:pPr marL="117475"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dirty="0" smtClean="0"/>
              <a:t>Source: TC Reading and Writing Project on </a:t>
            </a:r>
            <a:r>
              <a:rPr lang="en-US" sz="1100" dirty="0" err="1" smtClean="0"/>
              <a:t>Vimeo</a:t>
            </a:r>
            <a:r>
              <a:rPr lang="en-US" sz="1100" baseline="0" dirty="0" smtClean="0"/>
              <a:t> (</a:t>
            </a:r>
            <a:r>
              <a:rPr lang="en-US" sz="1100" dirty="0" smtClean="0"/>
              <a:t>Video is 11:36</a:t>
            </a:r>
            <a:r>
              <a:rPr lang="en-US" sz="1100" baseline="0" dirty="0" smtClean="0"/>
              <a:t> minutes in length).</a:t>
            </a:r>
          </a:p>
          <a:p>
            <a:pPr marL="117475" indent="0">
              <a:buNone/>
            </a:pPr>
            <a:endParaRPr lang="en-US" sz="1100" baseline="0" dirty="0" smtClean="0"/>
          </a:p>
          <a:p>
            <a:pPr marL="117475" indent="0">
              <a:buNone/>
            </a:pPr>
            <a:r>
              <a:rPr lang="en-US" sz="1100" b="1" baseline="0" dirty="0" smtClean="0"/>
              <a:t>Talking Points:</a:t>
            </a:r>
          </a:p>
          <a:p>
            <a:pPr marL="114300" indent="-114300">
              <a:spcBef>
                <a:spcPts val="1224"/>
              </a:spcBef>
            </a:pPr>
            <a:r>
              <a:rPr lang="en-US" sz="1100" dirty="0" smtClean="0"/>
              <a:t>Now, watch a classroom video to see how the teacher pushes and supports the students to expand on what they have already written.</a:t>
            </a:r>
          </a:p>
          <a:p>
            <a:pPr marL="0" indent="0">
              <a:buNone/>
            </a:pPr>
            <a:r>
              <a:rPr lang="en-US" sz="1100" i="0" dirty="0" smtClean="0"/>
              <a:t>[Play</a:t>
            </a:r>
            <a:r>
              <a:rPr lang="en-US" sz="1100" i="0" baseline="0" dirty="0" smtClean="0"/>
              <a:t> v</a:t>
            </a:r>
            <a:r>
              <a:rPr lang="en-US" sz="1100" i="0" dirty="0" smtClean="0"/>
              <a:t>ideo: </a:t>
            </a:r>
            <a:r>
              <a:rPr lang="en-US" sz="1100" i="1" dirty="0" smtClean="0"/>
              <a:t>Using </a:t>
            </a:r>
            <a:r>
              <a:rPr lang="en-US" sz="1100" i="1" dirty="0" smtClean="0"/>
              <a:t>a Learning Progression to Help Students Work Towards Clear Goals as they Lift the Level of Their Information Writing (K-2</a:t>
            </a:r>
            <a:r>
              <a:rPr lang="en-US" sz="1100" dirty="0" smtClean="0"/>
              <a:t>)]</a:t>
            </a:r>
            <a:endParaRPr lang="en-US" sz="1100" dirty="0" smtClean="0"/>
          </a:p>
          <a:p>
            <a:pPr marL="117475" indent="0">
              <a:buNone/>
            </a:pPr>
            <a:endParaRPr lang="en-US" sz="1100" b="1" dirty="0" smtClean="0"/>
          </a:p>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endParaRPr lang="en-US" sz="110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33</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a:buNone/>
            </a:pPr>
            <a:endParaRPr lang="en-US" sz="1100" b="1" u="none" kern="1200" dirty="0" smtClean="0">
              <a:solidFill>
                <a:schemeClr val="tx1"/>
              </a:solidFill>
              <a:effectLst/>
            </a:endParaRPr>
          </a:p>
          <a:p>
            <a:pPr marL="0" indent="0">
              <a:buNone/>
            </a:pPr>
            <a:r>
              <a:rPr lang="en-US" sz="1100" b="1" u="none" kern="1200" dirty="0" smtClean="0">
                <a:solidFill>
                  <a:schemeClr val="tx1"/>
                </a:solidFill>
                <a:effectLst/>
              </a:rPr>
              <a:t>Facilitator</a:t>
            </a:r>
            <a:r>
              <a:rPr lang="en-US" sz="1100" b="1" u="none" kern="1200" baseline="0" dirty="0" smtClean="0">
                <a:solidFill>
                  <a:schemeClr val="tx1"/>
                </a:solidFill>
                <a:effectLst/>
              </a:rPr>
              <a:t> Notes:</a:t>
            </a:r>
            <a:endParaRPr lang="en-US" sz="1100" b="1" u="none" kern="1200" dirty="0" smtClean="0">
              <a:solidFill>
                <a:schemeClr val="tx1"/>
              </a:solidFill>
              <a:effectLst/>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kern="0" spc="-20" baseline="0" dirty="0" smtClean="0">
                <a:solidFill>
                  <a:schemeClr val="tx1"/>
                </a:solidFill>
                <a:effectLst/>
              </a:rPr>
              <a:t>Give participants time in pairs or small groups to reflect on and discuss all four questions. Below you will find sample answers should you need to get the discussion started.</a:t>
            </a:r>
            <a:endParaRPr lang="en-US" sz="1100" baseline="0" dirty="0" smtClean="0"/>
          </a:p>
          <a:p>
            <a:pPr marL="0" indent="0">
              <a:buNone/>
            </a:pPr>
            <a:endParaRPr lang="en-US" sz="1100" b="0" kern="1200" dirty="0" smtClean="0">
              <a:solidFill>
                <a:schemeClr val="tx1"/>
              </a:solidFill>
              <a:effectLst/>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i="0" dirty="0" smtClean="0"/>
              <a:t>Talkin</a:t>
            </a:r>
            <a:r>
              <a:rPr lang="en-US" sz="1100" b="1" i="0" baseline="0" dirty="0" smtClean="0"/>
              <a:t>g Points:</a:t>
            </a:r>
          </a:p>
          <a:p>
            <a:pPr marL="114300" marR="0" indent="-114300" algn="l" defTabSz="457200" rtl="0" eaLnBrk="1" fontAlgn="auto" latinLnBrk="0" hangingPunct="1">
              <a:lnSpc>
                <a:spcPct val="100000"/>
              </a:lnSpc>
              <a:spcBef>
                <a:spcPts val="0"/>
              </a:spcBef>
              <a:spcAft>
                <a:spcPts val="600"/>
              </a:spcAft>
              <a:buClrTx/>
              <a:buSzTx/>
              <a:tabLst>
                <a:tab pos="5948363" algn="r"/>
              </a:tabLst>
              <a:defRPr/>
            </a:pPr>
            <a:r>
              <a:rPr lang="en-US" sz="1100" b="0" i="0" dirty="0" smtClean="0"/>
              <a:t>Take a few minutes to reflect on the following questions about the video: [Revie</a:t>
            </a:r>
            <a:r>
              <a:rPr lang="en-US" sz="1100" b="0" i="0" baseline="0" dirty="0" smtClean="0"/>
              <a:t>w bullets on slide]</a:t>
            </a:r>
            <a:endParaRPr lang="en-US" sz="1100" b="0" i="0" dirty="0" smtClean="0"/>
          </a:p>
          <a:p>
            <a:pPr marL="0" indent="0">
              <a:buNone/>
            </a:pPr>
            <a:endParaRPr lang="en-US" sz="1100" b="1" u="none" kern="1200" dirty="0" smtClean="0">
              <a:solidFill>
                <a:schemeClr val="tx1"/>
              </a:solidFill>
              <a:effectLst/>
            </a:endParaRPr>
          </a:p>
          <a:p>
            <a:pPr marL="0" indent="0">
              <a:buNone/>
            </a:pPr>
            <a:r>
              <a:rPr lang="en-US" sz="1100" b="1" u="none" kern="1200" dirty="0" smtClean="0">
                <a:solidFill>
                  <a:schemeClr val="tx1"/>
                </a:solidFill>
                <a:effectLst/>
              </a:rPr>
              <a:t>Sample Responses</a:t>
            </a:r>
          </a:p>
          <a:p>
            <a:r>
              <a:rPr lang="en-US" sz="1100" b="0" i="1" kern="1200" dirty="0" smtClean="0">
                <a:solidFill>
                  <a:schemeClr val="tx1"/>
                </a:solidFill>
                <a:effectLst/>
              </a:rPr>
              <a:t>How is the teacher using a discussion of pushing her own writing to help students push their own informative/explanatory writing? </a:t>
            </a:r>
          </a:p>
          <a:p>
            <a:pPr marL="117475" indent="0">
              <a:buNone/>
            </a:pPr>
            <a:r>
              <a:rPr lang="en-US" sz="1100" b="0" kern="1200" dirty="0" smtClean="0">
                <a:solidFill>
                  <a:schemeClr val="tx1"/>
                </a:solidFill>
                <a:effectLst/>
              </a:rPr>
              <a:t>She asks them to use a graphic tool to review her writing to see how much she is teaching her reader. They discovered that she could teach them more.  </a:t>
            </a:r>
            <a:endParaRPr lang="en-US" sz="1100" b="1" kern="1200" dirty="0" smtClean="0">
              <a:solidFill>
                <a:schemeClr val="tx1"/>
              </a:solidFill>
              <a:effectLst/>
            </a:endParaRPr>
          </a:p>
          <a:p>
            <a:r>
              <a:rPr lang="en-US" sz="1100" b="0" i="1" kern="1200" dirty="0" smtClean="0">
                <a:solidFill>
                  <a:schemeClr val="tx1"/>
                </a:solidFill>
                <a:effectLst/>
              </a:rPr>
              <a:t>How does what she is suggesting move students beyond the informative/explanatory writing standards for Grade 1 students? What might she be pointing to in those standards for Grade 2 students?</a:t>
            </a:r>
          </a:p>
          <a:p>
            <a:pPr marL="117475" indent="0">
              <a:buNone/>
            </a:pPr>
            <a:r>
              <a:rPr lang="en-US" sz="1100" b="0" kern="1200" dirty="0" smtClean="0">
                <a:solidFill>
                  <a:schemeClr val="tx1"/>
                </a:solidFill>
                <a:effectLst/>
              </a:rPr>
              <a:t>She asks them to set a goal for their own writing to teach the readers more. She seems to be pointing to the "</a:t>
            </a:r>
            <a:r>
              <a:rPr lang="en-US" sz="1100" b="0" i="1" kern="1200" dirty="0" smtClean="0">
                <a:solidFill>
                  <a:schemeClr val="tx1"/>
                </a:solidFill>
                <a:effectLst/>
              </a:rPr>
              <a:t>use facts and definitions to develop points</a:t>
            </a:r>
            <a:r>
              <a:rPr lang="en-US" sz="1100" b="0" kern="1200" dirty="0" smtClean="0">
                <a:solidFill>
                  <a:schemeClr val="tx1"/>
                </a:solidFill>
                <a:effectLst/>
              </a:rPr>
              <a:t>" section of standard 2 for grade 2. </a:t>
            </a:r>
          </a:p>
          <a:p>
            <a:r>
              <a:rPr lang="en-US" sz="1100" b="0" i="1" kern="1200" dirty="0" smtClean="0">
                <a:solidFill>
                  <a:schemeClr val="tx1"/>
                </a:solidFill>
                <a:effectLst/>
              </a:rPr>
              <a:t>How has her assessment of what these students were on the verge of understanding informing her teaching them to revise and extend their writing? </a:t>
            </a:r>
          </a:p>
          <a:p>
            <a:pPr marL="117475" indent="0">
              <a:buNone/>
            </a:pPr>
            <a:r>
              <a:rPr lang="en-US" sz="1100" b="0" kern="1200" dirty="0" smtClean="0">
                <a:solidFill>
                  <a:schemeClr val="tx1"/>
                </a:solidFill>
                <a:effectLst/>
              </a:rPr>
              <a:t>She saw that her students were ready to stretch their ability to write about simple facts to provide more details, comparisons, examples, etc.</a:t>
            </a:r>
          </a:p>
          <a:p>
            <a:pPr marL="0"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34</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endParaRPr lang="en-US" sz="1100" dirty="0" smtClean="0">
              <a:latin typeface="Arial Narrow" pitchFamily="34" charset="0"/>
            </a:endParaRPr>
          </a:p>
          <a:p>
            <a:pPr defTabSz="462229">
              <a:spcAft>
                <a:spcPts val="607"/>
              </a:spcAft>
              <a:tabLst>
                <a:tab pos="6013795" algn="r"/>
              </a:tabLst>
              <a:defRPr/>
            </a:pPr>
            <a:r>
              <a:rPr lang="en-US" sz="1100" dirty="0" smtClean="0">
                <a:latin typeface="Arial Narrow" pitchFamily="34" charset="0"/>
              </a:rPr>
              <a:t>Link to video: </a:t>
            </a:r>
            <a:r>
              <a:rPr lang="pt-BR" sz="1100" u="sng" spc="-50" dirty="0" err="1"/>
              <a:t>http</a:t>
            </a:r>
            <a:r>
              <a:rPr lang="pt-BR" sz="1100" u="sng" spc="-50" dirty="0"/>
              <a:t>://</a:t>
            </a:r>
            <a:r>
              <a:rPr lang="pt-BR" sz="1100" u="sng" spc="-50" dirty="0" err="1"/>
              <a:t>vimeo.com</a:t>
            </a:r>
            <a:r>
              <a:rPr lang="pt-BR" sz="1100" u="sng" spc="-50" dirty="0"/>
              <a:t>/</a:t>
            </a:r>
            <a:r>
              <a:rPr lang="pt-BR" sz="1100" u="sng" spc="-50" dirty="0" smtClean="0"/>
              <a:t>56067219</a:t>
            </a:r>
            <a:endParaRPr lang="en-US" sz="1100" u="sng" dirty="0" smtClean="0">
              <a:latin typeface="Arial Narrow" pitchFamily="34" charset="0"/>
            </a:endParaRPr>
          </a:p>
          <a:p>
            <a:pPr marL="117475" indent="0">
              <a:spcBef>
                <a:spcPts val="24"/>
              </a:spcBef>
              <a:buNone/>
            </a:pPr>
            <a:r>
              <a:rPr lang="en-US" sz="1100" spc="-50" dirty="0" smtClean="0"/>
              <a:t>Source: TC Reading and Writing Project on </a:t>
            </a:r>
            <a:r>
              <a:rPr lang="en-US" sz="1100" spc="-50" dirty="0" err="1" smtClean="0"/>
              <a:t>Vimeo</a:t>
            </a:r>
            <a:r>
              <a:rPr lang="en-US" sz="1100" spc="0" baseline="0" dirty="0" smtClean="0">
                <a:latin typeface="Arial Narrow" pitchFamily="34" charset="0"/>
              </a:rPr>
              <a:t> (</a:t>
            </a:r>
            <a:r>
              <a:rPr lang="en-US" sz="1100" dirty="0" smtClean="0">
                <a:latin typeface="Arial Narrow" pitchFamily="34" charset="0"/>
              </a:rPr>
              <a:t>Video is 10:59 in length).</a:t>
            </a:r>
          </a:p>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Points:</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spc="-50" dirty="0" smtClean="0"/>
              <a:t>In this example, an 8th-grade teacher noticed — from reviewing early drafts of argument writing —  that several students were ready to learn to strengthen the concluding paragraphs of their arguments. She sets up a writing conference to give them feedback about their own writing, while increasing their genre knowledge about argument writing.</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b="0" spc="-50" dirty="0" smtClean="0"/>
              <a:t>Watch the classroom video to see how the teacher helps her students learn to assess the strength of various conclusions and apply that new knowledge to their own revisions</a:t>
            </a:r>
            <a:r>
              <a:rPr lang="en-US" sz="1100" b="0" i="1" spc="-50" dirty="0" smtClean="0"/>
              <a:t>.</a:t>
            </a:r>
          </a:p>
          <a:p>
            <a:pPr marL="0" indent="0">
              <a:spcBef>
                <a:spcPts val="24"/>
              </a:spcBef>
              <a:buNone/>
            </a:pPr>
            <a:r>
              <a:rPr lang="en-US" sz="1100" spc="-50" dirty="0" smtClean="0"/>
              <a:t>As you watch:</a:t>
            </a:r>
          </a:p>
          <a:p>
            <a:pPr marL="236538" indent="-236538">
              <a:spcBef>
                <a:spcPts val="24"/>
              </a:spcBef>
            </a:pPr>
            <a:r>
              <a:rPr lang="en-US" sz="1100" spc="-50" dirty="0" smtClean="0"/>
              <a:t>Note how the teacher uses the activities of the writing conference to develop a criteria chart for the students to reference as they revise. Anchoring the criteria chart are argument standard 1e — </a:t>
            </a:r>
            <a:r>
              <a:rPr lang="en-US" sz="1100" i="1" spc="-50" dirty="0" smtClean="0"/>
              <a:t>Provide a concluding statement or section that follows from and support the argument presented </a:t>
            </a:r>
            <a:r>
              <a:rPr lang="en-US" sz="1100" spc="-50" dirty="0" smtClean="0"/>
              <a:t>— and three specific strategies for writing such a conclusion.</a:t>
            </a:r>
          </a:p>
          <a:p>
            <a:pPr marL="236538" indent="-236538">
              <a:spcBef>
                <a:spcPts val="24"/>
              </a:spcBef>
            </a:pPr>
            <a:r>
              <a:rPr lang="en-US" sz="1100" spc="-50" dirty="0" smtClean="0"/>
              <a:t>Note also how informal and personalized, yet effective, criteria charts can be for teaching students to assess and revise.</a:t>
            </a:r>
          </a:p>
          <a:p>
            <a:pPr marL="0" indent="0">
              <a:spcBef>
                <a:spcPts val="24"/>
              </a:spcBef>
              <a:buNone/>
            </a:pPr>
            <a:endParaRPr lang="en-US" sz="1050" b="1" spc="-5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dirty="0" smtClean="0">
                <a:latin typeface="Arial Narrow" pitchFamily="34" charset="0"/>
              </a:rPr>
              <a:t>[Allow participants to</a:t>
            </a:r>
            <a:r>
              <a:rPr lang="en-US" sz="1100" baseline="0" dirty="0" smtClean="0">
                <a:latin typeface="Arial Narrow" pitchFamily="34" charset="0"/>
              </a:rPr>
              <a:t> react, ask questions, pose adaptations, and strategize how this particular use of a criteria chart could work for their students.]</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endParaRPr lang="en-US" sz="1100" b="0" i="1" spc="-50" dirty="0" smtClean="0"/>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endParaRPr lang="en-US" sz="1100" spc="-50" dirty="0" smtClean="0"/>
          </a:p>
          <a:p>
            <a:pPr defTabSz="462229">
              <a:spcAft>
                <a:spcPts val="607"/>
              </a:spcAft>
              <a:tabLst>
                <a:tab pos="6013795" algn="r"/>
              </a:tabLst>
              <a:defRPr/>
            </a:pPr>
            <a:endParaRPr lang="en-US" sz="110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35</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p>
          <a:p>
            <a:pPr defTabSz="462229">
              <a:spcAft>
                <a:spcPts val="607"/>
              </a:spcAft>
              <a:tabLst>
                <a:tab pos="6013795" algn="r"/>
              </a:tabLst>
              <a:defRPr/>
            </a:pPr>
            <a:r>
              <a:rPr lang="en-US" sz="1100" dirty="0" smtClean="0">
                <a:latin typeface="Arial Narrow" pitchFamily="34" charset="0"/>
              </a:rPr>
              <a:t>Link</a:t>
            </a:r>
            <a:r>
              <a:rPr lang="en-US" sz="1100" baseline="0" dirty="0" smtClean="0">
                <a:latin typeface="Arial Narrow" pitchFamily="34" charset="0"/>
              </a:rPr>
              <a:t> to video:</a:t>
            </a:r>
            <a:r>
              <a:rPr lang="en-US" sz="1100" dirty="0" smtClean="0">
                <a:latin typeface="Arial Narrow" pitchFamily="34" charset="0"/>
              </a:rPr>
              <a:t> </a:t>
            </a:r>
            <a:r>
              <a:rPr lang="en-US" sz="1100" spc="-50" dirty="0" smtClean="0">
                <a:hlinkClick r:id="rId3"/>
              </a:rPr>
              <a:t>https://www.teachingchannel.org/videos/student-goal-setting</a:t>
            </a:r>
            <a:r>
              <a:rPr lang="en-US" sz="1100" spc="-50" baseline="0" dirty="0" smtClean="0"/>
              <a:t> (</a:t>
            </a:r>
            <a:r>
              <a:rPr lang="en-US" sz="1100" spc="-50" dirty="0" smtClean="0"/>
              <a:t>Video</a:t>
            </a:r>
            <a:r>
              <a:rPr lang="en-US" sz="1100" spc="-50" baseline="0" dirty="0" smtClean="0"/>
              <a:t> is 1:39 in length)</a:t>
            </a:r>
            <a:endParaRPr lang="en-US" sz="1100" spc="-5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spc="-5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b="1" spc="-50" dirty="0" smtClean="0"/>
              <a:t>Talking Points:</a:t>
            </a:r>
          </a:p>
          <a:p>
            <a:pPr marL="114300" indent="-114300">
              <a:spcBef>
                <a:spcPts val="24"/>
              </a:spcBef>
            </a:pPr>
            <a:r>
              <a:rPr lang="en-US" sz="1100" spc="-50" dirty="0" smtClean="0"/>
              <a:t>Effective strategies for checking on and assessing students’ understanding can be simple and take very little time.</a:t>
            </a:r>
          </a:p>
          <a:p>
            <a:pPr marL="114300" indent="-114300">
              <a:spcBef>
                <a:spcPts val="24"/>
              </a:spcBef>
            </a:pPr>
            <a:r>
              <a:rPr lang="en-US" sz="1100" b="0" spc="-50" dirty="0" smtClean="0"/>
              <a:t>Watch how this 8th-grade teacher uses "Be Sure To" to assess students' learning while giving the responsibility for using the new knowledge back to the students.</a:t>
            </a:r>
          </a:p>
          <a:p>
            <a:pPr marL="114300" indent="-114300">
              <a:spcBef>
                <a:spcPts val="24"/>
              </a:spcBef>
            </a:pPr>
            <a:endParaRPr lang="en-US" sz="1100" b="0" spc="-50" dirty="0" smtClean="0"/>
          </a:p>
          <a:p>
            <a:pPr marL="0" marR="0" indent="0" algn="l" defTabSz="457200" rtl="0" eaLnBrk="1" fontAlgn="auto" latinLnBrk="0" hangingPunct="1">
              <a:lnSpc>
                <a:spcPct val="100000"/>
              </a:lnSpc>
              <a:spcBef>
                <a:spcPts val="24"/>
              </a:spcBef>
              <a:spcAft>
                <a:spcPts val="600"/>
              </a:spcAft>
              <a:buClrTx/>
              <a:buSzTx/>
              <a:buFont typeface="Arial"/>
              <a:buNone/>
              <a:tabLst>
                <a:tab pos="5948363" algn="r"/>
              </a:tabLst>
              <a:defRPr/>
            </a:pPr>
            <a:r>
              <a:rPr lang="en-US" sz="1100" b="0" spc="-50" dirty="0" smtClean="0"/>
              <a:t>[show</a:t>
            </a:r>
            <a:r>
              <a:rPr lang="en-US" sz="1100" b="0" spc="-50" baseline="0" dirty="0" smtClean="0"/>
              <a:t> video: </a:t>
            </a:r>
            <a:r>
              <a:rPr lang="en-US" sz="1100" b="0" spc="-50" dirty="0" smtClean="0"/>
              <a:t>"Be Sure To": A Powerful Reflection Strategy (6–8)]</a:t>
            </a:r>
          </a:p>
          <a:p>
            <a:pPr marL="0" marR="0" indent="0" algn="l" defTabSz="457200" rtl="0" eaLnBrk="1" fontAlgn="auto" latinLnBrk="0" hangingPunct="1">
              <a:lnSpc>
                <a:spcPct val="100000"/>
              </a:lnSpc>
              <a:spcBef>
                <a:spcPts val="24"/>
              </a:spcBef>
              <a:spcAft>
                <a:spcPts val="600"/>
              </a:spcAft>
              <a:buClrTx/>
              <a:buSzTx/>
              <a:buFont typeface="Arial"/>
              <a:buNone/>
              <a:tabLst>
                <a:tab pos="5948363" algn="r"/>
              </a:tabLst>
              <a:defRPr/>
            </a:pPr>
            <a:endParaRPr lang="en-US" sz="1100" spc="-50" dirty="0" smtClean="0"/>
          </a:p>
          <a:p>
            <a:pPr marL="0" indent="0" defTabSz="462229">
              <a:spcAft>
                <a:spcPts val="607"/>
              </a:spcAft>
              <a:buNone/>
              <a:tabLst>
                <a:tab pos="6013795" algn="r"/>
              </a:tabLst>
              <a:defRPr/>
            </a:pPr>
            <a:endParaRPr lang="en-US" sz="110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36</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a:buNone/>
            </a:pPr>
            <a:endParaRPr lang="en-US" sz="1100" b="1" u="none" kern="1200" dirty="0" smtClean="0">
              <a:solidFill>
                <a:schemeClr val="tx1"/>
              </a:solidFill>
              <a:effectLst/>
            </a:endParaRPr>
          </a:p>
          <a:p>
            <a:pPr marL="0" indent="0">
              <a:buNone/>
            </a:pPr>
            <a:r>
              <a:rPr lang="en-US" sz="1100" b="1" u="none" kern="1200" dirty="0" smtClean="0">
                <a:solidFill>
                  <a:schemeClr val="tx1"/>
                </a:solidFill>
                <a:effectLst/>
              </a:rPr>
              <a:t>Facilitator</a:t>
            </a:r>
            <a:r>
              <a:rPr lang="en-US" sz="1100" b="1" u="none" kern="1200" baseline="0" dirty="0" smtClean="0">
                <a:solidFill>
                  <a:schemeClr val="tx1"/>
                </a:solidFill>
                <a:effectLst/>
              </a:rPr>
              <a:t> Notes:</a:t>
            </a:r>
            <a:endParaRPr lang="en-US" sz="1100" b="1" u="none" kern="1200" dirty="0" smtClean="0">
              <a:solidFill>
                <a:schemeClr val="tx1"/>
              </a:solidFill>
              <a:effectLst/>
            </a:endParaRP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r>
              <a:rPr lang="en-US" sz="1100" b="0" kern="0" spc="-20" baseline="0" dirty="0" smtClean="0">
                <a:solidFill>
                  <a:schemeClr val="tx1"/>
                </a:solidFill>
                <a:effectLst/>
              </a:rPr>
              <a:t>Give participants time in pairs or small groups to reflect on and discuss all four points. </a:t>
            </a:r>
          </a:p>
          <a:p>
            <a:pPr marL="114300" marR="0" indent="-114300" algn="l" defTabSz="457200" rtl="0" eaLnBrk="1" fontAlgn="auto" latinLnBrk="0" hangingPunct="1">
              <a:lnSpc>
                <a:spcPct val="100000"/>
              </a:lnSpc>
              <a:spcBef>
                <a:spcPts val="0"/>
              </a:spcBef>
              <a:spcAft>
                <a:spcPts val="600"/>
              </a:spcAft>
              <a:buClrTx/>
              <a:buSzTx/>
              <a:buFont typeface="Arial"/>
              <a:buChar char="•"/>
              <a:tabLst>
                <a:tab pos="5948363" algn="r"/>
              </a:tabLst>
              <a:defRPr/>
            </a:pPr>
            <a:endParaRPr lang="en-US" sz="1100" b="0" kern="1200" dirty="0" smtClean="0">
              <a:solidFill>
                <a:schemeClr val="tx1"/>
              </a:solidFill>
              <a:effectLst/>
            </a:endParaRPr>
          </a:p>
          <a:p>
            <a:pPr marL="0" marR="0" indent="0" algn="l" defTabSz="457200" rtl="0" eaLnBrk="1" fontAlgn="auto" latinLnBrk="0" hangingPunct="1">
              <a:lnSpc>
                <a:spcPct val="100000"/>
              </a:lnSpc>
              <a:spcBef>
                <a:spcPts val="0"/>
              </a:spcBef>
              <a:spcAft>
                <a:spcPts val="600"/>
              </a:spcAft>
              <a:buClrTx/>
              <a:buSzTx/>
              <a:buFont typeface="Arial"/>
              <a:buNone/>
              <a:tabLst>
                <a:tab pos="5948363" algn="r"/>
              </a:tabLst>
              <a:defRPr/>
            </a:pPr>
            <a:r>
              <a:rPr lang="en-US" sz="1100" b="1" i="0" dirty="0" smtClean="0"/>
              <a:t>Talkin</a:t>
            </a:r>
            <a:r>
              <a:rPr lang="en-US" sz="1100" b="1" i="0" baseline="0" dirty="0" smtClean="0"/>
              <a:t>g Points:</a:t>
            </a:r>
          </a:p>
          <a:p>
            <a:pPr>
              <a:spcBef>
                <a:spcPts val="24"/>
              </a:spcBef>
            </a:pPr>
            <a:r>
              <a:rPr lang="en-US" sz="1100" spc="-50" dirty="0" smtClean="0"/>
              <a:t>Take a moment to think about what you could ask your students to “be sure to” take from their learning and apply to their writing. Possibilities include, but are not limited to:</a:t>
            </a:r>
          </a:p>
          <a:p>
            <a:pPr lvl="1">
              <a:spcBef>
                <a:spcPts val="24"/>
              </a:spcBef>
            </a:pPr>
            <a:r>
              <a:rPr lang="en-US" sz="1100" spc="-50" dirty="0" smtClean="0"/>
              <a:t>using a section of a rubric to assess their own writing</a:t>
            </a:r>
          </a:p>
          <a:p>
            <a:pPr lvl="1">
              <a:spcBef>
                <a:spcPts val="24"/>
              </a:spcBef>
            </a:pPr>
            <a:r>
              <a:rPr lang="en-US" sz="1100" spc="-50" dirty="0" smtClean="0"/>
              <a:t>using a point from a discussion of a writing sample that is a model for the genre they are writing</a:t>
            </a:r>
          </a:p>
          <a:p>
            <a:pPr lvl="1">
              <a:spcBef>
                <a:spcPts val="24"/>
              </a:spcBef>
            </a:pPr>
            <a:r>
              <a:rPr lang="en-US" sz="1100" spc="-50" dirty="0" smtClean="0"/>
              <a:t>using a strategy they just practiced for organizing their argument</a:t>
            </a:r>
          </a:p>
          <a:p>
            <a:pPr lvl="1">
              <a:spcBef>
                <a:spcPts val="24"/>
              </a:spcBef>
            </a:pPr>
            <a:r>
              <a:rPr lang="en-US" sz="1100" spc="-50" dirty="0" smtClean="0"/>
              <a:t>using what they learned from analyzing claims and deciding which are more effective than others.</a:t>
            </a:r>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spc="-5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37</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p>
          <a:p>
            <a:pPr defTabSz="462229">
              <a:spcAft>
                <a:spcPts val="607"/>
              </a:spcAft>
              <a:tabLst>
                <a:tab pos="6013795" algn="r"/>
              </a:tabLst>
              <a:defRPr/>
            </a:pPr>
            <a:r>
              <a:rPr lang="en-US" sz="1100" dirty="0" smtClean="0">
                <a:latin typeface="Arial Narrow" pitchFamily="34" charset="0"/>
              </a:rPr>
              <a:t>Link</a:t>
            </a:r>
            <a:r>
              <a:rPr lang="en-US" sz="1100" baseline="0" dirty="0" smtClean="0">
                <a:latin typeface="Arial Narrow" pitchFamily="34" charset="0"/>
              </a:rPr>
              <a:t> to video:</a:t>
            </a:r>
            <a:r>
              <a:rPr lang="en-US" sz="1100" dirty="0" smtClean="0">
                <a:latin typeface="Arial Narrow" pitchFamily="34" charset="0"/>
              </a:rPr>
              <a:t> </a:t>
            </a:r>
            <a:r>
              <a:rPr lang="en-US" sz="1100" spc="-50" dirty="0" smtClean="0">
                <a:hlinkClick r:id="rId3"/>
              </a:rPr>
              <a:t>https://www.teachingchannel.org/videos/texting-to-assess-learning</a:t>
            </a:r>
            <a:r>
              <a:rPr lang="en-US" sz="1100" spc="-50" baseline="0" dirty="0" smtClean="0"/>
              <a:t> (</a:t>
            </a:r>
            <a:r>
              <a:rPr lang="en-US" sz="1100" dirty="0" smtClean="0">
                <a:latin typeface="Arial Narrow" pitchFamily="34" charset="0"/>
              </a:rPr>
              <a:t>Video is 1:44 in length).</a:t>
            </a:r>
          </a:p>
          <a:p>
            <a:pPr defTabSz="462229">
              <a:spcAft>
                <a:spcPts val="607"/>
              </a:spcAft>
              <a:tabLst>
                <a:tab pos="6013795" algn="r"/>
              </a:tabLst>
              <a:defRPr/>
            </a:pPr>
            <a:r>
              <a:rPr lang="en-US" sz="1100" dirty="0" smtClean="0">
                <a:latin typeface="Arial Narrow" pitchFamily="34" charset="0"/>
              </a:rPr>
              <a:t>This slide provides a transition to the next </a:t>
            </a:r>
            <a:r>
              <a:rPr lang="en-US" sz="1100" baseline="0" dirty="0" smtClean="0">
                <a:latin typeface="Arial Narrow" pitchFamily="34" charset="0"/>
              </a:rPr>
              <a:t>series of</a:t>
            </a:r>
            <a:r>
              <a:rPr lang="en-US" sz="1100" dirty="0" smtClean="0">
                <a:latin typeface="Arial Narrow" pitchFamily="34" charset="0"/>
              </a:rPr>
              <a:t> slides</a:t>
            </a:r>
            <a:r>
              <a:rPr lang="en-US" sz="1100" baseline="0" dirty="0" smtClean="0">
                <a:latin typeface="Arial Narrow" pitchFamily="34" charset="0"/>
              </a:rPr>
              <a:t> about technology tools and their use for assessment feedback.</a:t>
            </a:r>
            <a:endParaRPr lang="en-US" sz="1100" dirty="0" smtClean="0">
              <a:latin typeface="Arial Narrow" pitchFamily="34" charset="0"/>
            </a:endParaRPr>
          </a:p>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100" spc="-50" dirty="0" smtClean="0"/>
              <a:t>In the following video, watch how a high school teacher uses texting as a formative assessment tool by collecting individual statements of learning and then representing the collective learning of the class in a </a:t>
            </a:r>
            <a:r>
              <a:rPr lang="en-US" sz="1100" spc="-50" dirty="0" err="1" smtClean="0"/>
              <a:t>Wordle</a:t>
            </a:r>
            <a:r>
              <a:rPr lang="en-US" sz="1100" spc="-50" dirty="0" smtClean="0"/>
              <a:t> or "word cloud”.</a:t>
            </a:r>
          </a:p>
          <a:p>
            <a:pPr marL="0"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38</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p>
          <a:p>
            <a:pPr defTabSz="462229">
              <a:spcAft>
                <a:spcPts val="607"/>
              </a:spcAft>
              <a:tabLst>
                <a:tab pos="6013795" algn="r"/>
              </a:tabLst>
              <a:defRPr/>
            </a:pPr>
            <a:r>
              <a:rPr lang="en-US" sz="1100" dirty="0" smtClean="0">
                <a:latin typeface="Arial Narrow" pitchFamily="34" charset="0"/>
              </a:rPr>
              <a:t>Link to video: </a:t>
            </a:r>
            <a:r>
              <a:rPr lang="en-US" sz="1100" u="sng" spc="-50" dirty="0" smtClean="0"/>
              <a:t>https://www.teachingchannel.org/videos/student-feedback-through-technology</a:t>
            </a:r>
            <a:r>
              <a:rPr lang="en-US" sz="1100" u="sng" spc="-50" baseline="0" dirty="0" smtClean="0"/>
              <a:t> </a:t>
            </a:r>
            <a:r>
              <a:rPr lang="en-US" sz="1100" spc="-50" baseline="0" dirty="0" smtClean="0"/>
              <a:t>(</a:t>
            </a:r>
            <a:r>
              <a:rPr lang="en-US" sz="1100" spc="-50" dirty="0" smtClean="0"/>
              <a:t>Video</a:t>
            </a:r>
            <a:r>
              <a:rPr lang="en-US" sz="1100" spc="-50" baseline="0" dirty="0" smtClean="0"/>
              <a:t> is 1:55 in length).</a:t>
            </a:r>
            <a:endParaRPr lang="en-US" sz="1100" spc="-50" dirty="0" smtClean="0"/>
          </a:p>
          <a:p>
            <a:pPr marL="0" indent="0" defTabSz="462229">
              <a:spcAft>
                <a:spcPts val="607"/>
              </a:spcAft>
              <a:buNone/>
              <a:tabLst>
                <a:tab pos="6013795" algn="r"/>
              </a:tabLst>
              <a:defRPr/>
            </a:pPr>
            <a:endParaRPr lang="en-US" sz="1100" b="1"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100" spc="-50" dirty="0" smtClean="0"/>
              <a:t>Now, watch how the teacher uses individual podcasts to demonstrate a simple, yet effective, way to provide students feedback during the writing process so that they can put the feedback to work in a subsequent revision.</a:t>
            </a:r>
          </a:p>
          <a:p>
            <a:pPr marL="0" indent="0" defTabSz="462229">
              <a:spcAft>
                <a:spcPts val="607"/>
              </a:spcAft>
              <a:buNone/>
              <a:tabLst>
                <a:tab pos="6013795" algn="r"/>
              </a:tabLst>
              <a:defRPr/>
            </a:pPr>
            <a:endParaRPr lang="en-US" sz="1100" b="1" baseline="0" dirty="0" smtClean="0">
              <a:latin typeface="Arial Narrow" pitchFamily="34" charset="0"/>
            </a:endParaRPr>
          </a:p>
          <a:p>
            <a:pPr marL="0" indent="0" defTabSz="462229">
              <a:spcAft>
                <a:spcPts val="607"/>
              </a:spcAft>
              <a:buNone/>
              <a:tabLst>
                <a:tab pos="6013795" algn="r"/>
              </a:tabLst>
              <a:defRPr/>
            </a:pPr>
            <a:r>
              <a:rPr lang="en-US" sz="1100" baseline="0" dirty="0" smtClean="0">
                <a:latin typeface="Arial Narrow" pitchFamily="34" charset="0"/>
              </a:rPr>
              <a:t>[Participants may begin sharing their own adaptations and examples for using technology tools for feedback. They will get the opportunity to do so during or at the end the next series of slides, so this video may be used as a short transition.]</a:t>
            </a: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39</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217948"/>
            <a:ext cx="6148219" cy="4689187"/>
          </a:xfrm>
        </p:spPr>
        <p:txBody>
          <a:bodyPr>
            <a:noAutofit/>
          </a:bodyPr>
          <a:lstStyle/>
          <a:p>
            <a:pPr marL="0" indent="0">
              <a:spcBef>
                <a:spcPts val="1008"/>
              </a:spcBef>
              <a:spcAft>
                <a:spcPts val="607"/>
              </a:spcAft>
              <a:buNone/>
            </a:pPr>
            <a:endParaRPr lang="en-US" sz="1100" b="1" spc="-50" dirty="0" smtClean="0"/>
          </a:p>
          <a:p>
            <a:pPr marL="0" indent="0">
              <a:spcBef>
                <a:spcPts val="1008"/>
              </a:spcBef>
              <a:spcAft>
                <a:spcPts val="607"/>
              </a:spcAft>
              <a:buNone/>
            </a:pPr>
            <a:r>
              <a:rPr lang="en-US" sz="1100" b="1" spc="-50" dirty="0" smtClean="0"/>
              <a:t>Facilitator Notes:</a:t>
            </a:r>
          </a:p>
          <a:p>
            <a:pPr marL="114300" indent="-114300">
              <a:spcBef>
                <a:spcPts val="1008"/>
              </a:spcBef>
              <a:spcAft>
                <a:spcPts val="607"/>
              </a:spcAft>
            </a:pPr>
            <a:r>
              <a:rPr lang="en-US" sz="1100" spc="-50" dirty="0" smtClean="0"/>
              <a:t>Have available the “</a:t>
            </a:r>
            <a:r>
              <a:rPr lang="en-US" sz="1100" i="1" spc="-50" dirty="0" smtClean="0"/>
              <a:t>CCSS for ELA/Literacy: Appendix C</a:t>
            </a:r>
            <a:r>
              <a:rPr lang="en-US" sz="1100" spc="-50" dirty="0" smtClean="0"/>
              <a:t> “ for participant</a:t>
            </a:r>
            <a:r>
              <a:rPr lang="en-US" sz="1100" spc="-50" baseline="0" dirty="0" smtClean="0"/>
              <a:t> reference.</a:t>
            </a:r>
            <a:endParaRPr lang="en-US" sz="1100" spc="-50" dirty="0" smtClean="0"/>
          </a:p>
          <a:p>
            <a:pPr marL="0" indent="0" defTabSz="462229">
              <a:spcAft>
                <a:spcPts val="607"/>
              </a:spcAft>
              <a:buNone/>
              <a:tabLst>
                <a:tab pos="6013795" algn="r"/>
              </a:tabLst>
              <a:defRPr/>
            </a:pPr>
            <a:endParaRPr lang="en-US" sz="1100" b="1" spc="-50" dirty="0" smtClean="0"/>
          </a:p>
          <a:p>
            <a:pPr marL="0" indent="0" defTabSz="462229">
              <a:spcAft>
                <a:spcPts val="607"/>
              </a:spcAft>
              <a:buNone/>
              <a:tabLst>
                <a:tab pos="6013795" algn="r"/>
              </a:tabLst>
              <a:defRPr/>
            </a:pPr>
            <a:r>
              <a:rPr lang="en-US" sz="1100" b="1" spc="-50" dirty="0" smtClean="0"/>
              <a:t>Talking Points:</a:t>
            </a:r>
            <a:endParaRPr lang="en-US" sz="1100" b="1" dirty="0"/>
          </a:p>
          <a:p>
            <a:pPr marL="114300" indent="-114300"/>
            <a:r>
              <a:rPr lang="en-US" sz="1100" b="0" dirty="0" smtClean="0"/>
              <a:t>The document, </a:t>
            </a:r>
            <a:r>
              <a:rPr lang="en-US" sz="1100" b="0" i="1" dirty="0" smtClean="0"/>
              <a:t>CCSS Key Points in ELA, </a:t>
            </a:r>
            <a:r>
              <a:rPr lang="en-US" sz="1100" b="0" dirty="0" smtClean="0"/>
              <a:t>notes that samples of student writing, used alongside the standards, provide important guidance and "help establish adequate performance levels in writing arguments, informational/explanatory texts, and narratives in the various grades" (CCSS Initiative, 2012).</a:t>
            </a:r>
          </a:p>
          <a:p>
            <a:pPr marL="114300" indent="-114300"/>
            <a:r>
              <a:rPr lang="en-US" sz="1100" i="1" spc="-50" dirty="0" smtClean="0"/>
              <a:t>The CCSS for ELA/Literacy: Appendix C</a:t>
            </a:r>
            <a:r>
              <a:rPr lang="en-US" sz="1100" spc="-50" dirty="0" smtClean="0"/>
              <a:t> was developed by the CCSS Initiative to provide such guidance and includes samples of writing at each grade level organized by narrative, informative/explanatory, and opinion/argument writing. </a:t>
            </a:r>
          </a:p>
          <a:p>
            <a:pPr marL="114300" indent="-114300"/>
            <a:r>
              <a:rPr lang="en-US" sz="1100" spc="-50" dirty="0" smtClean="0"/>
              <a:t>Each of the writing samples is annotated using the language of the Common Core Writing Text Type and Purpose grade level standards. These writing samples are intended to serve as illustrations of adequate performance for the identified grade </a:t>
            </a:r>
            <a:endParaRPr lang="en-US" sz="1100" b="0" spc="0" dirty="0" smtClean="0"/>
          </a:p>
          <a:p>
            <a:pPr marL="114300" indent="-114300"/>
            <a:r>
              <a:rPr lang="en-US" sz="1100" spc="-50" dirty="0" smtClean="0"/>
              <a:t>Take a look at page 2 of the</a:t>
            </a:r>
            <a:r>
              <a:rPr lang="en-US" sz="1100" spc="-50" baseline="0" dirty="0" smtClean="0"/>
              <a:t> </a:t>
            </a:r>
            <a:r>
              <a:rPr lang="en-US" sz="1100" spc="-50" dirty="0" smtClean="0"/>
              <a:t>introduction to </a:t>
            </a:r>
            <a:r>
              <a:rPr lang="en-US" sz="1100" i="1" spc="-50" dirty="0" smtClean="0"/>
              <a:t>Appendix C</a:t>
            </a:r>
            <a:r>
              <a:rPr lang="en-US" sz="1100" spc="-50" dirty="0" smtClean="0"/>
              <a:t>  and read the quote:</a:t>
            </a:r>
          </a:p>
          <a:p>
            <a:pPr marL="465138" indent="0">
              <a:spcAft>
                <a:spcPts val="607"/>
              </a:spcAft>
              <a:buNone/>
            </a:pPr>
            <a:r>
              <a:rPr lang="en-US" sz="1100" spc="-50" dirty="0" smtClean="0"/>
              <a:t>“</a:t>
            </a:r>
            <a:r>
              <a:rPr lang="en-US" sz="1100" i="1" spc="-50" dirty="0" smtClean="0"/>
              <a:t>The range of accomplishment within each grade reflects differences in individual development as well as in the conditions under which the student writers were expected to work. Some of the samples were written in class or as homework; others were written for on-demand assessments; still others were the result of sustained research projects</a:t>
            </a:r>
            <a:r>
              <a:rPr lang="en-US" sz="1100" spc="-50" dirty="0" smtClean="0"/>
              <a:t>” (CCSS Initiative, 2012).</a:t>
            </a:r>
          </a:p>
          <a:p>
            <a:pPr>
              <a:spcBef>
                <a:spcPts val="1008"/>
              </a:spcBef>
              <a:spcAft>
                <a:spcPts val="607"/>
              </a:spcAft>
            </a:pPr>
            <a:r>
              <a:rPr lang="en-US" sz="1100" spc="-50" dirty="0" smtClean="0"/>
              <a:t>The writing samples do not only exemplify grade-level expectations; they offer a source of learning for teachers as they begin to develop lessons and instructional strategies that address the Common Core writing Standards.</a:t>
            </a:r>
          </a:p>
          <a:p>
            <a:pPr marL="0" indent="0">
              <a:spcBef>
                <a:spcPts val="1008"/>
              </a:spcBef>
              <a:spcAft>
                <a:spcPts val="607"/>
              </a:spcAft>
              <a:buNone/>
            </a:pPr>
            <a:endParaRPr lang="en-US" sz="1100" spc="-50" dirty="0" smtClean="0">
              <a:latin typeface="Arial Narrow" pitchFamily="34" charset="0"/>
            </a:endParaRPr>
          </a:p>
          <a:p>
            <a:pPr marL="0" indent="0">
              <a:spcBef>
                <a:spcPts val="1008"/>
              </a:spcBef>
              <a:spcAft>
                <a:spcPts val="607"/>
              </a:spcAft>
              <a:buNone/>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4</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spc="-50" dirty="0" smtClean="0"/>
              <a:t>Refer participants to Handout 3.2.2: “</a:t>
            </a:r>
            <a:r>
              <a:rPr lang="en-US" sz="1100" i="1" dirty="0" smtClean="0"/>
              <a:t>Teacher Recommendations for Formative Assessment Tools”</a:t>
            </a:r>
          </a:p>
          <a:p>
            <a:pPr marL="0" indent="0" defTabSz="462229">
              <a:spcAft>
                <a:spcPts val="607"/>
              </a:spcAft>
              <a:buNone/>
              <a:tabLst>
                <a:tab pos="6013795" algn="r"/>
              </a:tabLst>
              <a:defRPr/>
            </a:pPr>
            <a:endParaRPr lang="en-US" sz="1100" b="1"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a:t>
            </a:r>
            <a:r>
              <a:rPr lang="en-US" sz="1100" b="1" dirty="0" smtClean="0">
                <a:latin typeface="Arial Narrow" pitchFamily="34" charset="0"/>
              </a:rPr>
              <a:t>Points:</a:t>
            </a:r>
          </a:p>
          <a:p>
            <a:pPr marL="0" indent="0" defTabSz="462229">
              <a:spcAft>
                <a:spcPts val="607"/>
              </a:spcAft>
              <a:buNone/>
              <a:tabLst>
                <a:tab pos="6013795" algn="r"/>
              </a:tabLst>
              <a:defRPr/>
            </a:pPr>
            <a:r>
              <a:rPr lang="en-US" sz="1100" dirty="0" smtClean="0">
                <a:latin typeface="Arial Narrow" pitchFamily="34" charset="0"/>
              </a:rPr>
              <a:t>[Review content</a:t>
            </a:r>
            <a:r>
              <a:rPr lang="en-US" sz="1100" baseline="0" dirty="0" smtClean="0">
                <a:latin typeface="Arial Narrow" pitchFamily="34" charset="0"/>
              </a:rPr>
              <a:t> on slide]</a:t>
            </a:r>
          </a:p>
          <a:p>
            <a:pPr defTabSz="462229">
              <a:spcAft>
                <a:spcPts val="607"/>
              </a:spcAft>
              <a:tabLst>
                <a:tab pos="6013795" algn="r"/>
              </a:tabLst>
              <a:defRPr/>
            </a:pPr>
            <a:r>
              <a:rPr lang="en-US" sz="1100" baseline="0" dirty="0" smtClean="0">
                <a:latin typeface="Arial Narrow" pitchFamily="34" charset="0"/>
              </a:rPr>
              <a:t>Take a few minutes to share with your table group the tools and strategies you have used, or ways you have adapted the examples on Handout 3.2.2.</a:t>
            </a: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40</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b="1"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b="1" u="none" kern="1200" dirty="0" smtClean="0">
                <a:solidFill>
                  <a:schemeClr val="tx1"/>
                </a:solidFill>
                <a:effectLst/>
              </a:rPr>
              <a:t>Facilitator</a:t>
            </a:r>
            <a:r>
              <a:rPr lang="en-US" sz="1100" b="1" u="none" kern="1200" baseline="0" dirty="0" smtClean="0">
                <a:solidFill>
                  <a:schemeClr val="tx1"/>
                </a:solidFill>
                <a:effectLst/>
              </a:rPr>
              <a:t> Notes:</a:t>
            </a:r>
            <a:endParaRPr lang="en-US" sz="1100" b="1" dirty="0"/>
          </a:p>
          <a:p>
            <a:r>
              <a:rPr lang="en-US" sz="1100" b="0" kern="0" spc="-20" baseline="0" dirty="0" smtClean="0">
                <a:solidFill>
                  <a:schemeClr val="tx1"/>
                </a:solidFill>
                <a:effectLst/>
              </a:rPr>
              <a:t>Give participants time in pairs, small groups, or as a whole group to reflect on and discuss the question on the slide.</a:t>
            </a:r>
          </a:p>
          <a:p>
            <a:r>
              <a:rPr lang="en-US" sz="1100" b="0" kern="0" spc="-20" baseline="0" dirty="0" smtClean="0">
                <a:solidFill>
                  <a:schemeClr val="tx1"/>
                </a:solidFill>
                <a:effectLst/>
              </a:rPr>
              <a:t>Also encourage participants who have limited technological access to strategize ways they can use the formative assessment strategies illustrated in this section of the unit without technology.</a:t>
            </a:r>
          </a:p>
          <a:p>
            <a:endParaRPr lang="en-US" sz="1100" baseline="0" dirty="0" smtClean="0"/>
          </a:p>
          <a:p>
            <a:pPr marL="0" indent="0" defTabSz="462229">
              <a:spcAft>
                <a:spcPts val="607"/>
              </a:spcAft>
              <a:buNone/>
              <a:tabLst>
                <a:tab pos="6013795" algn="r"/>
              </a:tabLst>
              <a:defRPr/>
            </a:pPr>
            <a:r>
              <a:rPr lang="en-US" sz="1100" b="1" dirty="0" smtClean="0"/>
              <a:t>Talking Points:</a:t>
            </a:r>
          </a:p>
          <a:p>
            <a:pPr defTabSz="462229">
              <a:spcAft>
                <a:spcPts val="607"/>
              </a:spcAft>
              <a:tabLst>
                <a:tab pos="6013795" algn="r"/>
              </a:tabLst>
              <a:defRPr/>
            </a:pPr>
            <a:r>
              <a:rPr lang="en-US" sz="1100" b="0" dirty="0" smtClean="0"/>
              <a:t>This</a:t>
            </a:r>
            <a:r>
              <a:rPr lang="en-US" sz="1100" b="0" baseline="0" dirty="0" smtClean="0"/>
              <a:t> </a:t>
            </a:r>
            <a:r>
              <a:rPr lang="en-US" sz="1100" b="0" dirty="0" smtClean="0"/>
              <a:t>Important Takeaway provides a summary to the</a:t>
            </a:r>
            <a:r>
              <a:rPr lang="en-US" sz="1100" b="0" baseline="0" dirty="0" smtClean="0"/>
              <a:t> learning from students’ work section of this unit</a:t>
            </a:r>
            <a:r>
              <a:rPr lang="en-US" sz="1100" b="0" dirty="0" smtClean="0"/>
              <a:t>: </a:t>
            </a:r>
          </a:p>
          <a:p>
            <a:pPr marL="117475"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dirty="0" smtClean="0"/>
              <a:t>The assessment practices in this section of Unit 3 illustrate that learning from student work is important for both teacher and students. Teachers who capture what they are learning from their students’ writing have gathered important information from which to make sound instructional decisions while developing ways to involve students in learning from their own writing.</a:t>
            </a:r>
          </a:p>
          <a:p>
            <a:pPr marL="0"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41</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p>
          <a:p>
            <a:pPr defTabSz="462229">
              <a:spcAft>
                <a:spcPts val="607"/>
              </a:spcAft>
              <a:tabLst>
                <a:tab pos="6013795" algn="r"/>
              </a:tabLst>
              <a:defRPr/>
            </a:pPr>
            <a:r>
              <a:rPr lang="en-US" sz="1100" dirty="0" smtClean="0">
                <a:latin typeface="Arial Narrow" pitchFamily="34" charset="0"/>
              </a:rPr>
              <a:t>The</a:t>
            </a:r>
            <a:r>
              <a:rPr lang="en-US" sz="1100" baseline="0" dirty="0" smtClean="0">
                <a:latin typeface="Arial Narrow" pitchFamily="34" charset="0"/>
              </a:rPr>
              <a:t> section that concludes this unit provides participants lesson resources that bring all the module pieces together. </a:t>
            </a:r>
          </a:p>
          <a:p>
            <a:pPr defTabSz="462229">
              <a:spcAft>
                <a:spcPts val="607"/>
              </a:spcAft>
              <a:tabLst>
                <a:tab pos="6013795" algn="r"/>
              </a:tabLst>
              <a:defRPr/>
            </a:pPr>
            <a:r>
              <a:rPr lang="en-US" sz="1100" baseline="0" dirty="0" smtClean="0">
                <a:latin typeface="Arial Narrow" pitchFamily="34" charset="0"/>
              </a:rPr>
              <a:t>Optional Activity: It </a:t>
            </a:r>
            <a:r>
              <a:rPr lang="en-US" sz="1100" baseline="0" dirty="0" smtClean="0">
                <a:latin typeface="Arial Narrow" pitchFamily="34" charset="0"/>
              </a:rPr>
              <a:t>is up to the facilitator to determine if this section is for information only, or if there is time to allow for participant exploration and discussion of the lessons. </a:t>
            </a:r>
          </a:p>
          <a:p>
            <a:pPr marL="0" indent="0" defTabSz="462229">
              <a:spcAft>
                <a:spcPts val="607"/>
              </a:spcAft>
              <a:buNone/>
              <a:tabLst>
                <a:tab pos="6013795" algn="r"/>
              </a:tabLst>
              <a:defRPr/>
            </a:pPr>
            <a:endParaRPr lang="en-US" sz="1100" baseline="0" dirty="0" smtClean="0">
              <a:latin typeface="Arial Narrow" pitchFamily="34" charset="0"/>
            </a:endParaRPr>
          </a:p>
          <a:p>
            <a:pPr marL="0" indent="0" defTabSz="462229">
              <a:spcAft>
                <a:spcPts val="607"/>
              </a:spcAft>
              <a:buNone/>
              <a:tabLst>
                <a:tab pos="6013795" algn="r"/>
              </a:tabLst>
              <a:defRPr/>
            </a:pPr>
            <a:r>
              <a:rPr lang="en-US" sz="1100" b="1" baseline="0" dirty="0" smtClean="0">
                <a:latin typeface="Arial Narrow" pitchFamily="34" charset="0"/>
              </a:rPr>
              <a:t>Talking Points:</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100" dirty="0" smtClean="0"/>
              <a:t>In this section of Unit 3, you will have an opportunity to examine, use, and adapt additional lessons developed by teachers, for teachers. </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100" dirty="0" smtClean="0"/>
              <a:t>The lessons focus on writing to inform, argue, and analyze: on narrative, informational/explanatory, and opinion/argument text types and the writing genres that give them audience, purpose, and form. They are organized by four grade level spans: K–2, 3–5, 6–8, and 9–12.</a:t>
            </a:r>
            <a:endParaRPr lang="en-US" sz="1100" b="1" baseline="0" dirty="0" smtClean="0">
              <a:latin typeface="Arial Narrow" pitchFamily="34" charset="0"/>
            </a:endParaRPr>
          </a:p>
          <a:p>
            <a:pPr defTabSz="462229">
              <a:spcAft>
                <a:spcPts val="607"/>
              </a:spcAft>
              <a:tabLst>
                <a:tab pos="6013795" algn="r"/>
              </a:tabLst>
              <a:defRPr/>
            </a:pPr>
            <a:r>
              <a:rPr lang="en-US" sz="1100" i="0" baseline="0" dirty="0" smtClean="0">
                <a:latin typeface="Arial Narrow" pitchFamily="34" charset="0"/>
              </a:rPr>
              <a:t>Refer to Handout 3.3b “</a:t>
            </a:r>
            <a:r>
              <a:rPr lang="en-US" sz="1100" i="1" baseline="0" dirty="0" smtClean="0">
                <a:latin typeface="Arial Narrow" pitchFamily="34" charset="0"/>
              </a:rPr>
              <a:t>Learning From and Adapting CCSS-Informed Lessons”  </a:t>
            </a:r>
            <a:r>
              <a:rPr lang="en-US" sz="1100" baseline="0" dirty="0" smtClean="0">
                <a:latin typeface="Arial Narrow" pitchFamily="34" charset="0"/>
              </a:rPr>
              <a:t>for the abstracts and online links to all the lesson resources presented in this unit.</a:t>
            </a:r>
          </a:p>
        </p:txBody>
      </p:sp>
      <p:sp>
        <p:nvSpPr>
          <p:cNvPr id="4" name="Slide Number Placeholder 3"/>
          <p:cNvSpPr>
            <a:spLocks noGrp="1"/>
          </p:cNvSpPr>
          <p:nvPr>
            <p:ph type="sldNum" sz="quarter" idx="10"/>
          </p:nvPr>
        </p:nvSpPr>
        <p:spPr/>
        <p:txBody>
          <a:bodyPr/>
          <a:lstStyle/>
          <a:p>
            <a:fld id="{AB1F5374-48F0-4346-B569-F9B87CEEA239}" type="slidenum">
              <a:rPr lang="en-US" smtClean="0"/>
              <a:pPr/>
              <a:t>42</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Notes/Talking Points: </a:t>
            </a:r>
          </a:p>
          <a:p>
            <a:pPr marL="0" indent="0" defTabSz="462229">
              <a:spcAft>
                <a:spcPts val="607"/>
              </a:spcAft>
              <a:buNone/>
              <a:tabLst>
                <a:tab pos="6013795" algn="r"/>
              </a:tabLst>
              <a:defRPr/>
            </a:pPr>
            <a:r>
              <a:rPr lang="en-US" sz="1100" dirty="0" smtClean="0">
                <a:latin typeface="Arial Narrow" pitchFamily="34" charset="0"/>
              </a:rPr>
              <a:t>[Review content</a:t>
            </a:r>
            <a:r>
              <a:rPr lang="en-US" sz="1100" baseline="0" dirty="0" smtClean="0">
                <a:latin typeface="Arial Narrow" pitchFamily="34" charset="0"/>
              </a:rPr>
              <a:t> of slide]</a:t>
            </a: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43</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Facilitator Notes</a:t>
            </a:r>
            <a:r>
              <a:rPr lang="en-US" sz="1100" b="1" dirty="0" smtClean="0">
                <a:latin typeface="Arial Narrow" pitchFamily="34" charset="0"/>
              </a:rPr>
              <a:t>:</a:t>
            </a:r>
          </a:p>
          <a:p>
            <a:pPr marL="114300" indent="-114300" defTabSz="462229">
              <a:spcAft>
                <a:spcPts val="607"/>
              </a:spcAft>
              <a:tabLst>
                <a:tab pos="6013795" algn="r"/>
              </a:tabLst>
              <a:defRPr/>
            </a:pPr>
            <a:r>
              <a:rPr lang="en-US" sz="1100" b="0" dirty="0" smtClean="0">
                <a:latin typeface="Arial Narrow" pitchFamily="34" charset="0"/>
              </a:rPr>
              <a:t>Optional activity (as time allows).</a:t>
            </a:r>
            <a:endParaRPr lang="en-US" sz="1100" b="0" dirty="0" smtClean="0">
              <a:latin typeface="Arial Narrow" pitchFamily="34" charset="0"/>
            </a:endParaRPr>
          </a:p>
          <a:p>
            <a:r>
              <a:rPr lang="en-US" sz="1150" b="0" i="0" u="none" strike="noStrike" kern="1200" baseline="0" dirty="0" smtClean="0">
                <a:solidFill>
                  <a:schemeClr val="tx1"/>
                </a:solidFill>
                <a:latin typeface="Arial Narrow"/>
                <a:ea typeface="+mn-ea"/>
                <a:cs typeface="Arial Narrow"/>
              </a:rPr>
              <a:t>If participants have online access, they may link directly to the lessons on the Brokers of Expertise Web site at </a:t>
            </a:r>
            <a:r>
              <a:rPr lang="en-US" dirty="0" smtClean="0">
                <a:hlinkClick r:id="rId3"/>
              </a:rPr>
              <a:t>http://www.myboe.org/auth/portal/default/Content/Viewer/Content?action=2&amp;scId=504695&amp;sciId=12714</a:t>
            </a:r>
            <a:endParaRPr lang="en-US" sz="1150" b="0" i="1" u="none" strike="noStrike" kern="1200" baseline="0" dirty="0" smtClean="0">
              <a:solidFill>
                <a:schemeClr val="tx1"/>
              </a:solidFill>
              <a:latin typeface="Arial Narrow"/>
              <a:ea typeface="+mn-ea"/>
              <a:cs typeface="Arial Narrow"/>
            </a:endParaRPr>
          </a:p>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marL="114300" indent="-114300">
              <a:spcBef>
                <a:spcPts val="1224"/>
              </a:spcBef>
            </a:pPr>
            <a:r>
              <a:rPr lang="en-US" sz="1100" dirty="0" smtClean="0"/>
              <a:t>On </a:t>
            </a:r>
            <a:r>
              <a:rPr lang="en-US" sz="1100" i="1" dirty="0" smtClean="0">
                <a:latin typeface="Arial Narrow" pitchFamily="34" charset="0"/>
              </a:rPr>
              <a:t>Handout 3.3b Learning From and Adapting CCSS-Informed Lessons</a:t>
            </a:r>
            <a:r>
              <a:rPr lang="en-US" sz="1100" dirty="0" smtClean="0"/>
              <a:t>, you will find the lesson descriptions organized by grade levels and grade spans. </a:t>
            </a:r>
          </a:p>
          <a:p>
            <a:pPr marL="114300" indent="-114300">
              <a:spcBef>
                <a:spcPts val="1224"/>
              </a:spcBef>
            </a:pPr>
            <a:r>
              <a:rPr lang="en-US" sz="1100" dirty="0" smtClean="0"/>
              <a:t>Refer to hard copy (or link to and download at the URL on the</a:t>
            </a:r>
            <a:r>
              <a:rPr lang="en-US" sz="1100" baseline="0" dirty="0" smtClean="0"/>
              <a:t> bottom of the slide</a:t>
            </a:r>
            <a:r>
              <a:rPr lang="en-US" sz="1100" dirty="0" smtClean="0"/>
              <a:t>) those that you would like to study, use, or adapt. You might want to begin now with the </a:t>
            </a:r>
            <a:r>
              <a:rPr lang="en-US" sz="1100" i="1" dirty="0" smtClean="0"/>
              <a:t>Learning From Student Work </a:t>
            </a:r>
            <a:r>
              <a:rPr lang="en-US" sz="1100" dirty="0" smtClean="0"/>
              <a:t>section of the lesson.</a:t>
            </a:r>
          </a:p>
          <a:p>
            <a:pPr marL="114300" indent="-114300">
              <a:spcBef>
                <a:spcPts val="1224"/>
              </a:spcBef>
            </a:pPr>
            <a:r>
              <a:rPr lang="en-US" sz="1100" dirty="0" smtClean="0"/>
              <a:t>As you review these lessons, have in hand </a:t>
            </a:r>
            <a:r>
              <a:rPr lang="en-US" sz="1100" i="0" dirty="0" smtClean="0"/>
              <a:t>Handout </a:t>
            </a:r>
            <a:r>
              <a:rPr lang="en-US" sz="1100" i="0" dirty="0" smtClean="0"/>
              <a:t>3.3a: </a:t>
            </a:r>
            <a:r>
              <a:rPr lang="en-US" sz="1100" i="1" dirty="0" smtClean="0"/>
              <a:t>Considerations for Lesson Planning</a:t>
            </a:r>
            <a:r>
              <a:rPr lang="en-US" sz="1100" dirty="0" smtClean="0"/>
              <a:t>, a resource developed by the teachers who developed the lessons. The planning questions, along with the Lesson Planning Template, may prove helpful as you tailor a particular lesson for your students.</a:t>
            </a:r>
          </a:p>
          <a:p>
            <a:pPr defTabSz="462229">
              <a:spcAft>
                <a:spcPts val="607"/>
              </a:spcAft>
              <a:tabLst>
                <a:tab pos="6013795" algn="r"/>
              </a:tabLst>
              <a:defRPr/>
            </a:pPr>
            <a:endParaRPr lang="en-US" sz="1100" baseline="0" dirty="0" smtClean="0">
              <a:latin typeface="Arial Narrow" pitchFamily="34" charset="0"/>
            </a:endParaRPr>
          </a:p>
          <a:p>
            <a:pPr defTabSz="462229">
              <a:spcAft>
                <a:spcPts val="607"/>
              </a:spcAft>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44</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p>
          <a:p>
            <a:pPr marL="114300" indent="-114300">
              <a:spcBef>
                <a:spcPts val="1224"/>
              </a:spcBef>
            </a:pPr>
            <a:r>
              <a:rPr lang="en-US" sz="1100" dirty="0" smtClean="0"/>
              <a:t>Before you progress to the post-assessment of this Professional Learning Module, let’s read the following quote from the </a:t>
            </a:r>
            <a:r>
              <a:rPr lang="en-US" sz="1100" i="1" dirty="0" smtClean="0"/>
              <a:t>California CCSS for ELA/Literacy </a:t>
            </a:r>
            <a:r>
              <a:rPr lang="en-US" sz="1100" dirty="0" smtClean="0"/>
              <a:t>(page 49) [read quote aloud</a:t>
            </a:r>
            <a:r>
              <a:rPr lang="en-US" sz="1100" baseline="0" dirty="0" smtClean="0"/>
              <a:t> or direct participants to read with partner]</a:t>
            </a:r>
            <a:endParaRPr lang="en-US" sz="1100" dirty="0" smtClean="0"/>
          </a:p>
          <a:p>
            <a:pPr marL="114300" indent="-114300">
              <a:spcBef>
                <a:spcPts val="1224"/>
              </a:spcBef>
            </a:pPr>
            <a:r>
              <a:rPr lang="en-US" sz="1100" dirty="0" smtClean="0"/>
              <a:t>Take note of just how many of the ideas you have addressed in the module, as well as how many of the ideas are a part of the complete lessons the teachers have developed.</a:t>
            </a:r>
          </a:p>
          <a:p>
            <a:pPr marL="0" indent="0" defTabSz="462229">
              <a:spcAft>
                <a:spcPts val="607"/>
              </a:spcAft>
              <a:buNone/>
              <a:tabLst>
                <a:tab pos="6013795" algn="r"/>
              </a:tabLst>
              <a:defRPr/>
            </a:pPr>
            <a:endParaRPr lang="en-US" sz="1100" baseline="0" dirty="0" smtClean="0">
              <a:latin typeface="Arial Narrow" pitchFamily="34" charset="0"/>
            </a:endParaRPr>
          </a:p>
          <a:p>
            <a:pPr marL="0" indent="0" defTabSz="462229">
              <a:spcAft>
                <a:spcPts val="607"/>
              </a:spcAft>
              <a:buNone/>
              <a:tabLst>
                <a:tab pos="6013795" algn="r"/>
              </a:tabLst>
              <a:defRPr/>
            </a:pPr>
            <a:r>
              <a:rPr lang="en-US" sz="1100" baseline="0" dirty="0" smtClean="0">
                <a:latin typeface="Arial Narrow" pitchFamily="34" charset="0"/>
              </a:rPr>
              <a:t>[Take a few moments to gather examples from the participants of where in the module they have addressed ideas found in the quote, what they have seen in the lesson plans and complete lessons, and especially what captures they are planning to focus on for their students.]</a:t>
            </a:r>
          </a:p>
          <a:p>
            <a:pPr marL="0" indent="0" defTabSz="462229">
              <a:spcAft>
                <a:spcPts val="607"/>
              </a:spcAft>
              <a:buNone/>
              <a:tabLst>
                <a:tab pos="6013795" algn="r"/>
              </a:tabLst>
              <a:defRPr/>
            </a:pPr>
            <a:endParaRPr lang="en-US" sz="1100" baseline="0"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45</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462229">
              <a:spcAft>
                <a:spcPts val="607"/>
              </a:spcAft>
              <a:buNone/>
              <a:tabLst>
                <a:tab pos="6013795" algn="r"/>
              </a:tabLst>
              <a:defRPr/>
            </a:pPr>
            <a:endParaRPr lang="en-US" sz="1200" b="1" baseline="0" dirty="0" smtClean="0">
              <a:latin typeface="Arial Narrow" pitchFamily="34" charset="0"/>
            </a:endParaRPr>
          </a:p>
          <a:p>
            <a:pPr marL="0" indent="0" defTabSz="462229">
              <a:spcAft>
                <a:spcPts val="607"/>
              </a:spcAft>
              <a:buNone/>
              <a:tabLst>
                <a:tab pos="6013795" algn="r"/>
              </a:tabLst>
              <a:defRPr/>
            </a:pPr>
            <a:r>
              <a:rPr lang="en-US" sz="1200" b="1" baseline="0" dirty="0" smtClean="0">
                <a:latin typeface="Arial Narrow" pitchFamily="34" charset="0"/>
              </a:rPr>
              <a:t>Facilitator </a:t>
            </a:r>
            <a:r>
              <a:rPr lang="en-US" sz="1200" b="1" baseline="0" dirty="0" smtClean="0">
                <a:latin typeface="Arial Narrow" pitchFamily="34" charset="0"/>
              </a:rPr>
              <a:t>Notes:</a:t>
            </a:r>
          </a:p>
          <a:p>
            <a:pPr marL="114300" indent="-114300" defTabSz="462229">
              <a:spcAft>
                <a:spcPts val="607"/>
              </a:spcAft>
              <a:tabLst>
                <a:tab pos="6013795" algn="r"/>
              </a:tabLst>
              <a:defRPr/>
            </a:pPr>
            <a:r>
              <a:rPr lang="en-US" sz="1200" baseline="0" dirty="0" smtClean="0">
                <a:latin typeface="Arial Narrow" pitchFamily="34" charset="0"/>
              </a:rPr>
              <a:t>Point participants to the Resources section of the online version of the module where they can find professional books that provide invaluable support for extending their learning and deepening their knowledge of writing to inform, argue, and analyze.</a:t>
            </a:r>
          </a:p>
          <a:p>
            <a:pPr defTabSz="462229">
              <a:spcAft>
                <a:spcPts val="607"/>
              </a:spcAft>
              <a:tabLst>
                <a:tab pos="6013795" algn="r"/>
              </a:tabLst>
              <a:defRPr/>
            </a:pPr>
            <a:r>
              <a:rPr lang="en-US" sz="1200" baseline="0" dirty="0" smtClean="0">
                <a:latin typeface="Arial Narrow" pitchFamily="34" charset="0"/>
              </a:rPr>
              <a:t>Direct </a:t>
            </a:r>
            <a:r>
              <a:rPr lang="en-US" sz="1200" baseline="0" dirty="0" smtClean="0">
                <a:latin typeface="Arial Narrow" pitchFamily="34" charset="0"/>
              </a:rPr>
              <a:t>participants to </a:t>
            </a:r>
            <a:r>
              <a:rPr lang="en-US" sz="1200" baseline="0" dirty="0" smtClean="0">
                <a:latin typeface="Arial Narrow" pitchFamily="34" charset="0"/>
              </a:rPr>
              <a:t>links on slide: </a:t>
            </a:r>
          </a:p>
          <a:p>
            <a:pPr marL="0" indent="0" defTabSz="462229">
              <a:spcAft>
                <a:spcPts val="607"/>
              </a:spcAft>
              <a:buFontTx/>
              <a:buNone/>
              <a:tabLst>
                <a:tab pos="6013795" algn="r"/>
              </a:tabLst>
              <a:defRPr/>
            </a:pPr>
            <a:r>
              <a:rPr lang="en-US" sz="1200" u="none" baseline="0" dirty="0" smtClean="0">
                <a:latin typeface="Arial Narrow" pitchFamily="34" charset="0"/>
              </a:rPr>
              <a:t>Resources: </a:t>
            </a:r>
            <a:r>
              <a:rPr lang="en-US" sz="1200" u="sng" baseline="0" dirty="0" smtClean="0">
                <a:latin typeface="Arial Narrow" pitchFamily="34" charset="0"/>
              </a:rPr>
              <a:t>http://www.myboe.org/auth/portal/default/Content/Viewer/Content?action=2&amp;scId=504695&amp;sciId=12743</a:t>
            </a:r>
          </a:p>
          <a:p>
            <a:pPr marL="0" indent="0" defTabSz="462229">
              <a:spcAft>
                <a:spcPts val="607"/>
              </a:spcAft>
              <a:buFontTx/>
              <a:buNone/>
              <a:tabLst>
                <a:tab pos="6013795" algn="r"/>
              </a:tabLst>
              <a:defRPr/>
            </a:pPr>
            <a:r>
              <a:rPr lang="en-US" sz="1200" u="none" baseline="0" dirty="0" smtClean="0">
                <a:latin typeface="Arial Narrow" pitchFamily="34" charset="0"/>
              </a:rPr>
              <a:t>California Writing Project: </a:t>
            </a:r>
            <a:r>
              <a:rPr lang="en-US" sz="1200" dirty="0" smtClean="0">
                <a:hlinkClick r:id="rId3"/>
              </a:rPr>
              <a:t>http://www.californiawritingproject.org/</a:t>
            </a:r>
            <a:endParaRPr lang="en-US" sz="1200" u="sng" baseline="0" dirty="0" smtClean="0">
              <a:latin typeface="Arial Narrow" pitchFamily="34" charset="0"/>
            </a:endParaRPr>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46</a:t>
            </a:fld>
            <a:endParaRPr lang="en-US" dirty="0"/>
          </a:p>
        </p:txBody>
      </p:sp>
    </p:spTree>
    <p:extLst>
      <p:ext uri="{BB962C8B-B14F-4D97-AF65-F5344CB8AC3E}">
        <p14:creationId xmlns:p14="http://schemas.microsoft.com/office/powerpoint/2010/main" val="21890978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24458" eaLnBrk="0" fontAlgn="base" hangingPunct="0">
              <a:spcBef>
                <a:spcPct val="30000"/>
              </a:spcBef>
              <a:spcAft>
                <a:spcPct val="0"/>
              </a:spcAft>
              <a:buNone/>
              <a:tabLst/>
              <a:defRPr/>
            </a:pPr>
            <a:endParaRPr lang="en-US" sz="1100" b="1" dirty="0" smtClean="0">
              <a:latin typeface="Arial Narrow" pitchFamily="34" charset="0"/>
              <a:ea typeface="ＭＳ Ｐゴシック" charset="-128"/>
              <a:cs typeface="Arial" pitchFamily="34" charset="0"/>
            </a:endParaRPr>
          </a:p>
          <a:p>
            <a:pPr marL="0" indent="0">
              <a:buNone/>
            </a:pPr>
            <a:r>
              <a:rPr lang="en-US" sz="1100" b="1" dirty="0" smtClean="0">
                <a:latin typeface="Arial Narrow" pitchFamily="34" charset="0"/>
                <a:cs typeface="Arial" pitchFamily="34" charset="0"/>
              </a:rPr>
              <a:t>Facilitator Notes:</a:t>
            </a:r>
          </a:p>
          <a:p>
            <a:pPr marL="115557" indent="-115557"/>
            <a:r>
              <a:rPr lang="en-US" sz="1100" dirty="0" smtClean="0">
                <a:latin typeface="Arial Narrow" pitchFamily="34" charset="0"/>
                <a:cs typeface="Arial" pitchFamily="34" charset="0"/>
              </a:rPr>
              <a:t>This activity will take approximately 5 minutes. </a:t>
            </a:r>
          </a:p>
          <a:p>
            <a:pPr marL="115557" indent="-115557"/>
            <a:r>
              <a:rPr lang="en-US" sz="1100" dirty="0" smtClean="0">
                <a:latin typeface="Arial Narrow" pitchFamily="34" charset="0"/>
                <a:cs typeface="Arial" pitchFamily="34" charset="0"/>
              </a:rPr>
              <a:t>Refer participants to the </a:t>
            </a:r>
            <a:r>
              <a:rPr lang="en-US" sz="1100" i="1" dirty="0" smtClean="0">
                <a:latin typeface="Arial Narrow" pitchFamily="34" charset="0"/>
                <a:cs typeface="Arial" pitchFamily="34" charset="0"/>
              </a:rPr>
              <a:t>Post-Assessment </a:t>
            </a:r>
            <a:r>
              <a:rPr lang="en-US" sz="1100" i="0" dirty="0" smtClean="0">
                <a:latin typeface="Arial Narrow" pitchFamily="34" charset="0"/>
                <a:cs typeface="Arial" pitchFamily="34" charset="0"/>
              </a:rPr>
              <a:t>handout</a:t>
            </a:r>
            <a:r>
              <a:rPr lang="en-US" sz="1100" i="1" dirty="0" smtClean="0">
                <a:latin typeface="Arial Narrow" pitchFamily="34" charset="0"/>
                <a:cs typeface="Arial" pitchFamily="34" charset="0"/>
              </a:rPr>
              <a:t> </a:t>
            </a:r>
            <a:r>
              <a:rPr lang="en-US" sz="1100" dirty="0" smtClean="0">
                <a:latin typeface="Arial Narrow" pitchFamily="34" charset="0"/>
                <a:cs typeface="Arial" pitchFamily="34" charset="0"/>
              </a:rPr>
              <a:t>and </a:t>
            </a:r>
            <a:r>
              <a:rPr lang="en-US" sz="1100" dirty="0" smtClean="0">
                <a:latin typeface="Arial Narrow" pitchFamily="34" charset="0"/>
                <a:cs typeface="Arial" pitchFamily="34" charset="0"/>
              </a:rPr>
              <a:t>indicate that they should NOT collaborate on answering the questions.</a:t>
            </a:r>
          </a:p>
          <a:p>
            <a:pPr marL="115557" indent="-115557"/>
            <a:r>
              <a:rPr lang="en-US" sz="1100" dirty="0" smtClean="0">
                <a:latin typeface="Arial Narrow" pitchFamily="34" charset="0"/>
                <a:cs typeface="Arial" pitchFamily="34" charset="0"/>
              </a:rPr>
              <a:t>Review </a:t>
            </a:r>
            <a:r>
              <a:rPr lang="en-US" sz="1100" dirty="0" smtClean="0">
                <a:latin typeface="Arial Narrow" pitchFamily="34" charset="0"/>
                <a:cs typeface="Arial" pitchFamily="34" charset="0"/>
              </a:rPr>
              <a:t>correct </a:t>
            </a:r>
            <a:r>
              <a:rPr lang="en-US" sz="1100" dirty="0" smtClean="0">
                <a:latin typeface="Arial Narrow" pitchFamily="34" charset="0"/>
                <a:cs typeface="Arial" pitchFamily="34" charset="0"/>
              </a:rPr>
              <a:t>answers. </a:t>
            </a:r>
            <a:endParaRPr lang="en-US" sz="1100" b="1" dirty="0" smtClean="0">
              <a:latin typeface="Arial Narrow" pitchFamily="34" charset="0"/>
              <a:cs typeface="Arial" pitchFamily="34" charset="0"/>
            </a:endParaRPr>
          </a:p>
          <a:p>
            <a:pPr marL="0" indent="0">
              <a:buNone/>
            </a:pPr>
            <a:endParaRPr lang="en-US" sz="1100" b="1" dirty="0" smtClean="0">
              <a:latin typeface="Arial Narrow" pitchFamily="34" charset="0"/>
              <a:cs typeface="Arial" pitchFamily="34" charset="0"/>
            </a:endParaRPr>
          </a:p>
          <a:p>
            <a:pPr marL="0" indent="0">
              <a:buNone/>
            </a:pPr>
            <a:r>
              <a:rPr lang="en-US" sz="1100" b="1" dirty="0" smtClean="0">
                <a:latin typeface="Arial Narrow" pitchFamily="34" charset="0"/>
                <a:cs typeface="Arial" pitchFamily="34" charset="0"/>
              </a:rPr>
              <a:t>Talking Points:</a:t>
            </a:r>
            <a:endParaRPr lang="en-US" sz="1100" dirty="0" smtClean="0">
              <a:latin typeface="Arial Narrow" pitchFamily="34" charset="0"/>
              <a:cs typeface="Arial" pitchFamily="34" charset="0"/>
            </a:endParaRPr>
          </a:p>
          <a:p>
            <a:pPr marL="115557" indent="-115557" defTabSz="462229">
              <a:tabLst>
                <a:tab pos="6013795" algn="r"/>
              </a:tabLst>
              <a:defRPr/>
            </a:pPr>
            <a:r>
              <a:rPr lang="en-US" sz="1100" dirty="0" smtClean="0">
                <a:latin typeface="Arial Narrow" pitchFamily="34" charset="0"/>
                <a:cs typeface="Arial" pitchFamily="34" charset="0"/>
              </a:rPr>
              <a:t>Now you will participate in a post-assessment. This activity will assess your knowledge of the CCSS Writing Standards after completing the module.</a:t>
            </a:r>
          </a:p>
          <a:p>
            <a:pPr marL="0" indent="0" defTabSz="462229">
              <a:buNone/>
              <a:tabLst>
                <a:tab pos="6013795" algn="r"/>
              </a:tabLst>
              <a:defRPr/>
            </a:pPr>
            <a:endParaRPr lang="en-US" sz="1100" dirty="0" smtClean="0">
              <a:latin typeface="Arial Narrow" pitchFamily="34" charset="0"/>
              <a:cs typeface="Arial" pitchFamily="34" charset="0"/>
            </a:endParaRPr>
          </a:p>
          <a:p>
            <a:pPr marL="0" indent="0">
              <a:buNone/>
            </a:pPr>
            <a:r>
              <a:rPr lang="en-US" sz="1100" b="1" dirty="0" smtClean="0">
                <a:latin typeface="Arial Narrow" pitchFamily="34" charset="0"/>
                <a:cs typeface="Arial" pitchFamily="34" charset="0"/>
              </a:rPr>
              <a:t>Post-Assessment answers:</a:t>
            </a:r>
          </a:p>
          <a:p>
            <a:pPr marL="112713" indent="0">
              <a:spcAft>
                <a:spcPts val="0"/>
              </a:spcAft>
              <a:buNone/>
            </a:pPr>
            <a:r>
              <a:rPr lang="en-US" sz="1100" dirty="0" smtClean="0"/>
              <a:t>1. B                                   6. A, C, D	</a:t>
            </a:r>
          </a:p>
          <a:p>
            <a:pPr marL="112713" indent="0">
              <a:spcAft>
                <a:spcPts val="0"/>
              </a:spcAft>
              <a:buNone/>
            </a:pPr>
            <a:r>
              <a:rPr lang="en-US" sz="1100" dirty="0" smtClean="0"/>
              <a:t>2. A, C, D                          7. True</a:t>
            </a:r>
          </a:p>
          <a:p>
            <a:pPr marL="112713" indent="0">
              <a:spcAft>
                <a:spcPts val="0"/>
              </a:spcAft>
              <a:buNone/>
            </a:pPr>
            <a:r>
              <a:rPr lang="en-US" sz="1100" dirty="0" smtClean="0"/>
              <a:t>3. A, B, D                           8. C</a:t>
            </a:r>
          </a:p>
          <a:p>
            <a:pPr marL="112713" indent="0">
              <a:spcAft>
                <a:spcPts val="0"/>
              </a:spcAft>
              <a:buNone/>
            </a:pPr>
            <a:r>
              <a:rPr lang="en-US" sz="1100" dirty="0" smtClean="0"/>
              <a:t>4. A, B                               9. B</a:t>
            </a:r>
          </a:p>
          <a:p>
            <a:pPr marL="112713" indent="0">
              <a:spcAft>
                <a:spcPts val="0"/>
              </a:spcAft>
              <a:buNone/>
            </a:pPr>
            <a:r>
              <a:rPr lang="en-US" sz="1100" dirty="0" smtClean="0"/>
              <a:t>5. A, B, D                          10. A, C</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B1F5374-48F0-4346-B569-F9B87CEEA239}" type="slidenum">
              <a:rPr lang="en-US" smtClean="0"/>
              <a:pPr/>
              <a:t>47</a:t>
            </a:fld>
            <a:endParaRPr lang="en-US" dirty="0"/>
          </a:p>
        </p:txBody>
      </p:sp>
    </p:spTree>
    <p:extLst>
      <p:ext uri="{BB962C8B-B14F-4D97-AF65-F5344CB8AC3E}">
        <p14:creationId xmlns:p14="http://schemas.microsoft.com/office/powerpoint/2010/main" val="2600559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b="1" dirty="0" smtClean="0"/>
              <a:t>Facilitator</a:t>
            </a:r>
            <a:r>
              <a:rPr lang="en-US" sz="1100" b="1" baseline="0" dirty="0" smtClean="0"/>
              <a:t> Notes:</a:t>
            </a:r>
          </a:p>
          <a:p>
            <a:r>
              <a:rPr lang="en-US" sz="1100" baseline="0" dirty="0" smtClean="0"/>
              <a:t>If participants have online access, they can link directly to </a:t>
            </a:r>
            <a:r>
              <a:rPr lang="en-US" sz="1100" i="1" baseline="0" dirty="0" smtClean="0"/>
              <a:t>Appendix C</a:t>
            </a:r>
            <a:r>
              <a:rPr lang="en-US" sz="1100" i="0" baseline="0" dirty="0" smtClean="0"/>
              <a:t> at</a:t>
            </a:r>
            <a:r>
              <a:rPr lang="en-US" sz="1100" baseline="0" dirty="0" smtClean="0"/>
              <a:t> </a:t>
            </a:r>
            <a:r>
              <a:rPr lang="en-US" sz="1100" b="0" i="0" dirty="0" smtClean="0">
                <a:hlinkClick r:id="rId3"/>
              </a:rPr>
              <a:t>http://www.corestandards.org/assets/Appendix_C.pdf</a:t>
            </a:r>
            <a:endParaRPr lang="en-US" sz="1100" b="0" i="0" dirty="0" smtClean="0"/>
          </a:p>
          <a:p>
            <a:r>
              <a:rPr lang="en-US" sz="1100" b="0" i="0" dirty="0" smtClean="0"/>
              <a:t>If not, provide copies of</a:t>
            </a:r>
            <a:r>
              <a:rPr lang="en-US" sz="1100" b="0" i="0" baseline="0" dirty="0" smtClean="0"/>
              <a:t> a few student examples for use by pairs or small groups. You can copy examples by grade level spans or by types of writing that participants have raised questions about. Or you can choose a few examples to display on a document camera, perhaps reading aloud one or two, and then discussing answers to the questions as a whole group.</a:t>
            </a:r>
            <a:endParaRPr lang="en-US" sz="1100" b="0" i="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b="1" dirty="0" smtClean="0"/>
              <a:t>Talking Points:</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100" b="0" dirty="0" smtClean="0"/>
              <a:t>Take a few moments to explore </a:t>
            </a:r>
            <a:r>
              <a:rPr lang="en-US" sz="1100" b="0" i="1" dirty="0" smtClean="0"/>
              <a:t>Appendix C</a:t>
            </a:r>
            <a:r>
              <a:rPr lang="en-US" sz="1100" b="0" dirty="0" smtClean="0"/>
              <a:t>. Find your grade level and begin by reading a student example of a text type that is difficult for your students to write. As you read, consider the questions on the slide: [refer to bullets</a:t>
            </a:r>
            <a:r>
              <a:rPr lang="en-US" sz="1100" b="0" baseline="0" dirty="0" smtClean="0"/>
              <a:t> on slide]</a:t>
            </a:r>
            <a:endParaRPr lang="en-US" sz="1100" b="1" dirty="0" smtClean="0"/>
          </a:p>
          <a:p>
            <a:pPr defTabSz="462229">
              <a:spcAft>
                <a:spcPts val="607"/>
              </a:spcAft>
              <a:tabLst>
                <a:tab pos="6013795" algn="r"/>
              </a:tabLst>
              <a:defRPr/>
            </a:pPr>
            <a:r>
              <a:rPr lang="en-US" sz="1100" dirty="0" smtClean="0"/>
              <a:t>T</a:t>
            </a:r>
            <a:r>
              <a:rPr lang="en-US" sz="1100" baseline="0" dirty="0" smtClean="0"/>
              <a:t>he student examples are annotated primarily with language from the Common Core writing standards, but you will also see annotations and descriptors that note genre features and language.  </a:t>
            </a:r>
          </a:p>
          <a:p>
            <a:pPr defTabSz="462229">
              <a:spcAft>
                <a:spcPts val="607"/>
              </a:spcAft>
              <a:tabLst>
                <a:tab pos="6013795" algn="r"/>
              </a:tabLst>
              <a:defRPr/>
            </a:pPr>
            <a:r>
              <a:rPr lang="en-US" sz="1100" baseline="0" dirty="0" smtClean="0"/>
              <a:t>In pairs or small groups, take some time to compare your grade level standards for a specific writing text type to the annotations.</a:t>
            </a:r>
            <a:endParaRPr lang="en-US" sz="1100" dirty="0"/>
          </a:p>
          <a:p>
            <a:pPr marL="0" indent="0" defTabSz="462229">
              <a:spcAft>
                <a:spcPts val="607"/>
              </a:spcAft>
              <a:buNone/>
              <a:tabLst>
                <a:tab pos="6013795" algn="r"/>
              </a:tabLst>
              <a:defRPr/>
            </a:pPr>
            <a:r>
              <a:rPr lang="en-US" sz="1100" dirty="0" smtClean="0"/>
              <a:t>[As a transition to the next section of this unit, share what</a:t>
            </a:r>
            <a:r>
              <a:rPr lang="en-US" sz="1100" baseline="0" dirty="0" smtClean="0"/>
              <a:t> follows:]</a:t>
            </a:r>
            <a:endParaRPr lang="en-US" sz="1100" dirty="0" smtClean="0"/>
          </a:p>
          <a:p>
            <a:pPr marL="288925" marR="0" indent="-171450" algn="l" defTabSz="462229" rtl="0" eaLnBrk="1" fontAlgn="auto" latinLnBrk="0" hangingPunct="1">
              <a:lnSpc>
                <a:spcPct val="100000"/>
              </a:lnSpc>
              <a:spcBef>
                <a:spcPts val="0"/>
              </a:spcBef>
              <a:spcAft>
                <a:spcPts val="607"/>
              </a:spcAft>
              <a:buClrTx/>
              <a:buSzTx/>
              <a:tabLst>
                <a:tab pos="6013795" algn="r"/>
              </a:tabLst>
              <a:defRPr/>
            </a:pPr>
            <a:r>
              <a:rPr lang="en-US" sz="1100" dirty="0" smtClean="0"/>
              <a:t>Annotations from the students’ teachers are not included in the writing samples in </a:t>
            </a:r>
            <a:r>
              <a:rPr lang="en-US" sz="1100" i="1" dirty="0" smtClean="0"/>
              <a:t>Appendix C</a:t>
            </a:r>
            <a:r>
              <a:rPr lang="en-US" sz="1100" dirty="0" smtClean="0"/>
              <a:t>, so there is no information about how they assessed the writing to inform their teaching or their students’ learning. That is not the aim of </a:t>
            </a:r>
            <a:r>
              <a:rPr lang="en-US" sz="1100" i="1" dirty="0" smtClean="0"/>
              <a:t>Appendix C</a:t>
            </a:r>
            <a:r>
              <a:rPr lang="en-US" sz="1100" dirty="0" smtClean="0"/>
              <a:t>, but it is an important part of CCSS-informed teaching and lesson planning.</a:t>
            </a:r>
          </a:p>
          <a:p>
            <a:pPr marL="0"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5</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Points:</a:t>
            </a:r>
            <a:endParaRPr lang="en-US" sz="1100" dirty="0" smtClean="0">
              <a:latin typeface="Arial Narrow" pitchFamily="34" charset="0"/>
            </a:endParaRPr>
          </a:p>
          <a:p>
            <a:pPr marL="114300" indent="-114300"/>
            <a:r>
              <a:rPr lang="en-US" sz="1100" dirty="0" smtClean="0"/>
              <a:t>You may have noticed that one part of the Lesson Planning Template that was not addressed in Unit 2 was the box titled, </a:t>
            </a:r>
            <a:r>
              <a:rPr lang="en-US" sz="1100" b="1" dirty="0" smtClean="0"/>
              <a:t>Method(s) for Formative Assessment or Checking for Understanding Along the Way and Plan for Writing Assessment and Feedback.</a:t>
            </a:r>
          </a:p>
          <a:p>
            <a:pPr marL="114300" indent="-114300">
              <a:spcBef>
                <a:spcPts val="1224"/>
              </a:spcBef>
            </a:pPr>
            <a:r>
              <a:rPr lang="en-US" sz="1100" dirty="0" smtClean="0"/>
              <a:t>This will be the focus for next section of Unit 3. It will be helpful for you to have your copy of the Lesson Planning Template in hand, as well as any of your notes about a lesson you wish to develop for your students.</a:t>
            </a:r>
          </a:p>
          <a:p>
            <a:pPr defTabSz="462229">
              <a:spcAft>
                <a:spcPts val="607"/>
              </a:spcAft>
              <a:tabLst>
                <a:tab pos="6013795" algn="r"/>
              </a:tabLst>
              <a:defRPr/>
            </a:pPr>
            <a:endParaRPr lang="en-US" sz="1100" baseline="0" dirty="0" smtClean="0">
              <a:latin typeface="Arial Narrow" pitchFamily="34" charset="0"/>
            </a:endParaRPr>
          </a:p>
          <a:p>
            <a:pPr marL="0" indent="0" defTabSz="462229">
              <a:spcAft>
                <a:spcPts val="607"/>
              </a:spcAft>
              <a:buNone/>
              <a:tabLst>
                <a:tab pos="6013795" algn="r"/>
              </a:tabLst>
              <a:defRPr/>
            </a:pPr>
            <a:r>
              <a:rPr lang="en-US" sz="1100" b="1" baseline="0" dirty="0" smtClean="0">
                <a:latin typeface="Arial Narrow" pitchFamily="34" charset="0"/>
              </a:rPr>
              <a:t>Facilitator Notes:</a:t>
            </a:r>
          </a:p>
          <a:p>
            <a:pPr marL="114300" indent="-114300" defTabSz="462229">
              <a:spcAft>
                <a:spcPts val="607"/>
              </a:spcAft>
              <a:tabLst>
                <a:tab pos="6013795" algn="r"/>
              </a:tabLst>
              <a:defRPr/>
            </a:pPr>
            <a:r>
              <a:rPr lang="en-US" sz="1100" baseline="0" dirty="0" smtClean="0">
                <a:latin typeface="Arial Narrow" pitchFamily="34" charset="0"/>
              </a:rPr>
              <a:t>Participants should either refer to their copy of the </a:t>
            </a:r>
            <a:r>
              <a:rPr lang="en-US" sz="1100" i="1" baseline="0" dirty="0" smtClean="0">
                <a:latin typeface="Arial Narrow" pitchFamily="34" charset="0"/>
              </a:rPr>
              <a:t>Handout 2.1.1b Lesson Planning Template</a:t>
            </a:r>
            <a:r>
              <a:rPr lang="en-US" sz="1100" baseline="0" dirty="0" smtClean="0">
                <a:latin typeface="Arial Narrow" pitchFamily="34" charset="0"/>
              </a:rPr>
              <a:t>, or you can display a copy on a document camera as a way to direct the discussion to the relevant section of the Lesson Planning Template.</a:t>
            </a:r>
          </a:p>
        </p:txBody>
      </p:sp>
      <p:sp>
        <p:nvSpPr>
          <p:cNvPr id="4" name="Slide Number Placeholder 3"/>
          <p:cNvSpPr>
            <a:spLocks noGrp="1"/>
          </p:cNvSpPr>
          <p:nvPr>
            <p:ph type="sldNum" sz="quarter" idx="10"/>
          </p:nvPr>
        </p:nvSpPr>
        <p:spPr/>
        <p:txBody>
          <a:bodyPr/>
          <a:lstStyle/>
          <a:p>
            <a:fld id="{AB1F5374-48F0-4346-B569-F9B87CEEA239}" type="slidenum">
              <a:rPr lang="en-US" smtClean="0"/>
              <a:pPr/>
              <a:t>6</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b="1" dirty="0" smtClean="0"/>
              <a:t>Talking Points:</a:t>
            </a:r>
          </a:p>
          <a:p>
            <a:pPr marL="114300" indent="-114300"/>
            <a:r>
              <a:rPr lang="en-US" sz="1100" dirty="0" smtClean="0"/>
              <a:t>Think for a moment about the assessment tools you have used in your classroom or with school or district colleagues. </a:t>
            </a:r>
          </a:p>
          <a:p>
            <a:pPr marL="114300" indent="-114300"/>
            <a:r>
              <a:rPr lang="en-US" sz="1100" dirty="0" smtClean="0"/>
              <a:t>Those tools probably include rubrics and scoring guides, and most of your experience in using them may be for evaluating or scoring benchmark writing. When used by teachers and students to improve teaching and learning — both during the process of writing and at the end of a writing lesson — these assessment tools are even more effective.</a:t>
            </a:r>
          </a:p>
          <a:p>
            <a:pPr marL="114300" indent="-114300"/>
            <a:r>
              <a:rPr lang="en-US" sz="1100" dirty="0" smtClean="0"/>
              <a:t>Let’s take a look at three assessment tools and how teachers are using them to inform instruction by focusing on the following questions: [Refer to slide]</a:t>
            </a:r>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endParaRPr lang="en-US" sz="1100" dirty="0" smtClean="0"/>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b="1" dirty="0" smtClean="0"/>
              <a:t>Facilitator</a:t>
            </a:r>
            <a:r>
              <a:rPr lang="en-US" sz="1100" b="1" baseline="0" dirty="0" smtClean="0"/>
              <a:t> Notes:</a:t>
            </a:r>
            <a:endParaRPr lang="en-US" sz="1100" b="1" dirty="0" smtClean="0"/>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dirty="0" smtClean="0"/>
              <a:t>The assessment tools that follow in this section of the unit—</a:t>
            </a:r>
            <a:r>
              <a:rPr lang="en-US" sz="1100" baseline="0" dirty="0" smtClean="0"/>
              <a:t>6 Traits rubrics, criteria charts, assessment guides that blend traits and criteria—</a:t>
            </a:r>
            <a:r>
              <a:rPr lang="en-US" sz="1100" dirty="0" smtClean="0"/>
              <a:t> are easily adaptable across grades, but only one grade-level example is provided per tool and for its particular</a:t>
            </a:r>
            <a:r>
              <a:rPr lang="en-US" sz="1100" baseline="0" dirty="0" smtClean="0"/>
              <a:t> use</a:t>
            </a:r>
            <a:r>
              <a:rPr lang="en-US" sz="1100" dirty="0" smtClean="0"/>
              <a:t>.</a:t>
            </a:r>
            <a:r>
              <a:rPr lang="en-US" sz="1100" baseline="0" dirty="0" smtClean="0"/>
              <a:t> </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baseline="0" dirty="0" smtClean="0"/>
              <a:t>The next slides will progress from an assessment example in Early Elementary, to Upper Elementary, to Middle School, and then to High School. </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dirty="0" smtClean="0"/>
              <a:t>It will be important and helpful</a:t>
            </a:r>
            <a:r>
              <a:rPr lang="en-US" sz="1100" baseline="0" dirty="0" smtClean="0"/>
              <a:t> for participants to discuss if and how they can adapt the tool or the way the teacher has used it for their teaching, their grade level, and their students. </a:t>
            </a:r>
          </a:p>
          <a:p>
            <a:pPr marL="0" indent="0" defTabSz="462229">
              <a:spcAft>
                <a:spcPts val="607"/>
              </a:spcAft>
              <a:buNone/>
              <a:tabLst>
                <a:tab pos="6013795" algn="r"/>
              </a:tabLst>
              <a:defRPr/>
            </a:pPr>
            <a:endParaRPr lang="en-US" sz="1100" dirty="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7</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 Points:</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100" dirty="0" smtClean="0"/>
              <a:t>Many schools and districts use or adapt the “6 Traits” or “6 +1 Traits” rubrics (scoring guides) developed by Education Northwest. </a:t>
            </a:r>
          </a:p>
          <a:p>
            <a:pPr marL="114300" marR="0" indent="-114300" algn="l" defTabSz="462229" rtl="0" eaLnBrk="1" fontAlgn="auto" latinLnBrk="0" hangingPunct="1">
              <a:lnSpc>
                <a:spcPct val="100000"/>
              </a:lnSpc>
              <a:spcBef>
                <a:spcPts val="0"/>
              </a:spcBef>
              <a:spcAft>
                <a:spcPts val="607"/>
              </a:spcAft>
              <a:buClrTx/>
              <a:buSzTx/>
              <a:tabLst>
                <a:tab pos="6013795" algn="r"/>
              </a:tabLst>
              <a:defRPr/>
            </a:pPr>
            <a:r>
              <a:rPr lang="en-US" sz="1100" dirty="0" smtClean="0"/>
              <a:t>Researchers and teachers participated in the development of these rubrics to give an overview of the characteristics of effective writing that crosses genres and grade levels.</a:t>
            </a:r>
          </a:p>
          <a:p>
            <a:pPr marL="114300" marR="0" indent="-114300" algn="l" defTabSz="462229" rtl="0" eaLnBrk="1" fontAlgn="auto" latinLnBrk="0" hangingPunct="1">
              <a:lnSpc>
                <a:spcPct val="100000"/>
              </a:lnSpc>
              <a:spcBef>
                <a:spcPts val="0"/>
              </a:spcBef>
              <a:spcAft>
                <a:spcPts val="607"/>
              </a:spcAft>
              <a:buClrTx/>
              <a:buSzTx/>
              <a:buFont typeface="Arial"/>
              <a:buChar char="•"/>
              <a:tabLst>
                <a:tab pos="6013795" algn="r"/>
              </a:tabLst>
              <a:defRPr/>
            </a:pPr>
            <a:r>
              <a:rPr lang="en-US" sz="1100" dirty="0" smtClean="0"/>
              <a:t>According to Education Northwest, “The 6+1 Trait® Writing analytical model for assessing and teaching writing is made up of 6+1 key qualities that define strong writing.” These qualities are:</a:t>
            </a:r>
            <a:r>
              <a:rPr lang="en-US" sz="1100" baseline="0" dirty="0" smtClean="0"/>
              <a:t> </a:t>
            </a:r>
          </a:p>
          <a:p>
            <a:pPr marL="0" marR="0" indent="0" algn="l" defTabSz="462229" rtl="0" eaLnBrk="1" fontAlgn="auto" latinLnBrk="0" hangingPunct="1">
              <a:lnSpc>
                <a:spcPct val="100000"/>
              </a:lnSpc>
              <a:spcBef>
                <a:spcPts val="0"/>
              </a:spcBef>
              <a:spcAft>
                <a:spcPts val="607"/>
              </a:spcAft>
              <a:buClrTx/>
              <a:buSzTx/>
              <a:buFont typeface="Arial"/>
              <a:buNone/>
              <a:tabLst>
                <a:tab pos="6013795" algn="r"/>
              </a:tabLst>
              <a:defRPr/>
            </a:pPr>
            <a:r>
              <a:rPr lang="en-US" sz="1100" baseline="0" dirty="0" smtClean="0"/>
              <a:t>[refer to bullets on slide]</a:t>
            </a:r>
            <a:endParaRPr lang="en-US" sz="1100" b="1" dirty="0" smtClean="0">
              <a:latin typeface="Arial Narrow" pitchFamily="34" charset="0"/>
            </a:endParaRPr>
          </a:p>
        </p:txBody>
      </p:sp>
      <p:sp>
        <p:nvSpPr>
          <p:cNvPr id="4" name="Slide Number Placeholder 3"/>
          <p:cNvSpPr>
            <a:spLocks noGrp="1"/>
          </p:cNvSpPr>
          <p:nvPr>
            <p:ph type="sldNum" sz="quarter" idx="10"/>
          </p:nvPr>
        </p:nvSpPr>
        <p:spPr/>
        <p:txBody>
          <a:bodyPr/>
          <a:lstStyle/>
          <a:p>
            <a:fld id="{AB1F5374-48F0-4346-B569-F9B87CEEA239}" type="slidenum">
              <a:rPr lang="en-US" smtClean="0"/>
              <a:pPr/>
              <a:t>8</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68893" y="4187819"/>
            <a:ext cx="6148219" cy="4689187"/>
          </a:xfrm>
        </p:spPr>
        <p:txBody>
          <a:bodyPr>
            <a:noAutofit/>
          </a:bodyPr>
          <a:lstStyle/>
          <a:p>
            <a:pPr marL="0" indent="0" defTabSz="462229">
              <a:spcAft>
                <a:spcPts val="607"/>
              </a:spcAft>
              <a:buNone/>
              <a:tabLst>
                <a:tab pos="6013795" algn="r"/>
              </a:tabLst>
              <a:defRPr/>
            </a:pPr>
            <a:endParaRPr lang="en-US" sz="1100" dirty="0" smtClean="0">
              <a:latin typeface="Arial Narrow" pitchFamily="34" charset="0"/>
            </a:endParaRPr>
          </a:p>
          <a:p>
            <a:pPr marL="0" indent="0" defTabSz="462229">
              <a:spcAft>
                <a:spcPts val="607"/>
              </a:spcAft>
              <a:buNone/>
              <a:tabLst>
                <a:tab pos="6013795" algn="r"/>
              </a:tabLst>
              <a:defRPr/>
            </a:pPr>
            <a:r>
              <a:rPr lang="en-US" sz="1100" b="1" dirty="0" smtClean="0">
                <a:latin typeface="Arial Narrow" pitchFamily="34" charset="0"/>
              </a:rPr>
              <a:t>Talking</a:t>
            </a:r>
            <a:r>
              <a:rPr lang="en-US" sz="1100" b="1" baseline="0" dirty="0" smtClean="0">
                <a:latin typeface="Arial Narrow" pitchFamily="34" charset="0"/>
              </a:rPr>
              <a:t> Points</a:t>
            </a:r>
            <a:r>
              <a:rPr lang="en-US" sz="1100" b="1" dirty="0" smtClean="0">
                <a:latin typeface="Arial Narrow" pitchFamily="34" charset="0"/>
              </a:rPr>
              <a:t>:</a:t>
            </a:r>
          </a:p>
          <a:p>
            <a:pPr defTabSz="462229">
              <a:spcAft>
                <a:spcPts val="607"/>
              </a:spcAft>
              <a:tabLst>
                <a:tab pos="6013795" algn="r"/>
              </a:tabLst>
              <a:defRPr/>
            </a:pPr>
            <a:r>
              <a:rPr lang="en-US" sz="1100" dirty="0" smtClean="0"/>
              <a:t>The lesson example we will review next works best for K–2, but provides teachers in higher grades with a good example of how to connect the assessment tool and the CCSS writing standards for the lesson.</a:t>
            </a:r>
          </a:p>
          <a:p>
            <a:pPr marL="0" indent="0" defTabSz="462229">
              <a:spcAft>
                <a:spcPts val="607"/>
              </a:spcAft>
              <a:buNone/>
              <a:tabLst>
                <a:tab pos="6013795" algn="r"/>
              </a:tabLst>
              <a:defRPr/>
            </a:pPr>
            <a:r>
              <a:rPr lang="en-US" sz="1100" dirty="0" smtClean="0"/>
              <a:t>[Refer</a:t>
            </a:r>
            <a:r>
              <a:rPr lang="en-US" sz="1100" baseline="0" dirty="0" smtClean="0"/>
              <a:t> to question on slide]</a:t>
            </a:r>
            <a:endParaRPr lang="en-US" sz="1100" dirty="0" smtClean="0"/>
          </a:p>
          <a:p>
            <a:pPr marL="114300" indent="-114300"/>
            <a:r>
              <a:rPr lang="en-US" sz="1100" dirty="0" smtClean="0"/>
              <a:t>Kim </a:t>
            </a:r>
            <a:r>
              <a:rPr lang="en-US" sz="1100" dirty="0" err="1" smtClean="0"/>
              <a:t>Holsberry</a:t>
            </a:r>
            <a:r>
              <a:rPr lang="en-US" sz="1100" dirty="0" smtClean="0"/>
              <a:t> answers this question through the way she is assessing and annotating her Kindergarten students' writing. </a:t>
            </a:r>
          </a:p>
          <a:p>
            <a:r>
              <a:rPr lang="en-US" sz="1100" dirty="0" smtClean="0"/>
              <a:t>Kim's district has created grade level adaptions of the 6 Traits rubrics. </a:t>
            </a:r>
          </a:p>
          <a:p>
            <a:r>
              <a:rPr lang="en-US" sz="1100" dirty="0" smtClean="0"/>
              <a:t>Kim’s students wrote an informative text (a multiple page booklet) using their science learning about red eye tree frogs.</a:t>
            </a:r>
          </a:p>
          <a:p>
            <a:pPr defTabSz="462229">
              <a:spcAft>
                <a:spcPts val="607"/>
              </a:spcAft>
              <a:tabLst>
                <a:tab pos="6013795" algn="r"/>
              </a:tabLst>
              <a:defRPr/>
            </a:pPr>
            <a:endParaRPr lang="en-US" sz="1100" dirty="0" smtClean="0"/>
          </a:p>
        </p:txBody>
      </p:sp>
      <p:sp>
        <p:nvSpPr>
          <p:cNvPr id="4" name="Slide Number Placeholder 3"/>
          <p:cNvSpPr>
            <a:spLocks noGrp="1"/>
          </p:cNvSpPr>
          <p:nvPr>
            <p:ph type="sldNum" sz="quarter" idx="10"/>
          </p:nvPr>
        </p:nvSpPr>
        <p:spPr/>
        <p:txBody>
          <a:bodyPr/>
          <a:lstStyle/>
          <a:p>
            <a:fld id="{AB1F5374-48F0-4346-B569-F9B87CEEA239}" type="slidenum">
              <a:rPr lang="en-US" smtClean="0"/>
              <a:pPr/>
              <a:t>9</a:t>
            </a:fld>
            <a:endParaRPr lang="en-US" dirty="0"/>
          </a:p>
        </p:txBody>
      </p:sp>
      <p:sp>
        <p:nvSpPr>
          <p:cNvPr id="8" name="Slide Image Placeholder 7"/>
          <p:cNvSpPr>
            <a:spLocks noGrp="1" noRot="1" noChangeAspect="1"/>
          </p:cNvSpPr>
          <p:nvPr>
            <p:ph type="sldImg"/>
          </p:nvPr>
        </p:nvSpPr>
        <p:spPr>
          <a:xfrm>
            <a:off x="1117600" y="487363"/>
            <a:ext cx="4648200" cy="3486150"/>
          </a:xfr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grpSp>
        <p:nvGrpSpPr>
          <p:cNvPr id="2" name="Group 12"/>
          <p:cNvGrpSpPr>
            <a:grpSpLocks/>
          </p:cNvGrpSpPr>
          <p:nvPr userDrawn="1"/>
        </p:nvGrpSpPr>
        <p:grpSpPr bwMode="auto">
          <a:xfrm>
            <a:off x="0" y="0"/>
            <a:ext cx="9144000" cy="6858000"/>
            <a:chOff x="0" y="0"/>
            <a:chExt cx="5760" cy="4320"/>
          </a:xfrm>
        </p:grpSpPr>
        <p:sp>
          <p:nvSpPr>
            <p:cNvPr id="4" name="Rectangle 13"/>
            <p:cNvSpPr>
              <a:spLocks noChangeArrowheads="1"/>
            </p:cNvSpPr>
            <p:nvPr/>
          </p:nvSpPr>
          <p:spPr bwMode="auto">
            <a:xfrm>
              <a:off x="0" y="0"/>
              <a:ext cx="5760" cy="4320"/>
            </a:xfrm>
            <a:prstGeom prst="rect">
              <a:avLst/>
            </a:prstGeom>
            <a:solidFill>
              <a:srgbClr val="FEED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endParaRPr lang="en-US" dirty="0">
                <a:solidFill>
                  <a:schemeClr val="tx1"/>
                </a:solidFill>
                <a:latin typeface="Arial Narrow"/>
              </a:endParaRPr>
            </a:p>
          </p:txBody>
        </p:sp>
        <p:sp>
          <p:nvSpPr>
            <p:cNvPr id="5" name="Rectangle 14"/>
            <p:cNvSpPr>
              <a:spLocks noChangeArrowheads="1"/>
            </p:cNvSpPr>
            <p:nvPr/>
          </p:nvSpPr>
          <p:spPr bwMode="auto">
            <a:xfrm>
              <a:off x="1248" y="1392"/>
              <a:ext cx="4512" cy="96"/>
            </a:xfrm>
            <a:prstGeom prst="rect">
              <a:avLst/>
            </a:prstGeom>
            <a:gradFill rotWithShape="0">
              <a:gsLst>
                <a:gs pos="0">
                  <a:srgbClr val="F17157"/>
                </a:gs>
                <a:gs pos="100000">
                  <a:srgbClr val="FAD0C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6" name="Rectangle 15"/>
            <p:cNvSpPr>
              <a:spLocks noChangeArrowheads="1"/>
            </p:cNvSpPr>
            <p:nvPr/>
          </p:nvSpPr>
          <p:spPr bwMode="auto">
            <a:xfrm>
              <a:off x="0" y="0"/>
              <a:ext cx="1056" cy="4320"/>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pic>
          <p:nvPicPr>
            <p:cNvPr id="7" name="Picture 16" descr="Color-ppt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 y="288"/>
              <a:ext cx="864"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tangle 17"/>
          <p:cNvSpPr>
            <a:spLocks noChangeArrowheads="1"/>
          </p:cNvSpPr>
          <p:nvPr userDrawn="1"/>
        </p:nvSpPr>
        <p:spPr bwMode="auto">
          <a:xfrm>
            <a:off x="1905000" y="6096000"/>
            <a:ext cx="7162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ts val="800"/>
              </a:spcBef>
            </a:pPr>
            <a:r>
              <a:rPr lang="en-US" sz="1100" b="1" dirty="0">
                <a:solidFill>
                  <a:srgbClr val="070C51"/>
                </a:solidFill>
                <a:latin typeface="Arial Narrow"/>
              </a:rPr>
              <a:t>CALIFORNIA DEPARTMENT OF EDUCATION</a:t>
            </a:r>
            <a:br>
              <a:rPr lang="en-US" sz="1100" b="1" dirty="0">
                <a:solidFill>
                  <a:srgbClr val="070C51"/>
                </a:solidFill>
                <a:latin typeface="Arial Narrow"/>
              </a:rPr>
            </a:br>
            <a:r>
              <a:rPr lang="en-US" sz="1100" dirty="0">
                <a:solidFill>
                  <a:srgbClr val="070C51"/>
                </a:solidFill>
                <a:latin typeface="Arial Narrow"/>
              </a:rPr>
              <a:t>Tom Torlakson, State Superintendent of Public Instruction</a:t>
            </a:r>
            <a:endParaRPr lang="en-US" sz="1200" b="1" dirty="0">
              <a:solidFill>
                <a:schemeClr val="tx2"/>
              </a:solidFill>
              <a:latin typeface="Arial Narrow"/>
            </a:endParaRPr>
          </a:p>
        </p:txBody>
      </p:sp>
      <p:sp>
        <p:nvSpPr>
          <p:cNvPr id="25607" name="Rectangle 7"/>
          <p:cNvSpPr>
            <a:spLocks noGrp="1" noChangeArrowheads="1"/>
          </p:cNvSpPr>
          <p:nvPr>
            <p:ph type="ctrTitle"/>
          </p:nvPr>
        </p:nvSpPr>
        <p:spPr>
          <a:xfrm>
            <a:off x="1981200" y="2760663"/>
            <a:ext cx="6781800" cy="2420937"/>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353720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5"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1302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16"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04297"/>
            <a:ext cx="7772400" cy="1286793"/>
          </a:xfrm>
        </p:spPr>
        <p:txBody>
          <a:bodyPr>
            <a:normAutofit/>
          </a:bodyPr>
          <a:lstStyle>
            <a:lvl1pPr>
              <a:defRPr sz="3600"/>
            </a:lvl1pPr>
          </a:lstStyle>
          <a:p>
            <a:r>
              <a:rPr lang="en-US" dirty="0" smtClean="0"/>
              <a:t>Click to edit Master title style</a:t>
            </a:r>
            <a:endParaRPr lang="en-US" dirty="0"/>
          </a:p>
        </p:txBody>
      </p:sp>
      <p:sp>
        <p:nvSpPr>
          <p:cNvPr id="7"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8"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15"/>
          <p:cNvSpPr>
            <a:spLocks noChangeArrowheads="1"/>
          </p:cNvSpPr>
          <p:nvPr userDrawn="1"/>
        </p:nvSpPr>
        <p:spPr bwMode="auto">
          <a:xfrm>
            <a:off x="0" y="0"/>
            <a:ext cx="9144000" cy="1392157"/>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57200" y="71113"/>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82351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2" r:id="rId4"/>
  </p:sldLayoutIdLst>
  <p:hf hdr="0" dt="0"/>
  <p:txStyles>
    <p:titleStyle>
      <a:lvl1pPr algn="l" defTabSz="457200" rtl="0" eaLnBrk="1" latinLnBrk="0" hangingPunct="1">
        <a:spcBef>
          <a:spcPct val="0"/>
        </a:spcBef>
        <a:buNone/>
        <a:defRPr sz="4400" b="1" kern="1200">
          <a:solidFill>
            <a:schemeClr val="tx1"/>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Narrow"/>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Narrow"/>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Narrow"/>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15"/>
          <p:cNvSpPr>
            <a:spLocks noChangeArrowheads="1"/>
          </p:cNvSpPr>
          <p:nvPr userDrawn="1"/>
        </p:nvSpPr>
        <p:spPr bwMode="auto">
          <a:xfrm>
            <a:off x="0" y="4695942"/>
            <a:ext cx="9144000" cy="1311859"/>
          </a:xfrm>
          <a:prstGeom prst="rect">
            <a:avLst/>
          </a:prstGeom>
          <a:solidFill>
            <a:srgbClr val="F3D68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hangingPunct="0"/>
            <a:endParaRPr lang="en-US" dirty="0">
              <a:latin typeface="Arial Narrow"/>
            </a:endParaRPr>
          </a:p>
        </p:txBody>
      </p:sp>
      <p:sp>
        <p:nvSpPr>
          <p:cNvPr id="2" name="Title Placeholder 1"/>
          <p:cNvSpPr>
            <a:spLocks noGrp="1"/>
          </p:cNvSpPr>
          <p:nvPr>
            <p:ph type="title"/>
          </p:nvPr>
        </p:nvSpPr>
        <p:spPr>
          <a:xfrm>
            <a:off x="473917" y="4695942"/>
            <a:ext cx="8229600" cy="131185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Footer Placeholder 7"/>
          <p:cNvSpPr>
            <a:spLocks noGrp="1"/>
          </p:cNvSpPr>
          <p:nvPr>
            <p:ph type="ftr" sz="quarter" idx="3"/>
          </p:nvPr>
        </p:nvSpPr>
        <p:spPr>
          <a:xfrm>
            <a:off x="587739" y="6486693"/>
            <a:ext cx="3673342" cy="365125"/>
          </a:xfrm>
          <a:prstGeom prst="rect">
            <a:avLst/>
          </a:prstGeom>
        </p:spPr>
        <p:txBody>
          <a:bodyPr vert="horz" lIns="91440" tIns="45720" rIns="91440" bIns="45720" rtlCol="0" anchor="t"/>
          <a:lstStyle>
            <a:lvl1pPr algn="l">
              <a:defRPr sz="1200" b="1">
                <a:solidFill>
                  <a:srgbClr val="000000"/>
                </a:solidFill>
                <a:latin typeface="Arial Narrow"/>
                <a:cs typeface="Arial Narrow"/>
              </a:defRPr>
            </a:lvl1pPr>
          </a:lstStyle>
          <a:p>
            <a:r>
              <a:rPr lang="en-US" dirty="0" smtClean="0"/>
              <a:t>| California Department of Education</a:t>
            </a:r>
            <a:endParaRPr lang="en-US" dirty="0"/>
          </a:p>
        </p:txBody>
      </p:sp>
      <p:sp>
        <p:nvSpPr>
          <p:cNvPr id="9" name="Slide Number Placeholder 8"/>
          <p:cNvSpPr>
            <a:spLocks noGrp="1"/>
          </p:cNvSpPr>
          <p:nvPr>
            <p:ph type="sldNum" sz="quarter" idx="4"/>
          </p:nvPr>
        </p:nvSpPr>
        <p:spPr>
          <a:xfrm>
            <a:off x="339129" y="6486693"/>
            <a:ext cx="395540" cy="365125"/>
          </a:xfrm>
          <a:prstGeom prst="rect">
            <a:avLst/>
          </a:prstGeom>
        </p:spPr>
        <p:txBody>
          <a:bodyPr vert="horz" lIns="91440" tIns="45720" rIns="91440" bIns="45720" rtlCol="0" anchor="t"/>
          <a:lstStyle>
            <a:lvl1pPr algn="r">
              <a:defRPr sz="1200" b="1">
                <a:solidFill>
                  <a:schemeClr val="tx1"/>
                </a:solidFill>
              </a:defRPr>
            </a:lvl1pPr>
          </a:lstStyle>
          <a:p>
            <a:fld id="{13282393-FE81-4EAE-A294-F0392B34921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457200" rtl="0" eaLnBrk="1" latinLnBrk="0" hangingPunct="1">
        <a:spcBef>
          <a:spcPct val="0"/>
        </a:spcBef>
        <a:buNone/>
        <a:defRPr sz="3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educationnorthwest.org/webfm_send/1252"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vimeo.com/55951746"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vimeo.com/56067219"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www.teachingchannel.org/videos/student-goal-setting"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www.teachingchannel.org/videos/texting-to-assess-learning"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hyperlink" Target="http://www.myboe.org/auth/portal/default/Content/Viewer/Content?action=2&amp;scId=504695&amp;sciId=12714" TargetMode="External"/><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www.myboe.org/auth/portal/default/Content/Viewer/Content?action=2&amp;scId=504695&amp;sciId=12743" TargetMode="External"/><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hyperlink" Target="http://www.californiawritingproject.org/"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09500" y="409903"/>
            <a:ext cx="6743700" cy="1166650"/>
          </a:xfrm>
        </p:spPr>
        <p:txBody>
          <a:bodyPr>
            <a:normAutofit fontScale="90000"/>
          </a:bodyPr>
          <a:lstStyle/>
          <a:p>
            <a:pPr algn="ctr"/>
            <a:r>
              <a:rPr lang="en-US" sz="3600" dirty="0" smtClean="0"/>
              <a:t/>
            </a:r>
            <a:br>
              <a:rPr lang="en-US" sz="3600" dirty="0" smtClean="0"/>
            </a:br>
            <a:r>
              <a:rPr lang="en-US" sz="3600" dirty="0" smtClean="0"/>
              <a:t>Common </a:t>
            </a:r>
            <a:r>
              <a:rPr lang="en-US" sz="3600" dirty="0"/>
              <a:t>Core State Standards Professional Learning Module Series</a:t>
            </a:r>
            <a:r>
              <a:rPr lang="en-US" sz="2400" dirty="0" smtClean="0">
                <a:solidFill>
                  <a:schemeClr val="tx1"/>
                </a:solidFill>
              </a:rPr>
              <a:t/>
            </a:r>
            <a:br>
              <a:rPr lang="en-US" sz="2400" dirty="0" smtClean="0">
                <a:solidFill>
                  <a:schemeClr val="tx1"/>
                </a:solidFill>
              </a:rPr>
            </a:br>
            <a:endParaRPr lang="en-US" sz="6000" dirty="0" smtClean="0">
              <a:solidFill>
                <a:srgbClr val="0000FF"/>
              </a:solidFill>
            </a:endParaRPr>
          </a:p>
        </p:txBody>
      </p:sp>
      <p:sp>
        <p:nvSpPr>
          <p:cNvPr id="3075" name="Text Box 4"/>
          <p:cNvSpPr txBox="1">
            <a:spLocks noChangeArrowheads="1"/>
          </p:cNvSpPr>
          <p:nvPr/>
        </p:nvSpPr>
        <p:spPr bwMode="auto">
          <a:xfrm>
            <a:off x="1981200" y="2819400"/>
            <a:ext cx="6705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endParaRPr lang="en-US" sz="3200" dirty="0">
              <a:solidFill>
                <a:schemeClr val="tx1"/>
              </a:solidFill>
              <a:latin typeface="Arial Narrow"/>
            </a:endParaRPr>
          </a:p>
          <a:p>
            <a:pPr algn="ctr">
              <a:spcBef>
                <a:spcPct val="50000"/>
              </a:spcBef>
            </a:pPr>
            <a:endParaRPr lang="en-US" sz="3200" dirty="0">
              <a:solidFill>
                <a:schemeClr val="tx1"/>
              </a:solidFill>
              <a:latin typeface="Arial Narrow"/>
            </a:endParaRPr>
          </a:p>
        </p:txBody>
      </p:sp>
      <p:sp>
        <p:nvSpPr>
          <p:cNvPr id="3076" name="Text Box 6"/>
          <p:cNvSpPr txBox="1">
            <a:spLocks noChangeArrowheads="1"/>
          </p:cNvSpPr>
          <p:nvPr/>
        </p:nvSpPr>
        <p:spPr bwMode="auto">
          <a:xfrm>
            <a:off x="1739169" y="2538248"/>
            <a:ext cx="736249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rgbClr val="000054"/>
                </a:solidFill>
                <a:latin typeface="Arial" charset="0"/>
                <a:ea typeface="ＭＳ Ｐゴシック" pitchFamily="-108" charset="-128"/>
              </a:defRPr>
            </a:lvl1pPr>
            <a:lvl2pPr marL="742950" indent="-285750" eaLnBrk="0" hangingPunct="0">
              <a:defRPr sz="1300">
                <a:solidFill>
                  <a:srgbClr val="000054"/>
                </a:solidFill>
                <a:latin typeface="Arial" charset="0"/>
                <a:ea typeface="ＭＳ Ｐゴシック" pitchFamily="-108" charset="-128"/>
              </a:defRPr>
            </a:lvl2pPr>
            <a:lvl3pPr marL="1143000" indent="-228600" eaLnBrk="0" hangingPunct="0">
              <a:defRPr sz="1300">
                <a:solidFill>
                  <a:srgbClr val="000054"/>
                </a:solidFill>
                <a:latin typeface="Arial" charset="0"/>
                <a:ea typeface="ＭＳ Ｐゴシック" pitchFamily="-108" charset="-128"/>
              </a:defRPr>
            </a:lvl3pPr>
            <a:lvl4pPr marL="1600200" indent="-228600" eaLnBrk="0" hangingPunct="0">
              <a:defRPr sz="1300">
                <a:solidFill>
                  <a:srgbClr val="000054"/>
                </a:solidFill>
                <a:latin typeface="Arial" charset="0"/>
                <a:ea typeface="ＭＳ Ｐゴシック" pitchFamily="-108" charset="-128"/>
              </a:defRPr>
            </a:lvl4pPr>
            <a:lvl5pPr marL="2057400" indent="-228600" eaLnBrk="0" hangingPunct="0">
              <a:defRPr sz="1300">
                <a:solidFill>
                  <a:srgbClr val="000054"/>
                </a:solidFill>
                <a:latin typeface="Arial" charset="0"/>
                <a:ea typeface="ＭＳ Ｐゴシック" pitchFamily="-108" charset="-128"/>
              </a:defRPr>
            </a:lvl5pPr>
            <a:lvl6pPr marL="2514600" indent="-228600" eaLnBrk="0" fontAlgn="base" hangingPunct="0">
              <a:spcBef>
                <a:spcPct val="0"/>
              </a:spcBef>
              <a:spcAft>
                <a:spcPct val="0"/>
              </a:spcAft>
              <a:defRPr sz="1300">
                <a:solidFill>
                  <a:srgbClr val="000054"/>
                </a:solidFill>
                <a:latin typeface="Arial" charset="0"/>
                <a:ea typeface="ＭＳ Ｐゴシック" pitchFamily="-108" charset="-128"/>
              </a:defRPr>
            </a:lvl6pPr>
            <a:lvl7pPr marL="2971800" indent="-228600" eaLnBrk="0" fontAlgn="base" hangingPunct="0">
              <a:spcBef>
                <a:spcPct val="0"/>
              </a:spcBef>
              <a:spcAft>
                <a:spcPct val="0"/>
              </a:spcAft>
              <a:defRPr sz="1300">
                <a:solidFill>
                  <a:srgbClr val="000054"/>
                </a:solidFill>
                <a:latin typeface="Arial" charset="0"/>
                <a:ea typeface="ＭＳ Ｐゴシック" pitchFamily="-108" charset="-128"/>
              </a:defRPr>
            </a:lvl7pPr>
            <a:lvl8pPr marL="3429000" indent="-228600" eaLnBrk="0" fontAlgn="base" hangingPunct="0">
              <a:spcBef>
                <a:spcPct val="0"/>
              </a:spcBef>
              <a:spcAft>
                <a:spcPct val="0"/>
              </a:spcAft>
              <a:defRPr sz="1300">
                <a:solidFill>
                  <a:srgbClr val="000054"/>
                </a:solidFill>
                <a:latin typeface="Arial" charset="0"/>
                <a:ea typeface="ＭＳ Ｐゴシック" pitchFamily="-108" charset="-128"/>
              </a:defRPr>
            </a:lvl8pPr>
            <a:lvl9pPr marL="3886200" indent="-228600" eaLnBrk="0" fontAlgn="base" hangingPunct="0">
              <a:spcBef>
                <a:spcPct val="0"/>
              </a:spcBef>
              <a:spcAft>
                <a:spcPct val="0"/>
              </a:spcAft>
              <a:defRPr sz="1300">
                <a:solidFill>
                  <a:srgbClr val="000054"/>
                </a:solidFill>
                <a:latin typeface="Arial" charset="0"/>
                <a:ea typeface="ＭＳ Ｐゴシック" pitchFamily="-108" charset="-128"/>
              </a:defRPr>
            </a:lvl9pPr>
          </a:lstStyle>
          <a:p>
            <a:pPr algn="ctr">
              <a:spcBef>
                <a:spcPct val="50000"/>
              </a:spcBef>
            </a:pPr>
            <a:r>
              <a:rPr lang="en-US" sz="3600" b="1" dirty="0" smtClean="0">
                <a:solidFill>
                  <a:schemeClr val="tx1"/>
                </a:solidFill>
                <a:latin typeface="Arial Narrow" pitchFamily="34" charset="0"/>
                <a:ea typeface="ＭＳ Ｐゴシック" charset="-128"/>
                <a:cs typeface="Arial" pitchFamily="34" charset="0"/>
              </a:rPr>
              <a:t>English </a:t>
            </a:r>
            <a:r>
              <a:rPr lang="en-US" sz="3600" b="1" dirty="0">
                <a:solidFill>
                  <a:schemeClr val="tx1"/>
                </a:solidFill>
                <a:latin typeface="Arial Narrow" pitchFamily="34" charset="0"/>
                <a:ea typeface="ＭＳ Ｐゴシック" charset="-128"/>
                <a:cs typeface="Arial" pitchFamily="34" charset="0"/>
              </a:rPr>
              <a:t>Language Arts: </a:t>
            </a:r>
          </a:p>
          <a:p>
            <a:pPr algn="ctr"/>
            <a:r>
              <a:rPr lang="en-US" sz="3600" b="1" dirty="0">
                <a:solidFill>
                  <a:schemeClr val="tx1"/>
                </a:solidFill>
                <a:latin typeface="Arial Narrow" pitchFamily="34" charset="0"/>
                <a:ea typeface="ＭＳ Ｐゴシック" charset="-128"/>
                <a:cs typeface="Arial" pitchFamily="34" charset="0"/>
              </a:rPr>
              <a:t>Writing to Inform, </a:t>
            </a:r>
            <a:r>
              <a:rPr lang="en-US" sz="3600" b="1" dirty="0" smtClean="0">
                <a:solidFill>
                  <a:schemeClr val="tx1"/>
                </a:solidFill>
                <a:latin typeface="Arial Narrow" pitchFamily="34" charset="0"/>
                <a:ea typeface="ＭＳ Ｐゴシック" charset="-128"/>
                <a:cs typeface="Arial" pitchFamily="34" charset="0"/>
              </a:rPr>
              <a:t>Argue, and </a:t>
            </a:r>
            <a:r>
              <a:rPr lang="en-US" sz="3600" b="1" dirty="0">
                <a:solidFill>
                  <a:schemeClr val="tx1"/>
                </a:solidFill>
                <a:latin typeface="Arial Narrow" pitchFamily="34" charset="0"/>
                <a:ea typeface="ＭＳ Ｐゴシック" charset="-128"/>
                <a:cs typeface="Arial" pitchFamily="34" charset="0"/>
              </a:rPr>
              <a:t>Analyze</a:t>
            </a:r>
          </a:p>
          <a:p>
            <a:pPr algn="ctr">
              <a:spcBef>
                <a:spcPct val="50000"/>
              </a:spcBef>
            </a:pPr>
            <a:r>
              <a:rPr lang="en-US" sz="3600" b="1" dirty="0">
                <a:solidFill>
                  <a:schemeClr val="tx1"/>
                </a:solidFill>
                <a:latin typeface="Arial Narrow" pitchFamily="34" charset="0"/>
                <a:ea typeface="ＭＳ Ｐゴシック" charset="-128"/>
                <a:cs typeface="Arial" pitchFamily="34" charset="0"/>
              </a:rPr>
              <a:t>Unit 3</a:t>
            </a:r>
          </a:p>
        </p:txBody>
      </p:sp>
    </p:spTree>
    <p:extLst>
      <p:ext uri="{BB962C8B-B14F-4D97-AF65-F5344CB8AC3E}">
        <p14:creationId xmlns:p14="http://schemas.microsoft.com/office/powerpoint/2010/main" val="4231744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6 Traits Rubrics: Early Elementary Example</a:t>
            </a:r>
          </a:p>
        </p:txBody>
      </p:sp>
      <p:sp>
        <p:nvSpPr>
          <p:cNvPr id="3" name="Content Placeholder 2"/>
          <p:cNvSpPr>
            <a:spLocks noGrp="1"/>
          </p:cNvSpPr>
          <p:nvPr>
            <p:ph idx="1"/>
          </p:nvPr>
        </p:nvSpPr>
        <p:spPr>
          <a:xfrm>
            <a:off x="204952" y="1430864"/>
            <a:ext cx="8790881" cy="5055829"/>
          </a:xfrm>
        </p:spPr>
        <p:txBody>
          <a:bodyPr>
            <a:normAutofit fontScale="92500" lnSpcReduction="20000"/>
          </a:bodyPr>
          <a:lstStyle/>
          <a:p>
            <a:pPr marL="0" indent="0">
              <a:buNone/>
            </a:pPr>
            <a:r>
              <a:rPr lang="en-US" sz="3000" dirty="0" smtClean="0">
                <a:latin typeface="Arial Narrow" pitchFamily="34" charset="0"/>
              </a:rPr>
              <a:t>Refer to “</a:t>
            </a:r>
            <a:r>
              <a:rPr lang="en-US" sz="3000" i="1" dirty="0" smtClean="0">
                <a:latin typeface="Arial Narrow" pitchFamily="34" charset="0"/>
              </a:rPr>
              <a:t>Learning </a:t>
            </a:r>
            <a:r>
              <a:rPr lang="en-US" sz="3000" i="1" dirty="0">
                <a:latin typeface="Arial Narrow" pitchFamily="34" charset="0"/>
              </a:rPr>
              <a:t>From Student Work- </a:t>
            </a:r>
            <a:r>
              <a:rPr lang="en-US" sz="3000" i="1" dirty="0" smtClean="0">
                <a:latin typeface="Arial Narrow" pitchFamily="34" charset="0"/>
              </a:rPr>
              <a:t>Kindergarten”</a:t>
            </a:r>
            <a:r>
              <a:rPr lang="en-US" sz="3000" dirty="0" smtClean="0">
                <a:latin typeface="Arial Narrow" pitchFamily="34" charset="0"/>
              </a:rPr>
              <a:t> (Handout 3.1.2a)</a:t>
            </a:r>
            <a:r>
              <a:rPr lang="en-US" sz="3000" i="1" dirty="0">
                <a:latin typeface="Arial Narrow" pitchFamily="34" charset="0"/>
              </a:rPr>
              <a:t> </a:t>
            </a:r>
            <a:r>
              <a:rPr lang="en-US" sz="3000" dirty="0" smtClean="0">
                <a:latin typeface="Arial Narrow" pitchFamily="34" charset="0"/>
              </a:rPr>
              <a:t>and n</a:t>
            </a:r>
            <a:r>
              <a:rPr lang="en-US" sz="3000" dirty="0" smtClean="0"/>
              <a:t>otice how the teacher:</a:t>
            </a:r>
          </a:p>
          <a:p>
            <a:r>
              <a:rPr lang="en-US" sz="2600" dirty="0" smtClean="0"/>
              <a:t>Annotates </a:t>
            </a:r>
            <a:r>
              <a:rPr lang="en-US" sz="2600" dirty="0"/>
              <a:t>the writing by addressing each of the six traits to describe what she sees the students doing or attempting in the writing. She does not “score” the </a:t>
            </a:r>
            <a:r>
              <a:rPr lang="en-US" sz="2600" dirty="0" smtClean="0"/>
              <a:t>writing; </a:t>
            </a:r>
            <a:r>
              <a:rPr lang="en-US" sz="2600" dirty="0"/>
              <a:t>instead </a:t>
            </a:r>
            <a:r>
              <a:rPr lang="en-US" sz="2600" dirty="0" smtClean="0"/>
              <a:t>she annotates </a:t>
            </a:r>
            <a:r>
              <a:rPr lang="en-US" sz="2600" dirty="0"/>
              <a:t>how the student writing connects to which trait and at which performance </a:t>
            </a:r>
            <a:r>
              <a:rPr lang="en-US" sz="2600" dirty="0" smtClean="0"/>
              <a:t>level.</a:t>
            </a:r>
          </a:p>
          <a:p>
            <a:r>
              <a:rPr lang="en-US" sz="2600" dirty="0" smtClean="0"/>
              <a:t>Notes </a:t>
            </a:r>
            <a:r>
              <a:rPr lang="en-US" sz="2600" dirty="0"/>
              <a:t>what she sees in the writing that exemplifies the Kindergarten writing standard for informative writing. Because the traits do not explicitly reference the </a:t>
            </a:r>
            <a:r>
              <a:rPr lang="en-US" sz="2600" dirty="0" smtClean="0"/>
              <a:t>writing </a:t>
            </a:r>
            <a:r>
              <a:rPr lang="en-US" sz="2600" dirty="0"/>
              <a:t>standards, she includes the standard she focused her instruction on as a reminder to connect her annotations to the </a:t>
            </a:r>
            <a:r>
              <a:rPr lang="en-US" sz="2600" dirty="0" smtClean="0"/>
              <a:t>CCSS.</a:t>
            </a:r>
          </a:p>
          <a:p>
            <a:r>
              <a:rPr lang="en-US" sz="2600" dirty="0" smtClean="0"/>
              <a:t>Identifies </a:t>
            </a:r>
            <a:r>
              <a:rPr lang="en-US" sz="2600" dirty="0"/>
              <a:t>what she will work on next with each student. Through her annotations, she draws on the rubric to name the ways the students can improve the qualities of their informative </a:t>
            </a:r>
            <a:r>
              <a:rPr lang="en-US" sz="2600" dirty="0" smtClean="0"/>
              <a:t>writing.</a:t>
            </a:r>
          </a:p>
          <a:p>
            <a:r>
              <a:rPr lang="en-US" sz="2600" dirty="0" smtClean="0"/>
              <a:t>Points </a:t>
            </a:r>
            <a:r>
              <a:rPr lang="en-US" sz="2600" dirty="0"/>
              <a:t>toward the Writing Informative/Explanatory Text Type Standards for Grades 1 and 2.</a:t>
            </a:r>
            <a:endParaRPr lang="en-US" sz="26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10</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1458873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247"/>
            <a:ext cx="9144000" cy="1143000"/>
          </a:xfrm>
        </p:spPr>
        <p:txBody>
          <a:bodyPr>
            <a:normAutofit/>
          </a:bodyPr>
          <a:lstStyle/>
          <a:p>
            <a:pPr algn="ctr"/>
            <a:r>
              <a:rPr lang="en-US" dirty="0"/>
              <a:t>6 Traits </a:t>
            </a:r>
            <a:r>
              <a:rPr lang="en-US" dirty="0" smtClean="0"/>
              <a:t>Rubrics Across Grade Levels</a:t>
            </a:r>
            <a:endParaRPr lang="en-US" dirty="0"/>
          </a:p>
        </p:txBody>
      </p:sp>
      <p:sp>
        <p:nvSpPr>
          <p:cNvPr id="3" name="Content Placeholder 2"/>
          <p:cNvSpPr>
            <a:spLocks noGrp="1"/>
          </p:cNvSpPr>
          <p:nvPr>
            <p:ph idx="1"/>
          </p:nvPr>
        </p:nvSpPr>
        <p:spPr>
          <a:xfrm>
            <a:off x="141890" y="1481959"/>
            <a:ext cx="8853943" cy="5237571"/>
          </a:xfrm>
        </p:spPr>
        <p:txBody>
          <a:bodyPr>
            <a:normAutofit/>
          </a:bodyPr>
          <a:lstStyle/>
          <a:p>
            <a:pPr marL="0" indent="0">
              <a:buNone/>
            </a:pPr>
            <a:r>
              <a:rPr lang="en-US" sz="2800" dirty="0"/>
              <a:t>To view examples of </a:t>
            </a:r>
            <a:r>
              <a:rPr lang="en-US" sz="2800" dirty="0" smtClean="0"/>
              <a:t>“6 Traits” or “6+1 Traits” </a:t>
            </a:r>
            <a:r>
              <a:rPr lang="en-US" sz="2800" dirty="0"/>
              <a:t>rubrics for use in your own classroom, </a:t>
            </a:r>
            <a:r>
              <a:rPr lang="en-US" sz="2800" dirty="0" smtClean="0"/>
              <a:t>refer to the following (available on the Education Northwest Web site</a:t>
            </a:r>
            <a:r>
              <a:rPr lang="en-US" sz="2800" i="1" dirty="0"/>
              <a:t> </a:t>
            </a:r>
            <a:r>
              <a:rPr lang="en-US" sz="2800" dirty="0" smtClean="0"/>
              <a:t>at </a:t>
            </a:r>
            <a:r>
              <a:rPr lang="en-US" sz="2800" u="sng" dirty="0"/>
              <a:t>http://</a:t>
            </a:r>
            <a:r>
              <a:rPr lang="en-US" sz="2800" u="sng" dirty="0" smtClean="0"/>
              <a:t>educationnorthwest.org/resource/464</a:t>
            </a:r>
            <a:r>
              <a:rPr lang="en-US" sz="2800" dirty="0" smtClean="0"/>
              <a:t>)</a:t>
            </a:r>
            <a:endParaRPr lang="en-US" sz="2800" i="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2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11</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746592937"/>
              </p:ext>
            </p:extLst>
          </p:nvPr>
        </p:nvGraphicFramePr>
        <p:xfrm>
          <a:off x="339130" y="3617393"/>
          <a:ext cx="8536856" cy="2317233"/>
        </p:xfrm>
        <a:graphic>
          <a:graphicData uri="http://schemas.openxmlformats.org/drawingml/2006/table">
            <a:tbl>
              <a:tblPr firstRow="1" bandRow="1">
                <a:tableStyleId>{08FB837D-C827-4EFA-A057-4D05807E0F7C}</a:tableStyleId>
              </a:tblPr>
              <a:tblGrid>
                <a:gridCol w="4250804"/>
                <a:gridCol w="4286052"/>
              </a:tblGrid>
              <a:tr h="793233">
                <a:tc>
                  <a:txBody>
                    <a:bodyPr/>
                    <a:lstStyle/>
                    <a:p>
                      <a:pPr algn="ctr"/>
                      <a:r>
                        <a:rPr lang="en-US" sz="2000" dirty="0" smtClean="0">
                          <a:solidFill>
                            <a:schemeClr val="tx1"/>
                          </a:solidFill>
                          <a:latin typeface="Arial" pitchFamily="34" charset="0"/>
                          <a:cs typeface="Arial" pitchFamily="34" charset="0"/>
                        </a:rPr>
                        <a:t> </a:t>
                      </a:r>
                      <a:r>
                        <a:rPr lang="en-US" sz="2200" dirty="0" smtClean="0">
                          <a:solidFill>
                            <a:schemeClr val="tx1"/>
                          </a:solidFill>
                          <a:latin typeface="Arial" pitchFamily="34" charset="0"/>
                          <a:cs typeface="Arial" pitchFamily="34" charset="0"/>
                        </a:rPr>
                        <a:t>Kindergarten through Grade 2</a:t>
                      </a:r>
                      <a:endParaRPr lang="en-US" sz="2200" dirty="0">
                        <a:solidFill>
                          <a:schemeClr val="tx1"/>
                        </a:solidFill>
                        <a:latin typeface="Arial" pitchFamily="34" charset="0"/>
                        <a:cs typeface="Arial" pitchFamily="34" charset="0"/>
                      </a:endParaRPr>
                    </a:p>
                  </a:txBody>
                  <a:tcPr anchor="b">
                    <a:solidFill>
                      <a:srgbClr val="FFCC66"/>
                    </a:solidFill>
                  </a:tcPr>
                </a:tc>
                <a:tc>
                  <a:txBody>
                    <a:bodyPr/>
                    <a:lstStyle/>
                    <a:p>
                      <a:pPr marL="0" algn="ctr" defTabSz="457200" rtl="0" eaLnBrk="1" latinLnBrk="0" hangingPunct="1"/>
                      <a:r>
                        <a:rPr lang="en-US" sz="2000" b="1" kern="1200" dirty="0" smtClean="0">
                          <a:solidFill>
                            <a:schemeClr val="tx1"/>
                          </a:solidFill>
                          <a:latin typeface="Arial" pitchFamily="34" charset="0"/>
                          <a:ea typeface="+mn-ea"/>
                          <a:cs typeface="Arial" pitchFamily="34" charset="0"/>
                        </a:rPr>
                        <a:t> </a:t>
                      </a:r>
                      <a:r>
                        <a:rPr lang="en-US" sz="2200" b="1" kern="1200" dirty="0" smtClean="0">
                          <a:solidFill>
                            <a:schemeClr val="tx1"/>
                          </a:solidFill>
                          <a:latin typeface="Arial" pitchFamily="34" charset="0"/>
                          <a:ea typeface="+mn-ea"/>
                          <a:cs typeface="Arial" pitchFamily="34" charset="0"/>
                        </a:rPr>
                        <a:t>Grades 3 through 12</a:t>
                      </a:r>
                      <a:endParaRPr lang="en-US" sz="2200" b="1" kern="1200" dirty="0">
                        <a:solidFill>
                          <a:schemeClr val="tx1"/>
                        </a:solidFill>
                        <a:latin typeface="Arial" pitchFamily="34" charset="0"/>
                        <a:ea typeface="+mn-ea"/>
                        <a:cs typeface="Arial" pitchFamily="34" charset="0"/>
                      </a:endParaRPr>
                    </a:p>
                  </a:txBody>
                  <a:tcPr anchor="b">
                    <a:solidFill>
                      <a:srgbClr val="AED859"/>
                    </a:solidFill>
                  </a:tcPr>
                </a:tc>
              </a:tr>
              <a:tr h="686717">
                <a:tc>
                  <a:txBody>
                    <a:bodyPr/>
                    <a:lstStyle/>
                    <a:p>
                      <a:pPr algn="ctr"/>
                      <a:r>
                        <a:rPr lang="en-US" sz="2200" dirty="0" smtClean="0">
                          <a:latin typeface="Arial" pitchFamily="34" charset="0"/>
                          <a:cs typeface="Arial" pitchFamily="34" charset="0"/>
                        </a:rPr>
                        <a:t>5-Point Beginning Writer's Rubric for K–2</a:t>
                      </a:r>
                      <a:endParaRPr lang="en-US" sz="2200" dirty="0">
                        <a:latin typeface="Arial" pitchFamily="34" charset="0"/>
                        <a:cs typeface="Arial" pitchFamily="34" charset="0"/>
                      </a:endParaRPr>
                    </a:p>
                  </a:txBody>
                  <a:tcPr anchor="b">
                    <a:solidFill>
                      <a:srgbClr val="FFCC66"/>
                    </a:solidFill>
                  </a:tcPr>
                </a:tc>
                <a:tc>
                  <a:txBody>
                    <a:bodyPr/>
                    <a:lstStyle/>
                    <a:p>
                      <a:pPr marL="0" algn="ctr" defTabSz="457200" rtl="0" eaLnBrk="1" latinLnBrk="0" hangingPunct="1"/>
                      <a:r>
                        <a:rPr lang="en-US" sz="2200" kern="1200" dirty="0" smtClean="0">
                          <a:solidFill>
                            <a:schemeClr val="dk1"/>
                          </a:solidFill>
                          <a:latin typeface="Arial" pitchFamily="34" charset="0"/>
                          <a:ea typeface="+mn-ea"/>
                          <a:cs typeface="Arial" pitchFamily="34" charset="0"/>
                        </a:rPr>
                        <a:t>5-Point Writer's Rubric for Grades 3</a:t>
                      </a:r>
                      <a:r>
                        <a:rPr lang="en-US" sz="2200" dirty="0" smtClean="0">
                          <a:latin typeface="Arial" pitchFamily="34" charset="0"/>
                          <a:cs typeface="Arial" pitchFamily="34" charset="0"/>
                        </a:rPr>
                        <a:t>–</a:t>
                      </a:r>
                      <a:r>
                        <a:rPr lang="en-US" sz="2200" kern="1200" dirty="0" smtClean="0">
                          <a:solidFill>
                            <a:schemeClr val="dk1"/>
                          </a:solidFill>
                          <a:latin typeface="Arial" pitchFamily="34" charset="0"/>
                          <a:ea typeface="+mn-ea"/>
                          <a:cs typeface="Arial" pitchFamily="34" charset="0"/>
                        </a:rPr>
                        <a:t>12</a:t>
                      </a:r>
                      <a:endParaRPr lang="en-US" sz="2200" kern="1200" dirty="0">
                        <a:solidFill>
                          <a:schemeClr val="dk1"/>
                        </a:solidFill>
                        <a:latin typeface="Arial" pitchFamily="34" charset="0"/>
                        <a:ea typeface="+mn-ea"/>
                        <a:cs typeface="Arial" pitchFamily="34" charset="0"/>
                      </a:endParaRPr>
                    </a:p>
                  </a:txBody>
                  <a:tcPr anchor="b">
                    <a:solidFill>
                      <a:srgbClr val="AED859"/>
                    </a:solidFill>
                  </a:tcPr>
                </a:tc>
              </a:tr>
              <a:tr h="686717">
                <a:tc>
                  <a:txBody>
                    <a:bodyPr/>
                    <a:lstStyle/>
                    <a:p>
                      <a:pPr marL="0" algn="ctr" defTabSz="457200" rtl="0" eaLnBrk="1" latinLnBrk="0" hangingPunct="1"/>
                      <a:r>
                        <a:rPr lang="en-US" sz="2200" kern="1200" dirty="0" smtClean="0">
                          <a:solidFill>
                            <a:schemeClr val="dk1"/>
                          </a:solidFill>
                          <a:latin typeface="Arial" pitchFamily="34" charset="0"/>
                          <a:ea typeface="+mn-ea"/>
                          <a:cs typeface="Arial" pitchFamily="34" charset="0"/>
                        </a:rPr>
                        <a:t>Beginning Writer's Rubric: Illustrated</a:t>
                      </a:r>
                      <a:endParaRPr lang="en-US" sz="2200" kern="1200" dirty="0">
                        <a:solidFill>
                          <a:schemeClr val="dk1"/>
                        </a:solidFill>
                        <a:latin typeface="Arial" pitchFamily="34" charset="0"/>
                        <a:ea typeface="+mn-ea"/>
                        <a:cs typeface="Arial" pitchFamily="34" charset="0"/>
                      </a:endParaRPr>
                    </a:p>
                  </a:txBody>
                  <a:tcPr anchor="b">
                    <a:solidFill>
                      <a:srgbClr val="FFCC66"/>
                    </a:solidFill>
                  </a:tcPr>
                </a:tc>
                <a:tc>
                  <a:txBody>
                    <a:bodyPr/>
                    <a:lstStyle/>
                    <a:p>
                      <a:pPr marL="0" algn="ctr" defTabSz="457200" rtl="0" eaLnBrk="1" latinLnBrk="0" hangingPunct="1"/>
                      <a:r>
                        <a:rPr lang="en-US" sz="2200" kern="1200" dirty="0" smtClean="0">
                          <a:solidFill>
                            <a:schemeClr val="dk1"/>
                          </a:solidFill>
                          <a:latin typeface="Arial" pitchFamily="34" charset="0"/>
                          <a:ea typeface="+mn-ea"/>
                          <a:cs typeface="Arial" pitchFamily="34" charset="0"/>
                        </a:rPr>
                        <a:t>6-Point Writer's Rubric for Grades 3</a:t>
                      </a:r>
                      <a:r>
                        <a:rPr lang="en-US" sz="2200" dirty="0" smtClean="0">
                          <a:latin typeface="Arial" pitchFamily="34" charset="0"/>
                          <a:cs typeface="Arial" pitchFamily="34" charset="0"/>
                        </a:rPr>
                        <a:t>–</a:t>
                      </a:r>
                      <a:r>
                        <a:rPr lang="en-US" sz="2200" kern="1200" dirty="0" smtClean="0">
                          <a:solidFill>
                            <a:schemeClr val="dk1"/>
                          </a:solidFill>
                          <a:latin typeface="Arial" pitchFamily="34" charset="0"/>
                          <a:ea typeface="+mn-ea"/>
                          <a:cs typeface="Arial" pitchFamily="34" charset="0"/>
                        </a:rPr>
                        <a:t>12</a:t>
                      </a:r>
                      <a:endParaRPr lang="en-US" sz="2200" kern="1200" dirty="0">
                        <a:solidFill>
                          <a:schemeClr val="dk1"/>
                        </a:solidFill>
                        <a:latin typeface="Arial" pitchFamily="34" charset="0"/>
                        <a:ea typeface="+mn-ea"/>
                        <a:cs typeface="Arial" pitchFamily="34" charset="0"/>
                      </a:endParaRPr>
                    </a:p>
                  </a:txBody>
                  <a:tcPr anchor="b">
                    <a:solidFill>
                      <a:srgbClr val="AED859"/>
                    </a:solidFill>
                  </a:tcPr>
                </a:tc>
              </a:tr>
            </a:tbl>
          </a:graphicData>
        </a:graphic>
      </p:graphicFrame>
    </p:spTree>
    <p:extLst>
      <p:ext uri="{BB962C8B-B14F-4D97-AF65-F5344CB8AC3E}">
        <p14:creationId xmlns:p14="http://schemas.microsoft.com/office/powerpoint/2010/main" val="1467099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a:t>6 Traits </a:t>
            </a:r>
            <a:r>
              <a:rPr lang="en-US" dirty="0" smtClean="0"/>
              <a:t>Rubrics</a:t>
            </a:r>
            <a:r>
              <a:rPr lang="en-US" dirty="0"/>
              <a:t> </a:t>
            </a:r>
            <a:r>
              <a:rPr lang="en-US" dirty="0" smtClean="0"/>
              <a:t>and the CCSS</a:t>
            </a:r>
            <a:endParaRPr lang="en-US" dirty="0"/>
          </a:p>
        </p:txBody>
      </p:sp>
      <p:sp>
        <p:nvSpPr>
          <p:cNvPr id="3" name="Content Placeholder 2"/>
          <p:cNvSpPr>
            <a:spLocks noGrp="1"/>
          </p:cNvSpPr>
          <p:nvPr>
            <p:ph idx="1"/>
          </p:nvPr>
        </p:nvSpPr>
        <p:spPr>
          <a:xfrm>
            <a:off x="204952" y="1529255"/>
            <a:ext cx="8790881" cy="5190275"/>
          </a:xfrm>
        </p:spPr>
        <p:txBody>
          <a:bodyPr>
            <a:normAutofit/>
          </a:bodyPr>
          <a:lstStyle/>
          <a:p>
            <a:pPr marL="0" indent="0">
              <a:buNone/>
            </a:pPr>
            <a:r>
              <a:rPr lang="en-US" sz="3000" dirty="0" smtClean="0"/>
              <a:t>Education </a:t>
            </a:r>
            <a:r>
              <a:rPr lang="en-US" sz="3000" dirty="0"/>
              <a:t>Northwest has created another tool that is helpful for teachers who would like to assess and annotate in the way Kim </a:t>
            </a:r>
            <a:r>
              <a:rPr lang="en-US" sz="3000" dirty="0" smtClean="0"/>
              <a:t>has. </a:t>
            </a:r>
            <a:r>
              <a:rPr lang="en-US" sz="2800" dirty="0"/>
              <a:t>To view this </a:t>
            </a:r>
            <a:r>
              <a:rPr lang="en-US" sz="2800" dirty="0" smtClean="0"/>
              <a:t>tool</a:t>
            </a:r>
            <a:r>
              <a:rPr lang="en-US" sz="3000" dirty="0" smtClean="0"/>
              <a:t>: </a:t>
            </a:r>
            <a:endParaRPr lang="en-US" sz="3000" dirty="0"/>
          </a:p>
          <a:p>
            <a:pPr>
              <a:spcBef>
                <a:spcPts val="1224"/>
              </a:spcBef>
            </a:pPr>
            <a:r>
              <a:rPr lang="en-US" sz="2800" dirty="0" smtClean="0"/>
              <a:t>Download “</a:t>
            </a:r>
            <a:r>
              <a:rPr lang="en-US" sz="2800" i="1" dirty="0" smtClean="0"/>
              <a:t>Crosswalk Between 6+1 Traits and CCSS English Language Arts Standards for Writing and Language,”</a:t>
            </a:r>
            <a:r>
              <a:rPr lang="en-US" sz="2800" b="1" dirty="0" smtClean="0"/>
              <a:t> </a:t>
            </a:r>
            <a:r>
              <a:rPr lang="en-US" sz="2800" dirty="0" smtClean="0"/>
              <a:t>at </a:t>
            </a:r>
            <a:r>
              <a:rPr lang="en-US" sz="2800" dirty="0" smtClean="0">
                <a:hlinkClick r:id="rId3"/>
              </a:rPr>
              <a:t>http</a:t>
            </a:r>
            <a:r>
              <a:rPr lang="en-US" sz="2800" dirty="0">
                <a:hlinkClick r:id="rId3"/>
              </a:rPr>
              <a:t>://</a:t>
            </a:r>
            <a:r>
              <a:rPr lang="en-US" sz="2800" dirty="0" smtClean="0">
                <a:hlinkClick r:id="rId3"/>
              </a:rPr>
              <a:t>educationnorthwest.org/webfm_send/1252</a:t>
            </a:r>
            <a:endParaRPr lang="en-US" sz="2800" dirty="0"/>
          </a:p>
          <a:p>
            <a:pPr>
              <a:spcBef>
                <a:spcPts val="1224"/>
              </a:spcBef>
            </a:pPr>
            <a:r>
              <a:rPr lang="en-US" sz="2800" dirty="0" smtClean="0"/>
              <a:t>The </a:t>
            </a:r>
            <a:r>
              <a:rPr lang="en-US" sz="2800" dirty="0"/>
              <a:t>crosswalk helps teachers “assess the quality of the writing outlined in the CCSS and monitor the growth of the student using the Traits rubrics” (Education Northwest, 2013).</a:t>
            </a:r>
            <a:endParaRPr lang="en-US" sz="28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12</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928464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 </a:t>
            </a:r>
            <a:r>
              <a:rPr lang="en-US" dirty="0" smtClean="0"/>
              <a:t/>
            </a:r>
            <a:br>
              <a:rPr lang="en-US" dirty="0" smtClean="0"/>
            </a:br>
            <a:r>
              <a:rPr lang="en-US" dirty="0" smtClean="0"/>
              <a:t>Criteria Charts as</a:t>
            </a:r>
            <a:br>
              <a:rPr lang="en-US" dirty="0" smtClean="0"/>
            </a:br>
            <a:r>
              <a:rPr lang="en-US" dirty="0" smtClean="0"/>
              <a:t>Assessment </a:t>
            </a:r>
            <a:r>
              <a:rPr lang="en-US" dirty="0"/>
              <a:t>and Teaching Tools</a:t>
            </a:r>
            <a:br>
              <a:rPr lang="en-US" dirty="0"/>
            </a:br>
            <a:endParaRPr lang="en-US" dirty="0"/>
          </a:p>
        </p:txBody>
      </p:sp>
      <p:sp>
        <p:nvSpPr>
          <p:cNvPr id="3" name="Content Placeholder 2"/>
          <p:cNvSpPr>
            <a:spLocks noGrp="1"/>
          </p:cNvSpPr>
          <p:nvPr>
            <p:ph idx="1"/>
          </p:nvPr>
        </p:nvSpPr>
        <p:spPr>
          <a:xfrm>
            <a:off x="157656" y="1434663"/>
            <a:ext cx="8838178" cy="5284868"/>
          </a:xfrm>
        </p:spPr>
        <p:txBody>
          <a:bodyPr>
            <a:normAutofit/>
          </a:bodyPr>
          <a:lstStyle/>
          <a:p>
            <a:pPr marL="0" indent="0">
              <a:buNone/>
            </a:pPr>
            <a:r>
              <a:rPr lang="en-US" sz="2800" dirty="0" smtClean="0"/>
              <a:t>Criteria charts communicate to students exactly what to include in their writing through a four-step development process that encourages student participation, understanding, and ownership. </a:t>
            </a:r>
          </a:p>
          <a:p>
            <a:r>
              <a:rPr lang="en-US" sz="2600" dirty="0" smtClean="0"/>
              <a:t>Refer </a:t>
            </a:r>
            <a:r>
              <a:rPr lang="en-US" sz="2600" dirty="0"/>
              <a:t>to </a:t>
            </a:r>
            <a:r>
              <a:rPr lang="en-US" sz="2600" dirty="0" smtClean="0"/>
              <a:t>Handout </a:t>
            </a:r>
            <a:r>
              <a:rPr lang="en-US" sz="2600" dirty="0"/>
              <a:t>3.1.2b: </a:t>
            </a:r>
            <a:r>
              <a:rPr lang="en-US" sz="2600" dirty="0" smtClean="0"/>
              <a:t>“</a:t>
            </a:r>
            <a:r>
              <a:rPr lang="en-US" sz="2600" i="1" dirty="0" smtClean="0"/>
              <a:t>Criteria </a:t>
            </a:r>
            <a:r>
              <a:rPr lang="en-US" sz="2600" i="1" dirty="0"/>
              <a:t>Charts: What are they and how do we create them</a:t>
            </a:r>
            <a:r>
              <a:rPr lang="en-US" sz="2600" dirty="0" smtClean="0"/>
              <a:t>?”</a:t>
            </a:r>
            <a:endParaRPr lang="en-US" sz="2600" dirty="0"/>
          </a:p>
          <a:p>
            <a:pPr marL="0" indent="0" algn="ctr">
              <a:buNone/>
            </a:pPr>
            <a:r>
              <a:rPr lang="en-US" sz="2800" b="1" i="1" dirty="0"/>
              <a:t>What is the tool for? In what context is it used</a:t>
            </a:r>
            <a:r>
              <a:rPr lang="en-US" sz="2800" b="1" i="1" dirty="0" smtClean="0"/>
              <a:t>?</a:t>
            </a:r>
            <a:endParaRPr lang="en-US" sz="2800" i="1" dirty="0"/>
          </a:p>
          <a:p>
            <a:r>
              <a:rPr lang="en-US" sz="2600" dirty="0" smtClean="0"/>
              <a:t>Criteria describe features </a:t>
            </a:r>
            <a:r>
              <a:rPr lang="en-US" sz="2600" dirty="0"/>
              <a:t>of a writing </a:t>
            </a:r>
            <a:r>
              <a:rPr lang="en-US" sz="2600" dirty="0" smtClean="0"/>
              <a:t>genre/assignment. </a:t>
            </a:r>
          </a:p>
          <a:p>
            <a:r>
              <a:rPr lang="en-US" sz="2600" dirty="0"/>
              <a:t>S</a:t>
            </a:r>
            <a:r>
              <a:rPr lang="en-US" sz="2600" dirty="0" smtClean="0"/>
              <a:t>etting </a:t>
            </a:r>
            <a:r>
              <a:rPr lang="en-US" sz="2600" dirty="0"/>
              <a:t>the criteria for assignments precedes developing a rubric. </a:t>
            </a:r>
            <a:endParaRPr lang="en-US" sz="2600" dirty="0" smtClean="0"/>
          </a:p>
          <a:p>
            <a:r>
              <a:rPr lang="en-US" sz="2600" dirty="0" smtClean="0"/>
              <a:t>Variations </a:t>
            </a:r>
            <a:r>
              <a:rPr lang="en-US" sz="2600" dirty="0"/>
              <a:t>of </a:t>
            </a:r>
            <a:r>
              <a:rPr lang="en-US" sz="2600" dirty="0" smtClean="0"/>
              <a:t>criteria become levels </a:t>
            </a:r>
            <a:r>
              <a:rPr lang="en-US" sz="2600" dirty="0"/>
              <a:t>of the rubric. </a:t>
            </a:r>
            <a:endParaRPr lang="en-US" sz="2600" dirty="0" smtClean="0"/>
          </a:p>
          <a:p>
            <a:r>
              <a:rPr lang="en-US" sz="2600" dirty="0" smtClean="0"/>
              <a:t>Teachers can set the criteria </a:t>
            </a:r>
            <a:r>
              <a:rPr lang="en-US" sz="2600" i="1" dirty="0" smtClean="0"/>
              <a:t>for</a:t>
            </a:r>
            <a:r>
              <a:rPr lang="en-US" sz="2600" dirty="0" smtClean="0"/>
              <a:t> or </a:t>
            </a:r>
            <a:r>
              <a:rPr lang="en-US" sz="2600" i="1" dirty="0" smtClean="0"/>
              <a:t>with</a:t>
            </a:r>
            <a:r>
              <a:rPr lang="en-US" sz="2600" dirty="0" smtClean="0"/>
              <a:t> their students. </a:t>
            </a:r>
          </a:p>
          <a:p>
            <a:pPr marL="0" indent="0">
              <a:buNone/>
            </a:pPr>
            <a:endParaRPr lang="en-US" sz="260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13</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2841046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 Criteria Charts: Upper Elementary Example </a:t>
            </a:r>
          </a:p>
        </p:txBody>
      </p:sp>
      <p:sp>
        <p:nvSpPr>
          <p:cNvPr id="3" name="Content Placeholder 2"/>
          <p:cNvSpPr>
            <a:spLocks noGrp="1"/>
          </p:cNvSpPr>
          <p:nvPr>
            <p:ph idx="1"/>
          </p:nvPr>
        </p:nvSpPr>
        <p:spPr>
          <a:xfrm>
            <a:off x="126124" y="1387366"/>
            <a:ext cx="8869709" cy="5332165"/>
          </a:xfrm>
        </p:spPr>
        <p:txBody>
          <a:bodyPr>
            <a:normAutofit fontScale="92500" lnSpcReduction="10000"/>
          </a:bodyPr>
          <a:lstStyle/>
          <a:p>
            <a:pPr marL="0" indent="0" algn="ctr">
              <a:spcAft>
                <a:spcPts val="1200"/>
              </a:spcAft>
              <a:buNone/>
            </a:pPr>
            <a:r>
              <a:rPr lang="en-US" sz="2800" b="1" i="1" dirty="0"/>
              <a:t>How can teachers use the tool to gather and annotate information about students meeting </a:t>
            </a:r>
            <a:r>
              <a:rPr lang="en-US" sz="2800" b="1" i="1" dirty="0" smtClean="0"/>
              <a:t>Common Core </a:t>
            </a:r>
            <a:r>
              <a:rPr lang="en-US" sz="2800" b="1" i="1" dirty="0"/>
              <a:t>writing standards and also using genre-specific writing features and language</a:t>
            </a:r>
            <a:r>
              <a:rPr lang="en-US" sz="2800" b="1" i="1" dirty="0" smtClean="0"/>
              <a:t>?</a:t>
            </a:r>
            <a:endParaRPr lang="en-US" sz="2800" dirty="0" smtClean="0"/>
          </a:p>
          <a:p>
            <a:pPr marL="0" indent="0">
              <a:buNone/>
            </a:pPr>
            <a:r>
              <a:rPr lang="en-US" sz="2600" dirty="0" smtClean="0"/>
              <a:t>Refer </a:t>
            </a:r>
            <a:r>
              <a:rPr lang="en-US" sz="2600" dirty="0"/>
              <a:t>to Handout 3.1.2c “</a:t>
            </a:r>
            <a:r>
              <a:rPr lang="en-US" sz="2600" i="1" dirty="0"/>
              <a:t>Learning From Student </a:t>
            </a:r>
            <a:r>
              <a:rPr lang="en-US" sz="2600" i="1" dirty="0" smtClean="0"/>
              <a:t>Work: Criteria Chart for Opinion </a:t>
            </a:r>
            <a:r>
              <a:rPr lang="en-US" sz="2600" i="1" dirty="0" smtClean="0"/>
              <a:t>Writing (Grade 5)”</a:t>
            </a:r>
            <a:endParaRPr lang="en-US" sz="2600" i="1" dirty="0"/>
          </a:p>
          <a:p>
            <a:r>
              <a:rPr lang="en-US" sz="2400" dirty="0" smtClean="0"/>
              <a:t>Example works </a:t>
            </a:r>
            <a:r>
              <a:rPr lang="en-US" sz="2400" dirty="0"/>
              <a:t>best for grades 2–5 opinion writing, but provides teachers in higher grades a good example of how to develop criteria charts with students that link genre features </a:t>
            </a:r>
            <a:r>
              <a:rPr lang="en-US" sz="2400" dirty="0" smtClean="0"/>
              <a:t>and the Common Core </a:t>
            </a:r>
            <a:r>
              <a:rPr lang="en-US" sz="2400" dirty="0" smtClean="0"/>
              <a:t>writing </a:t>
            </a:r>
            <a:r>
              <a:rPr lang="en-US" sz="2400" dirty="0"/>
              <a:t>standards.</a:t>
            </a:r>
            <a:endParaRPr lang="en-US" sz="2200" dirty="0" smtClean="0"/>
          </a:p>
          <a:p>
            <a:pPr marL="0" indent="0">
              <a:buNone/>
            </a:pPr>
            <a:r>
              <a:rPr lang="en-US" sz="2600" b="1" dirty="0"/>
              <a:t>Grade 5 </a:t>
            </a:r>
            <a:r>
              <a:rPr lang="en-US" sz="2600" b="1" dirty="0" smtClean="0"/>
              <a:t>Example</a:t>
            </a:r>
            <a:r>
              <a:rPr lang="en-US" sz="2600" dirty="0" smtClean="0"/>
              <a:t>: Teacher scaffolds to support 5th-grade </a:t>
            </a:r>
            <a:r>
              <a:rPr lang="en-US" sz="2600" dirty="0"/>
              <a:t>reading intervention students through a series of opinion writing lessons that address the Writing Opinion Text Type </a:t>
            </a:r>
            <a:r>
              <a:rPr lang="en-US" sz="2600" dirty="0" smtClean="0"/>
              <a:t>standards </a:t>
            </a:r>
            <a:r>
              <a:rPr lang="en-US" sz="2600" dirty="0"/>
              <a:t>and </a:t>
            </a:r>
            <a:r>
              <a:rPr lang="en-US" sz="2600" dirty="0" smtClean="0"/>
              <a:t>features </a:t>
            </a:r>
            <a:r>
              <a:rPr lang="en-US" sz="2600" dirty="0"/>
              <a:t>of opinion genres. </a:t>
            </a:r>
            <a:endParaRPr lang="en-US" sz="2600" dirty="0" smtClean="0"/>
          </a:p>
          <a:p>
            <a:r>
              <a:rPr lang="en-US" sz="2400" dirty="0" smtClean="0"/>
              <a:t>As students increase knowledge </a:t>
            </a:r>
            <a:r>
              <a:rPr lang="en-US" sz="2400" dirty="0"/>
              <a:t>of opinion writing, </a:t>
            </a:r>
            <a:r>
              <a:rPr lang="en-US" sz="2400" dirty="0" smtClean="0"/>
              <a:t>they develop </a:t>
            </a:r>
            <a:r>
              <a:rPr lang="en-US" sz="2400" dirty="0"/>
              <a:t>a criteria chart </a:t>
            </a:r>
            <a:r>
              <a:rPr lang="en-US" sz="2400" dirty="0" smtClean="0"/>
              <a:t>to be used </a:t>
            </a:r>
            <a:r>
              <a:rPr lang="en-US" sz="2400" dirty="0"/>
              <a:t>for writing conferences, discussion, and revision. </a:t>
            </a:r>
            <a:endParaRPr lang="en-US" sz="2400" dirty="0" smtClean="0"/>
          </a:p>
          <a:p>
            <a:r>
              <a:rPr lang="en-US" sz="2400" dirty="0" smtClean="0"/>
              <a:t>Teacher also uses chart </a:t>
            </a:r>
            <a:r>
              <a:rPr lang="en-US" sz="2400" dirty="0"/>
              <a:t>to annotate </a:t>
            </a:r>
            <a:r>
              <a:rPr lang="en-US" sz="2400" dirty="0" smtClean="0"/>
              <a:t>student </a:t>
            </a:r>
            <a:r>
              <a:rPr lang="en-US" sz="2400" dirty="0"/>
              <a:t>writing </a:t>
            </a:r>
            <a:r>
              <a:rPr lang="en-US" sz="2400" dirty="0" smtClean="0"/>
              <a:t>samples.</a:t>
            </a:r>
          </a:p>
        </p:txBody>
      </p:sp>
      <p:sp>
        <p:nvSpPr>
          <p:cNvPr id="4" name="Slide Number Placeholder 3"/>
          <p:cNvSpPr>
            <a:spLocks noGrp="1"/>
          </p:cNvSpPr>
          <p:nvPr>
            <p:ph type="sldNum" sz="quarter" idx="4"/>
          </p:nvPr>
        </p:nvSpPr>
        <p:spPr/>
        <p:txBody>
          <a:bodyPr/>
          <a:lstStyle/>
          <a:p>
            <a:fld id="{13282393-FE81-4EAE-A294-F0392B34921A}" type="slidenum">
              <a:rPr lang="en-US" smtClean="0"/>
              <a:pPr/>
              <a:t>14</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5858910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 Criteria Charts: Upper Elementary Example </a:t>
            </a:r>
          </a:p>
        </p:txBody>
      </p:sp>
      <p:sp>
        <p:nvSpPr>
          <p:cNvPr id="3" name="Content Placeholder 2"/>
          <p:cNvSpPr>
            <a:spLocks noGrp="1"/>
          </p:cNvSpPr>
          <p:nvPr>
            <p:ph idx="1"/>
          </p:nvPr>
        </p:nvSpPr>
        <p:spPr>
          <a:xfrm>
            <a:off x="141890" y="1430864"/>
            <a:ext cx="8875986" cy="5055829"/>
          </a:xfrm>
        </p:spPr>
        <p:txBody>
          <a:bodyPr>
            <a:noAutofit/>
          </a:bodyPr>
          <a:lstStyle/>
          <a:p>
            <a:pPr marL="106363" indent="0">
              <a:spcAft>
                <a:spcPts val="600"/>
              </a:spcAft>
              <a:buNone/>
            </a:pPr>
            <a:r>
              <a:rPr lang="en-US" sz="3000" dirty="0" smtClean="0"/>
              <a:t>Review 5th-grade opinion </a:t>
            </a:r>
            <a:r>
              <a:rPr lang="en-US" sz="3000" dirty="0"/>
              <a:t>text type and purpose </a:t>
            </a:r>
            <a:r>
              <a:rPr lang="en-US" sz="3000" b="1" dirty="0" smtClean="0"/>
              <a:t>Writing Standard 1</a:t>
            </a:r>
            <a:r>
              <a:rPr lang="en-US" sz="3000" dirty="0" smtClean="0"/>
              <a:t> (page 17 of the </a:t>
            </a:r>
            <a:r>
              <a:rPr lang="en-US" sz="3000" i="1" dirty="0" smtClean="0"/>
              <a:t>CA</a:t>
            </a:r>
            <a:r>
              <a:rPr lang="en-US" sz="3000" dirty="0" smtClean="0"/>
              <a:t> </a:t>
            </a:r>
            <a:r>
              <a:rPr lang="en-US" sz="3000" i="1" dirty="0" smtClean="0"/>
              <a:t>CCSS for ELA/Literacy)</a:t>
            </a:r>
            <a:r>
              <a:rPr lang="en-US" sz="3000" dirty="0" smtClean="0"/>
              <a:t>:</a:t>
            </a:r>
          </a:p>
          <a:p>
            <a:pPr marL="0" indent="0">
              <a:buNone/>
            </a:pPr>
            <a:r>
              <a:rPr lang="en-US" sz="2500" i="1" dirty="0" smtClean="0"/>
              <a:t>Write </a:t>
            </a:r>
            <a:r>
              <a:rPr lang="en-US" sz="2500" i="1" dirty="0"/>
              <a:t>opinion pieces on topics or texts, supporting a point of view with reasons and information</a:t>
            </a:r>
            <a:r>
              <a:rPr lang="en-US" sz="2500" i="1" dirty="0" smtClean="0"/>
              <a:t>. Introduce </a:t>
            </a:r>
            <a:r>
              <a:rPr lang="en-US" sz="2500" i="1" dirty="0"/>
              <a:t>a topic or text clearly, state an opinion, and create an organizational structure in which ideas are logically grouped to support the writer’s purpose.</a:t>
            </a:r>
            <a:endParaRPr lang="en-US" sz="2500" dirty="0"/>
          </a:p>
          <a:p>
            <a:r>
              <a:rPr lang="en-US" sz="2400" i="1" dirty="0"/>
              <a:t>Provide logically ordered reasons that are supported by facts and details.</a:t>
            </a:r>
            <a:endParaRPr lang="en-US" sz="2400" dirty="0"/>
          </a:p>
          <a:p>
            <a:r>
              <a:rPr lang="en-US" sz="2400" i="1" dirty="0"/>
              <a:t>Link opinion and reasons using words, phrases, and clauses (e.g., consequently, specifically).</a:t>
            </a:r>
            <a:endParaRPr lang="en-US" sz="2400" dirty="0"/>
          </a:p>
          <a:p>
            <a:r>
              <a:rPr lang="en-US" sz="2400" i="1" dirty="0"/>
              <a:t>Provide a concluding statement or section related to the opinion presented</a:t>
            </a:r>
            <a:r>
              <a:rPr lang="en-US" sz="2400" dirty="0"/>
              <a:t>.</a:t>
            </a:r>
          </a:p>
          <a:p>
            <a:pPr marL="106363" indent="0">
              <a:spcAft>
                <a:spcPts val="600"/>
              </a:spcAft>
              <a:buNone/>
            </a:pPr>
            <a:endParaRPr lang="en-US" sz="29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15</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9536079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55" y="71113"/>
            <a:ext cx="8860221" cy="1143000"/>
          </a:xfrm>
        </p:spPr>
        <p:txBody>
          <a:bodyPr>
            <a:normAutofit fontScale="90000"/>
          </a:bodyPr>
          <a:lstStyle/>
          <a:p>
            <a:r>
              <a:rPr lang="en-US" dirty="0"/>
              <a:t>Criteria Charts: Upper Elementary Example</a:t>
            </a:r>
          </a:p>
        </p:txBody>
      </p:sp>
      <p:sp>
        <p:nvSpPr>
          <p:cNvPr id="3" name="Content Placeholder 2"/>
          <p:cNvSpPr>
            <a:spLocks noGrp="1"/>
          </p:cNvSpPr>
          <p:nvPr>
            <p:ph idx="1"/>
          </p:nvPr>
        </p:nvSpPr>
        <p:spPr>
          <a:xfrm>
            <a:off x="157655" y="1481960"/>
            <a:ext cx="8734097" cy="4941758"/>
          </a:xfrm>
        </p:spPr>
        <p:txBody>
          <a:bodyPr>
            <a:normAutofit fontScale="85000" lnSpcReduction="10000"/>
          </a:bodyPr>
          <a:lstStyle/>
          <a:p>
            <a:pPr marL="106363" indent="0">
              <a:spcAft>
                <a:spcPts val="600"/>
              </a:spcAft>
              <a:buNone/>
            </a:pPr>
            <a:r>
              <a:rPr lang="en-US" sz="3500" dirty="0" smtClean="0"/>
              <a:t>Refer to </a:t>
            </a:r>
            <a:r>
              <a:rPr lang="en-US" sz="3500" dirty="0"/>
              <a:t>5th-grade criteria chart (Handout 3.1.2c</a:t>
            </a:r>
            <a:r>
              <a:rPr lang="en-US" sz="3500" dirty="0" smtClean="0"/>
              <a:t>):</a:t>
            </a:r>
            <a:endParaRPr lang="en-US" sz="3500" dirty="0"/>
          </a:p>
          <a:p>
            <a:pPr marL="338138" indent="-231775">
              <a:spcBef>
                <a:spcPts val="624"/>
              </a:spcBef>
            </a:pPr>
            <a:r>
              <a:rPr lang="en-US" sz="3100" dirty="0" smtClean="0"/>
              <a:t>First </a:t>
            </a:r>
            <a:r>
              <a:rPr lang="en-US" sz="3100" dirty="0"/>
              <a:t>page draws on </a:t>
            </a:r>
            <a:r>
              <a:rPr lang="en-US" sz="3100" dirty="0" smtClean="0"/>
              <a:t>5th-grade opinion </a:t>
            </a:r>
            <a:r>
              <a:rPr lang="en-US" sz="3100" dirty="0"/>
              <a:t>text type and purpose writing standards on the left-hand side.</a:t>
            </a:r>
            <a:endParaRPr lang="en-US" sz="3100" dirty="0" smtClean="0"/>
          </a:p>
          <a:p>
            <a:pPr marL="338138" indent="-231775">
              <a:spcBef>
                <a:spcPts val="624"/>
              </a:spcBef>
            </a:pPr>
            <a:r>
              <a:rPr lang="en-US" sz="3100" dirty="0" smtClean="0"/>
              <a:t>Right-hand </a:t>
            </a:r>
            <a:r>
              <a:rPr lang="en-US" sz="3100" dirty="0"/>
              <a:t>side of chart uses teacher and student language from classroom discussions and genre feature analyses of opinion writing. </a:t>
            </a:r>
          </a:p>
          <a:p>
            <a:pPr marL="338138" indent="-231775">
              <a:spcBef>
                <a:spcPts val="624"/>
              </a:spcBef>
            </a:pPr>
            <a:r>
              <a:rPr lang="en-US" sz="3100" dirty="0"/>
              <a:t>Annotations describe what the writer has learned and instructional next steps to serve as a guide for a writing conference. </a:t>
            </a:r>
          </a:p>
          <a:p>
            <a:pPr marL="338138" indent="-231775">
              <a:spcBef>
                <a:spcPts val="624"/>
              </a:spcBef>
            </a:pPr>
            <a:r>
              <a:rPr lang="en-US" sz="3100" dirty="0"/>
              <a:t>Discussions with students point toward CCSS argument writing standards for grade six and seven — </a:t>
            </a:r>
            <a:r>
              <a:rPr lang="en-US" sz="3100" i="1" dirty="0"/>
              <a:t>counterarguments and conclusions that follow from the arguments and reiterate the stance</a:t>
            </a:r>
            <a:r>
              <a:rPr lang="en-US" sz="3100" dirty="0"/>
              <a:t>.</a:t>
            </a:r>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16</a:t>
            </a:fld>
            <a:endParaRPr lang="en-US" dirty="0"/>
          </a:p>
        </p:txBody>
      </p:sp>
    </p:spTree>
    <p:extLst>
      <p:ext uri="{BB962C8B-B14F-4D97-AF65-F5344CB8AC3E}">
        <p14:creationId xmlns:p14="http://schemas.microsoft.com/office/powerpoint/2010/main" val="471428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Middle School Example</a:t>
            </a:r>
          </a:p>
        </p:txBody>
      </p:sp>
      <p:sp>
        <p:nvSpPr>
          <p:cNvPr id="3" name="Content Placeholder 2"/>
          <p:cNvSpPr>
            <a:spLocks noGrp="1"/>
          </p:cNvSpPr>
          <p:nvPr>
            <p:ph idx="1"/>
          </p:nvPr>
        </p:nvSpPr>
        <p:spPr>
          <a:xfrm>
            <a:off x="126124" y="1481959"/>
            <a:ext cx="8869709" cy="5237571"/>
          </a:xfrm>
        </p:spPr>
        <p:txBody>
          <a:bodyPr>
            <a:normAutofit fontScale="85000" lnSpcReduction="20000"/>
          </a:bodyPr>
          <a:lstStyle/>
          <a:p>
            <a:pPr marL="0" indent="0">
              <a:buNone/>
            </a:pPr>
            <a:r>
              <a:rPr lang="en-US" sz="2700" b="1" dirty="0" smtClean="0"/>
              <a:t>Editorial Rubric and Criteria Chart </a:t>
            </a:r>
            <a:r>
              <a:rPr lang="en-US" sz="2700" b="1" dirty="0"/>
              <a:t>for Informational/Argument Writing</a:t>
            </a:r>
          </a:p>
          <a:p>
            <a:pPr marL="0" indent="0">
              <a:buNone/>
            </a:pPr>
            <a:r>
              <a:rPr lang="en-US" sz="2600" dirty="0"/>
              <a:t>Review Handout 3.1.2d: </a:t>
            </a:r>
            <a:r>
              <a:rPr lang="en-US" sz="2600" i="1" dirty="0"/>
              <a:t>“Learning from Student Work: Writing an Editorial” </a:t>
            </a:r>
            <a:endParaRPr lang="en-US" sz="2600" dirty="0"/>
          </a:p>
          <a:p>
            <a:pPr>
              <a:spcAft>
                <a:spcPts val="1200"/>
              </a:spcAft>
            </a:pPr>
            <a:r>
              <a:rPr lang="en-US" sz="2800" dirty="0" smtClean="0"/>
              <a:t>Teacher </a:t>
            </a:r>
            <a:r>
              <a:rPr lang="en-US" sz="2800" dirty="0"/>
              <a:t>uses an editorial rubric, as an extension to a criteria chart, for annotation and assessment of her 7th-grade students’ writing. </a:t>
            </a:r>
            <a:endParaRPr lang="en-US" sz="2800" dirty="0" smtClean="0"/>
          </a:p>
          <a:p>
            <a:pPr marL="0" indent="0" algn="ctr">
              <a:spcAft>
                <a:spcPts val="1200"/>
              </a:spcAft>
              <a:buNone/>
            </a:pPr>
            <a:r>
              <a:rPr lang="en-US" sz="2800" b="1" i="1" dirty="0" smtClean="0"/>
              <a:t>What </a:t>
            </a:r>
            <a:r>
              <a:rPr lang="en-US" sz="2800" b="1" i="1" dirty="0"/>
              <a:t>is the tool for?  In what context is it used?</a:t>
            </a:r>
          </a:p>
          <a:p>
            <a:pPr marL="0" indent="0">
              <a:buNone/>
            </a:pPr>
            <a:r>
              <a:rPr lang="en-US" sz="2800" dirty="0" smtClean="0"/>
              <a:t>First </a:t>
            </a:r>
            <a:r>
              <a:rPr lang="en-US" sz="2800" dirty="0"/>
              <a:t>page </a:t>
            </a:r>
            <a:r>
              <a:rPr lang="en-US" sz="2800" dirty="0" smtClean="0"/>
              <a:t>contains </a:t>
            </a:r>
            <a:r>
              <a:rPr lang="en-US" sz="2800" dirty="0"/>
              <a:t>a criteria tool developed with and for students that links features of the genre to the writing </a:t>
            </a:r>
            <a:r>
              <a:rPr lang="en-US" sz="2800" dirty="0" smtClean="0"/>
              <a:t>assignment: </a:t>
            </a:r>
          </a:p>
          <a:p>
            <a:r>
              <a:rPr lang="en-US" sz="2700" dirty="0"/>
              <a:t>D</a:t>
            </a:r>
            <a:r>
              <a:rPr lang="en-US" sz="2700" dirty="0" smtClean="0"/>
              <a:t>etails </a:t>
            </a:r>
            <a:r>
              <a:rPr lang="en-US" sz="2700" dirty="0"/>
              <a:t>what </a:t>
            </a:r>
            <a:r>
              <a:rPr lang="en-US" sz="2700" dirty="0" smtClean="0"/>
              <a:t>students </a:t>
            </a:r>
            <a:r>
              <a:rPr lang="en-US" sz="2700" dirty="0"/>
              <a:t>need to attend to when they write, as well as specific content that students need to include in their editorials. </a:t>
            </a:r>
            <a:endParaRPr lang="en-US" sz="2700" dirty="0" smtClean="0"/>
          </a:p>
          <a:p>
            <a:r>
              <a:rPr lang="en-US" sz="2700" dirty="0" smtClean="0"/>
              <a:t>Information </a:t>
            </a:r>
            <a:r>
              <a:rPr lang="en-US" sz="2700" dirty="0"/>
              <a:t>can be used as a formative assessment </a:t>
            </a:r>
            <a:r>
              <a:rPr lang="en-US" sz="2700" dirty="0" smtClean="0"/>
              <a:t>on </a:t>
            </a:r>
            <a:r>
              <a:rPr lang="en-US" sz="2700" dirty="0"/>
              <a:t>student rough </a:t>
            </a:r>
            <a:r>
              <a:rPr lang="en-US" sz="2700" dirty="0" smtClean="0"/>
              <a:t>drafts.</a:t>
            </a:r>
          </a:p>
          <a:p>
            <a:pPr marL="0" indent="0">
              <a:buNone/>
            </a:pPr>
            <a:r>
              <a:rPr lang="en-US" sz="2800" dirty="0"/>
              <a:t>The second page contains a traits rubric specifically developed by the school to assess the writing of editorials. </a:t>
            </a:r>
          </a:p>
          <a:p>
            <a:r>
              <a:rPr lang="en-US" sz="2700" dirty="0" smtClean="0"/>
              <a:t>Rubric </a:t>
            </a:r>
            <a:r>
              <a:rPr lang="en-US" sz="2700" dirty="0"/>
              <a:t>is used to evaluate the final draft.</a:t>
            </a:r>
          </a:p>
          <a:p>
            <a:pPr marL="0" indent="0">
              <a:buNone/>
            </a:pPr>
            <a:r>
              <a:rPr lang="en-US" sz="2600" dirty="0"/>
              <a:t> </a:t>
            </a:r>
          </a:p>
        </p:txBody>
      </p:sp>
      <p:sp>
        <p:nvSpPr>
          <p:cNvPr id="4" name="Slide Number Placeholder 3"/>
          <p:cNvSpPr>
            <a:spLocks noGrp="1"/>
          </p:cNvSpPr>
          <p:nvPr>
            <p:ph type="sldNum" sz="quarter" idx="4"/>
          </p:nvPr>
        </p:nvSpPr>
        <p:spPr/>
        <p:txBody>
          <a:bodyPr/>
          <a:lstStyle/>
          <a:p>
            <a:fld id="{13282393-FE81-4EAE-A294-F0392B34921A}" type="slidenum">
              <a:rPr lang="en-US" smtClean="0"/>
              <a:pPr/>
              <a:t>17</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8522568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Middle School Example</a:t>
            </a:r>
          </a:p>
        </p:txBody>
      </p:sp>
      <p:sp>
        <p:nvSpPr>
          <p:cNvPr id="3" name="Content Placeholder 2"/>
          <p:cNvSpPr>
            <a:spLocks noGrp="1"/>
          </p:cNvSpPr>
          <p:nvPr>
            <p:ph idx="1"/>
          </p:nvPr>
        </p:nvSpPr>
        <p:spPr>
          <a:xfrm>
            <a:off x="157656" y="1418897"/>
            <a:ext cx="8838178" cy="5300633"/>
          </a:xfrm>
        </p:spPr>
        <p:txBody>
          <a:bodyPr>
            <a:normAutofit/>
          </a:bodyPr>
          <a:lstStyle/>
          <a:p>
            <a:pPr marL="0" indent="0" algn="ctr">
              <a:spcAft>
                <a:spcPts val="600"/>
              </a:spcAft>
              <a:buNone/>
            </a:pPr>
            <a:r>
              <a:rPr lang="en-US" sz="2600" b="1" i="1" dirty="0"/>
              <a:t>How can teachers use the tool to gather and annotate information about students meeting </a:t>
            </a:r>
            <a:r>
              <a:rPr lang="en-US" sz="2600" b="1" i="1" dirty="0" smtClean="0"/>
              <a:t>Common Core </a:t>
            </a:r>
            <a:r>
              <a:rPr lang="en-US" sz="2600" b="1" i="1" dirty="0"/>
              <a:t>writing standards </a:t>
            </a:r>
            <a:r>
              <a:rPr lang="en-US" sz="2600" b="1" i="1" dirty="0" smtClean="0"/>
              <a:t> and </a:t>
            </a:r>
            <a:r>
              <a:rPr lang="en-US" sz="2600" b="1" i="1" dirty="0"/>
              <a:t>also using genre-specific writing features and language</a:t>
            </a:r>
            <a:r>
              <a:rPr lang="en-US" sz="2600" b="1" i="1" dirty="0" smtClean="0"/>
              <a:t>?</a:t>
            </a:r>
            <a:endParaRPr lang="en-US" sz="2600" dirty="0"/>
          </a:p>
          <a:p>
            <a:pPr marL="0" indent="0">
              <a:spcAft>
                <a:spcPts val="600"/>
              </a:spcAft>
              <a:buNone/>
            </a:pPr>
            <a:r>
              <a:rPr lang="en-US" sz="2400" dirty="0" smtClean="0"/>
              <a:t>Example works best for grades 6–12 informative/explanatory writing, but provides teachers in lower grades a good example of how to link criteria charts to writing rubrics, connecting genre features and the CCSS. </a:t>
            </a:r>
          </a:p>
          <a:p>
            <a:pPr marL="0" indent="0">
              <a:buNone/>
            </a:pPr>
            <a:r>
              <a:rPr lang="en-US" sz="2400" b="1" dirty="0" smtClean="0"/>
              <a:t>Grade 7 Example:</a:t>
            </a:r>
            <a:r>
              <a:rPr lang="en-US" sz="2400" b="1" dirty="0"/>
              <a:t> </a:t>
            </a:r>
            <a:r>
              <a:rPr lang="en-US" sz="2400" dirty="0" smtClean="0"/>
              <a:t>Teacher's </a:t>
            </a:r>
            <a:r>
              <a:rPr lang="en-US" sz="2400" dirty="0" err="1"/>
              <a:t>Upstander</a:t>
            </a:r>
            <a:r>
              <a:rPr lang="en-US" sz="2400" dirty="0"/>
              <a:t>, Not Bystander </a:t>
            </a:r>
            <a:r>
              <a:rPr lang="en-US" sz="2400" i="1" dirty="0" smtClean="0"/>
              <a:t>Lesson </a:t>
            </a:r>
            <a:r>
              <a:rPr lang="en-US" sz="2400" i="1" dirty="0"/>
              <a:t>P</a:t>
            </a:r>
            <a:r>
              <a:rPr lang="en-US" sz="2400" i="1" dirty="0" smtClean="0"/>
              <a:t>lanning </a:t>
            </a:r>
            <a:r>
              <a:rPr lang="en-US" sz="2400" i="1" dirty="0"/>
              <a:t>T</a:t>
            </a:r>
            <a:r>
              <a:rPr lang="en-US" sz="2400" i="1" dirty="0" smtClean="0"/>
              <a:t>emplate</a:t>
            </a:r>
            <a:r>
              <a:rPr lang="en-US" sz="2400" dirty="0" smtClean="0"/>
              <a:t> provides </a:t>
            </a:r>
            <a:r>
              <a:rPr lang="en-US" sz="2400" dirty="0"/>
              <a:t>the writing prompt </a:t>
            </a:r>
            <a:r>
              <a:rPr lang="en-US" sz="2400" dirty="0" smtClean="0"/>
              <a:t>adapted for her </a:t>
            </a:r>
            <a:r>
              <a:rPr lang="en-US" sz="2400" dirty="0" smtClean="0"/>
              <a:t>7</a:t>
            </a:r>
            <a:r>
              <a:rPr lang="en-US" sz="2400" baseline="30000" dirty="0" smtClean="0"/>
              <a:t>th</a:t>
            </a:r>
            <a:r>
              <a:rPr lang="en-US" sz="2400" dirty="0" smtClean="0"/>
              <a:t>-grade </a:t>
            </a:r>
            <a:r>
              <a:rPr lang="en-US" sz="2400" dirty="0"/>
              <a:t>students. </a:t>
            </a:r>
            <a:endParaRPr lang="en-US" sz="2400" dirty="0" smtClean="0"/>
          </a:p>
          <a:p>
            <a:r>
              <a:rPr lang="en-US" sz="2400" dirty="0" smtClean="0"/>
              <a:t>Purpose </a:t>
            </a:r>
            <a:r>
              <a:rPr lang="en-US" sz="2400" dirty="0"/>
              <a:t>of an editorial is to make a claim about a problem or issue</a:t>
            </a:r>
            <a:r>
              <a:rPr lang="en-US" sz="2400" dirty="0" smtClean="0"/>
              <a:t>, but </a:t>
            </a:r>
            <a:r>
              <a:rPr lang="en-US" sz="2400" dirty="0"/>
              <a:t>the bulk of the text tends to be more </a:t>
            </a:r>
            <a:r>
              <a:rPr lang="en-US" sz="2400" dirty="0" smtClean="0"/>
              <a:t>informative </a:t>
            </a:r>
            <a:r>
              <a:rPr lang="en-US" sz="2400" dirty="0"/>
              <a:t>than argument.  </a:t>
            </a:r>
            <a:endParaRPr lang="en-US" sz="2400" dirty="0" smtClean="0"/>
          </a:p>
          <a:p>
            <a:r>
              <a:rPr lang="en-US" sz="2400" dirty="0"/>
              <a:t>N</a:t>
            </a:r>
            <a:r>
              <a:rPr lang="en-US" sz="2400" dirty="0" smtClean="0"/>
              <a:t>ote in the “Process” section</a:t>
            </a:r>
            <a:r>
              <a:rPr lang="en-US" sz="2400" i="1" dirty="0" smtClean="0"/>
              <a:t> </a:t>
            </a:r>
            <a:r>
              <a:rPr lang="en-US" sz="2400" dirty="0" smtClean="0"/>
              <a:t>in </a:t>
            </a:r>
            <a:r>
              <a:rPr lang="en-US" sz="2400" dirty="0"/>
              <a:t>Handout 3.1.2d how many times </a:t>
            </a:r>
            <a:r>
              <a:rPr lang="en-US" sz="2400" dirty="0" smtClean="0"/>
              <a:t>the teacher </a:t>
            </a:r>
            <a:r>
              <a:rPr lang="en-US" sz="2400" dirty="0"/>
              <a:t>reminds </a:t>
            </a:r>
            <a:r>
              <a:rPr lang="en-US" sz="2400" dirty="0" smtClean="0"/>
              <a:t>students </a:t>
            </a:r>
            <a:r>
              <a:rPr lang="en-US" sz="2400" dirty="0"/>
              <a:t>to explain rather than argue.</a:t>
            </a:r>
          </a:p>
        </p:txBody>
      </p:sp>
      <p:sp>
        <p:nvSpPr>
          <p:cNvPr id="4" name="Slide Number Placeholder 3"/>
          <p:cNvSpPr>
            <a:spLocks noGrp="1"/>
          </p:cNvSpPr>
          <p:nvPr>
            <p:ph type="sldNum" sz="quarter" idx="4"/>
          </p:nvPr>
        </p:nvSpPr>
        <p:spPr/>
        <p:txBody>
          <a:bodyPr/>
          <a:lstStyle/>
          <a:p>
            <a:fld id="{13282393-FE81-4EAE-A294-F0392B34921A}" type="slidenum">
              <a:rPr lang="en-US" smtClean="0"/>
              <a:pPr/>
              <a:t>18</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18486065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Middle School Example</a:t>
            </a:r>
          </a:p>
        </p:txBody>
      </p:sp>
      <p:sp>
        <p:nvSpPr>
          <p:cNvPr id="3" name="Content Placeholder 2"/>
          <p:cNvSpPr>
            <a:spLocks noGrp="1"/>
          </p:cNvSpPr>
          <p:nvPr>
            <p:ph idx="1"/>
          </p:nvPr>
        </p:nvSpPr>
        <p:spPr>
          <a:xfrm>
            <a:off x="189186" y="1450429"/>
            <a:ext cx="8806647" cy="5269102"/>
          </a:xfrm>
        </p:spPr>
        <p:txBody>
          <a:bodyPr>
            <a:normAutofit/>
          </a:bodyPr>
          <a:lstStyle/>
          <a:p>
            <a:pPr marL="0" indent="0">
              <a:buNone/>
            </a:pPr>
            <a:r>
              <a:rPr lang="en-US" sz="2800" dirty="0"/>
              <a:t>In the lesson example, the teacher chooses to assess her students' writing at the revision stage and again after the final draft is written. To mirror her steps, complete the following</a:t>
            </a:r>
            <a:r>
              <a:rPr lang="en-US" sz="2800" dirty="0" smtClean="0"/>
              <a:t>:</a:t>
            </a:r>
          </a:p>
          <a:p>
            <a:pPr marL="457200" indent="-350838">
              <a:spcBef>
                <a:spcPts val="1224"/>
              </a:spcBef>
              <a:buFont typeface="+mj-lt"/>
              <a:buAutoNum type="arabicPeriod"/>
            </a:pPr>
            <a:r>
              <a:rPr lang="en-US" sz="2600" dirty="0" smtClean="0"/>
              <a:t>Read </a:t>
            </a:r>
            <a:r>
              <a:rPr lang="en-US" sz="2600" dirty="0"/>
              <a:t>the two student drafts and compare them to what they were asked to attend to and to the traits rubric that was used to assess their final </a:t>
            </a:r>
            <a:r>
              <a:rPr lang="en-US" sz="2600" dirty="0" smtClean="0"/>
              <a:t>drafts.</a:t>
            </a:r>
          </a:p>
          <a:p>
            <a:pPr marL="457200" indent="-350838">
              <a:buFont typeface="+mj-lt"/>
              <a:buAutoNum type="arabicPeriod"/>
            </a:pPr>
            <a:r>
              <a:rPr lang="en-US" sz="2600" dirty="0" smtClean="0"/>
              <a:t>Read </a:t>
            </a:r>
            <a:r>
              <a:rPr lang="en-US" sz="2600" dirty="0"/>
              <a:t>how the teacher’s assessment of the drafts will guide the revision conferences she will hold with each student.</a:t>
            </a:r>
          </a:p>
          <a:p>
            <a:pPr marL="0" indent="0">
              <a:spcBef>
                <a:spcPts val="1224"/>
              </a:spcBef>
              <a:buNone/>
            </a:pPr>
            <a:r>
              <a:rPr lang="en-US" sz="2600" dirty="0" smtClean="0"/>
              <a:t>Note </a:t>
            </a:r>
            <a:r>
              <a:rPr lang="en-US" sz="2600" dirty="0"/>
              <a:t>that for teachers and students, assessment information is most helpful during the </a:t>
            </a:r>
            <a:r>
              <a:rPr lang="en-US" sz="2600" dirty="0" smtClean="0"/>
              <a:t>process rather </a:t>
            </a:r>
            <a:r>
              <a:rPr lang="en-US" sz="2600" dirty="0"/>
              <a:t>than at the end.</a:t>
            </a:r>
            <a:endParaRPr lang="en-US" sz="26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19</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824274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Welcome to Unit 3</a:t>
            </a:r>
            <a:endParaRPr lang="en-US" dirty="0"/>
          </a:p>
        </p:txBody>
      </p:sp>
      <p:sp>
        <p:nvSpPr>
          <p:cNvPr id="3" name="Content Placeholder 2"/>
          <p:cNvSpPr>
            <a:spLocks noGrp="1"/>
          </p:cNvSpPr>
          <p:nvPr>
            <p:ph idx="1"/>
          </p:nvPr>
        </p:nvSpPr>
        <p:spPr>
          <a:xfrm>
            <a:off x="189186" y="1600200"/>
            <a:ext cx="8765628" cy="4823517"/>
          </a:xfrm>
        </p:spPr>
        <p:txBody>
          <a:bodyPr>
            <a:normAutofit/>
          </a:bodyPr>
          <a:lstStyle/>
          <a:p>
            <a:pPr marL="0" indent="0" algn="ctr">
              <a:buNone/>
            </a:pPr>
            <a:endParaRPr lang="en-US" sz="4800" b="1" dirty="0" smtClean="0">
              <a:latin typeface="Arial" pitchFamily="34" charset="0"/>
              <a:ea typeface="ＭＳ Ｐゴシック" charset="-128"/>
              <a:cs typeface="Arial" pitchFamily="34" charset="0"/>
            </a:endParaRPr>
          </a:p>
          <a:p>
            <a:pPr marL="0" indent="0" algn="ctr">
              <a:buNone/>
            </a:pPr>
            <a:r>
              <a:rPr lang="en-US" sz="4000" b="1" i="1" dirty="0"/>
              <a:t>Learning From Students’ </a:t>
            </a:r>
          </a:p>
          <a:p>
            <a:pPr marL="0" indent="0" algn="ctr">
              <a:buNone/>
            </a:pPr>
            <a:r>
              <a:rPr lang="en-US" sz="4000" b="1" i="1" dirty="0"/>
              <a:t>Work </a:t>
            </a:r>
            <a:r>
              <a:rPr lang="en-US" sz="4000" b="1" i="1" dirty="0" smtClean="0"/>
              <a:t>and </a:t>
            </a:r>
            <a:r>
              <a:rPr lang="en-US" sz="4000" b="1" i="1" dirty="0"/>
              <a:t>Teachers’ Lessons</a:t>
            </a:r>
          </a:p>
          <a:p>
            <a:pPr algn="ctr">
              <a:buNone/>
            </a:pPr>
            <a:endParaRPr lang="en-US" sz="4800" dirty="0" smtClean="0"/>
          </a:p>
          <a:p>
            <a:pPr algn="ctr">
              <a:buNone/>
            </a:pPr>
            <a:endParaRPr lang="en-US" sz="4800" dirty="0"/>
          </a:p>
          <a:p>
            <a:pPr algn="ctr">
              <a:buNone/>
            </a:pPr>
            <a:endParaRPr lang="en-US" sz="4800"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2</a:t>
            </a:fld>
            <a:endParaRPr lang="en-US" dirty="0"/>
          </a:p>
        </p:txBody>
      </p:sp>
    </p:spTree>
    <p:extLst>
      <p:ext uri="{BB962C8B-B14F-4D97-AF65-F5344CB8AC3E}">
        <p14:creationId xmlns:p14="http://schemas.microsoft.com/office/powerpoint/2010/main" val="16014193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Middle School Example</a:t>
            </a:r>
          </a:p>
        </p:txBody>
      </p:sp>
      <p:sp>
        <p:nvSpPr>
          <p:cNvPr id="3" name="Content Placeholder 2"/>
          <p:cNvSpPr>
            <a:spLocks noGrp="1"/>
          </p:cNvSpPr>
          <p:nvPr>
            <p:ph idx="1"/>
          </p:nvPr>
        </p:nvSpPr>
        <p:spPr>
          <a:xfrm>
            <a:off x="94594" y="1430864"/>
            <a:ext cx="9049406" cy="5055829"/>
          </a:xfrm>
        </p:spPr>
        <p:txBody>
          <a:bodyPr>
            <a:normAutofit fontScale="70000" lnSpcReduction="20000"/>
          </a:bodyPr>
          <a:lstStyle/>
          <a:p>
            <a:pPr marL="0" indent="0">
              <a:buNone/>
            </a:pPr>
            <a:r>
              <a:rPr lang="en-US" sz="4000" dirty="0" smtClean="0"/>
              <a:t>Review Grade 7 </a:t>
            </a:r>
            <a:r>
              <a:rPr lang="en-US" sz="4000" b="1" dirty="0" smtClean="0"/>
              <a:t>Writing </a:t>
            </a:r>
            <a:r>
              <a:rPr lang="en-US" sz="4000" b="1" dirty="0"/>
              <a:t>Standard 1 </a:t>
            </a:r>
            <a:r>
              <a:rPr lang="en-US" sz="4000" dirty="0"/>
              <a:t>(page 50 of the </a:t>
            </a:r>
            <a:r>
              <a:rPr lang="en-US" sz="4000" i="1" dirty="0"/>
              <a:t>CA CCSS for ELA/Literacy</a:t>
            </a:r>
            <a:r>
              <a:rPr lang="en-US" sz="4000" dirty="0" smtClean="0"/>
              <a:t>):</a:t>
            </a:r>
            <a:endParaRPr lang="en-US" sz="4000" dirty="0"/>
          </a:p>
          <a:p>
            <a:pPr marL="0" indent="0">
              <a:buNone/>
            </a:pPr>
            <a:endParaRPr lang="en-US" sz="2200" b="1" dirty="0" smtClean="0"/>
          </a:p>
          <a:p>
            <a:pPr marL="0" indent="0">
              <a:buNone/>
            </a:pPr>
            <a:r>
              <a:rPr lang="en-US" sz="3600" i="1" dirty="0" smtClean="0"/>
              <a:t>Write arguments to support claims with clear reasons and relevant evidence.</a:t>
            </a:r>
          </a:p>
          <a:p>
            <a:pPr marL="457200" indent="-227013">
              <a:buFont typeface="+mj-lt"/>
              <a:buAutoNum type="alphaLcPeriod"/>
              <a:tabLst>
                <a:tab pos="460375" algn="l"/>
              </a:tabLst>
            </a:pPr>
            <a:r>
              <a:rPr lang="en-US" sz="3300" i="1" dirty="0" smtClean="0"/>
              <a:t>Introduce claim(s), acknowledge </a:t>
            </a:r>
            <a:r>
              <a:rPr lang="en-US" sz="3300" b="1" i="1" dirty="0" smtClean="0"/>
              <a:t>and address</a:t>
            </a:r>
            <a:r>
              <a:rPr lang="en-US" sz="3300" i="1" dirty="0" smtClean="0"/>
              <a:t> alternate or opposing claims, and organize the reasons and evidence logically.</a:t>
            </a:r>
          </a:p>
          <a:p>
            <a:pPr marL="457200" indent="-227013">
              <a:buFont typeface="+mj-lt"/>
              <a:buAutoNum type="alphaLcPeriod"/>
              <a:tabLst>
                <a:tab pos="460375" algn="l"/>
              </a:tabLst>
            </a:pPr>
            <a:r>
              <a:rPr lang="en-US" sz="3300" i="1" dirty="0" smtClean="0"/>
              <a:t>Support claim(s) </a:t>
            </a:r>
            <a:r>
              <a:rPr lang="en-US" sz="3300" b="1" i="1" dirty="0" smtClean="0"/>
              <a:t>or counterarguments</a:t>
            </a:r>
            <a:r>
              <a:rPr lang="en-US" sz="3300" i="1" dirty="0" smtClean="0"/>
              <a:t> with logical reasoning and relevant evidence, using accurate, credible sources and demonstrating an understanding of the topic or text.</a:t>
            </a:r>
          </a:p>
          <a:p>
            <a:pPr marL="457200" indent="-227013">
              <a:buFont typeface="+mj-lt"/>
              <a:buAutoNum type="alphaLcPeriod"/>
              <a:tabLst>
                <a:tab pos="460375" algn="l"/>
              </a:tabLst>
            </a:pPr>
            <a:r>
              <a:rPr lang="en-US" sz="3300" i="1" dirty="0" smtClean="0"/>
              <a:t>Use words, phrases, and clauses to create cohesion and clarify the relationships among claim(s), reasons, and evidence.</a:t>
            </a:r>
          </a:p>
          <a:p>
            <a:pPr marL="457200" indent="-227013">
              <a:buFont typeface="+mj-lt"/>
              <a:buAutoNum type="alphaLcPeriod"/>
              <a:tabLst>
                <a:tab pos="460375" algn="l"/>
              </a:tabLst>
            </a:pPr>
            <a:r>
              <a:rPr lang="en-US" sz="3300" i="1" dirty="0" smtClean="0"/>
              <a:t>Establish and maintain a formal style.</a:t>
            </a:r>
          </a:p>
          <a:p>
            <a:pPr marL="457200" indent="-227013">
              <a:buFont typeface="+mj-lt"/>
              <a:buAutoNum type="alphaLcPeriod"/>
              <a:tabLst>
                <a:tab pos="460375" algn="l"/>
              </a:tabLst>
            </a:pPr>
            <a:r>
              <a:rPr lang="en-US" sz="3300" i="1" dirty="0" smtClean="0"/>
              <a:t>Provide a concluding statement or section that follows from and supports the argument presented. </a:t>
            </a:r>
          </a:p>
          <a:p>
            <a:pPr marL="230187" indent="0" algn="ctr">
              <a:buNone/>
              <a:tabLst>
                <a:tab pos="460375" algn="l"/>
              </a:tabLst>
            </a:pPr>
            <a:r>
              <a:rPr lang="en-US" sz="2900" b="1" dirty="0" smtClean="0"/>
              <a:t>(</a:t>
            </a:r>
            <a:r>
              <a:rPr lang="en-US" sz="2900" b="1" dirty="0"/>
              <a:t>Bold font </a:t>
            </a:r>
            <a:r>
              <a:rPr lang="en-US" sz="2900" dirty="0"/>
              <a:t>indicates California additions)</a:t>
            </a:r>
          </a:p>
          <a:p>
            <a:pPr marL="457200" indent="-227013">
              <a:buFont typeface="+mj-lt"/>
              <a:buAutoNum type="alphaLcPeriod"/>
              <a:tabLst>
                <a:tab pos="460375" algn="l"/>
              </a:tabLst>
            </a:pPr>
            <a:endParaRPr lang="en-US" sz="3100" dirty="0" smtClean="0"/>
          </a:p>
          <a:p>
            <a:pPr marL="0" indent="0">
              <a:buNone/>
            </a:pPr>
            <a:endParaRPr lang="en-US" sz="2200" b="1"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20</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3983149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Middle School Example</a:t>
            </a:r>
          </a:p>
        </p:txBody>
      </p:sp>
      <p:sp>
        <p:nvSpPr>
          <p:cNvPr id="3" name="Content Placeholder 2"/>
          <p:cNvSpPr>
            <a:spLocks noGrp="1"/>
          </p:cNvSpPr>
          <p:nvPr>
            <p:ph idx="1"/>
          </p:nvPr>
        </p:nvSpPr>
        <p:spPr>
          <a:xfrm>
            <a:off x="141890" y="1481959"/>
            <a:ext cx="8866643" cy="5237571"/>
          </a:xfrm>
        </p:spPr>
        <p:txBody>
          <a:bodyPr>
            <a:normAutofit/>
          </a:bodyPr>
          <a:lstStyle/>
          <a:p>
            <a:pPr marL="0" indent="0">
              <a:spcBef>
                <a:spcPts val="1224"/>
              </a:spcBef>
              <a:buNone/>
            </a:pPr>
            <a:r>
              <a:rPr lang="en-US" sz="3000" dirty="0"/>
              <a:t>Compare the language used to describe genre features </a:t>
            </a:r>
            <a:r>
              <a:rPr lang="en-US" sz="3000" dirty="0" smtClean="0"/>
              <a:t>to Grade 7 </a:t>
            </a:r>
            <a:r>
              <a:rPr lang="en-US" sz="3000" b="1" dirty="0" smtClean="0"/>
              <a:t>Writing Standard 1</a:t>
            </a:r>
            <a:r>
              <a:rPr lang="en-US" sz="3000" dirty="0" smtClean="0"/>
              <a:t> </a:t>
            </a:r>
            <a:r>
              <a:rPr lang="en-US" sz="3000" dirty="0"/>
              <a:t>(</a:t>
            </a:r>
            <a:r>
              <a:rPr lang="en-US" sz="3000" dirty="0" smtClean="0"/>
              <a:t>argument writing):</a:t>
            </a:r>
            <a:endParaRPr lang="en-US" sz="3000" b="1" dirty="0"/>
          </a:p>
          <a:p>
            <a:pPr marL="0" indent="0">
              <a:spcBef>
                <a:spcPts val="1224"/>
              </a:spcBef>
              <a:buNone/>
            </a:pPr>
            <a:r>
              <a:rPr lang="en-US" sz="2800" i="1" dirty="0"/>
              <a:t>Learning from Student Work: Writing an Editorial (Genre Features)</a:t>
            </a:r>
          </a:p>
          <a:p>
            <a:pPr marL="0" indent="0">
              <a:buNone/>
            </a:pPr>
            <a:r>
              <a:rPr lang="en-US" sz="2800" dirty="0"/>
              <a:t>Characteristics of an </a:t>
            </a:r>
            <a:r>
              <a:rPr lang="en-US" sz="2800" dirty="0" smtClean="0"/>
              <a:t>editorial:</a:t>
            </a:r>
            <a:endParaRPr lang="en-US" sz="2800" dirty="0"/>
          </a:p>
          <a:p>
            <a:pPr marL="460375" indent="-230188"/>
            <a:r>
              <a:rPr lang="en-US" sz="2600" dirty="0" smtClean="0"/>
              <a:t>An </a:t>
            </a:r>
            <a:r>
              <a:rPr lang="en-US" sz="2600" dirty="0"/>
              <a:t>article that presents the newspaper's opinion on an issue</a:t>
            </a:r>
          </a:p>
          <a:p>
            <a:pPr marL="460375" indent="-230188"/>
            <a:r>
              <a:rPr lang="en-US" sz="2600" dirty="0" smtClean="0"/>
              <a:t>Usually </a:t>
            </a:r>
            <a:r>
              <a:rPr lang="en-US" sz="2600" dirty="0"/>
              <a:t>unsigned</a:t>
            </a:r>
          </a:p>
          <a:p>
            <a:pPr marL="460375" indent="-230188"/>
            <a:r>
              <a:rPr lang="en-US" sz="2600" dirty="0" smtClean="0"/>
              <a:t>Intended </a:t>
            </a:r>
            <a:r>
              <a:rPr lang="en-US" sz="2600" dirty="0"/>
              <a:t>to influence public opinion and promote critical thinking</a:t>
            </a:r>
          </a:p>
          <a:p>
            <a:pPr marL="460375" indent="-230188"/>
            <a:r>
              <a:rPr lang="en-US" sz="2600" dirty="0" smtClean="0"/>
              <a:t>Sometimes </a:t>
            </a:r>
            <a:r>
              <a:rPr lang="en-US" sz="2600" dirty="0"/>
              <a:t>intended to cause people to take action on an issue</a:t>
            </a:r>
          </a:p>
          <a:p>
            <a:pPr marL="460375" indent="-230188"/>
            <a:r>
              <a:rPr lang="en-US" sz="2600" dirty="0" smtClean="0"/>
              <a:t>Includes </a:t>
            </a:r>
            <a:r>
              <a:rPr lang="en-US" sz="2600" dirty="0"/>
              <a:t>both arguments and researched facts (research rarely cited) </a:t>
            </a:r>
          </a:p>
          <a:p>
            <a:pPr marL="0" indent="0">
              <a:buNone/>
            </a:pPr>
            <a:endParaRPr lang="en-US" sz="2200" b="1"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21</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7633644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Middle School Example</a:t>
            </a:r>
          </a:p>
        </p:txBody>
      </p:sp>
      <p:sp>
        <p:nvSpPr>
          <p:cNvPr id="3" name="Content Placeholder 2"/>
          <p:cNvSpPr>
            <a:spLocks noGrp="1"/>
          </p:cNvSpPr>
          <p:nvPr>
            <p:ph idx="1"/>
          </p:nvPr>
        </p:nvSpPr>
        <p:spPr>
          <a:xfrm>
            <a:off x="157656" y="1430864"/>
            <a:ext cx="8850878" cy="5055829"/>
          </a:xfrm>
        </p:spPr>
        <p:txBody>
          <a:bodyPr>
            <a:normAutofit fontScale="25000" lnSpcReduction="20000"/>
          </a:bodyPr>
          <a:lstStyle/>
          <a:p>
            <a:pPr marL="0" indent="0">
              <a:spcAft>
                <a:spcPts val="600"/>
              </a:spcAft>
              <a:buNone/>
            </a:pPr>
            <a:r>
              <a:rPr lang="en-US" sz="8800" dirty="0" smtClean="0"/>
              <a:t>Compare language describing </a:t>
            </a:r>
            <a:r>
              <a:rPr lang="en-US" sz="8800" dirty="0"/>
              <a:t>genre features to </a:t>
            </a:r>
            <a:r>
              <a:rPr lang="en-US" sz="8800" dirty="0" smtClean="0"/>
              <a:t>Grade 7 informative/explanatory </a:t>
            </a:r>
            <a:r>
              <a:rPr lang="en-US" sz="8800" b="1" dirty="0"/>
              <a:t>W</a:t>
            </a:r>
            <a:r>
              <a:rPr lang="en-US" sz="8800" b="1" dirty="0" smtClean="0"/>
              <a:t>riting </a:t>
            </a:r>
            <a:r>
              <a:rPr lang="en-US" sz="8800" b="1" dirty="0"/>
              <a:t>S</a:t>
            </a:r>
            <a:r>
              <a:rPr lang="en-US" sz="8800" b="1" dirty="0" smtClean="0"/>
              <a:t>tandard 2 </a:t>
            </a:r>
            <a:r>
              <a:rPr lang="en-US" sz="8800" dirty="0"/>
              <a:t>(page 51 of the </a:t>
            </a:r>
            <a:r>
              <a:rPr lang="en-US" sz="8800" i="1" dirty="0"/>
              <a:t>CA CCSS for ELA/Literacy</a:t>
            </a:r>
            <a:r>
              <a:rPr lang="en-US" sz="8800" dirty="0" smtClean="0"/>
              <a:t>):</a:t>
            </a:r>
            <a:r>
              <a:rPr lang="en-US" sz="8800" b="1" dirty="0"/>
              <a:t> </a:t>
            </a:r>
            <a:endParaRPr lang="en-US" sz="8800" b="1" dirty="0" smtClean="0"/>
          </a:p>
          <a:p>
            <a:pPr marL="0" indent="0">
              <a:spcAft>
                <a:spcPts val="600"/>
              </a:spcAft>
              <a:buNone/>
            </a:pPr>
            <a:r>
              <a:rPr lang="en-US" sz="8400" i="1" dirty="0" smtClean="0"/>
              <a:t>Write informative/explanatory texts to examine a topic and convey ideas, concepts, and information through the selection, organization, and analysis of relevant content.</a:t>
            </a:r>
          </a:p>
          <a:p>
            <a:pPr marL="508000" indent="-271463">
              <a:buFont typeface="+mj-lt"/>
              <a:buAutoNum type="alphaLcPeriod"/>
            </a:pPr>
            <a:r>
              <a:rPr lang="en-US" sz="8000" i="1" dirty="0" smtClean="0"/>
              <a:t>Introduce </a:t>
            </a:r>
            <a:r>
              <a:rPr lang="en-US" sz="8000" i="1" dirty="0"/>
              <a:t>a topic </a:t>
            </a:r>
            <a:r>
              <a:rPr lang="en-US" sz="8000" b="1" i="1" dirty="0"/>
              <a:t>or thesis statement</a:t>
            </a:r>
            <a:r>
              <a:rPr lang="en-US" sz="8000" i="1" dirty="0"/>
              <a:t> clearly, previewing what is to follow; organize ideas, concepts, and information, using strategies such as definition, classification, comparison/contrast, and cause/ effect; include formatting (e.g., headings), graphics (e.g., charts, tables), and multimedia when useful to aiding </a:t>
            </a:r>
            <a:r>
              <a:rPr lang="en-US" sz="8000" i="1" dirty="0" smtClean="0"/>
              <a:t>comprehension.</a:t>
            </a:r>
          </a:p>
          <a:p>
            <a:pPr marL="508000" indent="-271463">
              <a:buFont typeface="+mj-lt"/>
              <a:buAutoNum type="alphaLcPeriod"/>
            </a:pPr>
            <a:r>
              <a:rPr lang="en-US" sz="8000" i="1" dirty="0" smtClean="0"/>
              <a:t>Develop </a:t>
            </a:r>
            <a:r>
              <a:rPr lang="en-US" sz="8000" i="1" dirty="0"/>
              <a:t>the topic with relevant facts, definitions, concrete details, quotations, or other information and </a:t>
            </a:r>
            <a:r>
              <a:rPr lang="en-US" sz="8000" i="1" dirty="0" smtClean="0"/>
              <a:t>examples.</a:t>
            </a:r>
          </a:p>
          <a:p>
            <a:pPr marL="508000" indent="-271463">
              <a:buFont typeface="+mj-lt"/>
              <a:buAutoNum type="alphaLcPeriod"/>
            </a:pPr>
            <a:r>
              <a:rPr lang="en-US" sz="8000" i="1" dirty="0" smtClean="0"/>
              <a:t>Use </a:t>
            </a:r>
            <a:r>
              <a:rPr lang="en-US" sz="8000" i="1" dirty="0"/>
              <a:t>appropriate transitions to create cohesion and clarify the relationships among ideas and </a:t>
            </a:r>
            <a:r>
              <a:rPr lang="en-US" sz="8000" i="1" dirty="0" smtClean="0"/>
              <a:t>concepts.</a:t>
            </a:r>
          </a:p>
          <a:p>
            <a:pPr marL="508000" indent="-271463">
              <a:buFont typeface="+mj-lt"/>
              <a:buAutoNum type="alphaLcPeriod"/>
            </a:pPr>
            <a:r>
              <a:rPr lang="en-US" sz="8000" i="1" dirty="0" smtClean="0"/>
              <a:t>Use </a:t>
            </a:r>
            <a:r>
              <a:rPr lang="en-US" sz="8000" i="1" dirty="0"/>
              <a:t>precise language and domain-specific vocabulary to inform about or explain the </a:t>
            </a:r>
            <a:r>
              <a:rPr lang="en-US" sz="8000" i="1" dirty="0" smtClean="0"/>
              <a:t>topic.</a:t>
            </a:r>
          </a:p>
          <a:p>
            <a:pPr marL="508000" indent="-271463">
              <a:buFont typeface="+mj-lt"/>
              <a:buAutoNum type="alphaLcPeriod"/>
            </a:pPr>
            <a:r>
              <a:rPr lang="en-US" sz="8000" i="1" dirty="0" smtClean="0"/>
              <a:t>Establish </a:t>
            </a:r>
            <a:r>
              <a:rPr lang="en-US" sz="8000" i="1" dirty="0"/>
              <a:t>and maintain a formal </a:t>
            </a:r>
            <a:r>
              <a:rPr lang="en-US" sz="8000" i="1" dirty="0" smtClean="0"/>
              <a:t>style.</a:t>
            </a:r>
          </a:p>
          <a:p>
            <a:pPr marL="508000" indent="-271463">
              <a:buFont typeface="+mj-lt"/>
              <a:buAutoNum type="alphaLcPeriod"/>
            </a:pPr>
            <a:r>
              <a:rPr lang="en-US" sz="8000" i="1" dirty="0" smtClean="0"/>
              <a:t>Provide </a:t>
            </a:r>
            <a:r>
              <a:rPr lang="en-US" sz="8000" i="1" dirty="0"/>
              <a:t>a concluding statement or section that follows from and supports the information or explanation presented</a:t>
            </a:r>
            <a:r>
              <a:rPr lang="en-US" sz="8000" i="1" dirty="0" smtClean="0"/>
              <a:t>.</a:t>
            </a:r>
          </a:p>
          <a:p>
            <a:pPr marL="236537" indent="0" algn="ctr">
              <a:buNone/>
            </a:pPr>
            <a:r>
              <a:rPr lang="en-US" sz="6400" b="1" dirty="0"/>
              <a:t>(Bold font </a:t>
            </a:r>
            <a:r>
              <a:rPr lang="en-US" sz="6400" dirty="0"/>
              <a:t>indicates California additions)</a:t>
            </a:r>
          </a:p>
          <a:p>
            <a:pPr marL="236537" indent="0">
              <a:buNone/>
            </a:pPr>
            <a:endParaRPr lang="en-US" sz="4800" b="1" i="1"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22</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2831467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Middle School Example</a:t>
            </a:r>
          </a:p>
        </p:txBody>
      </p:sp>
      <p:sp>
        <p:nvSpPr>
          <p:cNvPr id="3" name="Content Placeholder 2"/>
          <p:cNvSpPr>
            <a:spLocks noGrp="1"/>
          </p:cNvSpPr>
          <p:nvPr>
            <p:ph idx="1"/>
          </p:nvPr>
        </p:nvSpPr>
        <p:spPr>
          <a:xfrm>
            <a:off x="157656" y="1434663"/>
            <a:ext cx="8850878" cy="5284868"/>
          </a:xfrm>
        </p:spPr>
        <p:txBody>
          <a:bodyPr>
            <a:normAutofit/>
          </a:bodyPr>
          <a:lstStyle/>
          <a:p>
            <a:pPr marL="0" indent="0">
              <a:spcBef>
                <a:spcPts val="1224"/>
              </a:spcBef>
              <a:buNone/>
            </a:pPr>
            <a:r>
              <a:rPr lang="en-US" sz="3000" dirty="0"/>
              <a:t>Compare the language used to describe genre features to the </a:t>
            </a:r>
            <a:r>
              <a:rPr lang="en-US" sz="3000" dirty="0" smtClean="0"/>
              <a:t>Grade 7 </a:t>
            </a:r>
            <a:r>
              <a:rPr lang="en-US" sz="3000" b="1" dirty="0" smtClean="0"/>
              <a:t>Writing Standard 2 </a:t>
            </a:r>
            <a:r>
              <a:rPr lang="en-US" sz="3000" dirty="0"/>
              <a:t>(</a:t>
            </a:r>
            <a:r>
              <a:rPr lang="en-US" sz="3000" dirty="0" smtClean="0"/>
              <a:t>informative/explanatory).</a:t>
            </a:r>
            <a:endParaRPr lang="en-US" sz="3000" dirty="0"/>
          </a:p>
          <a:p>
            <a:pPr marL="0" indent="0">
              <a:spcBef>
                <a:spcPts val="1224"/>
              </a:spcBef>
              <a:buNone/>
            </a:pPr>
            <a:r>
              <a:rPr lang="en-US" sz="2800" i="1" dirty="0"/>
              <a:t>Learning from Student Work: Writing an Editorial (Genre Features)</a:t>
            </a:r>
          </a:p>
          <a:p>
            <a:pPr marL="0" indent="0">
              <a:buNone/>
            </a:pPr>
            <a:r>
              <a:rPr lang="en-US" sz="2800" dirty="0"/>
              <a:t>Characteristics of an editorial:</a:t>
            </a:r>
          </a:p>
          <a:p>
            <a:pPr marL="460375" indent="-230188"/>
            <a:r>
              <a:rPr lang="en-US" sz="2600" dirty="0"/>
              <a:t>An article that presents the newspaper's opinion on an issue</a:t>
            </a:r>
          </a:p>
          <a:p>
            <a:pPr marL="460375" indent="-230188"/>
            <a:r>
              <a:rPr lang="en-US" sz="2600" dirty="0"/>
              <a:t>Usually unsigned</a:t>
            </a:r>
          </a:p>
          <a:p>
            <a:pPr marL="460375" indent="-230188"/>
            <a:r>
              <a:rPr lang="en-US" sz="2600" dirty="0"/>
              <a:t>Intended to influence public opinion and promote critical thinking</a:t>
            </a:r>
          </a:p>
          <a:p>
            <a:pPr marL="460375" indent="-230188"/>
            <a:r>
              <a:rPr lang="en-US" sz="2600" dirty="0"/>
              <a:t>Sometimes intended to cause people to take action on an issue</a:t>
            </a:r>
          </a:p>
          <a:p>
            <a:pPr marL="460375" indent="-230188"/>
            <a:r>
              <a:rPr lang="en-US" sz="2600" dirty="0"/>
              <a:t>Includes both arguments and researched facts (research rarely cited) </a:t>
            </a:r>
          </a:p>
          <a:p>
            <a:pPr marL="0" indent="0">
              <a:buNone/>
            </a:pPr>
            <a:endParaRPr lang="en-US" sz="2200" b="1"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23</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5445848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High School Example</a:t>
            </a:r>
          </a:p>
        </p:txBody>
      </p:sp>
      <p:sp>
        <p:nvSpPr>
          <p:cNvPr id="3" name="Content Placeholder 2"/>
          <p:cNvSpPr>
            <a:spLocks noGrp="1"/>
          </p:cNvSpPr>
          <p:nvPr>
            <p:ph idx="1"/>
          </p:nvPr>
        </p:nvSpPr>
        <p:spPr>
          <a:xfrm>
            <a:off x="110359" y="1403132"/>
            <a:ext cx="8907518" cy="5337566"/>
          </a:xfrm>
        </p:spPr>
        <p:txBody>
          <a:bodyPr>
            <a:normAutofit/>
          </a:bodyPr>
          <a:lstStyle/>
          <a:p>
            <a:pPr marL="0" indent="0">
              <a:buNone/>
            </a:pPr>
            <a:r>
              <a:rPr lang="en-US" sz="2800" dirty="0" smtClean="0"/>
              <a:t>Refer to “</a:t>
            </a:r>
            <a:r>
              <a:rPr lang="en-US" sz="2800" i="1" dirty="0" smtClean="0"/>
              <a:t>Assessment </a:t>
            </a:r>
            <a:r>
              <a:rPr lang="en-US" sz="2800" i="1" dirty="0"/>
              <a:t>Guide for Argumentation/Analytical </a:t>
            </a:r>
            <a:r>
              <a:rPr lang="en-US" sz="2800" i="1" dirty="0" smtClean="0"/>
              <a:t>Writing</a:t>
            </a:r>
            <a:r>
              <a:rPr lang="en-US" sz="2800" dirty="0" smtClean="0"/>
              <a:t>” (</a:t>
            </a:r>
            <a:r>
              <a:rPr lang="en-US" sz="2800" dirty="0"/>
              <a:t>Handout </a:t>
            </a:r>
            <a:r>
              <a:rPr lang="en-US" sz="2800" dirty="0" smtClean="0"/>
              <a:t>3.1.2e</a:t>
            </a:r>
            <a:r>
              <a:rPr lang="en-US" sz="2800" dirty="0" smtClean="0"/>
              <a:t>):</a:t>
            </a:r>
            <a:endParaRPr lang="en-US" sz="2800" dirty="0" smtClean="0"/>
          </a:p>
          <a:p>
            <a:pPr marL="0" indent="0">
              <a:buNone/>
            </a:pPr>
            <a:r>
              <a:rPr lang="en-US" sz="2600" dirty="0" smtClean="0"/>
              <a:t>A genre-specific </a:t>
            </a:r>
            <a:r>
              <a:rPr lang="en-US" sz="2600" dirty="0"/>
              <a:t>guide for use with students as </a:t>
            </a:r>
            <a:r>
              <a:rPr lang="en-US" sz="2600" dirty="0" smtClean="0"/>
              <a:t>a tool for assessment </a:t>
            </a:r>
            <a:r>
              <a:rPr lang="en-US" sz="2600" dirty="0"/>
              <a:t>and discussion </a:t>
            </a:r>
            <a:r>
              <a:rPr lang="en-US" sz="2600" dirty="0" smtClean="0"/>
              <a:t>during </a:t>
            </a:r>
            <a:r>
              <a:rPr lang="en-US" sz="2600" dirty="0"/>
              <a:t>a lesson </a:t>
            </a:r>
            <a:r>
              <a:rPr lang="en-US" sz="2600" dirty="0" smtClean="0"/>
              <a:t>sequence, and for </a:t>
            </a:r>
            <a:r>
              <a:rPr lang="en-US" sz="2600" dirty="0"/>
              <a:t>assessment and annotation at the conclusion of a writing lesson. </a:t>
            </a:r>
            <a:endParaRPr lang="en-US" sz="2600" dirty="0" smtClean="0"/>
          </a:p>
          <a:p>
            <a:r>
              <a:rPr lang="en-US" sz="2400" dirty="0" smtClean="0"/>
              <a:t>Blends </a:t>
            </a:r>
            <a:r>
              <a:rPr lang="en-US" sz="2400" dirty="0"/>
              <a:t>aspects of trait rubrics and criteria </a:t>
            </a:r>
            <a:r>
              <a:rPr lang="en-US" sz="2400" dirty="0" smtClean="0"/>
              <a:t>charts.</a:t>
            </a:r>
            <a:endParaRPr lang="en-US" sz="2400" dirty="0"/>
          </a:p>
          <a:p>
            <a:pPr marL="0" indent="0" algn="ctr">
              <a:buNone/>
            </a:pPr>
            <a:r>
              <a:rPr lang="en-US" sz="2600" b="1" i="1" dirty="0" smtClean="0"/>
              <a:t>What </a:t>
            </a:r>
            <a:r>
              <a:rPr lang="en-US" sz="2600" b="1" i="1" dirty="0"/>
              <a:t>is the tool for? In what context is it </a:t>
            </a:r>
            <a:r>
              <a:rPr lang="en-US" sz="2600" b="1" i="1" dirty="0" smtClean="0"/>
              <a:t>used?</a:t>
            </a:r>
            <a:endParaRPr lang="en-US" sz="2600" b="1" dirty="0"/>
          </a:p>
          <a:p>
            <a:pPr marL="0" indent="0">
              <a:buNone/>
            </a:pPr>
            <a:r>
              <a:rPr lang="en-US" sz="2600" dirty="0" smtClean="0"/>
              <a:t>Names and provides descriptions of traits, using </a:t>
            </a:r>
            <a:r>
              <a:rPr lang="en-US" sz="2600" dirty="0"/>
              <a:t>language that is aligned to features of the writing task — an analytical </a:t>
            </a:r>
            <a:r>
              <a:rPr lang="en-US" sz="2600" dirty="0" smtClean="0"/>
              <a:t>essay.</a:t>
            </a:r>
          </a:p>
          <a:p>
            <a:r>
              <a:rPr lang="en-US" sz="2400" dirty="0" smtClean="0"/>
              <a:t>Focuses on </a:t>
            </a:r>
            <a:r>
              <a:rPr lang="en-US" sz="2400" dirty="0"/>
              <a:t>which traits and genre features are in evidence in the writing and what the quality and effectiveness are of the evidence. </a:t>
            </a:r>
          </a:p>
        </p:txBody>
      </p:sp>
      <p:sp>
        <p:nvSpPr>
          <p:cNvPr id="4" name="Slide Number Placeholder 3"/>
          <p:cNvSpPr>
            <a:spLocks noGrp="1"/>
          </p:cNvSpPr>
          <p:nvPr>
            <p:ph type="sldNum" sz="quarter" idx="4"/>
          </p:nvPr>
        </p:nvSpPr>
        <p:spPr/>
        <p:txBody>
          <a:bodyPr/>
          <a:lstStyle/>
          <a:p>
            <a:fld id="{13282393-FE81-4EAE-A294-F0392B34921A}" type="slidenum">
              <a:rPr lang="en-US" smtClean="0"/>
              <a:pPr/>
              <a:t>24</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5820618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High School Example</a:t>
            </a:r>
          </a:p>
        </p:txBody>
      </p:sp>
      <p:sp>
        <p:nvSpPr>
          <p:cNvPr id="3" name="Content Placeholder 2"/>
          <p:cNvSpPr>
            <a:spLocks noGrp="1"/>
          </p:cNvSpPr>
          <p:nvPr>
            <p:ph idx="1"/>
          </p:nvPr>
        </p:nvSpPr>
        <p:spPr>
          <a:xfrm>
            <a:off x="157656" y="1450429"/>
            <a:ext cx="8838178" cy="5269102"/>
          </a:xfrm>
        </p:spPr>
        <p:txBody>
          <a:bodyPr>
            <a:normAutofit/>
          </a:bodyPr>
          <a:lstStyle/>
          <a:p>
            <a:pPr marL="0" indent="0" algn="ctr">
              <a:buNone/>
            </a:pPr>
            <a:r>
              <a:rPr lang="en-US" sz="2600" b="1" i="1" dirty="0"/>
              <a:t>How can teachers use the tool to gather and annotate information about students meeting </a:t>
            </a:r>
            <a:r>
              <a:rPr lang="en-US" sz="2600" b="1" i="1" dirty="0" smtClean="0"/>
              <a:t>Common Core </a:t>
            </a:r>
            <a:r>
              <a:rPr lang="en-US" sz="2600" b="1" i="1" dirty="0"/>
              <a:t>writing standards and also </a:t>
            </a:r>
            <a:r>
              <a:rPr lang="en-US" sz="2600" b="1" i="1" dirty="0" smtClean="0"/>
              <a:t>using genre-specific </a:t>
            </a:r>
            <a:r>
              <a:rPr lang="en-US" sz="2600" b="1" i="1" dirty="0"/>
              <a:t>writing features and language</a:t>
            </a:r>
            <a:r>
              <a:rPr lang="en-US" sz="2600" b="1" i="1" dirty="0" smtClean="0"/>
              <a:t>?</a:t>
            </a:r>
          </a:p>
          <a:p>
            <a:pPr marL="0" indent="0">
              <a:buNone/>
            </a:pPr>
            <a:r>
              <a:rPr lang="en-US" sz="2600" dirty="0" smtClean="0"/>
              <a:t>Lesson </a:t>
            </a:r>
            <a:r>
              <a:rPr lang="en-US" sz="2600" dirty="0"/>
              <a:t>and assessment example works best for grades 6–12 analytical/argument writing.</a:t>
            </a:r>
          </a:p>
          <a:p>
            <a:pPr marL="0" indent="0">
              <a:buNone/>
            </a:pPr>
            <a:endParaRPr lang="en-US" sz="800" dirty="0"/>
          </a:p>
          <a:p>
            <a:pPr marL="0" indent="0">
              <a:buNone/>
            </a:pPr>
            <a:r>
              <a:rPr lang="en-US" sz="2400" b="1" dirty="0" smtClean="0"/>
              <a:t>Grade 12 Example: </a:t>
            </a:r>
            <a:r>
              <a:rPr lang="en-US" sz="2400" dirty="0" smtClean="0"/>
              <a:t>Teacher asked 12th-grade </a:t>
            </a:r>
            <a:r>
              <a:rPr lang="en-US" sz="2400" dirty="0"/>
              <a:t>students to write an analytical essay that makes an argument about the power of assumption and misperception related to valuing people and their communities. </a:t>
            </a:r>
            <a:endParaRPr lang="en-US" sz="2400" dirty="0" smtClean="0"/>
          </a:p>
          <a:p>
            <a:r>
              <a:rPr lang="en-US" sz="2300" dirty="0" smtClean="0"/>
              <a:t>Essay used </a:t>
            </a:r>
            <a:r>
              <a:rPr lang="en-US" sz="2300" dirty="0"/>
              <a:t>experience, observation, reading, and lessons learned as sources of evidence for the </a:t>
            </a:r>
            <a:r>
              <a:rPr lang="en-US" sz="2300" dirty="0" smtClean="0"/>
              <a:t>argument.</a:t>
            </a:r>
          </a:p>
          <a:p>
            <a:r>
              <a:rPr lang="en-US" sz="2300" i="1" dirty="0" smtClean="0"/>
              <a:t>Assessment </a:t>
            </a:r>
            <a:r>
              <a:rPr lang="en-US" sz="2300" i="1" dirty="0"/>
              <a:t>Guide for Argumentation/Analytical Writing</a:t>
            </a:r>
            <a:r>
              <a:rPr lang="en-US" sz="2300" dirty="0"/>
              <a:t> </a:t>
            </a:r>
            <a:r>
              <a:rPr lang="en-US" sz="2300" dirty="0" smtClean="0"/>
              <a:t>used in </a:t>
            </a:r>
            <a:r>
              <a:rPr lang="en-US" sz="2300" dirty="0"/>
              <a:t>individual and small-group </a:t>
            </a:r>
            <a:r>
              <a:rPr lang="en-US" sz="2300" dirty="0" smtClean="0"/>
              <a:t>conferences, and to </a:t>
            </a:r>
            <a:r>
              <a:rPr lang="en-US" sz="2300" dirty="0"/>
              <a:t>assess and annotate an exemplary </a:t>
            </a:r>
            <a:r>
              <a:rPr lang="en-US" sz="2300" dirty="0" smtClean="0"/>
              <a:t>essay.</a:t>
            </a:r>
            <a:endParaRPr lang="en-US" sz="230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25</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9765100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High School Example</a:t>
            </a:r>
          </a:p>
        </p:txBody>
      </p:sp>
      <p:sp>
        <p:nvSpPr>
          <p:cNvPr id="3" name="Content Placeholder 2"/>
          <p:cNvSpPr>
            <a:spLocks noGrp="1"/>
          </p:cNvSpPr>
          <p:nvPr>
            <p:ph idx="1"/>
          </p:nvPr>
        </p:nvSpPr>
        <p:spPr>
          <a:xfrm>
            <a:off x="126124" y="1430864"/>
            <a:ext cx="8869709" cy="5055829"/>
          </a:xfrm>
        </p:spPr>
        <p:txBody>
          <a:bodyPr>
            <a:noAutofit/>
          </a:bodyPr>
          <a:lstStyle/>
          <a:p>
            <a:pPr marL="0" indent="0">
              <a:buNone/>
            </a:pPr>
            <a:r>
              <a:rPr lang="en-US" sz="2200" spc="-30" dirty="0" smtClean="0"/>
              <a:t>Read student </a:t>
            </a:r>
            <a:r>
              <a:rPr lang="en-US" sz="2200" spc="-30" dirty="0"/>
              <a:t>writing and </a:t>
            </a:r>
            <a:r>
              <a:rPr lang="en-US" sz="2200" spc="-30" dirty="0" smtClean="0"/>
              <a:t>annotation </a:t>
            </a:r>
            <a:r>
              <a:rPr lang="en-US" sz="2200" spc="-30" dirty="0"/>
              <a:t>chart, and note how the teacher draws on the </a:t>
            </a:r>
            <a:r>
              <a:rPr lang="en-US" sz="2200" dirty="0" smtClean="0"/>
              <a:t>writing </a:t>
            </a:r>
            <a:r>
              <a:rPr lang="en-US" sz="2200" dirty="0"/>
              <a:t>argument text type and purpose standards for grades </a:t>
            </a:r>
            <a:r>
              <a:rPr lang="en-US" sz="2200" dirty="0" smtClean="0"/>
              <a:t>11–12 (see page 55 of the </a:t>
            </a:r>
            <a:r>
              <a:rPr lang="en-US" sz="2200" i="1" dirty="0" smtClean="0"/>
              <a:t>CA CCSS for ELA/Literacy</a:t>
            </a:r>
            <a:r>
              <a:rPr lang="en-US" sz="2200" dirty="0" smtClean="0"/>
              <a:t>):</a:t>
            </a:r>
          </a:p>
          <a:p>
            <a:pPr marL="338138" indent="0">
              <a:spcBef>
                <a:spcPts val="624"/>
              </a:spcBef>
              <a:buNone/>
            </a:pPr>
            <a:r>
              <a:rPr lang="en-US" sz="1800" i="1" dirty="0" smtClean="0"/>
              <a:t>Write </a:t>
            </a:r>
            <a:r>
              <a:rPr lang="en-US" sz="1800" i="1" dirty="0"/>
              <a:t>arguments to support claims with clear reasons and relevant </a:t>
            </a:r>
            <a:r>
              <a:rPr lang="en-US" sz="1800" i="1" dirty="0" smtClean="0"/>
              <a:t>evidence.</a:t>
            </a:r>
          </a:p>
          <a:p>
            <a:pPr marL="693738" indent="-355600" defTabSz="406400">
              <a:spcBef>
                <a:spcPts val="0"/>
              </a:spcBef>
              <a:buFont typeface="+mj-lt"/>
              <a:buAutoNum type="alphaLcPeriod"/>
            </a:pPr>
            <a:r>
              <a:rPr lang="en-US" sz="1800" i="1" dirty="0" smtClean="0"/>
              <a:t>Introduce </a:t>
            </a:r>
            <a:r>
              <a:rPr lang="en-US" sz="1800" i="1" dirty="0"/>
              <a:t>claim(s), acknowledge and distinguish the claim(s) from alternate or opposing claims, and organize the reasons and evidence </a:t>
            </a:r>
            <a:r>
              <a:rPr lang="en-US" sz="1800" i="1" dirty="0" smtClean="0"/>
              <a:t>logically.</a:t>
            </a:r>
          </a:p>
          <a:p>
            <a:pPr marL="693738" indent="-355600" defTabSz="406400">
              <a:spcBef>
                <a:spcPts val="0"/>
              </a:spcBef>
              <a:buFont typeface="+mj-lt"/>
              <a:buAutoNum type="alphaLcPeriod"/>
            </a:pPr>
            <a:r>
              <a:rPr lang="en-US" sz="1800" i="1" dirty="0" smtClean="0"/>
              <a:t>Support </a:t>
            </a:r>
            <a:r>
              <a:rPr lang="en-US" sz="1800" i="1" dirty="0"/>
              <a:t>claim(s) with logical reasoning and relevant evidence, using accurate, credible sources and demonstrating an understanding of the topic or </a:t>
            </a:r>
            <a:r>
              <a:rPr lang="en-US" sz="1800" i="1" dirty="0" smtClean="0"/>
              <a:t>text.</a:t>
            </a:r>
          </a:p>
          <a:p>
            <a:pPr marL="693738" indent="-355600" defTabSz="406400">
              <a:spcBef>
                <a:spcPts val="0"/>
              </a:spcBef>
              <a:buFont typeface="+mj-lt"/>
              <a:buAutoNum type="alphaLcPeriod"/>
            </a:pPr>
            <a:r>
              <a:rPr lang="en-US" sz="1800" i="1" dirty="0" smtClean="0"/>
              <a:t>Use </a:t>
            </a:r>
            <a:r>
              <a:rPr lang="en-US" sz="1800" i="1" dirty="0"/>
              <a:t>words, phrases, and clauses to create cohesion and clarify the relationships among claim(s), counterclaims, reasons, and </a:t>
            </a:r>
            <a:r>
              <a:rPr lang="en-US" sz="1800" i="1" dirty="0" smtClean="0"/>
              <a:t>evidence.</a:t>
            </a:r>
          </a:p>
          <a:p>
            <a:pPr marL="693738" indent="-355600" defTabSz="406400">
              <a:spcBef>
                <a:spcPts val="0"/>
              </a:spcBef>
              <a:buFont typeface="+mj-lt"/>
              <a:buAutoNum type="alphaLcPeriod"/>
            </a:pPr>
            <a:r>
              <a:rPr lang="en-US" sz="1800" i="1" dirty="0" smtClean="0"/>
              <a:t>Establish </a:t>
            </a:r>
            <a:r>
              <a:rPr lang="en-US" sz="1800" i="1" dirty="0"/>
              <a:t>and maintain a formal </a:t>
            </a:r>
            <a:r>
              <a:rPr lang="en-US" sz="1800" i="1" dirty="0" smtClean="0"/>
              <a:t>style.</a:t>
            </a:r>
          </a:p>
          <a:p>
            <a:pPr marL="693738" indent="-355600" defTabSz="406400">
              <a:spcBef>
                <a:spcPts val="0"/>
              </a:spcBef>
              <a:buFont typeface="+mj-lt"/>
              <a:buAutoNum type="alphaLcPeriod"/>
            </a:pPr>
            <a:r>
              <a:rPr lang="en-US" sz="1800" i="1" dirty="0" smtClean="0"/>
              <a:t>Provide </a:t>
            </a:r>
            <a:r>
              <a:rPr lang="en-US" sz="1800" i="1" dirty="0"/>
              <a:t>a concluding statement or section that follows from and supports the argument presented</a:t>
            </a:r>
            <a:r>
              <a:rPr lang="en-US" sz="1800" i="1" dirty="0" smtClean="0"/>
              <a:t>.</a:t>
            </a:r>
            <a:endParaRPr lang="en-US" sz="1800" i="1" dirty="0"/>
          </a:p>
          <a:p>
            <a:pPr marL="50800" indent="0" defTabSz="406400">
              <a:spcBef>
                <a:spcPts val="624"/>
              </a:spcBef>
              <a:buNone/>
            </a:pPr>
            <a:r>
              <a:rPr lang="en-US" sz="2100" spc="-10" dirty="0" smtClean="0"/>
              <a:t>Note also how she draws on the:</a:t>
            </a:r>
          </a:p>
          <a:p>
            <a:pPr marL="393700" defTabSz="406400">
              <a:spcBef>
                <a:spcPts val="624"/>
              </a:spcBef>
            </a:pPr>
            <a:r>
              <a:rPr lang="en-US" sz="2100" spc="-10" dirty="0" smtClean="0"/>
              <a:t>Genre traits/features and effectiveness </a:t>
            </a:r>
            <a:r>
              <a:rPr lang="en-US" sz="2100" spc="-10" dirty="0"/>
              <a:t>of </a:t>
            </a:r>
            <a:r>
              <a:rPr lang="en-US" sz="2100" spc="-10" dirty="0" smtClean="0"/>
              <a:t>writer’s </a:t>
            </a:r>
            <a:r>
              <a:rPr lang="en-US" sz="2100" spc="-10" dirty="0"/>
              <a:t>rhetorical and language choices </a:t>
            </a:r>
            <a:endParaRPr lang="en-US" sz="2100" spc="-10" dirty="0" smtClean="0"/>
          </a:p>
          <a:p>
            <a:pPr marL="393700" defTabSz="406400">
              <a:spcBef>
                <a:spcPts val="624"/>
              </a:spcBef>
            </a:pPr>
            <a:r>
              <a:rPr lang="en-US" sz="2100" dirty="0" smtClean="0"/>
              <a:t>Essay </a:t>
            </a:r>
            <a:r>
              <a:rPr lang="en-US" sz="2100" dirty="0"/>
              <a:t>as a model for students — to increase genre and language </a:t>
            </a:r>
            <a:r>
              <a:rPr lang="en-US" sz="2100" dirty="0" smtClean="0"/>
              <a:t>knowledge</a:t>
            </a:r>
          </a:p>
        </p:txBody>
      </p:sp>
      <p:sp>
        <p:nvSpPr>
          <p:cNvPr id="4" name="Slide Number Placeholder 3"/>
          <p:cNvSpPr>
            <a:spLocks noGrp="1"/>
          </p:cNvSpPr>
          <p:nvPr>
            <p:ph type="sldNum" sz="quarter" idx="4"/>
          </p:nvPr>
        </p:nvSpPr>
        <p:spPr/>
        <p:txBody>
          <a:bodyPr/>
          <a:lstStyle/>
          <a:p>
            <a:fld id="{13282393-FE81-4EAE-A294-F0392B34921A}" type="slidenum">
              <a:rPr lang="en-US" smtClean="0"/>
              <a:pPr/>
              <a:t>26</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5068423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Assessment Tools to Guide Revision Conferences: High School Example</a:t>
            </a:r>
            <a:endParaRPr lang="en-US" dirty="0"/>
          </a:p>
        </p:txBody>
      </p:sp>
      <p:sp>
        <p:nvSpPr>
          <p:cNvPr id="3" name="Content Placeholder 2"/>
          <p:cNvSpPr>
            <a:spLocks noGrp="1"/>
          </p:cNvSpPr>
          <p:nvPr>
            <p:ph idx="1"/>
          </p:nvPr>
        </p:nvSpPr>
        <p:spPr>
          <a:xfrm>
            <a:off x="220718" y="1659468"/>
            <a:ext cx="8775116" cy="4911893"/>
          </a:xfrm>
        </p:spPr>
        <p:txBody>
          <a:bodyPr>
            <a:noAutofit/>
          </a:bodyPr>
          <a:lstStyle/>
          <a:p>
            <a:pPr marL="0" indent="0">
              <a:spcBef>
                <a:spcPts val="1224"/>
              </a:spcBef>
              <a:buNone/>
            </a:pPr>
            <a:r>
              <a:rPr lang="en-US" sz="3000" b="1" dirty="0"/>
              <a:t>Discuss</a:t>
            </a:r>
            <a:r>
              <a:rPr lang="en-US" sz="3000" dirty="0"/>
              <a:t> </a:t>
            </a:r>
            <a:r>
              <a:rPr lang="en-US" sz="3000" dirty="0" smtClean="0"/>
              <a:t>the </a:t>
            </a:r>
            <a:r>
              <a:rPr lang="en-US" sz="3000" dirty="0"/>
              <a:t>connections between and among the annotations on the student’s writing, the assessment guide, and the grades 11–12 argument standards.</a:t>
            </a:r>
          </a:p>
          <a:p>
            <a:pPr marL="0" indent="0">
              <a:spcBef>
                <a:spcPts val="1224"/>
              </a:spcBef>
              <a:buNone/>
            </a:pPr>
            <a:endParaRPr lang="en-US" sz="3000" b="1" dirty="0" smtClean="0"/>
          </a:p>
          <a:p>
            <a:pPr marL="0" indent="0">
              <a:spcBef>
                <a:spcPts val="1224"/>
              </a:spcBef>
              <a:buNone/>
            </a:pPr>
            <a:r>
              <a:rPr lang="en-US" sz="3000" b="1" dirty="0" smtClean="0"/>
              <a:t>Important </a:t>
            </a:r>
            <a:r>
              <a:rPr lang="en-US" sz="3000" b="1" dirty="0"/>
              <a:t>Takeaway: </a:t>
            </a:r>
            <a:r>
              <a:rPr lang="en-US" sz="3000" dirty="0"/>
              <a:t>All four of the lessons in this section illustrate the importance of assessing and annotating student writing to inform the teacher’s own learning and instructional decisions. </a:t>
            </a:r>
            <a:endParaRPr lang="en-US" sz="2400" b="1" dirty="0" smtClean="0"/>
          </a:p>
          <a:p>
            <a:pPr marL="0" indent="0" algn="ctr">
              <a:spcBef>
                <a:spcPts val="1224"/>
              </a:spcBef>
              <a:buNone/>
            </a:pPr>
            <a:r>
              <a:rPr lang="en-US" sz="2800" b="1" i="1" dirty="0" smtClean="0"/>
              <a:t>But, </a:t>
            </a:r>
            <a:r>
              <a:rPr lang="en-US" sz="2800" b="1" i="1" dirty="0"/>
              <a:t>are there more direct benefits for students? </a:t>
            </a:r>
            <a:endParaRPr lang="en-US" sz="2800" b="1" i="1"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27</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2559053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Assessment </a:t>
            </a:r>
            <a:r>
              <a:rPr lang="en-US" dirty="0"/>
              <a:t>as Feedback for Students</a:t>
            </a:r>
          </a:p>
        </p:txBody>
      </p:sp>
      <p:sp>
        <p:nvSpPr>
          <p:cNvPr id="3" name="Content Placeholder 2"/>
          <p:cNvSpPr>
            <a:spLocks noGrp="1"/>
          </p:cNvSpPr>
          <p:nvPr>
            <p:ph idx="1"/>
          </p:nvPr>
        </p:nvSpPr>
        <p:spPr>
          <a:xfrm>
            <a:off x="204952" y="1659468"/>
            <a:ext cx="8790881" cy="4911893"/>
          </a:xfrm>
        </p:spPr>
        <p:txBody>
          <a:bodyPr>
            <a:noAutofit/>
          </a:bodyPr>
          <a:lstStyle/>
          <a:p>
            <a:pPr marL="0" indent="0">
              <a:spcBef>
                <a:spcPts val="1224"/>
              </a:spcBef>
              <a:buNone/>
            </a:pPr>
            <a:r>
              <a:rPr lang="en-US" sz="2800" dirty="0"/>
              <a:t>As students develop their reading and writing skills through the grades, assessment and annotation tools can help teachers provide the timely and detailed feedback that students need to learn from and improve their writing</a:t>
            </a:r>
            <a:r>
              <a:rPr lang="en-US" sz="2800" i="1" dirty="0" smtClean="0"/>
              <a:t>.</a:t>
            </a:r>
          </a:p>
          <a:p>
            <a:pPr marL="0" indent="0">
              <a:spcBef>
                <a:spcPts val="1224"/>
              </a:spcBef>
              <a:buNone/>
            </a:pPr>
            <a:endParaRPr lang="en-US" sz="2800" dirty="0"/>
          </a:p>
          <a:p>
            <a:pPr marL="457200" indent="0" algn="ctr">
              <a:spcBef>
                <a:spcPts val="1224"/>
              </a:spcBef>
              <a:buNone/>
            </a:pPr>
            <a:r>
              <a:rPr lang="en-US" sz="2800" i="1" dirty="0" smtClean="0"/>
              <a:t>“Effective </a:t>
            </a:r>
            <a:r>
              <a:rPr lang="en-US" sz="2800" i="1" dirty="0"/>
              <a:t>assessors know that to improve student </a:t>
            </a:r>
            <a:r>
              <a:rPr lang="en-US" sz="2800" i="1" dirty="0" smtClean="0"/>
              <a:t>learning, they </a:t>
            </a:r>
            <a:r>
              <a:rPr lang="en-US" sz="2800" i="1" dirty="0"/>
              <a:t>have to do more than just measure students' performance. Timely and useful feedback has to </a:t>
            </a:r>
            <a:r>
              <a:rPr lang="en-US" sz="2800" i="1" dirty="0" smtClean="0"/>
              <a:t>      accompany </a:t>
            </a:r>
            <a:r>
              <a:rPr lang="en-US" sz="2800" i="1" dirty="0"/>
              <a:t>the assessment</a:t>
            </a:r>
            <a:r>
              <a:rPr lang="en-US" sz="2800" i="1" dirty="0" smtClean="0"/>
              <a:t>.”</a:t>
            </a:r>
            <a:endParaRPr lang="en-US" sz="2800" i="1" dirty="0"/>
          </a:p>
          <a:p>
            <a:pPr marL="457200" indent="0" algn="r">
              <a:spcBef>
                <a:spcPts val="1224"/>
              </a:spcBef>
              <a:buNone/>
            </a:pPr>
            <a:r>
              <a:rPr lang="en-US" sz="2400" dirty="0" err="1"/>
              <a:t>Tovani</a:t>
            </a:r>
            <a:r>
              <a:rPr lang="en-US" sz="2400" dirty="0"/>
              <a:t>, 2011</a:t>
            </a:r>
            <a:endParaRPr lang="en-US" sz="24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28</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40337373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Assessment </a:t>
            </a:r>
            <a:r>
              <a:rPr lang="en-US" dirty="0"/>
              <a:t>as Feedback for Students</a:t>
            </a:r>
          </a:p>
        </p:txBody>
      </p:sp>
      <p:sp>
        <p:nvSpPr>
          <p:cNvPr id="3" name="Content Placeholder 2"/>
          <p:cNvSpPr>
            <a:spLocks noGrp="1"/>
          </p:cNvSpPr>
          <p:nvPr>
            <p:ph idx="1"/>
          </p:nvPr>
        </p:nvSpPr>
        <p:spPr>
          <a:xfrm>
            <a:off x="457200" y="1422403"/>
            <a:ext cx="8538633" cy="4911893"/>
          </a:xfrm>
        </p:spPr>
        <p:txBody>
          <a:bodyPr>
            <a:noAutofit/>
          </a:bodyPr>
          <a:lstStyle/>
          <a:p>
            <a:pPr marL="0" indent="0" algn="ctr">
              <a:spcBef>
                <a:spcPts val="1224"/>
              </a:spcBef>
              <a:buNone/>
            </a:pPr>
            <a:endParaRPr lang="en-US" sz="2800" b="1" dirty="0" smtClean="0"/>
          </a:p>
          <a:p>
            <a:pPr marL="0" indent="0" algn="ctr">
              <a:spcBef>
                <a:spcPts val="1224"/>
              </a:spcBef>
              <a:spcAft>
                <a:spcPts val="1200"/>
              </a:spcAft>
              <a:buNone/>
            </a:pPr>
            <a:r>
              <a:rPr lang="en-US" sz="3000" b="1" dirty="0" smtClean="0"/>
              <a:t>The </a:t>
            </a:r>
            <a:r>
              <a:rPr lang="en-US" sz="3000" b="1" dirty="0"/>
              <a:t>Importance of Formative </a:t>
            </a:r>
            <a:r>
              <a:rPr lang="en-US" sz="3000" b="1" dirty="0" smtClean="0"/>
              <a:t>Assessment</a:t>
            </a:r>
          </a:p>
          <a:p>
            <a:pPr marL="0" indent="0">
              <a:spcBef>
                <a:spcPts val="624"/>
              </a:spcBef>
              <a:spcAft>
                <a:spcPts val="1200"/>
              </a:spcAft>
              <a:buNone/>
            </a:pPr>
            <a:r>
              <a:rPr lang="en-US" sz="2600" dirty="0" smtClean="0"/>
              <a:t>“Timely </a:t>
            </a:r>
            <a:r>
              <a:rPr lang="en-US" sz="2600" dirty="0"/>
              <a:t>and useful feedback” is a crucial part of teachers’ use of </a:t>
            </a:r>
            <a:r>
              <a:rPr lang="en-US" sz="2600" b="1" dirty="0"/>
              <a:t>formative assessment practices — assessment during the teaching and during the students’ writing process and research</a:t>
            </a:r>
            <a:r>
              <a:rPr lang="en-US" sz="2600" dirty="0"/>
              <a:t>. </a:t>
            </a:r>
            <a:endParaRPr lang="en-US" sz="2600" dirty="0" smtClean="0"/>
          </a:p>
          <a:p>
            <a:pPr marL="0" indent="0">
              <a:spcBef>
                <a:spcPts val="624"/>
              </a:spcBef>
              <a:spcAft>
                <a:spcPts val="1200"/>
              </a:spcAft>
              <a:buNone/>
            </a:pPr>
            <a:r>
              <a:rPr lang="en-US" sz="2600" dirty="0" smtClean="0"/>
              <a:t>In </a:t>
            </a:r>
            <a:r>
              <a:rPr lang="en-US" sz="2600" dirty="0"/>
              <a:t>the </a:t>
            </a:r>
            <a:r>
              <a:rPr lang="en-US" sz="2600" i="1" dirty="0"/>
              <a:t>Policy Research </a:t>
            </a:r>
            <a:r>
              <a:rPr lang="en-US" sz="2600" i="1" dirty="0" smtClean="0"/>
              <a:t>Brief</a:t>
            </a:r>
            <a:r>
              <a:rPr lang="en-US" sz="2600" dirty="0" smtClean="0"/>
              <a:t>: </a:t>
            </a:r>
            <a:r>
              <a:rPr lang="en-US" sz="2600" i="1" dirty="0" smtClean="0"/>
              <a:t>Fostering </a:t>
            </a:r>
            <a:r>
              <a:rPr lang="en-US" sz="2600" i="1" dirty="0"/>
              <a:t>High-Quality Formative Assessment</a:t>
            </a:r>
            <a:r>
              <a:rPr lang="en-US" sz="2600" dirty="0"/>
              <a:t>, the National Council of Teachers of English (NCTE) stresses the importance of feedback and that the purpose of assessment is more than improving instruction</a:t>
            </a:r>
            <a:r>
              <a:rPr lang="en-US" sz="2600" dirty="0" smtClean="0"/>
              <a:t>.</a:t>
            </a:r>
            <a:endParaRPr lang="en-US" sz="260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29</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42202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Unit </a:t>
            </a:r>
            <a:r>
              <a:rPr lang="en-US" dirty="0" smtClean="0"/>
              <a:t>3 </a:t>
            </a:r>
            <a:r>
              <a:rPr lang="en-US" dirty="0"/>
              <a:t>Learning Objectives</a:t>
            </a:r>
          </a:p>
        </p:txBody>
      </p:sp>
      <p:sp>
        <p:nvSpPr>
          <p:cNvPr id="3" name="Content Placeholder 2"/>
          <p:cNvSpPr>
            <a:spLocks noGrp="1"/>
          </p:cNvSpPr>
          <p:nvPr>
            <p:ph idx="1"/>
          </p:nvPr>
        </p:nvSpPr>
        <p:spPr>
          <a:xfrm>
            <a:off x="734668" y="1604430"/>
            <a:ext cx="7952131" cy="4882263"/>
          </a:xfrm>
        </p:spPr>
        <p:txBody>
          <a:bodyPr>
            <a:normAutofit/>
          </a:bodyPr>
          <a:lstStyle/>
          <a:p>
            <a:pPr marL="0" indent="0">
              <a:spcAft>
                <a:spcPts val="600"/>
              </a:spcAft>
              <a:buNone/>
            </a:pPr>
            <a:r>
              <a:rPr lang="en-US" dirty="0"/>
              <a:t>Throughout and upon completion of Unit 3, you </a:t>
            </a:r>
            <a:r>
              <a:rPr lang="en-US" dirty="0" smtClean="0"/>
              <a:t>will:</a:t>
            </a:r>
            <a:endParaRPr lang="en-US" dirty="0" smtClean="0">
              <a:latin typeface="Arial Narrow" pitchFamily="34" charset="0"/>
              <a:cs typeface="Arial" pitchFamily="34" charset="0"/>
            </a:endParaRPr>
          </a:p>
          <a:p>
            <a:pPr>
              <a:spcAft>
                <a:spcPts val="600"/>
              </a:spcAft>
            </a:pPr>
            <a:r>
              <a:rPr lang="en-US" sz="3000" dirty="0" smtClean="0">
                <a:latin typeface="Arial Narrow" pitchFamily="34" charset="0"/>
                <a:cs typeface="Arial" pitchFamily="34" charset="0"/>
              </a:rPr>
              <a:t>Explore </a:t>
            </a:r>
            <a:r>
              <a:rPr lang="en-US" sz="3000" dirty="0">
                <a:latin typeface="Arial Narrow" pitchFamily="34" charset="0"/>
                <a:cs typeface="Arial" pitchFamily="34" charset="0"/>
              </a:rPr>
              <a:t>approaches to learning from and assessing students’ work</a:t>
            </a:r>
          </a:p>
          <a:p>
            <a:pPr>
              <a:spcAft>
                <a:spcPts val="600"/>
              </a:spcAft>
            </a:pPr>
            <a:r>
              <a:rPr lang="en-US" sz="3000" dirty="0">
                <a:latin typeface="Arial Narrow" pitchFamily="34" charset="0"/>
                <a:cs typeface="Arial" pitchFamily="34" charset="0"/>
              </a:rPr>
              <a:t>Examine strategies for involving students in learning from their work</a:t>
            </a:r>
          </a:p>
          <a:p>
            <a:pPr>
              <a:spcAft>
                <a:spcPts val="600"/>
              </a:spcAft>
            </a:pPr>
            <a:r>
              <a:rPr lang="en-US" sz="3000" dirty="0">
                <a:latin typeface="Arial Narrow" pitchFamily="34" charset="0"/>
                <a:cs typeface="Arial" pitchFamily="34" charset="0"/>
              </a:rPr>
              <a:t>Examine lessons that teach and assess writing to inform, argue, and analyze</a:t>
            </a:r>
          </a:p>
          <a:p>
            <a:pPr marL="0" indent="0">
              <a:buNone/>
            </a:pPr>
            <a:endParaRPr lang="en-US" sz="24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3</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Assessment as Feedback for Students</a:t>
            </a:r>
          </a:p>
        </p:txBody>
      </p:sp>
      <p:sp>
        <p:nvSpPr>
          <p:cNvPr id="3" name="Content Placeholder 2"/>
          <p:cNvSpPr>
            <a:spLocks noGrp="1"/>
          </p:cNvSpPr>
          <p:nvPr>
            <p:ph idx="1"/>
          </p:nvPr>
        </p:nvSpPr>
        <p:spPr>
          <a:xfrm>
            <a:off x="157655" y="1403131"/>
            <a:ext cx="8828690" cy="5083561"/>
          </a:xfrm>
        </p:spPr>
        <p:txBody>
          <a:bodyPr>
            <a:normAutofit fontScale="47500" lnSpcReduction="20000"/>
          </a:bodyPr>
          <a:lstStyle/>
          <a:p>
            <a:pPr marL="457200" indent="0" algn="ctr">
              <a:spcBef>
                <a:spcPts val="624"/>
              </a:spcBef>
              <a:buNone/>
            </a:pPr>
            <a:r>
              <a:rPr lang="en-US" sz="5300" dirty="0"/>
              <a:t>“What teachers learn from formative assessment can certainly help shape teaching decisions. Identifying areas where students are having difficulty as well as where they have clear understandings can lead teachers to change classroom practices in order to reach instructional goals…. However, changes in teaching and curriculum are not the central purpose of formative assessment. High-quality formative assessment always puts student learning at the center</a:t>
            </a:r>
            <a:r>
              <a:rPr lang="en-US" sz="5300" dirty="0" smtClean="0"/>
              <a:t>.”</a:t>
            </a:r>
            <a:endParaRPr lang="en-US" sz="5300" dirty="0"/>
          </a:p>
          <a:p>
            <a:pPr marL="0" indent="0">
              <a:spcBef>
                <a:spcPts val="1224"/>
              </a:spcBef>
              <a:spcAft>
                <a:spcPts val="600"/>
              </a:spcAft>
              <a:buNone/>
            </a:pPr>
            <a:r>
              <a:rPr lang="en-US" sz="5100" dirty="0"/>
              <a:t>High-quality formative assessment takes many forms, but it always:</a:t>
            </a:r>
          </a:p>
          <a:p>
            <a:pPr marL="693738" indent="-168275">
              <a:spcBef>
                <a:spcPts val="24"/>
              </a:spcBef>
              <a:spcAft>
                <a:spcPts val="600"/>
              </a:spcAft>
            </a:pPr>
            <a:r>
              <a:rPr lang="en-US" sz="4600" dirty="0"/>
              <a:t>emphasizes the quality rather than the quantity of student work</a:t>
            </a:r>
          </a:p>
          <a:p>
            <a:pPr marL="693738" indent="-168275">
              <a:spcBef>
                <a:spcPts val="24"/>
              </a:spcBef>
              <a:spcAft>
                <a:spcPts val="600"/>
              </a:spcAft>
            </a:pPr>
            <a:r>
              <a:rPr lang="en-US" sz="4600" dirty="0"/>
              <a:t>prizes giving advice and guidance over giving grades</a:t>
            </a:r>
          </a:p>
          <a:p>
            <a:pPr marL="693738" indent="-168275">
              <a:spcBef>
                <a:spcPts val="24"/>
              </a:spcBef>
              <a:spcAft>
                <a:spcPts val="600"/>
              </a:spcAft>
            </a:pPr>
            <a:r>
              <a:rPr lang="en-US" sz="4600" dirty="0"/>
              <a:t>enables students to assess their own learning</a:t>
            </a:r>
          </a:p>
          <a:p>
            <a:pPr marL="693738" indent="-168275">
              <a:spcBef>
                <a:spcPts val="24"/>
              </a:spcBef>
              <a:spcAft>
                <a:spcPts val="600"/>
              </a:spcAft>
            </a:pPr>
            <a:r>
              <a:rPr lang="en-US" sz="4600" dirty="0"/>
              <a:t>fosters dialogues that explore understandings rather than lectures that present information</a:t>
            </a:r>
          </a:p>
          <a:p>
            <a:pPr marL="693738" indent="-168275">
              <a:spcBef>
                <a:spcPts val="24"/>
              </a:spcBef>
              <a:spcAft>
                <a:spcPts val="600"/>
              </a:spcAft>
            </a:pPr>
            <a:r>
              <a:rPr lang="en-US" sz="4600" dirty="0"/>
              <a:t>provides feedback that engenders motivation and leads to </a:t>
            </a:r>
            <a:r>
              <a:rPr lang="en-US" sz="4600" dirty="0" smtClean="0"/>
              <a:t>improvement</a:t>
            </a:r>
          </a:p>
          <a:p>
            <a:pPr marL="525463" indent="0" algn="r">
              <a:spcBef>
                <a:spcPts val="24"/>
              </a:spcBef>
              <a:buNone/>
            </a:pPr>
            <a:endParaRPr lang="en-US" sz="2600" dirty="0" smtClean="0"/>
          </a:p>
          <a:p>
            <a:pPr marL="525463" indent="0" algn="r">
              <a:spcBef>
                <a:spcPts val="24"/>
              </a:spcBef>
              <a:buNone/>
            </a:pPr>
            <a:r>
              <a:rPr lang="en-US" sz="2600" dirty="0" smtClean="0"/>
              <a:t>NCTE</a:t>
            </a:r>
            <a:r>
              <a:rPr lang="en-US" sz="2600" dirty="0"/>
              <a:t>, 2010</a:t>
            </a:r>
          </a:p>
          <a:p>
            <a:pPr marL="525463" indent="0">
              <a:spcBef>
                <a:spcPts val="24"/>
              </a:spcBef>
              <a:buNone/>
            </a:pPr>
            <a:endParaRPr lang="en-US" dirty="0"/>
          </a:p>
          <a:p>
            <a:endParaRPr lang="en-US" dirty="0"/>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30</a:t>
            </a:fld>
            <a:endParaRPr lang="en-US" dirty="0"/>
          </a:p>
        </p:txBody>
      </p:sp>
    </p:spTree>
    <p:extLst>
      <p:ext uri="{BB962C8B-B14F-4D97-AF65-F5344CB8AC3E}">
        <p14:creationId xmlns:p14="http://schemas.microsoft.com/office/powerpoint/2010/main" val="3831887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Classroom </a:t>
            </a:r>
            <a:r>
              <a:rPr lang="en-US" dirty="0"/>
              <a:t>Examples of </a:t>
            </a:r>
            <a:r>
              <a:rPr lang="en-US" dirty="0" smtClean="0"/>
              <a:t/>
            </a:r>
            <a:br>
              <a:rPr lang="en-US" dirty="0" smtClean="0"/>
            </a:br>
            <a:r>
              <a:rPr lang="en-US" dirty="0" smtClean="0"/>
              <a:t>Formative </a:t>
            </a:r>
            <a:r>
              <a:rPr lang="en-US" dirty="0"/>
              <a:t>Assessment</a:t>
            </a:r>
          </a:p>
        </p:txBody>
      </p:sp>
      <p:sp>
        <p:nvSpPr>
          <p:cNvPr id="3" name="Content Placeholder 2"/>
          <p:cNvSpPr>
            <a:spLocks noGrp="1"/>
          </p:cNvSpPr>
          <p:nvPr>
            <p:ph idx="1"/>
          </p:nvPr>
        </p:nvSpPr>
        <p:spPr>
          <a:xfrm>
            <a:off x="173422" y="1481960"/>
            <a:ext cx="8822412" cy="5089402"/>
          </a:xfrm>
        </p:spPr>
        <p:txBody>
          <a:bodyPr>
            <a:noAutofit/>
          </a:bodyPr>
          <a:lstStyle/>
          <a:p>
            <a:pPr marL="0" indent="0">
              <a:spcBef>
                <a:spcPts val="1224"/>
              </a:spcBef>
              <a:buNone/>
            </a:pPr>
            <a:endParaRPr lang="en-US" sz="3000" dirty="0" smtClean="0"/>
          </a:p>
          <a:p>
            <a:pPr marL="0" indent="0">
              <a:spcBef>
                <a:spcPts val="1224"/>
              </a:spcBef>
              <a:buNone/>
            </a:pPr>
            <a:r>
              <a:rPr lang="en-US" sz="3000" dirty="0" smtClean="0"/>
              <a:t>Over the next several slides, observe </a:t>
            </a:r>
            <a:r>
              <a:rPr lang="en-US" sz="3000" dirty="0"/>
              <a:t>how several teachers use information </a:t>
            </a:r>
            <a:r>
              <a:rPr lang="en-US" sz="3000" dirty="0" smtClean="0"/>
              <a:t>gathered </a:t>
            </a:r>
            <a:r>
              <a:rPr lang="en-US" sz="3000" dirty="0"/>
              <a:t>from checking in on students during the writing process. </a:t>
            </a:r>
            <a:endParaRPr lang="en-US" sz="3000" dirty="0" smtClean="0"/>
          </a:p>
          <a:p>
            <a:pPr>
              <a:spcBef>
                <a:spcPts val="1224"/>
              </a:spcBef>
            </a:pPr>
            <a:r>
              <a:rPr lang="en-US" sz="2800" dirty="0" smtClean="0"/>
              <a:t>Note </a:t>
            </a:r>
            <a:r>
              <a:rPr lang="en-US" sz="2800" dirty="0"/>
              <a:t>how they create opportunities to use this formative assessment information to give </a:t>
            </a:r>
            <a:r>
              <a:rPr lang="en-US" sz="2800" dirty="0" smtClean="0"/>
              <a:t>students </a:t>
            </a:r>
            <a:r>
              <a:rPr lang="en-US" sz="2800" dirty="0"/>
              <a:t>important feedback for improving and revising their </a:t>
            </a:r>
            <a:r>
              <a:rPr lang="en-US" sz="2800" dirty="0" smtClean="0"/>
              <a:t>writing.</a:t>
            </a:r>
          </a:p>
        </p:txBody>
      </p:sp>
      <p:sp>
        <p:nvSpPr>
          <p:cNvPr id="4" name="Slide Number Placeholder 3"/>
          <p:cNvSpPr>
            <a:spLocks noGrp="1"/>
          </p:cNvSpPr>
          <p:nvPr>
            <p:ph type="sldNum" sz="quarter" idx="4"/>
          </p:nvPr>
        </p:nvSpPr>
        <p:spPr/>
        <p:txBody>
          <a:bodyPr/>
          <a:lstStyle/>
          <a:p>
            <a:fld id="{13282393-FE81-4EAE-A294-F0392B34921A}" type="slidenum">
              <a:rPr lang="en-US" smtClean="0"/>
              <a:pPr/>
              <a:t>31</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11249638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Classroom Examples of </a:t>
            </a:r>
            <a:br>
              <a:rPr lang="en-US" dirty="0"/>
            </a:br>
            <a:r>
              <a:rPr lang="en-US" dirty="0"/>
              <a:t>Formative </a:t>
            </a:r>
            <a:r>
              <a:rPr lang="en-US" dirty="0" smtClean="0"/>
              <a:t>Assessment: </a:t>
            </a:r>
            <a:r>
              <a:rPr lang="en-US" dirty="0"/>
              <a:t>K–2 </a:t>
            </a:r>
            <a:r>
              <a:rPr lang="en-US" dirty="0" smtClean="0"/>
              <a:t>Example</a:t>
            </a:r>
            <a:endParaRPr lang="en-US" dirty="0"/>
          </a:p>
        </p:txBody>
      </p:sp>
      <p:sp>
        <p:nvSpPr>
          <p:cNvPr id="3" name="Content Placeholder 2"/>
          <p:cNvSpPr>
            <a:spLocks noGrp="1"/>
          </p:cNvSpPr>
          <p:nvPr>
            <p:ph idx="1"/>
          </p:nvPr>
        </p:nvSpPr>
        <p:spPr>
          <a:xfrm>
            <a:off x="173421" y="1466194"/>
            <a:ext cx="8797158" cy="4957524"/>
          </a:xfrm>
        </p:spPr>
        <p:txBody>
          <a:bodyPr>
            <a:normAutofit fontScale="92500" lnSpcReduction="20000"/>
          </a:bodyPr>
          <a:lstStyle/>
          <a:p>
            <a:pPr marL="0" indent="0" algn="ctr">
              <a:spcBef>
                <a:spcPts val="1224"/>
              </a:spcBef>
              <a:buNone/>
            </a:pPr>
            <a:r>
              <a:rPr lang="en-US" b="1" dirty="0" smtClean="0"/>
              <a:t>Pushing </a:t>
            </a:r>
            <a:r>
              <a:rPr lang="en-US" b="1" dirty="0"/>
              <a:t>First Graders to Improve Informative Writing</a:t>
            </a:r>
          </a:p>
          <a:p>
            <a:pPr marL="0" indent="0">
              <a:spcBef>
                <a:spcPts val="1224"/>
              </a:spcBef>
              <a:buNone/>
            </a:pPr>
            <a:r>
              <a:rPr lang="en-US" sz="3000" dirty="0" smtClean="0"/>
              <a:t>Students meeting </a:t>
            </a:r>
            <a:r>
              <a:rPr lang="en-US" sz="3000" dirty="0" smtClean="0"/>
              <a:t>the Grade 1 </a:t>
            </a:r>
            <a:r>
              <a:rPr lang="en-US" sz="3000" dirty="0" smtClean="0"/>
              <a:t>Informative/Explanatory Text </a:t>
            </a:r>
            <a:r>
              <a:rPr lang="en-US" sz="3000" dirty="0"/>
              <a:t>Type </a:t>
            </a:r>
            <a:r>
              <a:rPr lang="en-US" sz="3000" dirty="0" smtClean="0"/>
              <a:t>standards </a:t>
            </a:r>
            <a:r>
              <a:rPr lang="en-US" sz="3000" dirty="0" smtClean="0"/>
              <a:t>can </a:t>
            </a:r>
            <a:r>
              <a:rPr lang="en-US" sz="3000" dirty="0"/>
              <a:t>push themselves to do </a:t>
            </a:r>
            <a:r>
              <a:rPr lang="en-US" sz="3000" dirty="0" smtClean="0"/>
              <a:t>more in preparation for 2</a:t>
            </a:r>
            <a:r>
              <a:rPr lang="en-US" sz="3000" baseline="30000" dirty="0" smtClean="0"/>
              <a:t>nd</a:t>
            </a:r>
            <a:r>
              <a:rPr lang="en-US" sz="3000" dirty="0" smtClean="0"/>
              <a:t> grade:</a:t>
            </a:r>
            <a:endParaRPr lang="en-US" sz="3000" dirty="0"/>
          </a:p>
          <a:p>
            <a:pPr marL="0" indent="0" algn="ctr">
              <a:spcBef>
                <a:spcPts val="1224"/>
              </a:spcBef>
              <a:buNone/>
            </a:pPr>
            <a:r>
              <a:rPr lang="en-US" sz="2800" b="1" dirty="0"/>
              <a:t>Grade 1, Writing Standard 2</a:t>
            </a:r>
          </a:p>
          <a:p>
            <a:pPr marL="0" indent="0" algn="ctr">
              <a:spcBef>
                <a:spcPts val="1224"/>
              </a:spcBef>
              <a:buNone/>
            </a:pPr>
            <a:r>
              <a:rPr lang="en-US" sz="2800" i="1" dirty="0"/>
              <a:t>Write informative/explanatory texts in which they name a topic, supply some facts about the topic, and provide some sense of closure. </a:t>
            </a:r>
          </a:p>
          <a:p>
            <a:pPr marL="0" indent="0">
              <a:spcBef>
                <a:spcPts val="1224"/>
              </a:spcBef>
              <a:buNone/>
            </a:pPr>
            <a:endParaRPr lang="en-US" sz="900" b="1" dirty="0"/>
          </a:p>
          <a:p>
            <a:pPr marL="0" indent="0" algn="ctr">
              <a:buNone/>
            </a:pPr>
            <a:r>
              <a:rPr lang="en-US" sz="2800" b="1" dirty="0"/>
              <a:t>Grade 2, Writing Standard 2 </a:t>
            </a:r>
          </a:p>
          <a:p>
            <a:pPr marL="0" indent="0" algn="ctr">
              <a:spcBef>
                <a:spcPts val="1224"/>
              </a:spcBef>
              <a:buNone/>
            </a:pPr>
            <a:r>
              <a:rPr lang="en-US" sz="2800" i="1" dirty="0"/>
              <a:t>Write informative/explanatory texts in which they introduce a topic, </a:t>
            </a:r>
            <a:r>
              <a:rPr lang="en-US" sz="2800" i="1" dirty="0" smtClean="0"/>
              <a:t>   use </a:t>
            </a:r>
            <a:r>
              <a:rPr lang="en-US" sz="2800" i="1" dirty="0"/>
              <a:t>facts and definitions to develop points, and provide a </a:t>
            </a:r>
            <a:r>
              <a:rPr lang="en-US" sz="2800" i="1" dirty="0" smtClean="0"/>
              <a:t>       concluding </a:t>
            </a:r>
            <a:r>
              <a:rPr lang="en-US" sz="2800" i="1" dirty="0"/>
              <a:t>statement or section.</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32</a:t>
            </a:fld>
            <a:endParaRPr lang="en-US" dirty="0"/>
          </a:p>
        </p:txBody>
      </p:sp>
    </p:spTree>
    <p:extLst>
      <p:ext uri="{BB962C8B-B14F-4D97-AF65-F5344CB8AC3E}">
        <p14:creationId xmlns:p14="http://schemas.microsoft.com/office/powerpoint/2010/main" val="9797527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Classroom </a:t>
            </a:r>
            <a:r>
              <a:rPr lang="en-US" dirty="0"/>
              <a:t>Examples of Formative Assessment: K–2 Example</a:t>
            </a:r>
          </a:p>
        </p:txBody>
      </p:sp>
      <p:sp>
        <p:nvSpPr>
          <p:cNvPr id="3" name="Content Placeholder 2"/>
          <p:cNvSpPr>
            <a:spLocks noGrp="1"/>
          </p:cNvSpPr>
          <p:nvPr>
            <p:ph idx="1"/>
          </p:nvPr>
        </p:nvSpPr>
        <p:spPr>
          <a:xfrm>
            <a:off x="141890" y="1513490"/>
            <a:ext cx="8853943" cy="5057871"/>
          </a:xfrm>
        </p:spPr>
        <p:txBody>
          <a:bodyPr>
            <a:noAutofit/>
          </a:bodyPr>
          <a:lstStyle/>
          <a:p>
            <a:pPr marL="0" indent="0">
              <a:spcBef>
                <a:spcPts val="1224"/>
              </a:spcBef>
              <a:buNone/>
            </a:pPr>
            <a:r>
              <a:rPr lang="en-US" sz="3000" dirty="0" smtClean="0"/>
              <a:t>Watch </a:t>
            </a:r>
            <a:r>
              <a:rPr lang="en-US" sz="3000" dirty="0"/>
              <a:t>a</a:t>
            </a:r>
            <a:r>
              <a:rPr lang="en-US" sz="3000" dirty="0" smtClean="0"/>
              <a:t> </a:t>
            </a:r>
            <a:r>
              <a:rPr lang="en-US" sz="3000" dirty="0"/>
              <a:t>classroom video to see how the teacher pushes and supports the students to expand on what they have already </a:t>
            </a:r>
            <a:r>
              <a:rPr lang="en-US" sz="3000" dirty="0" smtClean="0"/>
              <a:t>written:</a:t>
            </a:r>
          </a:p>
          <a:p>
            <a:pPr marL="0" indent="0">
              <a:buNone/>
            </a:pPr>
            <a:endParaRPr lang="en-US" sz="800" dirty="0"/>
          </a:p>
          <a:p>
            <a:pPr marL="0" indent="0">
              <a:buNone/>
            </a:pPr>
            <a:endParaRPr lang="en-US" sz="2400" dirty="0" smtClean="0"/>
          </a:p>
          <a:p>
            <a:pPr marL="0" indent="0" algn="ctr">
              <a:buNone/>
            </a:pPr>
            <a:r>
              <a:rPr lang="en-US" sz="2700" i="1" dirty="0" smtClean="0"/>
              <a:t>“Using </a:t>
            </a:r>
            <a:r>
              <a:rPr lang="en-US" sz="2700" i="1" dirty="0"/>
              <a:t>a Learning Progression to Help Students Work Towards Clear Goals as they Lift the Level of Their Information Writing (K-2</a:t>
            </a:r>
            <a:r>
              <a:rPr lang="en-US" sz="2700" dirty="0" smtClean="0"/>
              <a:t>)”</a:t>
            </a:r>
          </a:p>
          <a:p>
            <a:pPr marL="0" indent="0" algn="ctr">
              <a:buNone/>
            </a:pPr>
            <a:endParaRPr lang="pt-BR" sz="2800" u="sng" dirty="0" smtClean="0">
              <a:hlinkClick r:id="rId3"/>
            </a:endParaRPr>
          </a:p>
          <a:p>
            <a:pPr marL="0" indent="0" algn="ctr">
              <a:buNone/>
            </a:pPr>
            <a:r>
              <a:rPr lang="pt-BR" sz="2800" u="sng" dirty="0" smtClean="0">
                <a:hlinkClick r:id="rId3"/>
              </a:rPr>
              <a:t>http</a:t>
            </a:r>
            <a:r>
              <a:rPr lang="pt-BR" sz="2800" u="sng" dirty="0">
                <a:hlinkClick r:id="rId3"/>
              </a:rPr>
              <a:t>://</a:t>
            </a:r>
            <a:r>
              <a:rPr lang="pt-BR" sz="2800" u="sng" dirty="0" smtClean="0">
                <a:hlinkClick r:id="rId3"/>
              </a:rPr>
              <a:t>vimeo.com/55951746</a:t>
            </a:r>
            <a:endParaRPr lang="pt-BR" sz="2800" u="sng" dirty="0" smtClean="0"/>
          </a:p>
          <a:p>
            <a:pPr marL="0" indent="0" algn="ctr">
              <a:buNone/>
            </a:pPr>
            <a:endParaRPr lang="en-US" sz="2000" dirty="0" smtClean="0"/>
          </a:p>
          <a:p>
            <a:pPr marL="0" indent="0" algn="ctr">
              <a:buNone/>
            </a:pPr>
            <a:r>
              <a:rPr lang="en-US" sz="2000" dirty="0" smtClean="0"/>
              <a:t>Source: TC Reading and Writing Project on </a:t>
            </a:r>
            <a:r>
              <a:rPr lang="en-US" sz="2000" dirty="0" err="1" smtClean="0"/>
              <a:t>Vimeo</a:t>
            </a:r>
            <a:endParaRPr lang="en-US" sz="20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33</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18317143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Discuss</a:t>
            </a:r>
            <a:endParaRPr lang="en-US" dirty="0"/>
          </a:p>
        </p:txBody>
      </p:sp>
      <p:sp>
        <p:nvSpPr>
          <p:cNvPr id="3" name="Content Placeholder 2"/>
          <p:cNvSpPr>
            <a:spLocks noGrp="1"/>
          </p:cNvSpPr>
          <p:nvPr>
            <p:ph idx="1"/>
          </p:nvPr>
        </p:nvSpPr>
        <p:spPr>
          <a:xfrm>
            <a:off x="189186" y="1481960"/>
            <a:ext cx="8806647" cy="5089402"/>
          </a:xfrm>
        </p:spPr>
        <p:txBody>
          <a:bodyPr>
            <a:noAutofit/>
          </a:bodyPr>
          <a:lstStyle/>
          <a:p>
            <a:pPr marL="0" indent="0">
              <a:spcBef>
                <a:spcPts val="1224"/>
              </a:spcBef>
              <a:spcAft>
                <a:spcPts val="600"/>
              </a:spcAft>
              <a:buNone/>
            </a:pPr>
            <a:r>
              <a:rPr lang="en-US" sz="3000" b="1" dirty="0" smtClean="0"/>
              <a:t>Reflect </a:t>
            </a:r>
            <a:r>
              <a:rPr lang="en-US" sz="3000" b="1" dirty="0"/>
              <a:t>on the following questions about the video</a:t>
            </a:r>
            <a:r>
              <a:rPr lang="en-US" sz="3000" b="1" dirty="0" smtClean="0"/>
              <a:t>:</a:t>
            </a:r>
          </a:p>
          <a:p>
            <a:pPr>
              <a:spcAft>
                <a:spcPts val="600"/>
              </a:spcAft>
            </a:pPr>
            <a:r>
              <a:rPr lang="en-US" sz="2700" i="1" dirty="0"/>
              <a:t>How is the teacher using a discussion of pushing her own writing to help students push </a:t>
            </a:r>
            <a:r>
              <a:rPr lang="en-US" sz="2700" i="1" dirty="0" smtClean="0"/>
              <a:t>their own </a:t>
            </a:r>
            <a:r>
              <a:rPr lang="en-US" sz="2700" i="1" dirty="0"/>
              <a:t>informative/explanatory </a:t>
            </a:r>
            <a:r>
              <a:rPr lang="en-US" sz="2700" i="1" dirty="0" smtClean="0"/>
              <a:t>writing?</a:t>
            </a:r>
            <a:endParaRPr lang="en-US" sz="2700" i="1" dirty="0"/>
          </a:p>
          <a:p>
            <a:pPr>
              <a:spcAft>
                <a:spcPts val="600"/>
              </a:spcAft>
            </a:pPr>
            <a:r>
              <a:rPr lang="en-US" sz="2700" i="1" dirty="0" smtClean="0"/>
              <a:t>How </a:t>
            </a:r>
            <a:r>
              <a:rPr lang="en-US" sz="2700" i="1" dirty="0"/>
              <a:t>does what she is suggesting move students beyond the informative/explanatory writing standards for grade 1 </a:t>
            </a:r>
            <a:r>
              <a:rPr lang="en-US" sz="2700" i="1" dirty="0" smtClean="0"/>
              <a:t>students?</a:t>
            </a:r>
            <a:endParaRPr lang="en-US" sz="2700" i="1" dirty="0"/>
          </a:p>
          <a:p>
            <a:pPr>
              <a:spcAft>
                <a:spcPts val="600"/>
              </a:spcAft>
            </a:pPr>
            <a:r>
              <a:rPr lang="en-US" sz="2700" i="1" dirty="0" smtClean="0"/>
              <a:t>What </a:t>
            </a:r>
            <a:r>
              <a:rPr lang="en-US" sz="2700" i="1" dirty="0"/>
              <a:t>might she be pointing to in those standards for </a:t>
            </a:r>
            <a:r>
              <a:rPr lang="en-US" sz="2700" i="1" dirty="0" smtClean="0"/>
              <a:t>Grade </a:t>
            </a:r>
            <a:r>
              <a:rPr lang="en-US" sz="2700" i="1" dirty="0"/>
              <a:t>2 students</a:t>
            </a:r>
            <a:r>
              <a:rPr lang="en-US" sz="2700" i="1" dirty="0" smtClean="0"/>
              <a:t>?</a:t>
            </a:r>
          </a:p>
          <a:p>
            <a:pPr>
              <a:spcAft>
                <a:spcPts val="600"/>
              </a:spcAft>
            </a:pPr>
            <a:r>
              <a:rPr lang="en-US" sz="2700" i="1" dirty="0" smtClean="0"/>
              <a:t>How </a:t>
            </a:r>
            <a:r>
              <a:rPr lang="en-US" sz="2700" i="1" dirty="0"/>
              <a:t>has her assessment of what these students were on the verge of understanding informing her teaching them to revise and extend their writing? </a:t>
            </a:r>
          </a:p>
        </p:txBody>
      </p:sp>
      <p:sp>
        <p:nvSpPr>
          <p:cNvPr id="4" name="Slide Number Placeholder 3"/>
          <p:cNvSpPr>
            <a:spLocks noGrp="1"/>
          </p:cNvSpPr>
          <p:nvPr>
            <p:ph type="sldNum" sz="quarter" idx="4"/>
          </p:nvPr>
        </p:nvSpPr>
        <p:spPr/>
        <p:txBody>
          <a:bodyPr/>
          <a:lstStyle/>
          <a:p>
            <a:fld id="{13282393-FE81-4EAE-A294-F0392B34921A}" type="slidenum">
              <a:rPr lang="en-US" smtClean="0"/>
              <a:pPr/>
              <a:t>34</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2522049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Teaching Students to Assess to </a:t>
            </a:r>
            <a:r>
              <a:rPr lang="en-US" dirty="0" smtClean="0"/>
              <a:t>Revise:</a:t>
            </a:r>
            <a:br>
              <a:rPr lang="en-US" dirty="0" smtClean="0"/>
            </a:br>
            <a:r>
              <a:rPr lang="en-US" spc="-50" dirty="0"/>
              <a:t>Grades 5–8 </a:t>
            </a:r>
            <a:r>
              <a:rPr lang="en-US" spc="-50" dirty="0" smtClean="0"/>
              <a:t>Example</a:t>
            </a:r>
            <a:endParaRPr lang="en-US" dirty="0"/>
          </a:p>
        </p:txBody>
      </p:sp>
      <p:sp>
        <p:nvSpPr>
          <p:cNvPr id="3" name="Content Placeholder 2"/>
          <p:cNvSpPr>
            <a:spLocks noGrp="1"/>
          </p:cNvSpPr>
          <p:nvPr>
            <p:ph idx="1"/>
          </p:nvPr>
        </p:nvSpPr>
        <p:spPr>
          <a:xfrm>
            <a:off x="173422" y="1340069"/>
            <a:ext cx="8822412" cy="5231293"/>
          </a:xfrm>
        </p:spPr>
        <p:txBody>
          <a:bodyPr>
            <a:noAutofit/>
          </a:bodyPr>
          <a:lstStyle/>
          <a:p>
            <a:pPr marL="0" indent="0" algn="ctr">
              <a:spcBef>
                <a:spcPts val="1224"/>
              </a:spcBef>
              <a:buNone/>
            </a:pPr>
            <a:r>
              <a:rPr lang="en-US" sz="3000" b="1" spc="-50" dirty="0" smtClean="0"/>
              <a:t>Feedback </a:t>
            </a:r>
            <a:r>
              <a:rPr lang="en-US" sz="3000" b="1" spc="-50" dirty="0"/>
              <a:t>through Writing </a:t>
            </a:r>
            <a:r>
              <a:rPr lang="en-US" sz="3000" b="1" spc="-50" dirty="0" smtClean="0"/>
              <a:t>Conferences</a:t>
            </a:r>
          </a:p>
          <a:p>
            <a:pPr marL="0" indent="0">
              <a:spcBef>
                <a:spcPts val="24"/>
              </a:spcBef>
              <a:spcAft>
                <a:spcPts val="600"/>
              </a:spcAft>
              <a:buNone/>
            </a:pPr>
            <a:r>
              <a:rPr lang="en-US" sz="2600" spc="-50" dirty="0" smtClean="0"/>
              <a:t>Students learn </a:t>
            </a:r>
            <a:r>
              <a:rPr lang="en-US" sz="2600" spc="-50" dirty="0"/>
              <a:t>to strengthen the concluding paragraphs of their </a:t>
            </a:r>
            <a:r>
              <a:rPr lang="en-US" sz="2600" spc="-50" dirty="0" smtClean="0"/>
              <a:t>arguments by participating in a writing conference.</a:t>
            </a:r>
            <a:r>
              <a:rPr lang="en-US" sz="2600" spc="-50" dirty="0"/>
              <a:t> </a:t>
            </a:r>
            <a:r>
              <a:rPr lang="en-US" sz="2600" spc="-50" dirty="0" smtClean="0"/>
              <a:t>In the video, note how the teacher: </a:t>
            </a:r>
          </a:p>
          <a:p>
            <a:pPr>
              <a:spcBef>
                <a:spcPts val="24"/>
              </a:spcBef>
              <a:spcAft>
                <a:spcPts val="600"/>
              </a:spcAft>
            </a:pPr>
            <a:r>
              <a:rPr lang="en-US" sz="2400" spc="-50" dirty="0" smtClean="0"/>
              <a:t>Uses the </a:t>
            </a:r>
            <a:r>
              <a:rPr lang="en-US" sz="2400" spc="-50" dirty="0"/>
              <a:t>writing conference to develop a criteria </a:t>
            </a:r>
            <a:r>
              <a:rPr lang="en-US" sz="2400" spc="-50" dirty="0" smtClean="0"/>
              <a:t>chart, anchored by </a:t>
            </a:r>
            <a:r>
              <a:rPr lang="en-US" sz="2400" b="1" spc="-50" dirty="0" smtClean="0"/>
              <a:t>Grade 8 Standard 1e: “</a:t>
            </a:r>
            <a:r>
              <a:rPr lang="en-US" sz="2400" i="1" spc="-50" dirty="0" smtClean="0"/>
              <a:t>Provide </a:t>
            </a:r>
            <a:r>
              <a:rPr lang="en-US" sz="2400" i="1" spc="-50" dirty="0"/>
              <a:t>a concluding statement or section that follows from and support the argument </a:t>
            </a:r>
            <a:r>
              <a:rPr lang="en-US" sz="2400" i="1" spc="-50" dirty="0" smtClean="0"/>
              <a:t>presented.”</a:t>
            </a:r>
            <a:endParaRPr lang="en-US" sz="2400" spc="-50" dirty="0" smtClean="0"/>
          </a:p>
          <a:p>
            <a:pPr>
              <a:spcBef>
                <a:spcPts val="24"/>
              </a:spcBef>
              <a:spcAft>
                <a:spcPts val="600"/>
              </a:spcAft>
            </a:pPr>
            <a:r>
              <a:rPr lang="en-US" sz="2400" spc="-50" dirty="0" smtClean="0"/>
              <a:t>Uses informal </a:t>
            </a:r>
            <a:r>
              <a:rPr lang="en-US" sz="2400" spc="-50" dirty="0"/>
              <a:t>and </a:t>
            </a:r>
            <a:r>
              <a:rPr lang="en-US" sz="2400" spc="-50" dirty="0" smtClean="0"/>
              <a:t>personalized criteria </a:t>
            </a:r>
            <a:r>
              <a:rPr lang="en-US" sz="2400" spc="-50" dirty="0"/>
              <a:t>charts can be </a:t>
            </a:r>
            <a:r>
              <a:rPr lang="en-US" sz="2400" spc="-50" dirty="0" smtClean="0"/>
              <a:t> used for </a:t>
            </a:r>
            <a:r>
              <a:rPr lang="en-US" sz="2400" spc="-50" dirty="0"/>
              <a:t>teaching students to assess and revise</a:t>
            </a:r>
            <a:r>
              <a:rPr lang="en-US" sz="2400" spc="-50" dirty="0" smtClean="0"/>
              <a:t>.</a:t>
            </a:r>
          </a:p>
          <a:p>
            <a:pPr marL="0" indent="0">
              <a:spcBef>
                <a:spcPts val="24"/>
              </a:spcBef>
              <a:buNone/>
            </a:pPr>
            <a:endParaRPr lang="en-US" sz="1400" b="1" spc="-50" dirty="0" smtClean="0"/>
          </a:p>
          <a:p>
            <a:pPr marL="0" indent="0" algn="ctr">
              <a:spcBef>
                <a:spcPts val="24"/>
              </a:spcBef>
              <a:buNone/>
            </a:pPr>
            <a:r>
              <a:rPr lang="en-US" sz="2200" i="1" spc="-50" dirty="0" smtClean="0"/>
              <a:t>“Assessing </a:t>
            </a:r>
            <a:r>
              <a:rPr lang="en-US" sz="2200" i="1" spc="-50" dirty="0"/>
              <a:t>Endings to Persuasive Essays in Order to Clarify </a:t>
            </a:r>
            <a:r>
              <a:rPr lang="en-US" sz="2200" i="1" spc="-50" dirty="0" smtClean="0"/>
              <a:t>                              Expectations and </a:t>
            </a:r>
            <a:r>
              <a:rPr lang="en-US" sz="2200" i="1" spc="-50" dirty="0"/>
              <a:t>Inform Essay Revisions (5-8</a:t>
            </a:r>
            <a:r>
              <a:rPr lang="en-US" sz="2200" i="1" spc="-50" dirty="0" smtClean="0"/>
              <a:t>)”</a:t>
            </a:r>
          </a:p>
          <a:p>
            <a:pPr marL="0" indent="0" algn="ctr">
              <a:spcBef>
                <a:spcPts val="24"/>
              </a:spcBef>
              <a:buNone/>
            </a:pPr>
            <a:r>
              <a:rPr lang="pt-BR" sz="2200" u="sng" spc="-50" dirty="0">
                <a:hlinkClick r:id="rId3"/>
              </a:rPr>
              <a:t>http://</a:t>
            </a:r>
            <a:r>
              <a:rPr lang="pt-BR" sz="2200" u="sng" spc="-50" dirty="0" smtClean="0">
                <a:hlinkClick r:id="rId3"/>
              </a:rPr>
              <a:t>vimeo.com/56067219</a:t>
            </a:r>
            <a:endParaRPr lang="pt-BR" sz="2200" u="sng" spc="-50" dirty="0" smtClean="0"/>
          </a:p>
          <a:p>
            <a:pPr marL="0" indent="0" algn="ctr">
              <a:spcBef>
                <a:spcPts val="24"/>
              </a:spcBef>
              <a:buNone/>
            </a:pPr>
            <a:endParaRPr lang="pt-BR" sz="2000" u="sng" spc="-50" dirty="0" smtClean="0"/>
          </a:p>
          <a:p>
            <a:pPr marL="0" indent="0" algn="ctr">
              <a:spcBef>
                <a:spcPts val="24"/>
              </a:spcBef>
              <a:buNone/>
            </a:pPr>
            <a:r>
              <a:rPr lang="en-US" sz="2000" dirty="0"/>
              <a:t>Source: TC Reading and Writing Project on </a:t>
            </a:r>
            <a:r>
              <a:rPr lang="en-US" sz="2000" dirty="0" err="1"/>
              <a:t>Vimeo</a:t>
            </a:r>
            <a:endParaRPr lang="en-US" sz="2000" dirty="0"/>
          </a:p>
          <a:p>
            <a:pPr marL="0" indent="0" algn="ctr">
              <a:spcBef>
                <a:spcPts val="24"/>
              </a:spcBef>
              <a:buNone/>
            </a:pPr>
            <a:endParaRPr lang="en-US" sz="2000" u="sng" dirty="0">
              <a:latin typeface="Arial Narrow" pitchFamily="34" charset="0"/>
            </a:endParaRPr>
          </a:p>
          <a:p>
            <a:pPr marL="0" indent="0" algn="ctr">
              <a:spcBef>
                <a:spcPts val="24"/>
              </a:spcBef>
              <a:buNone/>
            </a:pPr>
            <a:endParaRPr lang="en-US" sz="2000" i="1" spc="-50" dirty="0" smtClean="0"/>
          </a:p>
          <a:p>
            <a:pPr marL="0" indent="0" algn="ctr">
              <a:spcBef>
                <a:spcPts val="24"/>
              </a:spcBef>
              <a:buNone/>
            </a:pPr>
            <a:endParaRPr lang="en-US" sz="2000" spc="-5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35</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5554735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Autofit/>
          </a:bodyPr>
          <a:lstStyle/>
          <a:p>
            <a:pPr algn="ctr"/>
            <a:r>
              <a:rPr lang="en-US" sz="3600" dirty="0"/>
              <a:t>Strategies for Assessing Students’ Understanding </a:t>
            </a:r>
            <a:r>
              <a:rPr lang="en-US" sz="3600" dirty="0" smtClean="0"/>
              <a:t>and Learning: </a:t>
            </a:r>
            <a:r>
              <a:rPr lang="en-US" sz="3600" spc="-50" dirty="0"/>
              <a:t>Grades 6–8 </a:t>
            </a:r>
            <a:r>
              <a:rPr lang="en-US" sz="3600" spc="-50" dirty="0" smtClean="0"/>
              <a:t>Example</a:t>
            </a:r>
            <a:endParaRPr lang="en-US" sz="3600" dirty="0"/>
          </a:p>
        </p:txBody>
      </p:sp>
      <p:sp>
        <p:nvSpPr>
          <p:cNvPr id="3" name="Content Placeholder 2"/>
          <p:cNvSpPr>
            <a:spLocks noGrp="1"/>
          </p:cNvSpPr>
          <p:nvPr>
            <p:ph idx="1"/>
          </p:nvPr>
        </p:nvSpPr>
        <p:spPr>
          <a:xfrm>
            <a:off x="157656" y="1497724"/>
            <a:ext cx="8838178" cy="5073637"/>
          </a:xfrm>
        </p:spPr>
        <p:txBody>
          <a:bodyPr>
            <a:noAutofit/>
          </a:bodyPr>
          <a:lstStyle/>
          <a:p>
            <a:pPr marL="0" indent="0" algn="ctr">
              <a:spcBef>
                <a:spcPts val="1224"/>
              </a:spcBef>
              <a:spcAft>
                <a:spcPts val="600"/>
              </a:spcAft>
              <a:buNone/>
            </a:pPr>
            <a:r>
              <a:rPr lang="en-US" sz="3000" b="1" spc="-50" dirty="0"/>
              <a:t>Checking in for Understanding</a:t>
            </a:r>
          </a:p>
          <a:p>
            <a:pPr marL="0" indent="0">
              <a:spcBef>
                <a:spcPts val="24"/>
              </a:spcBef>
              <a:buNone/>
            </a:pPr>
            <a:r>
              <a:rPr lang="en-US" sz="2600" spc="-50" dirty="0"/>
              <a:t>Effective strategies for checking on and assessing students’ understanding can be simple and take very little time</a:t>
            </a:r>
            <a:r>
              <a:rPr lang="en-US" sz="2600" spc="-50" dirty="0" smtClean="0"/>
              <a:t>.</a:t>
            </a:r>
          </a:p>
          <a:p>
            <a:pPr marL="0" indent="0">
              <a:spcBef>
                <a:spcPts val="24"/>
              </a:spcBef>
              <a:buNone/>
            </a:pPr>
            <a:endParaRPr lang="en-US" sz="800" b="1" i="1" spc="-50" dirty="0" smtClean="0"/>
          </a:p>
          <a:p>
            <a:pPr marL="0" indent="0">
              <a:spcBef>
                <a:spcPts val="1224"/>
              </a:spcBef>
              <a:buNone/>
            </a:pPr>
            <a:r>
              <a:rPr lang="en-US" sz="2500" spc="-50" dirty="0" smtClean="0"/>
              <a:t>Watch an 8th-grade </a:t>
            </a:r>
            <a:r>
              <a:rPr lang="en-US" sz="2500" spc="-50" dirty="0"/>
              <a:t>teacher </a:t>
            </a:r>
            <a:r>
              <a:rPr lang="en-US" sz="2500" spc="-50" dirty="0" smtClean="0"/>
              <a:t>using </a:t>
            </a:r>
            <a:r>
              <a:rPr lang="en-US" sz="2500" spc="-50" dirty="0"/>
              <a:t>"Be Sure To" to assess </a:t>
            </a:r>
            <a:r>
              <a:rPr lang="en-US" sz="2500" spc="-50" dirty="0" smtClean="0"/>
              <a:t>learning </a:t>
            </a:r>
            <a:r>
              <a:rPr lang="en-US" sz="2500" spc="-50" dirty="0"/>
              <a:t>while giving the responsibility for using the new knowledge back to the </a:t>
            </a:r>
            <a:r>
              <a:rPr lang="en-US" sz="2500" spc="-50" dirty="0" smtClean="0"/>
              <a:t>students.</a:t>
            </a:r>
          </a:p>
          <a:p>
            <a:pPr marL="0" indent="0">
              <a:spcBef>
                <a:spcPts val="1224"/>
              </a:spcBef>
              <a:buNone/>
            </a:pPr>
            <a:endParaRPr lang="en-US" sz="2400" spc="-50" dirty="0" smtClean="0"/>
          </a:p>
          <a:p>
            <a:pPr marL="0" indent="0" algn="ctr">
              <a:spcBef>
                <a:spcPts val="624"/>
              </a:spcBef>
              <a:buNone/>
            </a:pPr>
            <a:r>
              <a:rPr lang="en-US" sz="2500" i="1" spc="-50" dirty="0" smtClean="0"/>
              <a:t>"</a:t>
            </a:r>
            <a:r>
              <a:rPr lang="en-US" sz="2500" i="1" spc="-50" dirty="0"/>
              <a:t>Be Sure To": A Powerful Reflection Strategy (6–8</a:t>
            </a:r>
            <a:r>
              <a:rPr lang="en-US" sz="2500" i="1" spc="-50" dirty="0" smtClean="0"/>
              <a:t>)</a:t>
            </a:r>
          </a:p>
          <a:p>
            <a:pPr marL="0" indent="0" algn="ctr">
              <a:spcBef>
                <a:spcPts val="624"/>
              </a:spcBef>
              <a:buNone/>
            </a:pPr>
            <a:r>
              <a:rPr lang="en-US" sz="2400" spc="-50" dirty="0">
                <a:hlinkClick r:id="rId3"/>
              </a:rPr>
              <a:t>https://</a:t>
            </a:r>
            <a:r>
              <a:rPr lang="en-US" sz="2400" spc="-50" dirty="0" smtClean="0">
                <a:hlinkClick r:id="rId3"/>
              </a:rPr>
              <a:t>www.teachingchannel.org/videos/student-goal-setting</a:t>
            </a:r>
            <a:endParaRPr lang="en-US" sz="2400" spc="-50" dirty="0" smtClean="0"/>
          </a:p>
          <a:p>
            <a:pPr marL="0" indent="0" algn="ctr">
              <a:spcBef>
                <a:spcPts val="624"/>
              </a:spcBef>
              <a:buNone/>
            </a:pPr>
            <a:r>
              <a:rPr lang="en-US" sz="2400" spc="-50" dirty="0" smtClean="0"/>
              <a:t>Source: Teaching Channel</a:t>
            </a:r>
          </a:p>
          <a:p>
            <a:pPr marL="0" indent="0">
              <a:spcBef>
                <a:spcPts val="24"/>
              </a:spcBef>
              <a:buNone/>
            </a:pPr>
            <a:endParaRPr lang="en-US" sz="1800" spc="-5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36</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0835877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Discuss</a:t>
            </a:r>
            <a:endParaRPr lang="en-US" dirty="0"/>
          </a:p>
        </p:txBody>
      </p:sp>
      <p:sp>
        <p:nvSpPr>
          <p:cNvPr id="3" name="Content Placeholder 2"/>
          <p:cNvSpPr>
            <a:spLocks noGrp="1"/>
          </p:cNvSpPr>
          <p:nvPr>
            <p:ph idx="1"/>
          </p:nvPr>
        </p:nvSpPr>
        <p:spPr>
          <a:xfrm>
            <a:off x="189186" y="1481960"/>
            <a:ext cx="8806647" cy="5089402"/>
          </a:xfrm>
        </p:spPr>
        <p:txBody>
          <a:bodyPr>
            <a:noAutofit/>
          </a:bodyPr>
          <a:lstStyle/>
          <a:p>
            <a:pPr marL="0" indent="0">
              <a:spcBef>
                <a:spcPts val="1224"/>
              </a:spcBef>
              <a:spcAft>
                <a:spcPts val="600"/>
              </a:spcAft>
              <a:buNone/>
            </a:pPr>
            <a:r>
              <a:rPr lang="en-US" sz="3000" dirty="0" smtClean="0"/>
              <a:t>Reflect </a:t>
            </a:r>
            <a:r>
              <a:rPr lang="en-US" sz="3000" dirty="0"/>
              <a:t>on </a:t>
            </a:r>
            <a:r>
              <a:rPr lang="en-US" sz="3000" spc="-50" dirty="0" smtClean="0"/>
              <a:t>what </a:t>
            </a:r>
            <a:r>
              <a:rPr lang="en-US" sz="3000" spc="-50" dirty="0"/>
              <a:t>you could ask your students to “be sure to” take from their learning and apply to their writing. Possibilities include, but are not limited to</a:t>
            </a:r>
            <a:r>
              <a:rPr lang="en-US" sz="3000" spc="-50" dirty="0" smtClean="0"/>
              <a:t>:</a:t>
            </a:r>
            <a:endParaRPr lang="en-US" sz="3000" spc="-50" dirty="0"/>
          </a:p>
          <a:p>
            <a:pPr lvl="1">
              <a:spcBef>
                <a:spcPts val="24"/>
              </a:spcBef>
              <a:spcAft>
                <a:spcPts val="600"/>
              </a:spcAft>
              <a:buFont typeface="Arial" pitchFamily="34" charset="0"/>
              <a:buChar char="•"/>
            </a:pPr>
            <a:r>
              <a:rPr lang="en-US" spc="-50" dirty="0"/>
              <a:t>using a section of a rubric to assess their own writing</a:t>
            </a:r>
          </a:p>
          <a:p>
            <a:pPr lvl="1">
              <a:spcBef>
                <a:spcPts val="24"/>
              </a:spcBef>
              <a:spcAft>
                <a:spcPts val="600"/>
              </a:spcAft>
              <a:buFont typeface="Arial" pitchFamily="34" charset="0"/>
              <a:buChar char="•"/>
            </a:pPr>
            <a:r>
              <a:rPr lang="en-US" spc="-50" dirty="0"/>
              <a:t>using a point from a discussion of a writing sample that is a model for the genre they are writing</a:t>
            </a:r>
          </a:p>
          <a:p>
            <a:pPr lvl="1">
              <a:spcBef>
                <a:spcPts val="24"/>
              </a:spcBef>
              <a:spcAft>
                <a:spcPts val="600"/>
              </a:spcAft>
              <a:buFont typeface="Arial" pitchFamily="34" charset="0"/>
              <a:buChar char="•"/>
            </a:pPr>
            <a:r>
              <a:rPr lang="en-US" spc="-50" dirty="0"/>
              <a:t>using a strategy they just practiced for organizing their argument</a:t>
            </a:r>
          </a:p>
          <a:p>
            <a:pPr lvl="1">
              <a:spcBef>
                <a:spcPts val="24"/>
              </a:spcBef>
              <a:spcAft>
                <a:spcPts val="600"/>
              </a:spcAft>
              <a:buFont typeface="Arial" pitchFamily="34" charset="0"/>
              <a:buChar char="•"/>
            </a:pPr>
            <a:r>
              <a:rPr lang="en-US" spc="-50" dirty="0"/>
              <a:t>using what they learned from analyzing claims and deciding which are more effective than </a:t>
            </a:r>
            <a:r>
              <a:rPr lang="en-US" spc="-50" dirty="0" smtClean="0"/>
              <a:t>others</a:t>
            </a:r>
            <a:endParaRPr lang="en-US" spc="-50" dirty="0"/>
          </a:p>
          <a:p>
            <a:pPr marL="0" indent="0" defTabSz="462229">
              <a:spcBef>
                <a:spcPts val="0"/>
              </a:spcBef>
              <a:spcAft>
                <a:spcPts val="600"/>
              </a:spcAft>
              <a:buNone/>
              <a:tabLst>
                <a:tab pos="6013795" algn="r"/>
              </a:tabLst>
              <a:defRPr/>
            </a:pPr>
            <a:endParaRPr lang="en-US" sz="1100" spc="-5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37</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6102256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 Using Technology Tools for </a:t>
            </a:r>
            <a:r>
              <a:rPr lang="en-US" dirty="0" smtClean="0"/>
              <a:t>Feedback: </a:t>
            </a:r>
            <a:r>
              <a:rPr lang="en-US" spc="-50" dirty="0"/>
              <a:t>Grades 9–12 </a:t>
            </a:r>
            <a:r>
              <a:rPr lang="en-US" spc="-50" dirty="0" smtClean="0"/>
              <a:t>Examples</a:t>
            </a:r>
            <a:endParaRPr lang="en-US" dirty="0"/>
          </a:p>
        </p:txBody>
      </p:sp>
      <p:sp>
        <p:nvSpPr>
          <p:cNvPr id="3" name="Content Placeholder 2"/>
          <p:cNvSpPr>
            <a:spLocks noGrp="1"/>
          </p:cNvSpPr>
          <p:nvPr>
            <p:ph idx="1"/>
          </p:nvPr>
        </p:nvSpPr>
        <p:spPr>
          <a:xfrm>
            <a:off x="157656" y="1418898"/>
            <a:ext cx="8838178" cy="5152464"/>
          </a:xfrm>
        </p:spPr>
        <p:txBody>
          <a:bodyPr>
            <a:noAutofit/>
          </a:bodyPr>
          <a:lstStyle/>
          <a:p>
            <a:pPr marL="0" indent="0" algn="ctr">
              <a:spcBef>
                <a:spcPts val="1224"/>
              </a:spcBef>
              <a:buNone/>
            </a:pPr>
            <a:r>
              <a:rPr lang="en-US" sz="3000" b="1" spc="-50" dirty="0"/>
              <a:t>Communicating Feedback through Technology</a:t>
            </a:r>
          </a:p>
          <a:p>
            <a:pPr marL="0" indent="0">
              <a:spcBef>
                <a:spcPts val="1224"/>
              </a:spcBef>
              <a:buNone/>
            </a:pPr>
            <a:r>
              <a:rPr lang="en-US" sz="2600" spc="-50" dirty="0" smtClean="0"/>
              <a:t>Watch </a:t>
            </a:r>
            <a:r>
              <a:rPr lang="en-US" sz="2600" spc="-50" dirty="0"/>
              <a:t>how a high school teacher uses texting as a formative assessment tool by collecting individual statements of learning and then representing the collective learning of the class in a </a:t>
            </a:r>
            <a:r>
              <a:rPr lang="en-US" sz="2600" spc="-50" dirty="0" err="1"/>
              <a:t>Wordle</a:t>
            </a:r>
            <a:r>
              <a:rPr lang="en-US" sz="2600" spc="-50" dirty="0"/>
              <a:t> or "word cloud”.</a:t>
            </a:r>
          </a:p>
          <a:p>
            <a:pPr marL="0" indent="0">
              <a:spcBef>
                <a:spcPts val="1224"/>
              </a:spcBef>
              <a:buNone/>
            </a:pPr>
            <a:endParaRPr lang="en-US" sz="800" spc="-50" dirty="0" smtClean="0"/>
          </a:p>
          <a:p>
            <a:pPr marL="0" indent="0" algn="ctr">
              <a:spcBef>
                <a:spcPts val="624"/>
              </a:spcBef>
              <a:buNone/>
            </a:pPr>
            <a:r>
              <a:rPr lang="en-US" sz="2400" i="1" spc="-50" dirty="0" smtClean="0"/>
              <a:t>“Text </a:t>
            </a:r>
            <a:r>
              <a:rPr lang="en-US" sz="2400" i="1" spc="-50" dirty="0"/>
              <a:t>What You Learned: Using Technology to Assess Student Learning (9–12</a:t>
            </a:r>
            <a:r>
              <a:rPr lang="en-US" sz="2400" i="1" spc="-50" dirty="0" smtClean="0"/>
              <a:t>)”</a:t>
            </a:r>
          </a:p>
          <a:p>
            <a:pPr marL="0" indent="0" algn="ctr">
              <a:spcBef>
                <a:spcPts val="624"/>
              </a:spcBef>
              <a:buNone/>
            </a:pPr>
            <a:r>
              <a:rPr lang="en-US" sz="2400" spc="-50" dirty="0">
                <a:hlinkClick r:id="rId3"/>
              </a:rPr>
              <a:t>https://www.teachingchannel.org/videos/texting-to-assess-learning</a:t>
            </a:r>
            <a:r>
              <a:rPr lang="en-US" sz="2400" spc="-50" dirty="0"/>
              <a:t> </a:t>
            </a:r>
            <a:endParaRPr lang="en-US" sz="2400" spc="-50" dirty="0" smtClean="0"/>
          </a:p>
          <a:p>
            <a:pPr marL="0" indent="0" algn="ctr">
              <a:spcBef>
                <a:spcPts val="624"/>
              </a:spcBef>
              <a:buNone/>
            </a:pPr>
            <a:r>
              <a:rPr lang="en-US" sz="2000" spc="-50" dirty="0"/>
              <a:t>Source: Teaching Channel</a:t>
            </a:r>
          </a:p>
          <a:p>
            <a:pPr marL="0" indent="0" algn="ctr">
              <a:spcBef>
                <a:spcPts val="624"/>
              </a:spcBef>
              <a:buNone/>
            </a:pPr>
            <a:endParaRPr lang="en-US" sz="2200" i="1" spc="-50" dirty="0"/>
          </a:p>
          <a:p>
            <a:pPr marL="0" indent="0">
              <a:spcBef>
                <a:spcPts val="24"/>
              </a:spcBef>
              <a:buNone/>
            </a:pPr>
            <a:endParaRPr lang="en-US" sz="1800" spc="-5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38</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pic>
        <p:nvPicPr>
          <p:cNvPr id="7" name="Picture 6"/>
          <p:cNvPicPr>
            <a:picLocks noChangeAspect="1"/>
          </p:cNvPicPr>
          <p:nvPr/>
        </p:nvPicPr>
        <p:blipFill>
          <a:blip r:embed="rId4"/>
          <a:stretch>
            <a:fillRect/>
          </a:stretch>
        </p:blipFill>
        <p:spPr>
          <a:xfrm>
            <a:off x="6049499" y="4639792"/>
            <a:ext cx="2526942" cy="1680352"/>
          </a:xfrm>
          <a:prstGeom prst="rect">
            <a:avLst/>
          </a:prstGeom>
        </p:spPr>
      </p:pic>
    </p:spTree>
    <p:extLst>
      <p:ext uri="{BB962C8B-B14F-4D97-AF65-F5344CB8AC3E}">
        <p14:creationId xmlns:p14="http://schemas.microsoft.com/office/powerpoint/2010/main" val="11231734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 Using Technology Tools for Feedback: </a:t>
            </a:r>
            <a:r>
              <a:rPr lang="en-US" spc="-50" dirty="0"/>
              <a:t>Grades 9–12 Examples</a:t>
            </a:r>
            <a:endParaRPr lang="en-US" dirty="0"/>
          </a:p>
        </p:txBody>
      </p:sp>
      <p:sp>
        <p:nvSpPr>
          <p:cNvPr id="3" name="Content Placeholder 2"/>
          <p:cNvSpPr>
            <a:spLocks noGrp="1"/>
          </p:cNvSpPr>
          <p:nvPr>
            <p:ph idx="1"/>
          </p:nvPr>
        </p:nvSpPr>
        <p:spPr>
          <a:xfrm>
            <a:off x="157656" y="1513490"/>
            <a:ext cx="8838178" cy="5057871"/>
          </a:xfrm>
        </p:spPr>
        <p:txBody>
          <a:bodyPr>
            <a:noAutofit/>
          </a:bodyPr>
          <a:lstStyle/>
          <a:p>
            <a:pPr marL="0" indent="0" algn="ctr">
              <a:spcBef>
                <a:spcPts val="1224"/>
              </a:spcBef>
              <a:buNone/>
            </a:pPr>
            <a:r>
              <a:rPr lang="en-US" sz="3000" b="1" spc="-50" dirty="0" smtClean="0"/>
              <a:t>Communicating </a:t>
            </a:r>
            <a:r>
              <a:rPr lang="en-US" sz="3000" b="1" spc="-50" dirty="0"/>
              <a:t>Feedback through Technology</a:t>
            </a:r>
          </a:p>
          <a:p>
            <a:pPr marL="0" indent="0">
              <a:spcBef>
                <a:spcPts val="1224"/>
              </a:spcBef>
              <a:buNone/>
            </a:pPr>
            <a:r>
              <a:rPr lang="en-US" sz="2600" spc="-50" dirty="0" smtClean="0"/>
              <a:t>Watch </a:t>
            </a:r>
            <a:r>
              <a:rPr lang="en-US" sz="2600" spc="-50" dirty="0"/>
              <a:t>how the teacher </a:t>
            </a:r>
            <a:r>
              <a:rPr lang="en-US" sz="2600" spc="-50" dirty="0" smtClean="0"/>
              <a:t>uses podcasts </a:t>
            </a:r>
            <a:r>
              <a:rPr lang="en-US" sz="2600" spc="-50" dirty="0"/>
              <a:t>to </a:t>
            </a:r>
            <a:r>
              <a:rPr lang="en-US" sz="2600" spc="-50" dirty="0" smtClean="0"/>
              <a:t>provide </a:t>
            </a:r>
            <a:r>
              <a:rPr lang="en-US" sz="2600" spc="-50" dirty="0"/>
              <a:t>feedback during the writing process </a:t>
            </a:r>
            <a:r>
              <a:rPr lang="en-US" sz="2600" spc="-50" dirty="0" smtClean="0"/>
              <a:t>to support  </a:t>
            </a:r>
            <a:r>
              <a:rPr lang="en-US" sz="2600" spc="-50" dirty="0"/>
              <a:t>subsequent </a:t>
            </a:r>
            <a:r>
              <a:rPr lang="en-US" sz="2600" spc="-50" dirty="0" smtClean="0"/>
              <a:t>revisions</a:t>
            </a:r>
            <a:r>
              <a:rPr lang="en-US" sz="2600" spc="-50" dirty="0" smtClean="0"/>
              <a:t>.</a:t>
            </a:r>
          </a:p>
          <a:p>
            <a:pPr marL="0" indent="0">
              <a:spcBef>
                <a:spcPts val="1224"/>
              </a:spcBef>
              <a:buNone/>
            </a:pPr>
            <a:endParaRPr lang="en-US" sz="2600" spc="-50" dirty="0" smtClean="0"/>
          </a:p>
          <a:p>
            <a:pPr marL="0" indent="0" algn="ctr">
              <a:spcBef>
                <a:spcPts val="0"/>
              </a:spcBef>
              <a:buNone/>
            </a:pPr>
            <a:r>
              <a:rPr lang="en-US" sz="2600" i="1" spc="-50" dirty="0" smtClean="0"/>
              <a:t>“Podcasting </a:t>
            </a:r>
            <a:r>
              <a:rPr lang="en-US" sz="2600" i="1" spc="-50" dirty="0"/>
              <a:t>to Personalize Feedback (9–12</a:t>
            </a:r>
            <a:r>
              <a:rPr lang="en-US" sz="2600" i="1" spc="-50" dirty="0" smtClean="0"/>
              <a:t>)”</a:t>
            </a:r>
          </a:p>
          <a:p>
            <a:pPr marL="0" indent="0" algn="ctr">
              <a:spcBef>
                <a:spcPts val="600"/>
              </a:spcBef>
              <a:buNone/>
            </a:pPr>
            <a:r>
              <a:rPr lang="en-US" sz="2400" u="sng" spc="-50" dirty="0"/>
              <a:t>https://www.teachingchannel.org/videos/student-feedback-through-technology </a:t>
            </a:r>
            <a:endParaRPr lang="en-US" sz="2400" u="sng" spc="-50" dirty="0" smtClean="0"/>
          </a:p>
          <a:p>
            <a:pPr marL="0" indent="0" algn="ctr">
              <a:spcBef>
                <a:spcPts val="600"/>
              </a:spcBef>
              <a:buNone/>
            </a:pPr>
            <a:r>
              <a:rPr lang="en-US" sz="2000" spc="-50" dirty="0"/>
              <a:t>Source: Teaching Channel</a:t>
            </a:r>
          </a:p>
          <a:p>
            <a:pPr marL="0" indent="0" algn="ctr">
              <a:spcBef>
                <a:spcPts val="1224"/>
              </a:spcBef>
              <a:buNone/>
            </a:pPr>
            <a:endParaRPr lang="en-US" sz="2000" b="1" spc="-50" dirty="0" smtClean="0"/>
          </a:p>
          <a:p>
            <a:pPr marL="0" indent="0">
              <a:spcBef>
                <a:spcPts val="24"/>
              </a:spcBef>
              <a:buNone/>
            </a:pPr>
            <a:endParaRPr lang="en-US" sz="1800" spc="-5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39</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pic>
        <p:nvPicPr>
          <p:cNvPr id="7" name="Picture 6"/>
          <p:cNvPicPr>
            <a:picLocks noChangeAspect="1"/>
          </p:cNvPicPr>
          <p:nvPr/>
        </p:nvPicPr>
        <p:blipFill>
          <a:blip r:embed="rId3"/>
          <a:stretch>
            <a:fillRect/>
          </a:stretch>
        </p:blipFill>
        <p:spPr>
          <a:xfrm>
            <a:off x="6026597" y="4540470"/>
            <a:ext cx="2748520" cy="1825940"/>
          </a:xfrm>
          <a:prstGeom prst="rect">
            <a:avLst/>
          </a:prstGeom>
        </p:spPr>
      </p:pic>
    </p:spTree>
    <p:extLst>
      <p:ext uri="{BB962C8B-B14F-4D97-AF65-F5344CB8AC3E}">
        <p14:creationId xmlns:p14="http://schemas.microsoft.com/office/powerpoint/2010/main" val="2279493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Learning </a:t>
            </a:r>
            <a:r>
              <a:rPr lang="en-US" dirty="0"/>
              <a:t>from Student Work</a:t>
            </a:r>
          </a:p>
        </p:txBody>
      </p:sp>
      <p:sp>
        <p:nvSpPr>
          <p:cNvPr id="3" name="Content Placeholder 2"/>
          <p:cNvSpPr>
            <a:spLocks noGrp="1"/>
          </p:cNvSpPr>
          <p:nvPr>
            <p:ph idx="1"/>
          </p:nvPr>
        </p:nvSpPr>
        <p:spPr>
          <a:xfrm>
            <a:off x="141890" y="1434662"/>
            <a:ext cx="8812924" cy="5175319"/>
          </a:xfrm>
        </p:spPr>
        <p:txBody>
          <a:bodyPr>
            <a:noAutofit/>
          </a:bodyPr>
          <a:lstStyle/>
          <a:p>
            <a:pPr marL="0" indent="0">
              <a:buNone/>
            </a:pPr>
            <a:r>
              <a:rPr lang="en-US" sz="2800" dirty="0" smtClean="0"/>
              <a:t>Samples </a:t>
            </a:r>
            <a:r>
              <a:rPr lang="en-US" sz="2800" dirty="0"/>
              <a:t>of student </a:t>
            </a:r>
            <a:r>
              <a:rPr lang="en-US" sz="2800" dirty="0" smtClean="0"/>
              <a:t>writing "</a:t>
            </a:r>
            <a:r>
              <a:rPr lang="en-US" sz="2800" dirty="0"/>
              <a:t>help establish adequate performance levels in writing arguments, informational/explanatory texts, and narratives in the various grades" (CCSS Initiative, 2012)</a:t>
            </a:r>
            <a:r>
              <a:rPr lang="en-US" sz="2800" dirty="0" smtClean="0"/>
              <a:t>.</a:t>
            </a:r>
          </a:p>
          <a:p>
            <a:pPr>
              <a:spcBef>
                <a:spcPts val="1008"/>
              </a:spcBef>
            </a:pPr>
            <a:r>
              <a:rPr lang="en-US" sz="2600" spc="-50" dirty="0" smtClean="0"/>
              <a:t>The</a:t>
            </a:r>
            <a:r>
              <a:rPr lang="en-US" sz="2600" i="1" spc="-50" dirty="0" smtClean="0"/>
              <a:t> CCSS for ELA/Literacy: Appendix </a:t>
            </a:r>
            <a:r>
              <a:rPr lang="en-US" sz="2600" i="1" spc="-50" dirty="0"/>
              <a:t>C</a:t>
            </a:r>
            <a:r>
              <a:rPr lang="en-US" sz="2600" spc="-50" dirty="0"/>
              <a:t> </a:t>
            </a:r>
            <a:r>
              <a:rPr lang="en-US" sz="2600" spc="-50" dirty="0" smtClean="0"/>
              <a:t>includes writing samples by </a:t>
            </a:r>
            <a:r>
              <a:rPr lang="en-US" sz="2600" spc="-50" dirty="0"/>
              <a:t>grade level organized by narrative, informative/explanatory, and </a:t>
            </a:r>
            <a:r>
              <a:rPr lang="en-US" sz="2600" spc="-50" dirty="0" smtClean="0"/>
              <a:t>opinion/argument. </a:t>
            </a:r>
          </a:p>
          <a:p>
            <a:pPr>
              <a:spcBef>
                <a:spcPts val="1008"/>
              </a:spcBef>
            </a:pPr>
            <a:r>
              <a:rPr lang="en-US" sz="2600" spc="-50" dirty="0" smtClean="0"/>
              <a:t>Each writing sample is </a:t>
            </a:r>
            <a:r>
              <a:rPr lang="en-US" sz="2600" spc="-50" dirty="0"/>
              <a:t>annotated using the language of the </a:t>
            </a:r>
            <a:r>
              <a:rPr lang="en-US" sz="2600" spc="-50" dirty="0" smtClean="0"/>
              <a:t>Common Core </a:t>
            </a:r>
            <a:r>
              <a:rPr lang="en-US" sz="2600" spc="-50" dirty="0"/>
              <a:t>Writing Text Type and Purpose grade level standards. </a:t>
            </a:r>
            <a:endParaRPr lang="en-US" sz="2600" spc="-50" dirty="0" smtClean="0"/>
          </a:p>
          <a:p>
            <a:pPr>
              <a:spcBef>
                <a:spcPts val="1008"/>
              </a:spcBef>
            </a:pPr>
            <a:r>
              <a:rPr lang="en-US" sz="2600" spc="-50" dirty="0" smtClean="0"/>
              <a:t>The writing samples are intended to serve as illustrations of adequate performance for the identified grade level.</a:t>
            </a:r>
          </a:p>
        </p:txBody>
      </p:sp>
      <p:sp>
        <p:nvSpPr>
          <p:cNvPr id="4" name="Slide Number Placeholder 3"/>
          <p:cNvSpPr>
            <a:spLocks noGrp="1"/>
          </p:cNvSpPr>
          <p:nvPr>
            <p:ph type="sldNum" sz="quarter" idx="4"/>
          </p:nvPr>
        </p:nvSpPr>
        <p:spPr/>
        <p:txBody>
          <a:bodyPr/>
          <a:lstStyle/>
          <a:p>
            <a:fld id="{13282393-FE81-4EAE-A294-F0392B34921A}" type="slidenum">
              <a:rPr lang="en-US" smtClean="0"/>
              <a:pPr/>
              <a:t>4</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Teacher </a:t>
            </a:r>
            <a:r>
              <a:rPr lang="en-US" dirty="0"/>
              <a:t>Recommendations for Formative Assessment Technology Tools</a:t>
            </a:r>
          </a:p>
        </p:txBody>
      </p:sp>
      <p:sp>
        <p:nvSpPr>
          <p:cNvPr id="3" name="Content Placeholder 2"/>
          <p:cNvSpPr>
            <a:spLocks noGrp="1"/>
          </p:cNvSpPr>
          <p:nvPr>
            <p:ph idx="1"/>
          </p:nvPr>
        </p:nvSpPr>
        <p:spPr>
          <a:xfrm>
            <a:off x="220717" y="1529256"/>
            <a:ext cx="8749861" cy="5042106"/>
          </a:xfrm>
        </p:spPr>
        <p:txBody>
          <a:bodyPr>
            <a:noAutofit/>
          </a:bodyPr>
          <a:lstStyle/>
          <a:p>
            <a:pPr marL="0" indent="0">
              <a:spcBef>
                <a:spcPts val="1224"/>
              </a:spcBef>
              <a:buNone/>
            </a:pPr>
            <a:r>
              <a:rPr lang="en-US" sz="3000" b="1" spc="-50" dirty="0" smtClean="0"/>
              <a:t>Discuss:</a:t>
            </a:r>
          </a:p>
          <a:p>
            <a:pPr>
              <a:spcBef>
                <a:spcPts val="1224"/>
              </a:spcBef>
              <a:buFont typeface="Wingdings" pitchFamily="2" charset="2"/>
              <a:buChar char="Ø"/>
            </a:pPr>
            <a:r>
              <a:rPr lang="en-US" sz="3000" i="1" spc="-50" dirty="0" smtClean="0"/>
              <a:t>What </a:t>
            </a:r>
            <a:r>
              <a:rPr lang="en-US" sz="3000" i="1" spc="-50" dirty="0"/>
              <a:t>other technology tools can you use that can help </a:t>
            </a:r>
            <a:r>
              <a:rPr lang="en-US" sz="3000" i="1" spc="-50" dirty="0" smtClean="0"/>
              <a:t>you gather </a:t>
            </a:r>
            <a:r>
              <a:rPr lang="en-US" sz="3000" i="1" spc="-50" dirty="0"/>
              <a:t>assessment information and also set up a communication and feedback loop with individual student writers</a:t>
            </a:r>
            <a:r>
              <a:rPr lang="en-US" sz="3000" i="1" spc="-50" dirty="0" smtClean="0"/>
              <a:t>?</a:t>
            </a:r>
          </a:p>
          <a:p>
            <a:pPr marL="0" indent="0" algn="ctr">
              <a:spcBef>
                <a:spcPts val="1224"/>
              </a:spcBef>
              <a:buNone/>
            </a:pPr>
            <a:endParaRPr lang="en-US" sz="3000" i="1" spc="-50" dirty="0"/>
          </a:p>
          <a:p>
            <a:pPr marL="0" indent="0">
              <a:spcBef>
                <a:spcPts val="1224"/>
              </a:spcBef>
              <a:buNone/>
            </a:pPr>
            <a:r>
              <a:rPr lang="en-US" sz="2600" spc="-50" dirty="0" smtClean="0"/>
              <a:t>For examples </a:t>
            </a:r>
            <a:r>
              <a:rPr lang="en-US" sz="2600" spc="-50" dirty="0"/>
              <a:t>of </a:t>
            </a:r>
            <a:r>
              <a:rPr lang="en-US" sz="2600" spc="-50" dirty="0" smtClean="0"/>
              <a:t>how California teachers are using innovative </a:t>
            </a:r>
            <a:r>
              <a:rPr lang="en-US" sz="2600" spc="-50" dirty="0"/>
              <a:t>approaches and technology tools for formative assessment of </a:t>
            </a:r>
            <a:r>
              <a:rPr lang="en-US" sz="2600" spc="-50" dirty="0" smtClean="0"/>
              <a:t>writing, refer to Handout 3.2.2: “</a:t>
            </a:r>
            <a:r>
              <a:rPr lang="en-US" sz="2600" i="1" dirty="0" smtClean="0"/>
              <a:t>Teacher Recommendations for Formative Assessment Tools”</a:t>
            </a:r>
          </a:p>
          <a:p>
            <a:pPr marL="0" indent="0">
              <a:spcBef>
                <a:spcPts val="1224"/>
              </a:spcBef>
              <a:buNone/>
            </a:pPr>
            <a:endParaRPr lang="en-US" sz="2600" i="1" spc="-5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40</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7574677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Reflect, Write, Discuss</a:t>
            </a:r>
            <a:endParaRPr lang="en-US" dirty="0"/>
          </a:p>
        </p:txBody>
      </p:sp>
      <p:sp>
        <p:nvSpPr>
          <p:cNvPr id="3" name="Content Placeholder 2"/>
          <p:cNvSpPr>
            <a:spLocks noGrp="1"/>
          </p:cNvSpPr>
          <p:nvPr>
            <p:ph idx="1"/>
          </p:nvPr>
        </p:nvSpPr>
        <p:spPr>
          <a:xfrm>
            <a:off x="126124" y="1418898"/>
            <a:ext cx="8869709" cy="5152464"/>
          </a:xfrm>
        </p:spPr>
        <p:txBody>
          <a:bodyPr>
            <a:noAutofit/>
          </a:bodyPr>
          <a:lstStyle/>
          <a:p>
            <a:pPr marL="0" indent="0">
              <a:spcBef>
                <a:spcPts val="1224"/>
              </a:spcBef>
              <a:buNone/>
            </a:pPr>
            <a:r>
              <a:rPr lang="en-US" sz="3000" b="1" spc="-50" dirty="0"/>
              <a:t>Discuss:</a:t>
            </a:r>
          </a:p>
          <a:p>
            <a:pPr marL="0" indent="0">
              <a:spcBef>
                <a:spcPts val="1224"/>
              </a:spcBef>
              <a:buNone/>
            </a:pPr>
            <a:r>
              <a:rPr lang="en-US" sz="3000" i="1" dirty="0" smtClean="0"/>
              <a:t>How </a:t>
            </a:r>
            <a:r>
              <a:rPr lang="en-US" sz="3000" i="1" dirty="0"/>
              <a:t>could you and your students use one or more of the technology tools illustrated in this unit as a formative assessment tool</a:t>
            </a:r>
            <a:r>
              <a:rPr lang="en-US" sz="3000" i="1" dirty="0" smtClean="0"/>
              <a:t>?</a:t>
            </a:r>
          </a:p>
          <a:p>
            <a:pPr marL="0" indent="0">
              <a:spcBef>
                <a:spcPts val="1224"/>
              </a:spcBef>
              <a:buNone/>
            </a:pPr>
            <a:endParaRPr lang="en-US" sz="2400" b="1" dirty="0" smtClean="0"/>
          </a:p>
          <a:p>
            <a:pPr marL="0" indent="0" defTabSz="462229">
              <a:spcAft>
                <a:spcPts val="607"/>
              </a:spcAft>
              <a:buNone/>
              <a:tabLst>
                <a:tab pos="6013795" algn="r"/>
              </a:tabLst>
              <a:defRPr/>
            </a:pPr>
            <a:r>
              <a:rPr lang="en-US" sz="2600" b="1" dirty="0" smtClean="0"/>
              <a:t>Important Takeaway: </a:t>
            </a:r>
            <a:r>
              <a:rPr lang="en-US" sz="2600" dirty="0" smtClean="0"/>
              <a:t>The </a:t>
            </a:r>
            <a:r>
              <a:rPr lang="en-US" sz="2600" dirty="0"/>
              <a:t>assessment practices in this section of Unit 3 illustrate that learning from student work is important for both teacher and students. Teachers who capture what they are learning from their students’ writing have gathered important information from which to make sound instructional decisions while developing ways to involve students in learning from their own writing.</a:t>
            </a:r>
          </a:p>
          <a:p>
            <a:pPr marL="0" indent="0">
              <a:spcBef>
                <a:spcPts val="1224"/>
              </a:spcBef>
              <a:buNone/>
            </a:pPr>
            <a:endParaRPr lang="en-US" sz="2400" b="1" i="1" dirty="0"/>
          </a:p>
          <a:p>
            <a:pPr marL="0" indent="0">
              <a:spcBef>
                <a:spcPts val="1224"/>
              </a:spcBef>
              <a:buNone/>
            </a:pPr>
            <a:endParaRPr lang="en-US" sz="2400" b="1" i="1"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41</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8391249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Learning </a:t>
            </a:r>
            <a:r>
              <a:rPr lang="en-US" dirty="0"/>
              <a:t>From </a:t>
            </a:r>
            <a:r>
              <a:rPr lang="en-US" dirty="0" smtClean="0"/>
              <a:t>and </a:t>
            </a:r>
            <a:r>
              <a:rPr lang="en-US" dirty="0"/>
              <a:t>Adapting </a:t>
            </a:r>
            <a:r>
              <a:rPr lang="en-US" dirty="0" smtClean="0"/>
              <a:t/>
            </a:r>
            <a:br>
              <a:rPr lang="en-US" dirty="0" smtClean="0"/>
            </a:br>
            <a:r>
              <a:rPr lang="en-US" dirty="0" smtClean="0"/>
              <a:t>CCSS-Informed </a:t>
            </a:r>
            <a:r>
              <a:rPr lang="en-US" dirty="0" smtClean="0"/>
              <a:t>Lessons</a:t>
            </a:r>
            <a:endParaRPr lang="en-US" dirty="0"/>
          </a:p>
        </p:txBody>
      </p:sp>
      <p:sp>
        <p:nvSpPr>
          <p:cNvPr id="3" name="Content Placeholder 2"/>
          <p:cNvSpPr>
            <a:spLocks noGrp="1"/>
          </p:cNvSpPr>
          <p:nvPr>
            <p:ph idx="1"/>
          </p:nvPr>
        </p:nvSpPr>
        <p:spPr>
          <a:xfrm>
            <a:off x="220717" y="1513490"/>
            <a:ext cx="8686800" cy="5057871"/>
          </a:xfrm>
        </p:spPr>
        <p:txBody>
          <a:bodyPr>
            <a:noAutofit/>
          </a:bodyPr>
          <a:lstStyle/>
          <a:p>
            <a:pPr marL="0" indent="0">
              <a:spcBef>
                <a:spcPts val="1224"/>
              </a:spcBef>
              <a:buNone/>
            </a:pPr>
            <a:r>
              <a:rPr lang="en-US" sz="3000" dirty="0" smtClean="0"/>
              <a:t>Examine lessons that focus </a:t>
            </a:r>
            <a:r>
              <a:rPr lang="en-US" sz="3000" dirty="0"/>
              <a:t>on writing to inform, argue, and </a:t>
            </a:r>
            <a:r>
              <a:rPr lang="en-US" sz="3000" dirty="0" smtClean="0"/>
              <a:t>analyze through narrative</a:t>
            </a:r>
            <a:r>
              <a:rPr lang="en-US" sz="3000" dirty="0"/>
              <a:t>, informational/explanatory, and opinion/argument text types and the writing genres that give them audience, purpose, and form. </a:t>
            </a:r>
            <a:endParaRPr lang="en-US" sz="3000" dirty="0" smtClean="0"/>
          </a:p>
          <a:p>
            <a:pPr marL="0" indent="0">
              <a:spcBef>
                <a:spcPts val="1224"/>
              </a:spcBef>
              <a:buNone/>
            </a:pPr>
            <a:r>
              <a:rPr lang="en-US" sz="2800" dirty="0" smtClean="0"/>
              <a:t>Lessons are organized </a:t>
            </a:r>
            <a:r>
              <a:rPr lang="en-US" sz="2800" dirty="0"/>
              <a:t>by </a:t>
            </a:r>
            <a:r>
              <a:rPr lang="en-US" sz="2800" dirty="0" smtClean="0"/>
              <a:t>grade </a:t>
            </a:r>
            <a:r>
              <a:rPr lang="en-US" sz="2800" dirty="0"/>
              <a:t>level </a:t>
            </a:r>
            <a:r>
              <a:rPr lang="en-US" sz="2800" dirty="0" smtClean="0"/>
              <a:t>spans (K–2</a:t>
            </a:r>
            <a:r>
              <a:rPr lang="en-US" sz="2800" dirty="0"/>
              <a:t>, 3–5, 6–8, and </a:t>
            </a:r>
            <a:r>
              <a:rPr lang="en-US" sz="2800" dirty="0" smtClean="0"/>
              <a:t>9–12):</a:t>
            </a:r>
            <a:endParaRPr lang="en-US" sz="2800" dirty="0"/>
          </a:p>
          <a:p>
            <a:pPr defTabSz="462229">
              <a:spcAft>
                <a:spcPts val="607"/>
              </a:spcAft>
              <a:tabLst>
                <a:tab pos="6013795" algn="r"/>
              </a:tabLst>
              <a:defRPr/>
            </a:pPr>
            <a:r>
              <a:rPr lang="en-US" sz="2800" dirty="0">
                <a:latin typeface="Arial Narrow" pitchFamily="34" charset="0"/>
              </a:rPr>
              <a:t>Refer to Handout 3.3b “</a:t>
            </a:r>
            <a:r>
              <a:rPr lang="en-US" sz="2800" i="1" dirty="0">
                <a:latin typeface="Arial Narrow" pitchFamily="34" charset="0"/>
              </a:rPr>
              <a:t>Learning From and Adapting CCSS-Informed Lessons”  </a:t>
            </a:r>
            <a:r>
              <a:rPr lang="en-US" sz="2800" dirty="0">
                <a:latin typeface="Arial Narrow" pitchFamily="34" charset="0"/>
              </a:rPr>
              <a:t>for </a:t>
            </a:r>
            <a:r>
              <a:rPr lang="en-US" sz="2800" dirty="0" smtClean="0">
                <a:latin typeface="Arial Narrow" pitchFamily="34" charset="0"/>
              </a:rPr>
              <a:t>abstracts </a:t>
            </a:r>
            <a:r>
              <a:rPr lang="en-US" sz="2800" dirty="0">
                <a:latin typeface="Arial Narrow" pitchFamily="34" charset="0"/>
              </a:rPr>
              <a:t>and online links to </a:t>
            </a:r>
            <a:r>
              <a:rPr lang="en-US" sz="2800" dirty="0" smtClean="0">
                <a:latin typeface="Arial Narrow" pitchFamily="34" charset="0"/>
              </a:rPr>
              <a:t>lesson resources.</a:t>
            </a:r>
            <a:endParaRPr lang="en-US" sz="2800" dirty="0">
              <a:latin typeface="Arial Narrow" pitchFamily="34" charset="0"/>
            </a:endParaRPr>
          </a:p>
          <a:p>
            <a:pPr marL="0" indent="0">
              <a:spcBef>
                <a:spcPts val="1224"/>
              </a:spcBef>
              <a:buNone/>
            </a:pPr>
            <a:endParaRPr lang="en-US" sz="240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42</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2357503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Learning </a:t>
            </a:r>
            <a:r>
              <a:rPr lang="en-US" dirty="0"/>
              <a:t>From </a:t>
            </a:r>
            <a:r>
              <a:rPr lang="en-US" dirty="0" smtClean="0"/>
              <a:t>and Adapting </a:t>
            </a:r>
            <a:br>
              <a:rPr lang="en-US" dirty="0" smtClean="0"/>
            </a:br>
            <a:r>
              <a:rPr lang="en-US" dirty="0" smtClean="0"/>
              <a:t>CCSS-Informed </a:t>
            </a:r>
            <a:r>
              <a:rPr lang="en-US" dirty="0"/>
              <a:t>Lessons</a:t>
            </a:r>
          </a:p>
        </p:txBody>
      </p:sp>
      <p:sp>
        <p:nvSpPr>
          <p:cNvPr id="3" name="Content Placeholder 2"/>
          <p:cNvSpPr>
            <a:spLocks noGrp="1"/>
          </p:cNvSpPr>
          <p:nvPr>
            <p:ph idx="1"/>
          </p:nvPr>
        </p:nvSpPr>
        <p:spPr>
          <a:xfrm>
            <a:off x="141890" y="1497724"/>
            <a:ext cx="8853943" cy="5073637"/>
          </a:xfrm>
        </p:spPr>
        <p:txBody>
          <a:bodyPr>
            <a:noAutofit/>
          </a:bodyPr>
          <a:lstStyle/>
          <a:p>
            <a:pPr marL="0" indent="0">
              <a:spcBef>
                <a:spcPts val="1224"/>
              </a:spcBef>
              <a:buNone/>
            </a:pPr>
            <a:r>
              <a:rPr lang="en-US" sz="3000" dirty="0"/>
              <a:t>In each grade level span, you will find lessons that </a:t>
            </a:r>
            <a:r>
              <a:rPr lang="en-US" sz="3000" dirty="0" smtClean="0"/>
              <a:t>include:</a:t>
            </a:r>
          </a:p>
          <a:p>
            <a:pPr>
              <a:spcBef>
                <a:spcPts val="1224"/>
              </a:spcBef>
            </a:pPr>
            <a:r>
              <a:rPr lang="en-US" sz="2600" dirty="0" smtClean="0"/>
              <a:t>teaching </a:t>
            </a:r>
            <a:r>
              <a:rPr lang="en-US" sz="2600" dirty="0"/>
              <a:t>sequences that support student writing, from generating ideas and research, to drafting and feedback, to revision and assessment, including links to the CCSS, discipline-specific California Academic Content Standards, and ELD </a:t>
            </a:r>
            <a:r>
              <a:rPr lang="en-US" sz="2600" dirty="0" smtClean="0"/>
              <a:t>standards</a:t>
            </a:r>
          </a:p>
          <a:p>
            <a:pPr>
              <a:spcBef>
                <a:spcPts val="1224"/>
              </a:spcBef>
            </a:pPr>
            <a:r>
              <a:rPr lang="en-US" sz="2600" dirty="0" smtClean="0"/>
              <a:t>recommendations </a:t>
            </a:r>
            <a:r>
              <a:rPr lang="en-US" sz="2600" dirty="0"/>
              <a:t>for informational texts and links to digital texts that can be used to increase content knowledge or serve as genre or language </a:t>
            </a:r>
            <a:r>
              <a:rPr lang="en-US" sz="2600" dirty="0" smtClean="0"/>
              <a:t>models</a:t>
            </a:r>
          </a:p>
          <a:p>
            <a:pPr>
              <a:spcBef>
                <a:spcPts val="1224"/>
              </a:spcBef>
            </a:pPr>
            <a:r>
              <a:rPr lang="en-US" sz="2600" dirty="0" smtClean="0"/>
              <a:t>annotated </a:t>
            </a:r>
            <a:r>
              <a:rPr lang="en-US" sz="2600" dirty="0"/>
              <a:t>student writing samples with suggestions for using them with students, along with formative assessment tools, criteria charts, and rubrics</a:t>
            </a:r>
          </a:p>
        </p:txBody>
      </p:sp>
      <p:sp>
        <p:nvSpPr>
          <p:cNvPr id="4" name="Slide Number Placeholder 3"/>
          <p:cNvSpPr>
            <a:spLocks noGrp="1"/>
          </p:cNvSpPr>
          <p:nvPr>
            <p:ph type="sldNum" sz="quarter" idx="4"/>
          </p:nvPr>
        </p:nvSpPr>
        <p:spPr/>
        <p:txBody>
          <a:bodyPr/>
          <a:lstStyle/>
          <a:p>
            <a:fld id="{13282393-FE81-4EAE-A294-F0392B34921A}" type="slidenum">
              <a:rPr lang="en-US" smtClean="0"/>
              <a:pPr/>
              <a:t>43</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1824373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Learning </a:t>
            </a:r>
            <a:r>
              <a:rPr lang="en-US" dirty="0"/>
              <a:t>From </a:t>
            </a:r>
            <a:r>
              <a:rPr lang="en-US" dirty="0" smtClean="0"/>
              <a:t>and Adapting </a:t>
            </a:r>
            <a:br>
              <a:rPr lang="en-US" dirty="0" smtClean="0"/>
            </a:br>
            <a:r>
              <a:rPr lang="en-US" dirty="0" smtClean="0"/>
              <a:t>CCSS-Informed Lessons (Optional)</a:t>
            </a:r>
            <a:endParaRPr lang="en-US" dirty="0"/>
          </a:p>
        </p:txBody>
      </p:sp>
      <p:sp>
        <p:nvSpPr>
          <p:cNvPr id="3" name="Content Placeholder 2"/>
          <p:cNvSpPr>
            <a:spLocks noGrp="1"/>
          </p:cNvSpPr>
          <p:nvPr>
            <p:ph idx="1"/>
          </p:nvPr>
        </p:nvSpPr>
        <p:spPr>
          <a:xfrm>
            <a:off x="126124" y="1481960"/>
            <a:ext cx="8869709" cy="5089402"/>
          </a:xfrm>
        </p:spPr>
        <p:txBody>
          <a:bodyPr>
            <a:noAutofit/>
          </a:bodyPr>
          <a:lstStyle/>
          <a:p>
            <a:pPr marL="0" indent="0">
              <a:buNone/>
            </a:pPr>
            <a:r>
              <a:rPr lang="en-US" sz="2600" dirty="0" smtClean="0"/>
              <a:t>Read </a:t>
            </a:r>
            <a:r>
              <a:rPr lang="en-US" sz="2600" dirty="0"/>
              <a:t>the </a:t>
            </a:r>
            <a:r>
              <a:rPr lang="en-US" sz="2600" dirty="0" smtClean="0"/>
              <a:t>descriptions on </a:t>
            </a:r>
            <a:r>
              <a:rPr lang="en-US" sz="2600" dirty="0">
                <a:latin typeface="Arial Narrow" pitchFamily="34" charset="0"/>
              </a:rPr>
              <a:t>Handout </a:t>
            </a:r>
            <a:r>
              <a:rPr lang="en-US" sz="2600" dirty="0" smtClean="0">
                <a:latin typeface="Arial Narrow" pitchFamily="34" charset="0"/>
              </a:rPr>
              <a:t>3.3b: “</a:t>
            </a:r>
            <a:r>
              <a:rPr lang="en-US" sz="2600" i="1" dirty="0" smtClean="0">
                <a:latin typeface="Arial Narrow" pitchFamily="34" charset="0"/>
              </a:rPr>
              <a:t>Learning </a:t>
            </a:r>
            <a:r>
              <a:rPr lang="en-US" sz="2600" i="1" dirty="0">
                <a:latin typeface="Arial Narrow" pitchFamily="34" charset="0"/>
              </a:rPr>
              <a:t>From and Adapting CCSS-Informed </a:t>
            </a:r>
            <a:r>
              <a:rPr lang="en-US" sz="2600" i="1" dirty="0" smtClean="0">
                <a:latin typeface="Arial Narrow" pitchFamily="34" charset="0"/>
              </a:rPr>
              <a:t>Lessons”</a:t>
            </a:r>
            <a:r>
              <a:rPr lang="en-US" sz="2600" dirty="0" smtClean="0"/>
              <a:t> </a:t>
            </a:r>
            <a:r>
              <a:rPr lang="en-US" sz="2600" dirty="0"/>
              <a:t>in the grade span of your </a:t>
            </a:r>
            <a:r>
              <a:rPr lang="en-US" sz="2600" dirty="0" smtClean="0"/>
              <a:t>choice</a:t>
            </a:r>
            <a:r>
              <a:rPr lang="en-US" sz="2600" dirty="0"/>
              <a:t>.</a:t>
            </a:r>
            <a:endParaRPr lang="en-US" sz="2600" dirty="0" smtClean="0"/>
          </a:p>
          <a:p>
            <a:r>
              <a:rPr lang="en-US" sz="2600" dirty="0" smtClean="0"/>
              <a:t>Refer to hard copy or link </a:t>
            </a:r>
            <a:r>
              <a:rPr lang="en-US" sz="2600" dirty="0"/>
              <a:t>to and download </a:t>
            </a:r>
            <a:r>
              <a:rPr lang="en-US" sz="2600" dirty="0" smtClean="0"/>
              <a:t>lessons that </a:t>
            </a:r>
            <a:r>
              <a:rPr lang="en-US" sz="2600" dirty="0"/>
              <a:t>you would like to study, use, or adapt. You might want to begin with the </a:t>
            </a:r>
            <a:r>
              <a:rPr lang="en-US" sz="2600" i="1" dirty="0"/>
              <a:t>Learning From Student Work</a:t>
            </a:r>
            <a:r>
              <a:rPr lang="en-US" sz="2600" dirty="0"/>
              <a:t> section of the lesson.</a:t>
            </a:r>
          </a:p>
          <a:p>
            <a:pPr>
              <a:spcBef>
                <a:spcPts val="1224"/>
              </a:spcBef>
            </a:pPr>
            <a:r>
              <a:rPr lang="en-US" sz="2600" dirty="0" smtClean="0"/>
              <a:t>Refer to Handout </a:t>
            </a:r>
            <a:r>
              <a:rPr lang="en-US" sz="2600" dirty="0" smtClean="0"/>
              <a:t>3.3a: </a:t>
            </a:r>
            <a:r>
              <a:rPr lang="en-US" sz="2600" i="1" dirty="0" smtClean="0"/>
              <a:t>“Considerations </a:t>
            </a:r>
            <a:r>
              <a:rPr lang="en-US" sz="2600" i="1" dirty="0"/>
              <a:t>for </a:t>
            </a:r>
            <a:r>
              <a:rPr lang="en-US" sz="2600" i="1" dirty="0" smtClean="0"/>
              <a:t>Your Lesson </a:t>
            </a:r>
            <a:r>
              <a:rPr lang="en-US" sz="2600" i="1" dirty="0"/>
              <a:t>Planning</a:t>
            </a:r>
            <a:r>
              <a:rPr lang="en-US" sz="2600" dirty="0" smtClean="0"/>
              <a:t>,” as a resource. The </a:t>
            </a:r>
            <a:r>
              <a:rPr lang="en-US" sz="2600" dirty="0"/>
              <a:t>planning </a:t>
            </a:r>
            <a:r>
              <a:rPr lang="en-US" sz="2600" dirty="0" smtClean="0"/>
              <a:t>questions and </a:t>
            </a:r>
            <a:r>
              <a:rPr lang="en-US" sz="2600" i="1" dirty="0" smtClean="0"/>
              <a:t>Lesson </a:t>
            </a:r>
            <a:r>
              <a:rPr lang="en-US" sz="2600" i="1" dirty="0"/>
              <a:t>Planning Template</a:t>
            </a:r>
            <a:r>
              <a:rPr lang="en-US" sz="2600" dirty="0"/>
              <a:t>, may prove helpful as you tailor a particular lesson for your students</a:t>
            </a:r>
            <a:r>
              <a:rPr lang="en-US" sz="2600" dirty="0" smtClean="0"/>
              <a:t>.</a:t>
            </a:r>
          </a:p>
          <a:p>
            <a:pPr marL="0" indent="0">
              <a:spcBef>
                <a:spcPts val="1224"/>
              </a:spcBef>
              <a:buNone/>
            </a:pPr>
            <a:r>
              <a:rPr lang="en-US" sz="2600" dirty="0" smtClean="0">
                <a:cs typeface="Arial Narrow"/>
              </a:rPr>
              <a:t>Full lessons available on the Brokers </a:t>
            </a:r>
            <a:r>
              <a:rPr lang="en-US" sz="2600" dirty="0">
                <a:cs typeface="Arial Narrow"/>
              </a:rPr>
              <a:t>of Expertise Web </a:t>
            </a:r>
            <a:r>
              <a:rPr lang="en-US" sz="2600" dirty="0" smtClean="0">
                <a:cs typeface="Arial Narrow"/>
              </a:rPr>
              <a:t>site at </a:t>
            </a:r>
            <a:r>
              <a:rPr lang="en-US" sz="2600" dirty="0" smtClean="0">
                <a:hlinkClick r:id="rId3"/>
              </a:rPr>
              <a:t>http</a:t>
            </a:r>
            <a:r>
              <a:rPr lang="en-US" sz="2600" dirty="0">
                <a:hlinkClick r:id="rId3"/>
              </a:rPr>
              <a:t>://www.myboe.org/auth/portal/default/Content/Viewer/Content?action=2&amp;scId=504695&amp;sciId=12714</a:t>
            </a:r>
            <a:endParaRPr lang="en-US" sz="2600" i="1" dirty="0">
              <a:cs typeface="Arial Narrow"/>
            </a:endParaRPr>
          </a:p>
          <a:p>
            <a:pPr>
              <a:spcBef>
                <a:spcPts val="1224"/>
              </a:spcBef>
            </a:pPr>
            <a:endParaRPr lang="en-US" sz="260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44</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12772041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Summing </a:t>
            </a:r>
            <a:r>
              <a:rPr lang="en-US" dirty="0"/>
              <a:t>Up</a:t>
            </a:r>
          </a:p>
        </p:txBody>
      </p:sp>
      <p:sp>
        <p:nvSpPr>
          <p:cNvPr id="3" name="Content Placeholder 2"/>
          <p:cNvSpPr>
            <a:spLocks noGrp="1"/>
          </p:cNvSpPr>
          <p:nvPr>
            <p:ph idx="1"/>
          </p:nvPr>
        </p:nvSpPr>
        <p:spPr>
          <a:xfrm>
            <a:off x="141890" y="1439336"/>
            <a:ext cx="8853943" cy="5047357"/>
          </a:xfrm>
        </p:spPr>
        <p:txBody>
          <a:bodyPr>
            <a:noAutofit/>
          </a:bodyPr>
          <a:lstStyle/>
          <a:p>
            <a:pPr marL="0" indent="0">
              <a:spcBef>
                <a:spcPts val="1224"/>
              </a:spcBef>
              <a:buNone/>
            </a:pPr>
            <a:r>
              <a:rPr lang="en-US" sz="2400" dirty="0"/>
              <a:t>R</a:t>
            </a:r>
            <a:r>
              <a:rPr lang="en-US" sz="2400" dirty="0" smtClean="0"/>
              <a:t>ead </a:t>
            </a:r>
            <a:r>
              <a:rPr lang="en-US" sz="2400" dirty="0"/>
              <a:t>the following quote from </a:t>
            </a:r>
            <a:r>
              <a:rPr lang="en-US" sz="2400" dirty="0" smtClean="0"/>
              <a:t>the </a:t>
            </a:r>
            <a:r>
              <a:rPr lang="en-US" sz="2400" i="1" dirty="0" smtClean="0"/>
              <a:t>CA CCSS </a:t>
            </a:r>
            <a:r>
              <a:rPr lang="en-US" sz="2400" i="1" dirty="0"/>
              <a:t>for </a:t>
            </a:r>
            <a:r>
              <a:rPr lang="en-US" sz="2400" i="1" dirty="0" smtClean="0"/>
              <a:t>ELA/Literacy </a:t>
            </a:r>
            <a:r>
              <a:rPr lang="en-US" sz="2400" dirty="0"/>
              <a:t>(page 49) and take note </a:t>
            </a:r>
            <a:r>
              <a:rPr lang="en-US" sz="2400" dirty="0" smtClean="0"/>
              <a:t>of </a:t>
            </a:r>
            <a:r>
              <a:rPr lang="en-US" sz="2400" dirty="0"/>
              <a:t>the ideas </a:t>
            </a:r>
            <a:r>
              <a:rPr lang="en-US" sz="2400" dirty="0" smtClean="0"/>
              <a:t>addressed </a:t>
            </a:r>
            <a:r>
              <a:rPr lang="en-US" sz="2400" dirty="0"/>
              <a:t>in the module, as well as how many of the ideas are a part of the complete lessons the teachers have </a:t>
            </a:r>
            <a:r>
              <a:rPr lang="en-US" sz="2400" dirty="0" smtClean="0"/>
              <a:t>developed</a:t>
            </a:r>
            <a:r>
              <a:rPr lang="en-US" sz="2400" dirty="0"/>
              <a:t>:</a:t>
            </a:r>
            <a:endParaRPr lang="en-US" sz="2400" dirty="0" smtClean="0"/>
          </a:p>
          <a:p>
            <a:pPr marL="508000" indent="0">
              <a:spcBef>
                <a:spcPts val="1224"/>
              </a:spcBef>
              <a:buNone/>
            </a:pPr>
            <a:r>
              <a:rPr lang="en-US" sz="1900" dirty="0" smtClean="0"/>
              <a:t>“For </a:t>
            </a:r>
            <a:r>
              <a:rPr lang="en-US" sz="1900" dirty="0"/>
              <a:t>students, writing is a key means of asserting and defending claims, showing what they know about a subject, and conveying what they have experienced, imagined, thought, and felt. To be college- and career-ready writers, students must take task, purpose, and audience into careful consideration, choosing words, information, structures, and formats deliberately. They need to know how to combine elements of different kinds of writing-for example, to use narrative strategies within argument and explanation within narrative-to produce complex and nuanced writing. They need to be able to use technology strategically when creating, refining, and collaborating on writing. They have to become adept at gathering information, evaluating sources, and citing material accurately, reporting findings from their research and analysis of sources in a clear and cogent manner. They must have the flexibility, concentration, and fluency to produce high-quality first-draft text under a tight deadline as well as the capacity to revisit and make improvements to a piece of writing over multiple drafts when circumstances encourage or require it."</a:t>
            </a:r>
            <a:endParaRPr lang="en-US" sz="1900" dirty="0" smtClean="0"/>
          </a:p>
        </p:txBody>
      </p:sp>
      <p:sp>
        <p:nvSpPr>
          <p:cNvPr id="4" name="Slide Number Placeholder 3"/>
          <p:cNvSpPr>
            <a:spLocks noGrp="1"/>
          </p:cNvSpPr>
          <p:nvPr>
            <p:ph type="sldNum" sz="quarter" idx="4"/>
          </p:nvPr>
        </p:nvSpPr>
        <p:spPr/>
        <p:txBody>
          <a:bodyPr/>
          <a:lstStyle/>
          <a:p>
            <a:fld id="{13282393-FE81-4EAE-A294-F0392B34921A}" type="slidenum">
              <a:rPr lang="en-US" smtClean="0"/>
              <a:pPr/>
              <a:t>45</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5395844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Professional Resources</a:t>
            </a:r>
            <a:endParaRPr lang="en-US" dirty="0"/>
          </a:p>
        </p:txBody>
      </p:sp>
      <p:sp>
        <p:nvSpPr>
          <p:cNvPr id="3" name="Content Placeholder 2"/>
          <p:cNvSpPr>
            <a:spLocks noGrp="1"/>
          </p:cNvSpPr>
          <p:nvPr>
            <p:ph idx="1"/>
          </p:nvPr>
        </p:nvSpPr>
        <p:spPr>
          <a:xfrm>
            <a:off x="157655" y="1600200"/>
            <a:ext cx="8812924" cy="4823517"/>
          </a:xfrm>
        </p:spPr>
        <p:txBody>
          <a:bodyPr/>
          <a:lstStyle/>
          <a:p>
            <a:pPr marL="0" indent="0" defTabSz="462229">
              <a:spcAft>
                <a:spcPts val="607"/>
              </a:spcAft>
              <a:buNone/>
              <a:tabLst>
                <a:tab pos="6013795" algn="r"/>
              </a:tabLst>
              <a:defRPr/>
            </a:pPr>
            <a:r>
              <a:rPr lang="en-US" sz="2800" dirty="0" smtClean="0">
                <a:latin typeface="Arial Narrow" pitchFamily="34" charset="0"/>
              </a:rPr>
              <a:t>Professional resources that </a:t>
            </a:r>
            <a:r>
              <a:rPr lang="en-US" sz="2800" dirty="0">
                <a:latin typeface="Arial Narrow" pitchFamily="34" charset="0"/>
              </a:rPr>
              <a:t>provide </a:t>
            </a:r>
            <a:r>
              <a:rPr lang="en-US" sz="2800" dirty="0" smtClean="0">
                <a:latin typeface="Arial Narrow" pitchFamily="34" charset="0"/>
              </a:rPr>
              <a:t>support </a:t>
            </a:r>
            <a:r>
              <a:rPr lang="en-US" sz="2800" dirty="0">
                <a:latin typeface="Arial Narrow" pitchFamily="34" charset="0"/>
              </a:rPr>
              <a:t>for extending </a:t>
            </a:r>
            <a:r>
              <a:rPr lang="en-US" sz="2800" dirty="0" smtClean="0">
                <a:latin typeface="Arial Narrow" pitchFamily="34" charset="0"/>
              </a:rPr>
              <a:t>learning </a:t>
            </a:r>
            <a:r>
              <a:rPr lang="en-US" sz="2800" dirty="0">
                <a:latin typeface="Arial Narrow" pitchFamily="34" charset="0"/>
              </a:rPr>
              <a:t>and deepening </a:t>
            </a:r>
            <a:r>
              <a:rPr lang="en-US" sz="2800" dirty="0" smtClean="0">
                <a:latin typeface="Arial Narrow" pitchFamily="34" charset="0"/>
              </a:rPr>
              <a:t>knowledge </a:t>
            </a:r>
            <a:r>
              <a:rPr lang="en-US" sz="2800" dirty="0">
                <a:latin typeface="Arial Narrow" pitchFamily="34" charset="0"/>
              </a:rPr>
              <a:t>of writing to inform, argue, and </a:t>
            </a:r>
            <a:r>
              <a:rPr lang="en-US" sz="2800" dirty="0" smtClean="0">
                <a:latin typeface="Arial Narrow" pitchFamily="34" charset="0"/>
              </a:rPr>
              <a:t>analyze:</a:t>
            </a:r>
            <a:endParaRPr lang="en-US" sz="2800" dirty="0">
              <a:latin typeface="Arial Narrow" pitchFamily="34" charset="0"/>
            </a:endParaRPr>
          </a:p>
          <a:p>
            <a:pPr marL="0" indent="0" algn="ctr" defTabSz="462229">
              <a:spcAft>
                <a:spcPts val="607"/>
              </a:spcAft>
              <a:buNone/>
              <a:tabLst>
                <a:tab pos="6013795" algn="r"/>
              </a:tabLst>
              <a:defRPr/>
            </a:pPr>
            <a:endParaRPr lang="en-US" sz="1800" u="sng" dirty="0" smtClean="0">
              <a:latin typeface="Arial Narrow" pitchFamily="34" charset="0"/>
            </a:endParaRPr>
          </a:p>
          <a:p>
            <a:pPr marL="0" indent="0" algn="ctr" defTabSz="462229">
              <a:spcAft>
                <a:spcPts val="607"/>
              </a:spcAft>
              <a:buNone/>
              <a:tabLst>
                <a:tab pos="6013795" algn="r"/>
              </a:tabLst>
              <a:defRPr/>
            </a:pPr>
            <a:r>
              <a:rPr lang="en-US" sz="2400" dirty="0" smtClean="0">
                <a:latin typeface="Arial Narrow" pitchFamily="34" charset="0"/>
              </a:rPr>
              <a:t>Brokers of Expertise ELA Writing Professional Learning Module </a:t>
            </a:r>
            <a:r>
              <a:rPr lang="en-US" sz="2400" dirty="0" smtClean="0">
                <a:latin typeface="Arial Narrow" pitchFamily="34" charset="0"/>
              </a:rPr>
              <a:t>Resources: </a:t>
            </a:r>
            <a:r>
              <a:rPr lang="en-US" sz="1800" u="sng" dirty="0" smtClean="0">
                <a:latin typeface="Arial Narrow" pitchFamily="34" charset="0"/>
                <a:hlinkClick r:id="rId3"/>
              </a:rPr>
              <a:t>http</a:t>
            </a:r>
            <a:r>
              <a:rPr lang="en-US" sz="1800" u="sng" dirty="0">
                <a:latin typeface="Arial Narrow" pitchFamily="34" charset="0"/>
                <a:hlinkClick r:id="rId3"/>
              </a:rPr>
              <a:t>://</a:t>
            </a:r>
            <a:r>
              <a:rPr lang="en-US" sz="1800" u="sng" dirty="0" smtClean="0">
                <a:latin typeface="Arial Narrow" pitchFamily="34" charset="0"/>
                <a:hlinkClick r:id="rId3"/>
              </a:rPr>
              <a:t>www.myboe.org/auth/portal/default/Content/Viewer/Content?action=2&amp;scId=504695&amp;sciId=12743</a:t>
            </a:r>
            <a:endParaRPr lang="en-US" sz="1800" u="sng" dirty="0" smtClean="0">
              <a:latin typeface="Arial Narrow" pitchFamily="34" charset="0"/>
            </a:endParaRPr>
          </a:p>
          <a:p>
            <a:pPr marL="0" indent="0" algn="ctr" defTabSz="462229">
              <a:spcAft>
                <a:spcPts val="607"/>
              </a:spcAft>
              <a:buNone/>
              <a:tabLst>
                <a:tab pos="6013795" algn="r"/>
              </a:tabLst>
              <a:defRPr/>
            </a:pPr>
            <a:endParaRPr lang="en-US" sz="1800" u="sng" dirty="0">
              <a:latin typeface="Arial Narrow" pitchFamily="34" charset="0"/>
            </a:endParaRPr>
          </a:p>
          <a:p>
            <a:pPr marL="0" indent="0" algn="ctr" defTabSz="462229">
              <a:spcAft>
                <a:spcPts val="607"/>
              </a:spcAft>
              <a:buNone/>
              <a:tabLst>
                <a:tab pos="6013795" algn="r"/>
              </a:tabLst>
              <a:defRPr/>
            </a:pPr>
            <a:r>
              <a:rPr lang="en-US" sz="2400" dirty="0">
                <a:latin typeface="Arial Narrow" pitchFamily="34" charset="0"/>
              </a:rPr>
              <a:t>California Writing Project: </a:t>
            </a:r>
          </a:p>
          <a:p>
            <a:pPr marL="0" indent="0" algn="ctr" defTabSz="462229">
              <a:spcAft>
                <a:spcPts val="607"/>
              </a:spcAft>
              <a:buNone/>
              <a:tabLst>
                <a:tab pos="6013795" algn="r"/>
              </a:tabLst>
              <a:defRPr/>
            </a:pPr>
            <a:r>
              <a:rPr lang="en-US" sz="1800" dirty="0" smtClean="0">
                <a:hlinkClick r:id="rId4"/>
              </a:rPr>
              <a:t>http</a:t>
            </a:r>
            <a:r>
              <a:rPr lang="en-US" sz="1800" dirty="0">
                <a:hlinkClick r:id="rId4"/>
              </a:rPr>
              <a:t>://www.californiawritingproject.org</a:t>
            </a:r>
            <a:r>
              <a:rPr lang="en-US" sz="1800" dirty="0" smtClean="0">
                <a:hlinkClick r:id="rId4"/>
              </a:rPr>
              <a:t>/</a:t>
            </a:r>
            <a:r>
              <a:rPr lang="en-US" sz="1800" dirty="0" smtClean="0"/>
              <a:t> </a:t>
            </a:r>
          </a:p>
          <a:p>
            <a:pPr marL="0" indent="0" algn="ctr" defTabSz="462229">
              <a:spcAft>
                <a:spcPts val="607"/>
              </a:spcAft>
              <a:buNone/>
              <a:tabLst>
                <a:tab pos="6013795" algn="r"/>
              </a:tabLst>
              <a:defRPr/>
            </a:pPr>
            <a:endParaRPr lang="en-US" sz="1800" u="sng" dirty="0">
              <a:latin typeface="Arial Narrow" pitchFamily="34" charset="0"/>
            </a:endParaRPr>
          </a:p>
          <a:p>
            <a:pPr marL="0" indent="0" algn="ctr" defTabSz="462229">
              <a:spcAft>
                <a:spcPts val="607"/>
              </a:spcAft>
              <a:buNone/>
              <a:tabLst>
                <a:tab pos="6013795" algn="r"/>
              </a:tabLst>
              <a:defRPr/>
            </a:pPr>
            <a:endParaRPr lang="en-US" sz="1800" u="sng" dirty="0">
              <a:latin typeface="Arial Narrow" pitchFamily="34" charset="0"/>
            </a:endParaRP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46</a:t>
            </a:fld>
            <a:endParaRPr lang="en-US" dirty="0"/>
          </a:p>
        </p:txBody>
      </p:sp>
    </p:spTree>
    <p:extLst>
      <p:ext uri="{BB962C8B-B14F-4D97-AF65-F5344CB8AC3E}">
        <p14:creationId xmlns:p14="http://schemas.microsoft.com/office/powerpoint/2010/main" val="172525421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Post-Assessment</a:t>
            </a:r>
            <a:endParaRPr lang="en-US" dirty="0"/>
          </a:p>
        </p:txBody>
      </p:sp>
      <p:sp>
        <p:nvSpPr>
          <p:cNvPr id="3" name="Content Placeholder 2"/>
          <p:cNvSpPr>
            <a:spLocks noGrp="1"/>
          </p:cNvSpPr>
          <p:nvPr>
            <p:ph idx="1"/>
          </p:nvPr>
        </p:nvSpPr>
        <p:spPr/>
        <p:txBody>
          <a:bodyPr/>
          <a:lstStyle/>
          <a:p>
            <a:pPr marL="0" indent="0">
              <a:buNone/>
            </a:pPr>
            <a:r>
              <a:rPr lang="en-US" sz="3400" dirty="0"/>
              <a:t>Assess your knowledge of the </a:t>
            </a:r>
            <a:r>
              <a:rPr lang="en-US" sz="3400" dirty="0" smtClean="0"/>
              <a:t>CCSS </a:t>
            </a:r>
            <a:r>
              <a:rPr lang="en-US" sz="3400" dirty="0"/>
              <a:t>Writing Standards </a:t>
            </a:r>
            <a:r>
              <a:rPr lang="en-US" sz="3400" dirty="0" smtClean="0"/>
              <a:t>after completing the </a:t>
            </a:r>
            <a:r>
              <a:rPr lang="en-US" sz="3400" dirty="0"/>
              <a:t>module:</a:t>
            </a:r>
          </a:p>
          <a:p>
            <a:pPr marL="0" indent="0">
              <a:buNone/>
            </a:pPr>
            <a:endParaRPr lang="en-US" dirty="0"/>
          </a:p>
          <a:p>
            <a:r>
              <a:rPr lang="en-US" dirty="0"/>
              <a:t>Complete the </a:t>
            </a:r>
            <a:r>
              <a:rPr lang="en-US" dirty="0" smtClean="0"/>
              <a:t>“Post-Assessment</a:t>
            </a:r>
            <a:r>
              <a:rPr lang="en-US" dirty="0"/>
              <a:t>”</a:t>
            </a:r>
          </a:p>
          <a:p>
            <a:pPr marL="0" indent="0">
              <a:buNone/>
            </a:pPr>
            <a:endParaRPr lang="en-US" dirty="0"/>
          </a:p>
          <a:p>
            <a:r>
              <a:rPr lang="en-US" dirty="0"/>
              <a:t>Work independently, without discussion or assistance from others</a:t>
            </a:r>
          </a:p>
        </p:txBody>
      </p:sp>
      <p:sp>
        <p:nvSpPr>
          <p:cNvPr id="4" name="Footer Placeholder 3"/>
          <p:cNvSpPr>
            <a:spLocks noGrp="1"/>
          </p:cNvSpPr>
          <p:nvPr>
            <p:ph type="ftr" sz="quarter" idx="3"/>
          </p:nvPr>
        </p:nvSpPr>
        <p:spPr/>
        <p:txBody>
          <a:bodyPr/>
          <a:lstStyle/>
          <a:p>
            <a:r>
              <a:rPr lang="en-US" smtClean="0"/>
              <a:t>| California Department of Education</a:t>
            </a:r>
            <a:endParaRPr lang="en-US" dirty="0"/>
          </a:p>
        </p:txBody>
      </p:sp>
      <p:sp>
        <p:nvSpPr>
          <p:cNvPr id="5" name="Slide Number Placeholder 4"/>
          <p:cNvSpPr>
            <a:spLocks noGrp="1"/>
          </p:cNvSpPr>
          <p:nvPr>
            <p:ph type="sldNum" sz="quarter" idx="4"/>
          </p:nvPr>
        </p:nvSpPr>
        <p:spPr/>
        <p:txBody>
          <a:bodyPr/>
          <a:lstStyle/>
          <a:p>
            <a:fld id="{13282393-FE81-4EAE-A294-F0392B34921A}" type="slidenum">
              <a:rPr lang="en-US" smtClean="0"/>
              <a:pPr/>
              <a:t>47</a:t>
            </a:fld>
            <a:endParaRPr lang="en-US" dirty="0"/>
          </a:p>
        </p:txBody>
      </p:sp>
    </p:spTree>
    <p:extLst>
      <p:ext uri="{BB962C8B-B14F-4D97-AF65-F5344CB8AC3E}">
        <p14:creationId xmlns:p14="http://schemas.microsoft.com/office/powerpoint/2010/main" val="4065027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Analyzing </a:t>
            </a:r>
            <a:r>
              <a:rPr lang="en-US" dirty="0"/>
              <a:t>Student Writing Samples</a:t>
            </a:r>
          </a:p>
        </p:txBody>
      </p:sp>
      <p:sp>
        <p:nvSpPr>
          <p:cNvPr id="3" name="Content Placeholder 2"/>
          <p:cNvSpPr>
            <a:spLocks noGrp="1"/>
          </p:cNvSpPr>
          <p:nvPr>
            <p:ph idx="1"/>
          </p:nvPr>
        </p:nvSpPr>
        <p:spPr>
          <a:xfrm>
            <a:off x="189186" y="1600200"/>
            <a:ext cx="8781393" cy="4823517"/>
          </a:xfrm>
        </p:spPr>
        <p:txBody>
          <a:bodyPr>
            <a:normAutofit/>
          </a:bodyPr>
          <a:lstStyle/>
          <a:p>
            <a:pPr marL="0" indent="0">
              <a:buNone/>
            </a:pPr>
            <a:r>
              <a:rPr lang="en-US" sz="3000" dirty="0" smtClean="0"/>
              <a:t>Read a </a:t>
            </a:r>
            <a:r>
              <a:rPr lang="en-US" sz="3000" dirty="0"/>
              <a:t>student example of a text type that is difficult for your students to write. </a:t>
            </a:r>
            <a:r>
              <a:rPr lang="en-US" sz="3000" dirty="0" smtClean="0"/>
              <a:t>Consider </a:t>
            </a:r>
            <a:r>
              <a:rPr lang="en-US" sz="3000" dirty="0"/>
              <a:t>the following questions</a:t>
            </a:r>
            <a:r>
              <a:rPr lang="en-US" sz="3000" dirty="0" smtClean="0"/>
              <a:t>:</a:t>
            </a:r>
          </a:p>
          <a:p>
            <a:pPr indent="-236538"/>
            <a:r>
              <a:rPr lang="en-US" sz="2600" dirty="0"/>
              <a:t>Do the annotations help you target some aspects of the writing that you could focus on that would demystify the writing type for your students?</a:t>
            </a:r>
          </a:p>
          <a:p>
            <a:pPr indent="-236538"/>
            <a:r>
              <a:rPr lang="en-US" sz="2600" dirty="0"/>
              <a:t>Does a specific student sample give you an idea for a writing lesson for which the student writing might serve as a model for your students?</a:t>
            </a:r>
          </a:p>
          <a:p>
            <a:pPr indent="-236538"/>
            <a:r>
              <a:rPr lang="en-US" sz="2600" dirty="0"/>
              <a:t>Do the writing samples help you see how your students’ writing compares to what is described as adequate performance?</a:t>
            </a:r>
          </a:p>
          <a:p>
            <a:pPr marL="0" indent="0">
              <a:buNone/>
            </a:pPr>
            <a:endParaRPr lang="en-US" sz="230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5</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945434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a:bodyPr>
          <a:lstStyle/>
          <a:p>
            <a:pPr algn="ctr"/>
            <a:r>
              <a:rPr lang="en-US" dirty="0" smtClean="0"/>
              <a:t>Analyzing </a:t>
            </a:r>
            <a:r>
              <a:rPr lang="en-US" dirty="0"/>
              <a:t>Student Writing Samples</a:t>
            </a:r>
          </a:p>
        </p:txBody>
      </p:sp>
      <p:sp>
        <p:nvSpPr>
          <p:cNvPr id="3" name="Content Placeholder 2"/>
          <p:cNvSpPr>
            <a:spLocks noGrp="1"/>
          </p:cNvSpPr>
          <p:nvPr>
            <p:ph idx="1"/>
          </p:nvPr>
        </p:nvSpPr>
        <p:spPr>
          <a:xfrm>
            <a:off x="157655" y="1600200"/>
            <a:ext cx="8812924" cy="4823517"/>
          </a:xfrm>
        </p:spPr>
        <p:txBody>
          <a:bodyPr>
            <a:normAutofit/>
          </a:bodyPr>
          <a:lstStyle/>
          <a:p>
            <a:pPr marL="0" indent="0" algn="ctr">
              <a:buNone/>
            </a:pPr>
            <a:r>
              <a:rPr lang="en-US" sz="3000" b="1" dirty="0" smtClean="0"/>
              <a:t>Assessing Writing to Inform Teaching and Learning</a:t>
            </a:r>
          </a:p>
          <a:p>
            <a:pPr marL="0" indent="0">
              <a:buNone/>
            </a:pPr>
            <a:r>
              <a:rPr lang="en-US" sz="2800" dirty="0" smtClean="0"/>
              <a:t>One </a:t>
            </a:r>
            <a:r>
              <a:rPr lang="en-US" sz="2800" dirty="0"/>
              <a:t>part of the </a:t>
            </a:r>
            <a:r>
              <a:rPr lang="en-US" sz="2800" i="1" dirty="0" smtClean="0"/>
              <a:t>Lesson </a:t>
            </a:r>
            <a:r>
              <a:rPr lang="en-US" sz="2800" i="1" dirty="0"/>
              <a:t>P</a:t>
            </a:r>
            <a:r>
              <a:rPr lang="en-US" sz="2800" i="1" dirty="0" smtClean="0"/>
              <a:t>lanning </a:t>
            </a:r>
            <a:r>
              <a:rPr lang="en-US" sz="2800" i="1" dirty="0"/>
              <a:t>T</a:t>
            </a:r>
            <a:r>
              <a:rPr lang="en-US" sz="2800" i="1" dirty="0" smtClean="0"/>
              <a:t>emplate </a:t>
            </a:r>
            <a:r>
              <a:rPr lang="en-US" sz="2800" dirty="0" smtClean="0"/>
              <a:t>not </a:t>
            </a:r>
            <a:r>
              <a:rPr lang="en-US" sz="2800" dirty="0"/>
              <a:t>addressed in Unit 2 was the box titled, </a:t>
            </a:r>
            <a:r>
              <a:rPr lang="en-US" sz="2800" i="1" dirty="0" smtClean="0"/>
              <a:t>“Method(s</a:t>
            </a:r>
            <a:r>
              <a:rPr lang="en-US" sz="2800" i="1" dirty="0"/>
              <a:t>) for Formative Assessment or Checking for Understanding Along the Way and Plan for Writing Assessment and Feedback</a:t>
            </a:r>
            <a:r>
              <a:rPr lang="en-US" sz="2800" i="1" dirty="0" smtClean="0"/>
              <a:t>.”</a:t>
            </a:r>
            <a:endParaRPr lang="en-US" sz="2800" i="1" dirty="0"/>
          </a:p>
          <a:p>
            <a:pPr>
              <a:spcBef>
                <a:spcPts val="1224"/>
              </a:spcBef>
            </a:pPr>
            <a:r>
              <a:rPr lang="en-US" sz="2600" dirty="0" smtClean="0"/>
              <a:t>For the next section, refer to the </a:t>
            </a:r>
            <a:r>
              <a:rPr lang="en-US" sz="2600" i="1" dirty="0"/>
              <a:t>Lesson Planning </a:t>
            </a:r>
            <a:r>
              <a:rPr lang="en-US" sz="2600" i="1" dirty="0" smtClean="0"/>
              <a:t>Template </a:t>
            </a:r>
            <a:r>
              <a:rPr lang="en-US" sz="2600" dirty="0" smtClean="0"/>
              <a:t>(Handout 2.1.1b), </a:t>
            </a:r>
            <a:r>
              <a:rPr lang="en-US" sz="2600" dirty="0"/>
              <a:t>as well as any of your notes about a lesson you wish to develop for your students</a:t>
            </a:r>
            <a:r>
              <a:rPr lang="en-US" sz="2600" dirty="0" smtClean="0"/>
              <a:t>.</a:t>
            </a:r>
          </a:p>
        </p:txBody>
      </p:sp>
      <p:sp>
        <p:nvSpPr>
          <p:cNvPr id="4" name="Slide Number Placeholder 3"/>
          <p:cNvSpPr>
            <a:spLocks noGrp="1"/>
          </p:cNvSpPr>
          <p:nvPr>
            <p:ph type="sldNum" sz="quarter" idx="4"/>
          </p:nvPr>
        </p:nvSpPr>
        <p:spPr/>
        <p:txBody>
          <a:bodyPr/>
          <a:lstStyle/>
          <a:p>
            <a:fld id="{13282393-FE81-4EAE-A294-F0392B34921A}" type="slidenum">
              <a:rPr lang="en-US" smtClean="0"/>
              <a:pPr/>
              <a:t>6</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6852959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Assessing and </a:t>
            </a:r>
            <a:r>
              <a:rPr lang="en-US" dirty="0"/>
              <a:t>Annotating </a:t>
            </a:r>
            <a:br>
              <a:rPr lang="en-US" dirty="0"/>
            </a:br>
            <a:r>
              <a:rPr lang="en-US" dirty="0" smtClean="0"/>
              <a:t>Student </a:t>
            </a:r>
            <a:r>
              <a:rPr lang="en-US" dirty="0"/>
              <a:t>Work to Inform Instruction</a:t>
            </a:r>
          </a:p>
        </p:txBody>
      </p:sp>
      <p:sp>
        <p:nvSpPr>
          <p:cNvPr id="3" name="Content Placeholder 2"/>
          <p:cNvSpPr>
            <a:spLocks noGrp="1"/>
          </p:cNvSpPr>
          <p:nvPr>
            <p:ph idx="1"/>
          </p:nvPr>
        </p:nvSpPr>
        <p:spPr>
          <a:xfrm>
            <a:off x="204952" y="1497725"/>
            <a:ext cx="8812924" cy="4988968"/>
          </a:xfrm>
        </p:spPr>
        <p:txBody>
          <a:bodyPr>
            <a:normAutofit lnSpcReduction="10000"/>
          </a:bodyPr>
          <a:lstStyle/>
          <a:p>
            <a:pPr marL="0" indent="0">
              <a:buNone/>
            </a:pPr>
            <a:r>
              <a:rPr lang="en-US" sz="3000" dirty="0"/>
              <a:t>Reflect on assessment tools you have used:</a:t>
            </a:r>
          </a:p>
          <a:p>
            <a:r>
              <a:rPr lang="en-US" sz="2600" dirty="0"/>
              <a:t>M</a:t>
            </a:r>
            <a:r>
              <a:rPr lang="en-US" sz="2600" dirty="0" smtClean="0"/>
              <a:t>ay include rubrics </a:t>
            </a:r>
            <a:r>
              <a:rPr lang="en-US" sz="2600" dirty="0"/>
              <a:t>and scoring guides, </a:t>
            </a:r>
            <a:r>
              <a:rPr lang="en-US" sz="2600" dirty="0" smtClean="0"/>
              <a:t>used mainly for </a:t>
            </a:r>
            <a:r>
              <a:rPr lang="en-US" sz="2600" dirty="0"/>
              <a:t>evaluating or scoring benchmark writing. </a:t>
            </a:r>
            <a:endParaRPr lang="en-US" sz="2600" dirty="0" smtClean="0"/>
          </a:p>
          <a:p>
            <a:r>
              <a:rPr lang="en-US" sz="2600" dirty="0" smtClean="0"/>
              <a:t>When </a:t>
            </a:r>
            <a:r>
              <a:rPr lang="en-US" sz="2600" dirty="0"/>
              <a:t>used by teachers and students to improve teaching and </a:t>
            </a:r>
            <a:r>
              <a:rPr lang="en-US" sz="2600" dirty="0" smtClean="0"/>
              <a:t>learning, these tools </a:t>
            </a:r>
            <a:r>
              <a:rPr lang="en-US" sz="2600" dirty="0"/>
              <a:t>are even more effective</a:t>
            </a:r>
            <a:r>
              <a:rPr lang="en-US" sz="2600" dirty="0" smtClean="0"/>
              <a:t>.</a:t>
            </a:r>
          </a:p>
          <a:p>
            <a:pPr marL="0" indent="0">
              <a:buNone/>
            </a:pPr>
            <a:r>
              <a:rPr lang="en-US" sz="3000" dirty="0" smtClean="0"/>
              <a:t>Consider three assessment tools that inform instruction and ask yourself: </a:t>
            </a:r>
          </a:p>
          <a:p>
            <a:pPr>
              <a:buFont typeface="Wingdings" pitchFamily="2" charset="2"/>
              <a:buChar char="Ø"/>
            </a:pPr>
            <a:r>
              <a:rPr lang="en-US" sz="2600" dirty="0" smtClean="0"/>
              <a:t>What </a:t>
            </a:r>
            <a:r>
              <a:rPr lang="en-US" sz="2600" dirty="0"/>
              <a:t>is the assessment tool for? In what context is it used?</a:t>
            </a:r>
          </a:p>
          <a:p>
            <a:pPr>
              <a:buFont typeface="Wingdings" pitchFamily="2" charset="2"/>
              <a:buChar char="Ø"/>
            </a:pPr>
            <a:r>
              <a:rPr lang="en-US" sz="2600" dirty="0"/>
              <a:t>How can teachers use the tool to gather and annotate information about students meeting </a:t>
            </a:r>
            <a:r>
              <a:rPr lang="en-US" sz="2600" dirty="0" smtClean="0"/>
              <a:t>the Writing Text </a:t>
            </a:r>
            <a:r>
              <a:rPr lang="en-US" sz="2600" dirty="0"/>
              <a:t>T</a:t>
            </a:r>
            <a:r>
              <a:rPr lang="en-US" sz="2600" dirty="0" smtClean="0"/>
              <a:t>ype </a:t>
            </a:r>
            <a:r>
              <a:rPr lang="en-US" sz="2600" dirty="0"/>
              <a:t>standards and also using genre-specific writing features and language?</a:t>
            </a:r>
          </a:p>
          <a:p>
            <a:pPr marL="0" indent="0">
              <a:buNone/>
            </a:pPr>
            <a:endParaRPr lang="en-US" sz="2400" dirty="0"/>
          </a:p>
        </p:txBody>
      </p:sp>
      <p:sp>
        <p:nvSpPr>
          <p:cNvPr id="4" name="Slide Number Placeholder 3"/>
          <p:cNvSpPr>
            <a:spLocks noGrp="1"/>
          </p:cNvSpPr>
          <p:nvPr>
            <p:ph type="sldNum" sz="quarter" idx="4"/>
          </p:nvPr>
        </p:nvSpPr>
        <p:spPr/>
        <p:txBody>
          <a:bodyPr/>
          <a:lstStyle/>
          <a:p>
            <a:fld id="{13282393-FE81-4EAE-A294-F0392B34921A}" type="slidenum">
              <a:rPr lang="en-US" smtClean="0"/>
              <a:pPr/>
              <a:t>7</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18288646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smtClean="0"/>
              <a:t>“6 </a:t>
            </a:r>
            <a:r>
              <a:rPr lang="en-US" dirty="0"/>
              <a:t>Traits </a:t>
            </a:r>
            <a:r>
              <a:rPr lang="en-US" dirty="0" smtClean="0"/>
              <a:t>Rubrics”</a:t>
            </a:r>
            <a:r>
              <a:rPr lang="en-US" dirty="0"/>
              <a:t/>
            </a:r>
            <a:br>
              <a:rPr lang="en-US" dirty="0"/>
            </a:br>
            <a:r>
              <a:rPr lang="en-US" dirty="0"/>
              <a:t>for Assessment and Annotation</a:t>
            </a:r>
          </a:p>
        </p:txBody>
      </p:sp>
      <p:sp>
        <p:nvSpPr>
          <p:cNvPr id="3" name="Content Placeholder 2"/>
          <p:cNvSpPr>
            <a:spLocks noGrp="1"/>
          </p:cNvSpPr>
          <p:nvPr>
            <p:ph idx="1"/>
          </p:nvPr>
        </p:nvSpPr>
        <p:spPr>
          <a:xfrm>
            <a:off x="189186" y="1450428"/>
            <a:ext cx="8749862" cy="5036265"/>
          </a:xfrm>
        </p:spPr>
        <p:txBody>
          <a:bodyPr>
            <a:normAutofit fontScale="92500" lnSpcReduction="10000"/>
          </a:bodyPr>
          <a:lstStyle/>
          <a:p>
            <a:pPr marL="0" indent="0" algn="ctr">
              <a:buNone/>
            </a:pPr>
            <a:r>
              <a:rPr lang="en-US" b="1" i="1" dirty="0" smtClean="0"/>
              <a:t>What </a:t>
            </a:r>
            <a:r>
              <a:rPr lang="en-US" b="1" i="1" dirty="0"/>
              <a:t>is the tool for? In what context is it used</a:t>
            </a:r>
            <a:r>
              <a:rPr lang="en-US" b="1" i="1" dirty="0" smtClean="0"/>
              <a:t>?</a:t>
            </a:r>
            <a:endParaRPr lang="en-US" i="1" dirty="0"/>
          </a:p>
          <a:p>
            <a:pPr marL="0" indent="0" algn="ctr">
              <a:buNone/>
            </a:pPr>
            <a:r>
              <a:rPr lang="en-US" sz="2800" dirty="0" smtClean="0"/>
              <a:t>“</a:t>
            </a:r>
            <a:r>
              <a:rPr lang="en-US" sz="2800" dirty="0"/>
              <a:t>The 6+1 Trait® Writing analytical model for assessing and teaching writing </a:t>
            </a:r>
            <a:r>
              <a:rPr lang="en-US" sz="2800" dirty="0" smtClean="0"/>
              <a:t>is </a:t>
            </a:r>
            <a:r>
              <a:rPr lang="en-US" sz="2800" dirty="0"/>
              <a:t>made up of 6+1 key qualities that define strong writing.” </a:t>
            </a:r>
            <a:endParaRPr lang="en-US" sz="2800" dirty="0" smtClean="0"/>
          </a:p>
          <a:p>
            <a:pPr marL="0" indent="0" algn="r">
              <a:buNone/>
            </a:pPr>
            <a:r>
              <a:rPr lang="en-US" sz="1900" dirty="0" smtClean="0"/>
              <a:t>Source</a:t>
            </a:r>
            <a:r>
              <a:rPr lang="en-US" sz="1900" dirty="0"/>
              <a:t>: </a:t>
            </a:r>
            <a:r>
              <a:rPr lang="en-US" sz="1900" dirty="0" smtClean="0"/>
              <a:t>Education Northwest</a:t>
            </a:r>
            <a:r>
              <a:rPr lang="en-US" sz="2400" dirty="0" smtClean="0"/>
              <a:t> </a:t>
            </a:r>
          </a:p>
          <a:p>
            <a:pPr marL="0" indent="0">
              <a:buNone/>
            </a:pPr>
            <a:r>
              <a:rPr lang="en-US" sz="2800" dirty="0" smtClean="0"/>
              <a:t>These </a:t>
            </a:r>
            <a:r>
              <a:rPr lang="en-US" sz="2800" dirty="0"/>
              <a:t>qualities are:</a:t>
            </a:r>
          </a:p>
          <a:p>
            <a:pPr indent="-236538"/>
            <a:r>
              <a:rPr lang="en-US" sz="2600" b="1" dirty="0"/>
              <a:t>Ideas:</a:t>
            </a:r>
            <a:r>
              <a:rPr lang="en-US" sz="2600" dirty="0"/>
              <a:t> the main message</a:t>
            </a:r>
          </a:p>
          <a:p>
            <a:pPr indent="-236538"/>
            <a:r>
              <a:rPr lang="en-US" sz="2600" b="1" dirty="0"/>
              <a:t>Organization:</a:t>
            </a:r>
            <a:r>
              <a:rPr lang="en-US" sz="2600" dirty="0"/>
              <a:t> the internal structure of the piece</a:t>
            </a:r>
          </a:p>
          <a:p>
            <a:pPr indent="-236538"/>
            <a:r>
              <a:rPr lang="en-US" sz="2600" b="1" dirty="0"/>
              <a:t>Voice:</a:t>
            </a:r>
            <a:r>
              <a:rPr lang="en-US" sz="2600" dirty="0"/>
              <a:t> the personal tone and flavor of the author's message</a:t>
            </a:r>
          </a:p>
          <a:p>
            <a:pPr indent="-236538"/>
            <a:r>
              <a:rPr lang="en-US" sz="2600" b="1" dirty="0"/>
              <a:t>Word Choice:</a:t>
            </a:r>
            <a:r>
              <a:rPr lang="en-US" sz="2600" dirty="0"/>
              <a:t> the vocabulary a writer chooses to convey meaning</a:t>
            </a:r>
          </a:p>
          <a:p>
            <a:pPr indent="-236538"/>
            <a:r>
              <a:rPr lang="en-US" sz="2600" b="1" dirty="0"/>
              <a:t>Sentence Fluency:</a:t>
            </a:r>
            <a:r>
              <a:rPr lang="en-US" sz="2600" dirty="0"/>
              <a:t> the rhythm and flow of the language</a:t>
            </a:r>
          </a:p>
          <a:p>
            <a:pPr indent="-236538"/>
            <a:r>
              <a:rPr lang="en-US" sz="2600" b="1" dirty="0"/>
              <a:t>Conventions:</a:t>
            </a:r>
            <a:r>
              <a:rPr lang="en-US" sz="2600" dirty="0"/>
              <a:t> the mechanical correctness</a:t>
            </a:r>
          </a:p>
          <a:p>
            <a:pPr indent="-236538"/>
            <a:r>
              <a:rPr lang="en-US" sz="2600" b="1" dirty="0"/>
              <a:t>Presentation:</a:t>
            </a:r>
            <a:r>
              <a:rPr lang="en-US" sz="2600" dirty="0"/>
              <a:t> how the writing actually looks on the page </a:t>
            </a:r>
          </a:p>
        </p:txBody>
      </p:sp>
      <p:sp>
        <p:nvSpPr>
          <p:cNvPr id="4" name="Slide Number Placeholder 3"/>
          <p:cNvSpPr>
            <a:spLocks noGrp="1"/>
          </p:cNvSpPr>
          <p:nvPr>
            <p:ph type="sldNum" sz="quarter" idx="4"/>
          </p:nvPr>
        </p:nvSpPr>
        <p:spPr/>
        <p:txBody>
          <a:bodyPr/>
          <a:lstStyle/>
          <a:p>
            <a:fld id="{13282393-FE81-4EAE-A294-F0392B34921A}" type="slidenum">
              <a:rPr lang="en-US" smtClean="0"/>
              <a:pPr/>
              <a:t>8</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1296864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13"/>
            <a:ext cx="9144000" cy="1143000"/>
          </a:xfrm>
        </p:spPr>
        <p:txBody>
          <a:bodyPr>
            <a:normAutofit fontScale="90000"/>
          </a:bodyPr>
          <a:lstStyle/>
          <a:p>
            <a:pPr algn="ctr"/>
            <a:r>
              <a:rPr lang="en-US" dirty="0"/>
              <a:t>6 Traits Rubrics: Early Elementary Example</a:t>
            </a:r>
          </a:p>
        </p:txBody>
      </p:sp>
      <p:sp>
        <p:nvSpPr>
          <p:cNvPr id="3" name="Content Placeholder 2"/>
          <p:cNvSpPr>
            <a:spLocks noGrp="1"/>
          </p:cNvSpPr>
          <p:nvPr>
            <p:ph idx="1"/>
          </p:nvPr>
        </p:nvSpPr>
        <p:spPr>
          <a:xfrm>
            <a:off x="204952" y="1513490"/>
            <a:ext cx="8749862" cy="4973203"/>
          </a:xfrm>
        </p:spPr>
        <p:txBody>
          <a:bodyPr>
            <a:normAutofit lnSpcReduction="10000"/>
          </a:bodyPr>
          <a:lstStyle/>
          <a:p>
            <a:pPr marL="0" indent="0" algn="ctr">
              <a:buNone/>
            </a:pPr>
            <a:r>
              <a:rPr lang="en-US" sz="3000" b="1" i="1" dirty="0"/>
              <a:t>How can teachers use the tool to gather and annotate information about students meeting </a:t>
            </a:r>
            <a:r>
              <a:rPr lang="en-US" sz="3000" b="1" i="1" dirty="0" smtClean="0"/>
              <a:t>Common Core </a:t>
            </a:r>
            <a:r>
              <a:rPr lang="en-US" sz="3000" b="1" i="1" dirty="0"/>
              <a:t>writing </a:t>
            </a:r>
            <a:r>
              <a:rPr lang="en-US" sz="3000" b="1" i="1" dirty="0" smtClean="0"/>
              <a:t>text type </a:t>
            </a:r>
            <a:r>
              <a:rPr lang="en-US" sz="3000" b="1" i="1" dirty="0"/>
              <a:t>standards, and also using </a:t>
            </a:r>
            <a:r>
              <a:rPr lang="en-US" sz="3000" b="1" i="1" dirty="0" smtClean="0"/>
              <a:t>genre- specific writing </a:t>
            </a:r>
            <a:r>
              <a:rPr lang="en-US" sz="3000" b="1" i="1" dirty="0"/>
              <a:t>features and language</a:t>
            </a:r>
            <a:r>
              <a:rPr lang="en-US" sz="3000" b="1" i="1" dirty="0" smtClean="0"/>
              <a:t>?</a:t>
            </a:r>
            <a:endParaRPr lang="en-US" sz="3000" b="1" dirty="0" smtClean="0"/>
          </a:p>
          <a:p>
            <a:pPr marL="0" indent="0">
              <a:buNone/>
            </a:pPr>
            <a:endParaRPr lang="en-US" sz="2800" b="1" dirty="0" smtClean="0"/>
          </a:p>
          <a:p>
            <a:pPr marL="0" indent="0">
              <a:buNone/>
            </a:pPr>
            <a:r>
              <a:rPr lang="en-US" sz="2800" b="1" dirty="0" smtClean="0"/>
              <a:t>Kindergarten Example: </a:t>
            </a:r>
            <a:r>
              <a:rPr lang="en-US" sz="2800" dirty="0" smtClean="0"/>
              <a:t>Kim </a:t>
            </a:r>
            <a:r>
              <a:rPr lang="en-US" sz="2800" dirty="0" err="1" smtClean="0"/>
              <a:t>Holsberry</a:t>
            </a:r>
            <a:r>
              <a:rPr lang="en-US" sz="2800" dirty="0" smtClean="0"/>
              <a:t> answers this question through the way she assesses and annotates her Kindergarten students' writing: </a:t>
            </a:r>
          </a:p>
          <a:p>
            <a:r>
              <a:rPr lang="en-US" sz="2600" dirty="0" smtClean="0"/>
              <a:t>District </a:t>
            </a:r>
            <a:r>
              <a:rPr lang="en-US" sz="2600" dirty="0"/>
              <a:t>has created grade level adaptions of the 6 Traits </a:t>
            </a:r>
            <a:r>
              <a:rPr lang="en-US" sz="2600" dirty="0" smtClean="0"/>
              <a:t>Rubrics</a:t>
            </a:r>
            <a:r>
              <a:rPr lang="en-US" sz="2600" dirty="0"/>
              <a:t>. </a:t>
            </a:r>
            <a:endParaRPr lang="en-US" sz="2600" dirty="0" smtClean="0"/>
          </a:p>
          <a:p>
            <a:r>
              <a:rPr lang="en-US" sz="2600" dirty="0" smtClean="0"/>
              <a:t>Students </a:t>
            </a:r>
            <a:r>
              <a:rPr lang="en-US" sz="2600" dirty="0"/>
              <a:t>wrote an informative text (a multiple page booklet) using </a:t>
            </a:r>
            <a:r>
              <a:rPr lang="en-US" sz="2600" dirty="0" smtClean="0"/>
              <a:t>science </a:t>
            </a:r>
            <a:r>
              <a:rPr lang="en-US" sz="2600" dirty="0"/>
              <a:t>learning about red eye tree frogs.</a:t>
            </a:r>
          </a:p>
        </p:txBody>
      </p:sp>
      <p:sp>
        <p:nvSpPr>
          <p:cNvPr id="4" name="Slide Number Placeholder 3"/>
          <p:cNvSpPr>
            <a:spLocks noGrp="1"/>
          </p:cNvSpPr>
          <p:nvPr>
            <p:ph type="sldNum" sz="quarter" idx="4"/>
          </p:nvPr>
        </p:nvSpPr>
        <p:spPr/>
        <p:txBody>
          <a:bodyPr/>
          <a:lstStyle/>
          <a:p>
            <a:fld id="{13282393-FE81-4EAE-A294-F0392B34921A}" type="slidenum">
              <a:rPr lang="en-US" smtClean="0"/>
              <a:pPr/>
              <a:t>9</a:t>
            </a:fld>
            <a:endParaRPr lang="en-US" dirty="0"/>
          </a:p>
        </p:txBody>
      </p:sp>
      <p:sp>
        <p:nvSpPr>
          <p:cNvPr id="5" name="Footer Placeholder 4"/>
          <p:cNvSpPr>
            <a:spLocks noGrp="1"/>
          </p:cNvSpPr>
          <p:nvPr>
            <p:ph type="ftr" sz="quarter" idx="3"/>
          </p:nvPr>
        </p:nvSpPr>
        <p:spPr/>
        <p:txBody>
          <a:bodyPr/>
          <a:lstStyle/>
          <a:p>
            <a:r>
              <a:rPr lang="en-US" dirty="0" smtClean="0"/>
              <a:t>| California Department of Education</a:t>
            </a:r>
            <a:endParaRPr lang="en-US" dirty="0"/>
          </a:p>
        </p:txBody>
      </p:sp>
    </p:spTree>
    <p:extLst>
      <p:ext uri="{BB962C8B-B14F-4D97-AF65-F5344CB8AC3E}">
        <p14:creationId xmlns:p14="http://schemas.microsoft.com/office/powerpoint/2010/main" val="30683078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Custom 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23">
      <a:dk1>
        <a:srgbClr val="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14229</TotalTime>
  <Words>10213</Words>
  <Application>Microsoft Office PowerPoint</Application>
  <PresentationFormat>On-screen Show (4:3)</PresentationFormat>
  <Paragraphs>822</Paragraphs>
  <Slides>47</Slides>
  <Notes>47</Notes>
  <HiddenSlides>0</HiddenSlides>
  <MMClips>0</MMClips>
  <ScaleCrop>false</ScaleCrop>
  <HeadingPairs>
    <vt:vector size="4" baseType="variant">
      <vt:variant>
        <vt:lpstr>Theme</vt:lpstr>
      </vt:variant>
      <vt:variant>
        <vt:i4>2</vt:i4>
      </vt:variant>
      <vt:variant>
        <vt:lpstr>Slide Titles</vt:lpstr>
      </vt:variant>
      <vt:variant>
        <vt:i4>47</vt:i4>
      </vt:variant>
    </vt:vector>
  </HeadingPairs>
  <TitlesOfParts>
    <vt:vector size="49" baseType="lpstr">
      <vt:lpstr>Office Theme</vt:lpstr>
      <vt:lpstr>Office Theme</vt:lpstr>
      <vt:lpstr> Common Core State Standards Professional Learning Module Series </vt:lpstr>
      <vt:lpstr>Welcome to Unit 3</vt:lpstr>
      <vt:lpstr>Unit 3 Learning Objectives</vt:lpstr>
      <vt:lpstr>Learning from Student Work</vt:lpstr>
      <vt:lpstr>Analyzing Student Writing Samples</vt:lpstr>
      <vt:lpstr>Analyzing Student Writing Samples</vt:lpstr>
      <vt:lpstr>Assessing and Annotating  Student Work to Inform Instruction</vt:lpstr>
      <vt:lpstr>“6 Traits Rubrics” for Assessment and Annotation</vt:lpstr>
      <vt:lpstr>6 Traits Rubrics: Early Elementary Example</vt:lpstr>
      <vt:lpstr>6 Traits Rubrics: Early Elementary Example</vt:lpstr>
      <vt:lpstr>6 Traits Rubrics Across Grade Levels</vt:lpstr>
      <vt:lpstr>6 Traits Rubrics and the CCSS</vt:lpstr>
      <vt:lpstr>  Criteria Charts as Assessment and Teaching Tools </vt:lpstr>
      <vt:lpstr> Criteria Charts: Upper Elementary Example </vt:lpstr>
      <vt:lpstr> Criteria Charts: Upper Elementary Example </vt:lpstr>
      <vt:lpstr>Criteria Charts: Upper Elementary Example</vt:lpstr>
      <vt:lpstr>Assessment Tools to Guide Revision Conferences: Middle School Example</vt:lpstr>
      <vt:lpstr>Assessment Tools to Guide Revision Conferences: Middle School Example</vt:lpstr>
      <vt:lpstr>Assessment Tools to Guide Revision Conferences: Middle School Example</vt:lpstr>
      <vt:lpstr>Assessment Tools to Guide Revision Conferences: Middle School Example</vt:lpstr>
      <vt:lpstr>Assessment Tools to Guide Revision Conferences: Middle School Example</vt:lpstr>
      <vt:lpstr>Assessment Tools to Guide Revision Conferences: Middle School Example</vt:lpstr>
      <vt:lpstr>Assessment Tools to Guide Revision Conferences: Middle School Example</vt:lpstr>
      <vt:lpstr>Assessment Tools to Guide Revision Conferences: High School Example</vt:lpstr>
      <vt:lpstr>Assessment Tools to Guide Revision Conferences: High School Example</vt:lpstr>
      <vt:lpstr>Assessment Tools to Guide Revision Conferences: High School Example</vt:lpstr>
      <vt:lpstr>Assessment Tools to Guide Revision Conferences: High School Example</vt:lpstr>
      <vt:lpstr>Assessment as Feedback for Students</vt:lpstr>
      <vt:lpstr>Assessment as Feedback for Students</vt:lpstr>
      <vt:lpstr>Assessment as Feedback for Students</vt:lpstr>
      <vt:lpstr>Classroom Examples of  Formative Assessment</vt:lpstr>
      <vt:lpstr>Classroom Examples of  Formative Assessment: K–2 Example</vt:lpstr>
      <vt:lpstr>Classroom Examples of Formative Assessment: K–2 Example</vt:lpstr>
      <vt:lpstr>Reflect, Write, Discuss</vt:lpstr>
      <vt:lpstr>Teaching Students to Assess to Revise: Grades 5–8 Example</vt:lpstr>
      <vt:lpstr>Strategies for Assessing Students’ Understanding and Learning: Grades 6–8 Example</vt:lpstr>
      <vt:lpstr>Reflect, Write, Discuss</vt:lpstr>
      <vt:lpstr> Using Technology Tools for Feedback: Grades 9–12 Examples</vt:lpstr>
      <vt:lpstr> Using Technology Tools for Feedback: Grades 9–12 Examples</vt:lpstr>
      <vt:lpstr>Teacher Recommendations for Formative Assessment Technology Tools</vt:lpstr>
      <vt:lpstr>Reflect, Write, Discuss</vt:lpstr>
      <vt:lpstr>Learning From and Adapting  CCSS-Informed Lessons</vt:lpstr>
      <vt:lpstr>Learning From and Adapting  CCSS-Informed Lessons</vt:lpstr>
      <vt:lpstr>Learning From and Adapting  CCSS-Informed Lessons (Optional)</vt:lpstr>
      <vt:lpstr>Summing Up</vt:lpstr>
      <vt:lpstr>Professional Resources</vt:lpstr>
      <vt:lpstr>Post-Assessment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ELA Writing</dc:title>
  <dc:creator>J. Marlink</dc:creator>
  <cp:lastModifiedBy>CDE</cp:lastModifiedBy>
  <cp:revision>756</cp:revision>
  <cp:lastPrinted>2013-05-16T21:54:49Z</cp:lastPrinted>
  <dcterms:created xsi:type="dcterms:W3CDTF">2013-01-12T23:09:22Z</dcterms:created>
  <dcterms:modified xsi:type="dcterms:W3CDTF">2013-05-17T21:04:53Z</dcterms:modified>
</cp:coreProperties>
</file>