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9" r:id="rId2"/>
    <p:sldId id="286" r:id="rId3"/>
    <p:sldId id="262" r:id="rId4"/>
    <p:sldId id="264" r:id="rId5"/>
    <p:sldId id="287" r:id="rId6"/>
    <p:sldId id="283" r:id="rId7"/>
    <p:sldId id="267" r:id="rId8"/>
    <p:sldId id="269" r:id="rId9"/>
    <p:sldId id="271" r:id="rId10"/>
    <p:sldId id="272" r:id="rId11"/>
    <p:sldId id="273" r:id="rId12"/>
    <p:sldId id="280" r:id="rId13"/>
    <p:sldId id="285" r:id="rId14"/>
    <p:sldId id="281" r:id="rId15"/>
    <p:sldId id="277" r:id="rId16"/>
    <p:sldId id="288" r:id="rId17"/>
    <p:sldId id="279" r:id="rId18"/>
    <p:sldId id="278" r:id="rId19"/>
    <p:sldId id="263" r:id="rId20"/>
    <p:sldId id="260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/>
  <p:clrMru>
    <a:srgbClr val="FF0080"/>
    <a:srgbClr val="DADADA"/>
    <a:srgbClr val="9EADD8"/>
    <a:srgbClr val="02275B"/>
    <a:srgbClr val="04254E"/>
    <a:srgbClr val="C8E7F3"/>
    <a:srgbClr val="94BD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6621" autoAdjust="0"/>
  </p:normalViewPr>
  <p:slideViewPr>
    <p:cSldViewPr snapToGrid="0" snapToObjects="1">
      <p:cViewPr varScale="1">
        <p:scale>
          <a:sx n="58" d="100"/>
          <a:sy n="58" d="100"/>
        </p:scale>
        <p:origin x="-183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notesMaster" Target="notesMasters/notesMaster1.xml"/><Relationship Id="rId23" Type="http://schemas.openxmlformats.org/officeDocument/2006/relationships/handoutMaster" Target="handoutMasters/handout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725DDB-4D63-4446-9F35-9095D336AE82}" type="datetimeFigureOut">
              <a:rPr lang="en-US" smtClean="0"/>
              <a:t>11/11/15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7587D4-55C4-D74E-A7E0-C8D1276C09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68328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52FEE4-9028-EB4A-AFAA-B1513BF2BD71}" type="datetimeFigureOut">
              <a:rPr lang="en-US" smtClean="0"/>
              <a:t>11/11/15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5F2F24-6D43-B143-BD76-E42627A0A7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33362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5F2F24-6D43-B143-BD76-E42627A0A7DE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04418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5F2F24-6D43-B143-BD76-E42627A0A7DE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10727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5F2F24-6D43-B143-BD76-E42627A0A7DE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278220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5F2F24-6D43-B143-BD76-E42627A0A7DE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518988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You've seen the "Essential Responsibilities" - what is your reaction in 3-5 words?</a:t>
            </a:r>
          </a:p>
          <a:p>
            <a:r>
              <a:rPr lang="en-US" smtClean="0"/>
              <a:t>https://www.polleverywhere.com/free_text_polls/55FVQSNfiIdaUbU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5F2F24-6D43-B143-BD76-E42627A0A7DE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657445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5F2F24-6D43-B143-BD76-E42627A0A7DE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646548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5F2F24-6D43-B143-BD76-E42627A0A7DE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657468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5F2F24-6D43-B143-BD76-E42627A0A7DE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657468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5F2F24-6D43-B143-BD76-E42627A0A7DE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143626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5F2F24-6D43-B143-BD76-E42627A0A7DE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718498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5F2F24-6D43-B143-BD76-E42627A0A7DE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08630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5F2F24-6D43-B143-BD76-E42627A0A7DE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04418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5F2F24-6D43-B143-BD76-E42627A0A7DE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5485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5F2F24-6D43-B143-BD76-E42627A0A7DE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87023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5F2F24-6D43-B143-BD76-E42627A0A7DE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4152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5F2F24-6D43-B143-BD76-E42627A0A7DE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4152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Think of your consortia's secondary-postsecondary partnerships like a hand of poker - what hand do you have?</a:t>
            </a:r>
          </a:p>
          <a:p>
            <a:r>
              <a:rPr lang="en-US" smtClean="0"/>
              <a:t>https://www.polleverywhere.com/multiple_choice_polls/ZfRs4Vl3G6VFfOr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5F2F24-6D43-B143-BD76-E42627A0A7DE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409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5F2F24-6D43-B143-BD76-E42627A0A7DE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7275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5F2F24-6D43-B143-BD76-E42627A0A7DE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23677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5F2F24-6D43-B143-BD76-E42627A0A7DE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15734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4500"/>
            <a:ext cx="8229600" cy="462915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35CF6-78E6-204E-AB98-C09B348E109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5679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1346200"/>
            <a:ext cx="9144000" cy="5511800"/>
          </a:xfrm>
          <a:prstGeom prst="rect">
            <a:avLst/>
          </a:prstGeom>
          <a:solidFill>
            <a:srgbClr val="DADAD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4089400"/>
            <a:ext cx="7443787" cy="1362075"/>
          </a:xfrm>
        </p:spPr>
        <p:txBody>
          <a:bodyPr anchor="t">
            <a:normAutofit/>
          </a:bodyPr>
          <a:lstStyle>
            <a:lvl1pPr algn="l">
              <a:defRPr sz="2000" b="0" cap="all">
                <a:solidFill>
                  <a:srgbClr val="02275B"/>
                </a:solidFill>
              </a:defRPr>
            </a:lvl1pPr>
          </a:lstStyle>
          <a:p>
            <a:r>
              <a:rPr lang="en-US" dirty="0" smtClean="0"/>
              <a:t>Clicks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589213"/>
            <a:ext cx="7443787" cy="1500187"/>
          </a:xfrm>
          <a:noFill/>
          <a:effectLst/>
        </p:spPr>
        <p:txBody>
          <a:bodyPr anchor="b">
            <a:normAutofit/>
          </a:bodyPr>
          <a:lstStyle>
            <a:lvl1pPr marL="0" indent="0">
              <a:buNone/>
              <a:defRPr sz="2800" b="1">
                <a:solidFill>
                  <a:srgbClr val="02275B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35CF6-78E6-204E-AB98-C09B348E109C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4" name="Picture 3" descr="JFF_NewLogo_Stacked_white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87713" y="247648"/>
            <a:ext cx="2325688" cy="652485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5994400" y="88900"/>
            <a:ext cx="2997200" cy="914400"/>
          </a:xfrm>
          <a:prstGeom prst="rect">
            <a:avLst/>
          </a:prstGeom>
          <a:solidFill>
            <a:srgbClr val="02275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64892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4500"/>
            <a:ext cx="4038600" cy="462915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4500"/>
            <a:ext cx="4038600" cy="462915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35CF6-78E6-204E-AB98-C09B348E109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55714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57200" y="1598613"/>
            <a:ext cx="4040188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 cap="none">
                <a:solidFill>
                  <a:srgbClr val="02275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38374"/>
            <a:ext cx="4040188" cy="41052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598613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rgbClr val="02275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238374"/>
            <a:ext cx="4041775" cy="41052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35CF6-78E6-204E-AB98-C09B348E109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90528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35CF6-78E6-204E-AB98-C09B348E109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68735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35CF6-78E6-204E-AB98-C09B348E109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77154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6057900"/>
            <a:ext cx="9144000" cy="800100"/>
          </a:xfrm>
          <a:prstGeom prst="rect">
            <a:avLst/>
          </a:prstGeom>
          <a:solidFill>
            <a:srgbClr val="DADAD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0" y="1320800"/>
            <a:ext cx="9144000" cy="47371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507999" y="4719692"/>
            <a:ext cx="8278272" cy="1362075"/>
          </a:xfrm>
        </p:spPr>
        <p:txBody>
          <a:bodyPr anchor="t">
            <a:normAutofit/>
          </a:bodyPr>
          <a:lstStyle>
            <a:lvl1pPr algn="l">
              <a:defRPr sz="2400" b="0" cap="none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Clicks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07999" y="3655916"/>
            <a:ext cx="8278272" cy="1068333"/>
          </a:xfrm>
          <a:noFill/>
          <a:effectLst/>
        </p:spPr>
        <p:txBody>
          <a:bodyPr anchor="t">
            <a:normAutofit/>
          </a:bodyPr>
          <a:lstStyle>
            <a:lvl1pPr marL="0" indent="0">
              <a:buNone/>
              <a:defRPr sz="2800" b="1" cap="all">
                <a:solidFill>
                  <a:srgbClr val="02275B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" name="TextBox 1"/>
          <p:cNvSpPr txBox="1"/>
          <p:nvPr userDrawn="1"/>
        </p:nvSpPr>
        <p:spPr>
          <a:xfrm>
            <a:off x="2176084" y="6358826"/>
            <a:ext cx="4495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solidFill>
                  <a:srgbClr val="02275B"/>
                </a:solidFill>
                <a:latin typeface="Arial"/>
                <a:cs typeface="Arial"/>
              </a:rPr>
              <a:t>PATHWAYS</a:t>
            </a:r>
            <a:r>
              <a:rPr lang="en-US" sz="1000" baseline="0" dirty="0" smtClean="0">
                <a:solidFill>
                  <a:srgbClr val="02275B"/>
                </a:solidFill>
                <a:latin typeface="Arial"/>
                <a:cs typeface="Arial"/>
              </a:rPr>
              <a:t> TO </a:t>
            </a:r>
            <a:r>
              <a:rPr lang="en-US" sz="1000" b="1" baseline="0" dirty="0" smtClean="0">
                <a:solidFill>
                  <a:srgbClr val="02275B"/>
                </a:solidFill>
                <a:latin typeface="Arial"/>
                <a:cs typeface="Arial"/>
              </a:rPr>
              <a:t>ECONOMIC</a:t>
            </a:r>
            <a:r>
              <a:rPr lang="en-US" sz="1000" baseline="0" dirty="0" smtClean="0">
                <a:solidFill>
                  <a:srgbClr val="02275B"/>
                </a:solidFill>
                <a:latin typeface="Arial"/>
                <a:cs typeface="Arial"/>
              </a:rPr>
              <a:t> OPPORTUNITY</a:t>
            </a:r>
            <a:endParaRPr lang="en-US" sz="1000" dirty="0">
              <a:solidFill>
                <a:srgbClr val="02275B"/>
              </a:solidFill>
              <a:latin typeface="Arial"/>
              <a:cs typeface="Arial"/>
            </a:endParaRPr>
          </a:p>
        </p:txBody>
      </p:sp>
      <p:pic>
        <p:nvPicPr>
          <p:cNvPr id="11" name="Picture 10" descr="JFF_NewLogo_Stacked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7284" y="1856450"/>
            <a:ext cx="3387027" cy="950250"/>
          </a:xfrm>
          <a:prstGeom prst="rect">
            <a:avLst/>
          </a:prstGeom>
        </p:spPr>
      </p:pic>
      <p:sp>
        <p:nvSpPr>
          <p:cNvPr id="3" name="Rectangle 2"/>
          <p:cNvSpPr/>
          <p:nvPr userDrawn="1"/>
        </p:nvSpPr>
        <p:spPr>
          <a:xfrm>
            <a:off x="5994400" y="88900"/>
            <a:ext cx="2997200" cy="914400"/>
          </a:xfrm>
          <a:prstGeom prst="rect">
            <a:avLst/>
          </a:prstGeom>
          <a:solidFill>
            <a:srgbClr val="02275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28279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535CF6-78E6-204E-AB98-C09B348E109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89081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0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ADAD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184150" y="1460500"/>
            <a:ext cx="8775700" cy="526097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0000" dist="23000" dir="5400000" rotWithShape="0">
              <a:srgbClr val="000000">
                <a:alpha val="1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0" y="0"/>
            <a:ext cx="9144000" cy="1143000"/>
          </a:xfrm>
          <a:prstGeom prst="rect">
            <a:avLst/>
          </a:prstGeom>
          <a:solidFill>
            <a:srgbClr val="02275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01800"/>
            <a:ext cx="8229600" cy="46418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436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535CF6-78E6-204E-AB98-C09B348E109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1" y="274638"/>
            <a:ext cx="5715000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0" y="1130300"/>
            <a:ext cx="9144000" cy="177800"/>
          </a:xfrm>
          <a:prstGeom prst="rect">
            <a:avLst/>
          </a:prstGeom>
          <a:solidFill>
            <a:srgbClr val="9EAD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10" descr="JFF_NewLogo_Stacked_white.eps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1111" y="247648"/>
            <a:ext cx="2325688" cy="652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65830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2000" b="1" kern="1200" cap="all">
          <a:solidFill>
            <a:schemeClr val="bg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ts val="600"/>
        </a:spcBef>
        <a:spcAft>
          <a:spcPts val="600"/>
        </a:spcAft>
        <a:buClr>
          <a:srgbClr val="04254E"/>
        </a:buClr>
        <a:buSzPct val="100000"/>
        <a:buFont typeface="Lucida Grande"/>
        <a:buChar char="&gt;"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800100" indent="-347663" algn="l" defTabSz="457200" rtl="0" eaLnBrk="1" latinLnBrk="0" hangingPunct="1">
        <a:spcBef>
          <a:spcPts val="600"/>
        </a:spcBef>
        <a:spcAft>
          <a:spcPts val="600"/>
        </a:spcAft>
        <a:buClr>
          <a:srgbClr val="04254E"/>
        </a:buClr>
        <a:buFont typeface="Arial"/>
        <a:buChar char="–"/>
        <a:defRPr sz="24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338138" algn="l" defTabSz="457200" rtl="0" eaLnBrk="1" latinLnBrk="0" hangingPunct="1">
        <a:spcBef>
          <a:spcPts val="600"/>
        </a:spcBef>
        <a:spcAft>
          <a:spcPts val="600"/>
        </a:spcAft>
        <a:buClr>
          <a:srgbClr val="04254E"/>
        </a:buClr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371600" indent="-341313" algn="l" defTabSz="457200" rtl="0" eaLnBrk="1" latinLnBrk="0" hangingPunct="1">
        <a:spcBef>
          <a:spcPts val="600"/>
        </a:spcBef>
        <a:spcAft>
          <a:spcPts val="600"/>
        </a:spcAft>
        <a:buClr>
          <a:srgbClr val="04254E"/>
        </a:buClr>
        <a:buFont typeface="Arial"/>
        <a:buChar char="–"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1663700" indent="-285750" algn="l" defTabSz="457200" rtl="0" eaLnBrk="1" latinLnBrk="0" hangingPunct="1">
        <a:spcBef>
          <a:spcPts val="600"/>
        </a:spcBef>
        <a:spcAft>
          <a:spcPts val="600"/>
        </a:spcAft>
        <a:buClr>
          <a:srgbClr val="04254E"/>
        </a:buClr>
        <a:buFont typeface="Arial"/>
        <a:buChar char="»"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6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Joel Vargas</a:t>
            </a:r>
            <a:br>
              <a:rPr lang="en-US" dirty="0" smtClean="0"/>
            </a:br>
            <a:r>
              <a:rPr lang="en-US" dirty="0" smtClean="0"/>
              <a:t>Jobs for the Future | November 10, 2015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CCPT Project Directors Summit welcome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48450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2015 CCPT PROJECT DIRECTOR’s SUMMIT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CCPT Initiative Assumptions &amp; Core Principles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3. Work-based educational and training opportunities aligned with industry sectors driving local and regional employment will enhance the employment prospects of low- and moderate-income individuals, and contribute to the stability and economic development of their communities.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89447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2015 CCPT PROJECT DIRECTOR’s SUMMIT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CCPT Initiative Assumptions &amp; Core Principles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4. Integrated academic and technical learning will best prepare students for both postsecondary education and careers in high-skill, high-wage, and high-growth sectors of the economy.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18186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2015 CCPT PROJECT DIRECTOR’s SUMMIT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US" sz="2800" b="1" dirty="0" smtClean="0"/>
          </a:p>
          <a:p>
            <a:pPr marL="0" indent="0" algn="ctr">
              <a:buNone/>
            </a:pPr>
            <a:endParaRPr lang="en-US" sz="2800" b="1" dirty="0"/>
          </a:p>
          <a:p>
            <a:pPr marL="0" indent="0" algn="ctr">
              <a:buNone/>
            </a:pPr>
            <a:r>
              <a:rPr lang="en-US" sz="2800" b="1" dirty="0" smtClean="0"/>
              <a:t>“Essential Responsibilities of Partners”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6595574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POLL EVERYWHERE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You’ve seen the “Essential Responsibilities” – what is your reaction in 3-5 words?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82304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2015 CCPT PROJECT DIRECTOR’s SUMMIT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“Essential Responsibilities of Partners”</a:t>
            </a:r>
          </a:p>
          <a:p>
            <a:endParaRPr lang="en-US" b="1" dirty="0"/>
          </a:p>
          <a:p>
            <a:r>
              <a:rPr lang="en-US" dirty="0" smtClean="0"/>
              <a:t>Do these ‘responsibilities’ seem right for secondary-postsecondary partnership work?</a:t>
            </a:r>
          </a:p>
          <a:p>
            <a:pPr lvl="1"/>
            <a:r>
              <a:rPr lang="en-US" dirty="0" smtClean="0"/>
              <a:t>What would you add if anything?</a:t>
            </a:r>
          </a:p>
          <a:p>
            <a:pPr lvl="1"/>
            <a:r>
              <a:rPr lang="en-US" dirty="0" smtClean="0"/>
              <a:t>Which of these is the hardest to operationalize and why?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52100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2015 CCPT PROJECT DIRECTOR’s SUMMIT</a:t>
            </a:r>
          </a:p>
        </p:txBody>
      </p:sp>
      <p:sp>
        <p:nvSpPr>
          <p:cNvPr id="6" name="Content Placeholder 4"/>
          <p:cNvSpPr>
            <a:spLocks noGrp="1"/>
          </p:cNvSpPr>
          <p:nvPr>
            <p:ph idx="1"/>
          </p:nvPr>
        </p:nvSpPr>
        <p:spPr>
          <a:xfrm>
            <a:off x="457200" y="1728768"/>
            <a:ext cx="8229600" cy="5024643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Elements of Secondary-Postsecondary Partnership Work</a:t>
            </a:r>
          </a:p>
          <a:p>
            <a:pPr lvl="1"/>
            <a:r>
              <a:rPr lang="en-US" dirty="0" smtClean="0"/>
              <a:t>Course articulation</a:t>
            </a:r>
          </a:p>
          <a:p>
            <a:pPr lvl="1"/>
            <a:r>
              <a:rPr lang="en-US" dirty="0" smtClean="0"/>
              <a:t>Registration</a:t>
            </a:r>
          </a:p>
          <a:p>
            <a:pPr lvl="1"/>
            <a:r>
              <a:rPr lang="en-US" dirty="0" smtClean="0"/>
              <a:t>Curricular pathways</a:t>
            </a:r>
          </a:p>
          <a:p>
            <a:pPr lvl="1"/>
            <a:r>
              <a:rPr lang="en-US" dirty="0" smtClean="0"/>
              <a:t>Dual enrollment</a:t>
            </a:r>
          </a:p>
          <a:p>
            <a:pPr lvl="1"/>
            <a:r>
              <a:rPr lang="en-US" dirty="0" smtClean="0"/>
              <a:t>Assessment and placement</a:t>
            </a:r>
          </a:p>
          <a:p>
            <a:pPr lvl="1"/>
            <a:r>
              <a:rPr lang="en-US" dirty="0" smtClean="0"/>
              <a:t>First-year experience</a:t>
            </a:r>
          </a:p>
          <a:p>
            <a:pPr lvl="1"/>
            <a:r>
              <a:rPr lang="en-US" dirty="0" smtClean="0"/>
              <a:t>Student supports</a:t>
            </a:r>
          </a:p>
          <a:p>
            <a:pPr lvl="1"/>
            <a:r>
              <a:rPr lang="en-US" dirty="0" smtClean="0"/>
              <a:t>Partnership infrastructure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63612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2015 CCPT PROJECT DIRECTOR’s SUMMIT</a:t>
            </a:r>
          </a:p>
        </p:txBody>
      </p:sp>
      <p:sp>
        <p:nvSpPr>
          <p:cNvPr id="6" name="Content Placeholder 4"/>
          <p:cNvSpPr>
            <a:spLocks noGrp="1"/>
          </p:cNvSpPr>
          <p:nvPr>
            <p:ph idx="1"/>
          </p:nvPr>
        </p:nvSpPr>
        <p:spPr>
          <a:xfrm>
            <a:off x="457200" y="1728768"/>
            <a:ext cx="8229600" cy="5024643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Elements of Secondary-Postsecondary Partnership Work</a:t>
            </a:r>
          </a:p>
          <a:p>
            <a:pPr lvl="1"/>
            <a:r>
              <a:rPr lang="en-US" dirty="0" smtClean="0"/>
              <a:t>Course articulation</a:t>
            </a:r>
          </a:p>
          <a:p>
            <a:pPr lvl="1"/>
            <a:r>
              <a:rPr lang="en-US" dirty="0" smtClean="0"/>
              <a:t>Registration</a:t>
            </a:r>
          </a:p>
          <a:p>
            <a:pPr lvl="1"/>
            <a:r>
              <a:rPr lang="en-US" dirty="0" smtClean="0"/>
              <a:t>Curricular pathways</a:t>
            </a:r>
          </a:p>
          <a:p>
            <a:pPr lvl="1"/>
            <a:r>
              <a:rPr lang="en-US" dirty="0" smtClean="0"/>
              <a:t>Dual enrollment</a:t>
            </a:r>
          </a:p>
          <a:p>
            <a:pPr lvl="1"/>
            <a:r>
              <a:rPr lang="en-US" dirty="0" smtClean="0"/>
              <a:t>Assessment and placement</a:t>
            </a:r>
          </a:p>
          <a:p>
            <a:pPr lvl="1"/>
            <a:r>
              <a:rPr lang="en-US" dirty="0" smtClean="0"/>
              <a:t>First-year experience</a:t>
            </a:r>
          </a:p>
          <a:p>
            <a:pPr lvl="1"/>
            <a:r>
              <a:rPr lang="en-US" dirty="0" smtClean="0"/>
              <a:t>Student supports</a:t>
            </a:r>
          </a:p>
          <a:p>
            <a:pPr lvl="1"/>
            <a:r>
              <a:rPr lang="en-US" dirty="0" smtClean="0"/>
              <a:t>Partnership infrastructure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41423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2015 CCPT PROJECT DIRECTOR’s SUMMIT</a:t>
            </a:r>
          </a:p>
        </p:txBody>
      </p:sp>
      <p:sp>
        <p:nvSpPr>
          <p:cNvPr id="6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Organizing Secondary-Postsecondary Partnership Work:</a:t>
            </a:r>
          </a:p>
          <a:p>
            <a:pPr lvl="1"/>
            <a:r>
              <a:rPr lang="en-US" dirty="0" smtClean="0"/>
              <a:t>Curricular/Programmatic</a:t>
            </a:r>
          </a:p>
          <a:p>
            <a:pPr lvl="1"/>
            <a:r>
              <a:rPr lang="en-US" dirty="0" smtClean="0"/>
              <a:t>Financial</a:t>
            </a:r>
          </a:p>
          <a:p>
            <a:pPr lvl="1"/>
            <a:r>
              <a:rPr lang="en-US" dirty="0" smtClean="0"/>
              <a:t>Leadership</a:t>
            </a:r>
          </a:p>
          <a:p>
            <a:pPr lvl="1"/>
            <a:r>
              <a:rPr lang="en-US" dirty="0" smtClean="0"/>
              <a:t>Advocacy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13411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2015 CCPT PROJECT DIRECTOR’s SUMMIT</a:t>
            </a:r>
          </a:p>
        </p:txBody>
      </p:sp>
      <p:sp>
        <p:nvSpPr>
          <p:cNvPr id="6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Activity</a:t>
            </a:r>
          </a:p>
          <a:p>
            <a:endParaRPr lang="en-US" dirty="0"/>
          </a:p>
          <a:p>
            <a:r>
              <a:rPr lang="en-US" dirty="0" smtClean="0"/>
              <a:t>As a table, pick 2 elements of this work and discuss the support needed in each dimension for planning and operationalizing the work.</a:t>
            </a:r>
          </a:p>
          <a:p>
            <a:r>
              <a:rPr lang="en-US" dirty="0" smtClean="0"/>
              <a:t>Use post-its to write up table notes, and post them in your area of the room.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67524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2015 CCPT PROJECT DIRECTOR’s SUMMIT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2800" b="1" dirty="0" smtClean="0"/>
          </a:p>
          <a:p>
            <a:pPr marL="0" indent="0">
              <a:buNone/>
            </a:pPr>
            <a:endParaRPr lang="en-US" sz="2800" b="1" dirty="0"/>
          </a:p>
          <a:p>
            <a:pPr marL="0" indent="0" algn="ctr">
              <a:buNone/>
            </a:pPr>
            <a:r>
              <a:rPr lang="en-US" sz="2800" b="1" dirty="0" smtClean="0"/>
              <a:t>Hooks, Opportunities, and Wrap-Up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376007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Joel Vargas, Valerie Lundy-Wagner</a:t>
            </a:r>
            <a:br>
              <a:rPr lang="en-US" dirty="0" smtClean="0"/>
            </a:br>
            <a:r>
              <a:rPr lang="en-US" dirty="0" smtClean="0"/>
              <a:t>Jobs for the Future | November 10, 2015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Secondary-postsecondary Partnerships welcome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46800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365500" y="5994400"/>
            <a:ext cx="3314700" cy="660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730500" y="1626657"/>
            <a:ext cx="4406900" cy="1538733"/>
          </a:xfrm>
          <a:prstGeom prst="rect">
            <a:avLst/>
          </a:prstGeom>
        </p:spPr>
        <p:txBody>
          <a:bodyPr vert="horz" anchor="t">
            <a:normAutofit fontScale="925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1600" b="1" kern="1200">
                <a:solidFill>
                  <a:schemeClr val="bg1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US" sz="2400" cap="all" dirty="0" smtClean="0">
                <a:solidFill>
                  <a:schemeClr val="tx2"/>
                </a:solidFill>
              </a:rPr>
              <a:t>Joel vargas </a:t>
            </a:r>
          </a:p>
          <a:p>
            <a:r>
              <a:rPr lang="en-US" sz="2400" b="0" dirty="0" smtClean="0">
                <a:solidFill>
                  <a:schemeClr val="tx2"/>
                </a:solidFill>
              </a:rPr>
              <a:t>jvargas@</a:t>
            </a:r>
            <a:r>
              <a:rPr lang="en-US" sz="2400" b="0" dirty="0">
                <a:solidFill>
                  <a:schemeClr val="tx2"/>
                </a:solidFill>
              </a:rPr>
              <a:t>jff.org</a:t>
            </a:r>
            <a:endParaRPr lang="en-US" sz="2400" cap="all" dirty="0" smtClean="0">
              <a:solidFill>
                <a:schemeClr val="tx2"/>
              </a:solidFill>
            </a:endParaRPr>
          </a:p>
          <a:p>
            <a:endParaRPr lang="en-US" sz="2400" cap="all" dirty="0" smtClean="0">
              <a:solidFill>
                <a:schemeClr val="tx2"/>
              </a:solidFill>
            </a:endParaRPr>
          </a:p>
          <a:p>
            <a:r>
              <a:rPr lang="en-US" sz="2400" cap="all" dirty="0" smtClean="0">
                <a:solidFill>
                  <a:schemeClr val="tx2"/>
                </a:solidFill>
              </a:rPr>
              <a:t>Valerie Lundy-wagner</a:t>
            </a:r>
            <a:r>
              <a:rPr lang="en-US" sz="2000" cap="all" dirty="0" smtClean="0">
                <a:solidFill>
                  <a:schemeClr val="tx2"/>
                </a:solidFill>
              </a:rPr>
              <a:t/>
            </a:r>
            <a:br>
              <a:rPr lang="en-US" sz="2000" cap="all" dirty="0" smtClean="0">
                <a:solidFill>
                  <a:schemeClr val="tx2"/>
                </a:solidFill>
              </a:rPr>
            </a:br>
            <a:r>
              <a:rPr lang="en-US" sz="2000" b="0" dirty="0" smtClean="0">
                <a:solidFill>
                  <a:schemeClr val="tx2"/>
                </a:solidFill>
              </a:rPr>
              <a:t>vlundywagner@jff.org</a:t>
            </a:r>
            <a:endParaRPr lang="en-US" sz="2000" b="0" dirty="0">
              <a:solidFill>
                <a:schemeClr val="tx2"/>
              </a:solidFill>
            </a:endParaRPr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2730499" y="4438565"/>
            <a:ext cx="6210301" cy="20574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231775" indent="-231775" algn="l" defTabSz="457200" rtl="0" eaLnBrk="1" latinLnBrk="0" hangingPunct="1">
              <a:spcBef>
                <a:spcPts val="300"/>
              </a:spcBef>
              <a:spcAft>
                <a:spcPts val="300"/>
              </a:spcAft>
              <a:buFont typeface="Arial"/>
              <a:buChar char="•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574675" indent="-236538" algn="l" defTabSz="457200" rtl="0" eaLnBrk="1" latinLnBrk="0" hangingPunct="1">
              <a:spcBef>
                <a:spcPts val="300"/>
              </a:spcBef>
              <a:spcAft>
                <a:spcPts val="300"/>
              </a:spcAft>
              <a:buFont typeface="Arial"/>
              <a:buChar char="–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919163" indent="-228600" algn="l" defTabSz="457200" rtl="0" eaLnBrk="1" latinLnBrk="0" hangingPunct="1">
              <a:spcBef>
                <a:spcPts val="300"/>
              </a:spcBef>
              <a:spcAft>
                <a:spcPts val="300"/>
              </a:spcAft>
              <a:buFont typeface="Arial"/>
              <a:buChar char="•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258888" indent="-228600" algn="l" defTabSz="457200" rtl="0" eaLnBrk="1" latinLnBrk="0" hangingPunct="1">
              <a:spcBef>
                <a:spcPts val="300"/>
              </a:spcBef>
              <a:spcAft>
                <a:spcPts val="300"/>
              </a:spcAft>
              <a:buFont typeface="Arial"/>
              <a:buChar char="–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1543050" indent="-228600" algn="l" defTabSz="457200" rtl="0" eaLnBrk="1" latinLnBrk="0" hangingPunct="1">
              <a:spcBef>
                <a:spcPts val="300"/>
              </a:spcBef>
              <a:spcAft>
                <a:spcPts val="300"/>
              </a:spcAft>
              <a:buFont typeface="Arial"/>
              <a:buChar char="»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880"/>
              </a:lnSpc>
              <a:buNone/>
            </a:pPr>
            <a:r>
              <a:rPr lang="en-US" sz="1400" dirty="0" smtClean="0">
                <a:solidFill>
                  <a:schemeClr val="tx2"/>
                </a:solidFill>
                <a:latin typeface="Arial Bold"/>
                <a:cs typeface="Arial Bold"/>
              </a:rPr>
              <a:t>TEL  617.728.4446   FAX  617.728.4857   info@jff.org</a:t>
            </a:r>
          </a:p>
          <a:p>
            <a:pPr marL="0" indent="0">
              <a:lnSpc>
                <a:spcPts val="1880"/>
              </a:lnSpc>
              <a:buNone/>
            </a:pPr>
            <a:r>
              <a:rPr lang="en-US" sz="1400" dirty="0" smtClean="0">
                <a:solidFill>
                  <a:schemeClr val="tx2"/>
                </a:solidFill>
                <a:latin typeface="Arial Bold"/>
                <a:cs typeface="Arial Bold"/>
              </a:rPr>
              <a:t>88 Broad Street, 8</a:t>
            </a:r>
            <a:r>
              <a:rPr lang="en-US" sz="1400" baseline="30000" dirty="0" smtClean="0">
                <a:solidFill>
                  <a:schemeClr val="tx2"/>
                </a:solidFill>
                <a:latin typeface="Arial Bold"/>
                <a:cs typeface="Arial Bold"/>
              </a:rPr>
              <a:t>th</a:t>
            </a:r>
            <a:r>
              <a:rPr lang="en-US" sz="1400" dirty="0" smtClean="0">
                <a:solidFill>
                  <a:schemeClr val="tx2"/>
                </a:solidFill>
                <a:latin typeface="Arial Bold"/>
                <a:cs typeface="Arial Bold"/>
              </a:rPr>
              <a:t> Floor, Boston, MA 02110</a:t>
            </a:r>
            <a:r>
              <a:rPr lang="en-US" sz="1100" dirty="0" smtClean="0">
                <a:solidFill>
                  <a:schemeClr val="tx2"/>
                </a:solidFill>
                <a:latin typeface="Arial Bold"/>
                <a:cs typeface="Arial Bold"/>
              </a:rPr>
              <a:t> (HQ)</a:t>
            </a:r>
          </a:p>
          <a:p>
            <a:pPr marL="0" indent="0">
              <a:lnSpc>
                <a:spcPts val="1880"/>
              </a:lnSpc>
              <a:buNone/>
            </a:pPr>
            <a:r>
              <a:rPr lang="ro-RO" sz="1400" dirty="0" smtClean="0">
                <a:solidFill>
                  <a:schemeClr val="tx2"/>
                </a:solidFill>
                <a:latin typeface="Arial Bold"/>
                <a:cs typeface="Arial Bold"/>
              </a:rPr>
              <a:t>122 C Street, NW, Suite 650, Washington, DC 20001</a:t>
            </a:r>
          </a:p>
          <a:p>
            <a:pPr marL="0" indent="0">
              <a:lnSpc>
                <a:spcPts val="1880"/>
              </a:lnSpc>
              <a:buNone/>
            </a:pPr>
            <a:r>
              <a:rPr lang="en-US" sz="1400" dirty="0">
                <a:solidFill>
                  <a:schemeClr val="tx2"/>
                </a:solidFill>
                <a:latin typeface="Arial Bold"/>
                <a:cs typeface="Arial Bold"/>
              </a:rPr>
              <a:t>505 14th Street, Suite </a:t>
            </a:r>
            <a:r>
              <a:rPr lang="en-US" sz="1400" dirty="0" smtClean="0">
                <a:solidFill>
                  <a:schemeClr val="tx2"/>
                </a:solidFill>
                <a:latin typeface="Arial Bold"/>
                <a:cs typeface="Arial Bold"/>
              </a:rPr>
              <a:t>900, Oakland</a:t>
            </a:r>
            <a:r>
              <a:rPr lang="en-US" sz="1400" dirty="0">
                <a:solidFill>
                  <a:schemeClr val="tx2"/>
                </a:solidFill>
                <a:latin typeface="Arial Bold"/>
                <a:cs typeface="Arial Bold"/>
              </a:rPr>
              <a:t>, CA </a:t>
            </a:r>
            <a:r>
              <a:rPr lang="en-US" sz="1400" dirty="0" smtClean="0">
                <a:solidFill>
                  <a:schemeClr val="tx2"/>
                </a:solidFill>
                <a:latin typeface="Arial Bold"/>
                <a:cs typeface="Arial Bold"/>
              </a:rPr>
              <a:t>94612</a:t>
            </a:r>
          </a:p>
          <a:p>
            <a:pPr marL="0" indent="0">
              <a:lnSpc>
                <a:spcPts val="1880"/>
              </a:lnSpc>
              <a:buNone/>
            </a:pPr>
            <a:r>
              <a:rPr lang="en-US" sz="1400" b="1" cap="all" dirty="0" smtClean="0">
                <a:solidFill>
                  <a:schemeClr val="tx2"/>
                </a:solidFill>
              </a:rPr>
              <a:t>WWW.JFF.ORG</a:t>
            </a:r>
            <a:endParaRPr lang="en-US" sz="1400" b="1" cap="all" dirty="0">
              <a:solidFill>
                <a:schemeClr val="tx2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0899" y="3752765"/>
            <a:ext cx="3733800" cy="51443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994400" y="88900"/>
            <a:ext cx="2997200" cy="914400"/>
          </a:xfrm>
          <a:prstGeom prst="rect">
            <a:avLst/>
          </a:prstGeom>
          <a:solidFill>
            <a:srgbClr val="02275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8554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2015 CCPT PROJECT DIRECTOR’s SUMMIT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Overview</a:t>
            </a:r>
          </a:p>
          <a:p>
            <a:pPr lvl="1"/>
            <a:r>
              <a:rPr lang="en-US" dirty="0" smtClean="0"/>
              <a:t>Technology Moment</a:t>
            </a:r>
          </a:p>
          <a:p>
            <a:pPr lvl="1"/>
            <a:r>
              <a:rPr lang="en-US" dirty="0" smtClean="0"/>
              <a:t>Partnership for Transitions</a:t>
            </a:r>
          </a:p>
          <a:p>
            <a:pPr lvl="1"/>
            <a:r>
              <a:rPr lang="en-US" dirty="0" smtClean="0"/>
              <a:t>CCPT Initiative Assumptions &amp; Core Principles</a:t>
            </a:r>
          </a:p>
          <a:p>
            <a:pPr lvl="1"/>
            <a:r>
              <a:rPr lang="en-US" dirty="0" smtClean="0"/>
              <a:t>Considerations &amp; Lenses for Partnership Work</a:t>
            </a:r>
          </a:p>
          <a:p>
            <a:pPr lvl="1"/>
            <a:r>
              <a:rPr lang="en-US" dirty="0" smtClean="0"/>
              <a:t>“Essential Responsibilities” of Partners</a:t>
            </a:r>
          </a:p>
          <a:p>
            <a:pPr lvl="1"/>
            <a:r>
              <a:rPr lang="en-US" dirty="0" smtClean="0"/>
              <a:t>Hooks, Opportunities &amp; Wrap-up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59265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FIRST, A MOMENT FOR TECHNOLOGY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35CF6-78E6-204E-AB98-C09B348E109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sz="half" idx="1"/>
          </p:nvPr>
        </p:nvSpPr>
        <p:spPr>
          <a:xfrm>
            <a:off x="457199" y="1459571"/>
            <a:ext cx="8119036" cy="5024900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20000"/>
              </a:lnSpc>
              <a:spcAft>
                <a:spcPts val="900"/>
              </a:spcAft>
              <a:buNone/>
            </a:pPr>
            <a:endParaRPr lang="en-US" sz="2800" dirty="0" smtClean="0"/>
          </a:p>
          <a:p>
            <a:pPr marL="0" indent="0" algn="ctr">
              <a:lnSpc>
                <a:spcPct val="120000"/>
              </a:lnSpc>
              <a:spcAft>
                <a:spcPts val="900"/>
              </a:spcAft>
              <a:buNone/>
            </a:pPr>
            <a:r>
              <a:rPr lang="en-US" sz="2800" dirty="0" smtClean="0"/>
              <a:t>Network: sheraton-meeting</a:t>
            </a:r>
          </a:p>
          <a:p>
            <a:pPr marL="0" indent="0" algn="ctr">
              <a:lnSpc>
                <a:spcPct val="120000"/>
              </a:lnSpc>
              <a:spcAft>
                <a:spcPts val="900"/>
              </a:spcAft>
              <a:buNone/>
            </a:pPr>
            <a:endParaRPr lang="en-US" sz="2800" dirty="0"/>
          </a:p>
          <a:p>
            <a:pPr marL="0" indent="0" algn="ctr">
              <a:lnSpc>
                <a:spcPct val="120000"/>
              </a:lnSpc>
              <a:spcAft>
                <a:spcPts val="900"/>
              </a:spcAft>
              <a:buNone/>
            </a:pPr>
            <a:r>
              <a:rPr lang="en-US" sz="2800" dirty="0" smtClean="0"/>
              <a:t>Internet Access Code: ccpt0001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02310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FIRST, A MOMENT FOR TECHNOLOGY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35CF6-78E6-204E-AB98-C09B348E109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5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sz="half" idx="1"/>
          </p:nvPr>
        </p:nvSpPr>
        <p:spPr>
          <a:xfrm>
            <a:off x="457199" y="1459571"/>
            <a:ext cx="4906683" cy="1100737"/>
          </a:xfrm>
        </p:spPr>
        <p:txBody>
          <a:bodyPr>
            <a:normAutofit/>
          </a:bodyPr>
          <a:lstStyle/>
          <a:p>
            <a:pPr marL="457200" indent="-457200">
              <a:lnSpc>
                <a:spcPct val="120000"/>
              </a:lnSpc>
              <a:spcAft>
                <a:spcPts val="900"/>
              </a:spcAft>
              <a:buFont typeface="+mj-lt"/>
              <a:buAutoNum type="arabicPeriod"/>
            </a:pPr>
            <a:r>
              <a:rPr lang="en-US" sz="2400" dirty="0" smtClean="0"/>
              <a:t>Take out your smart phone or computer: pollev.com</a:t>
            </a:r>
            <a:r>
              <a:rPr lang="en-US" dirty="0" smtClean="0"/>
              <a:t>/jffevents</a:t>
            </a:r>
          </a:p>
          <a:p>
            <a:endParaRPr lang="en-US" dirty="0"/>
          </a:p>
        </p:txBody>
      </p:sp>
      <p:pic>
        <p:nvPicPr>
          <p:cNvPr id="3" name="Picture 2" descr="image-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8117" y="1501123"/>
            <a:ext cx="2584614" cy="4587690"/>
          </a:xfrm>
          <a:prstGeom prst="rect">
            <a:avLst/>
          </a:prstGeom>
        </p:spPr>
      </p:pic>
      <p:sp>
        <p:nvSpPr>
          <p:cNvPr id="8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12390"/>
            <a:ext cx="4270022" cy="1093364"/>
          </a:xfrm>
        </p:spPr>
        <p:txBody>
          <a:bodyPr>
            <a:normAutofit/>
          </a:bodyPr>
          <a:lstStyle/>
          <a:p>
            <a:pPr marL="457200" indent="-457200">
              <a:lnSpc>
                <a:spcPct val="120000"/>
              </a:lnSpc>
              <a:spcAft>
                <a:spcPts val="900"/>
              </a:spcAft>
              <a:buFont typeface="+mj-lt"/>
              <a:buAutoNum type="arabicPeriod" startAt="2"/>
            </a:pPr>
            <a:r>
              <a:rPr lang="en-US" sz="2400" dirty="0" smtClean="0"/>
              <a:t>Text “JFFEVENTS” to 37607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"/>
          </p:nvPr>
        </p:nvSpPr>
        <p:spPr>
          <a:xfrm>
            <a:off x="457200" y="4311233"/>
            <a:ext cx="4270022" cy="1093132"/>
          </a:xfrm>
        </p:spPr>
        <p:txBody>
          <a:bodyPr>
            <a:normAutofit/>
          </a:bodyPr>
          <a:lstStyle/>
          <a:p>
            <a:pPr marL="457200" indent="-457200">
              <a:lnSpc>
                <a:spcPct val="120000"/>
              </a:lnSpc>
              <a:spcAft>
                <a:spcPts val="900"/>
              </a:spcAft>
              <a:buFont typeface="+mj-lt"/>
              <a:buAutoNum type="arabicPeriod" startAt="4"/>
            </a:pPr>
            <a:r>
              <a:rPr lang="en-US" sz="2400" dirty="0" smtClean="0"/>
              <a:t>Reply with “LEAVE” at the end of our institute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457200" y="3313771"/>
            <a:ext cx="4270022" cy="1085047"/>
          </a:xfrm>
        </p:spPr>
        <p:txBody>
          <a:bodyPr>
            <a:normAutofit/>
          </a:bodyPr>
          <a:lstStyle/>
          <a:p>
            <a:pPr marL="457200" indent="-457200">
              <a:lnSpc>
                <a:spcPct val="120000"/>
              </a:lnSpc>
              <a:spcAft>
                <a:spcPts val="900"/>
              </a:spcAft>
              <a:buFont typeface="+mj-lt"/>
              <a:buAutoNum type="arabicPeriod" startAt="3"/>
            </a:pPr>
            <a:r>
              <a:rPr lang="en-US" sz="2400" dirty="0" smtClean="0"/>
              <a:t>You’re ready to use poll everywhere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6" name="Picture 5" descr="image-3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8117" y="1501123"/>
            <a:ext cx="2584614" cy="4587690"/>
          </a:xfrm>
          <a:prstGeom prst="rect">
            <a:avLst/>
          </a:prstGeom>
        </p:spPr>
      </p:pic>
      <p:pic>
        <p:nvPicPr>
          <p:cNvPr id="11" name="Picture 10" descr="image-4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8117" y="1501123"/>
            <a:ext cx="2584614" cy="4587689"/>
          </a:xfrm>
          <a:prstGeom prst="rect">
            <a:avLst/>
          </a:prstGeom>
        </p:spPr>
      </p:pic>
      <p:sp>
        <p:nvSpPr>
          <p:cNvPr id="12" name="Content Placeholder 2"/>
          <p:cNvSpPr>
            <a:spLocks noGrp="1"/>
          </p:cNvSpPr>
          <p:nvPr>
            <p:ph sz="half" idx="1"/>
          </p:nvPr>
        </p:nvSpPr>
        <p:spPr>
          <a:xfrm>
            <a:off x="484093" y="5318131"/>
            <a:ext cx="4270022" cy="1093132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20000"/>
              </a:lnSpc>
              <a:spcAft>
                <a:spcPts val="900"/>
              </a:spcAft>
              <a:buNone/>
            </a:pPr>
            <a:r>
              <a:rPr lang="en-US" sz="1700" b="1" i="1" dirty="0" smtClean="0">
                <a:solidFill>
                  <a:schemeClr val="tx2">
                    <a:lumMod val="75000"/>
                  </a:schemeClr>
                </a:solidFill>
              </a:rPr>
              <a:t>Note: Please register only one device (phone, tablet, computer) on the wifi! 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72388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 build="p"/>
      <p:bldP spid="10" grpId="0" build="p"/>
      <p:bldP spid="12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POLL EVERYWHERE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Think of your consortia’s secondary-postsecondary partnerships like a hand of poker – what hand do you have?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1 – No pairs</a:t>
            </a:r>
          </a:p>
          <a:p>
            <a:pPr marL="0" indent="0">
              <a:buNone/>
            </a:pPr>
            <a:r>
              <a:rPr lang="en-US" dirty="0" smtClean="0"/>
              <a:t>2 – One pair</a:t>
            </a:r>
          </a:p>
          <a:p>
            <a:pPr marL="0" indent="0">
              <a:buNone/>
            </a:pPr>
            <a:r>
              <a:rPr lang="en-US" dirty="0" smtClean="0"/>
              <a:t>3 – Two pairs</a:t>
            </a:r>
          </a:p>
          <a:p>
            <a:pPr marL="0" indent="0">
              <a:buNone/>
            </a:pPr>
            <a:r>
              <a:rPr lang="en-US" dirty="0" smtClean="0"/>
              <a:t>4 – Full house</a:t>
            </a:r>
          </a:p>
          <a:p>
            <a:pPr marL="0" indent="0">
              <a:buNone/>
            </a:pPr>
            <a:r>
              <a:rPr lang="en-US" dirty="0" smtClean="0"/>
              <a:t>5 – A royal flush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6546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2015 CCPT PROJECT DIRECTOR’s SUMMIT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endParaRPr lang="en-US" b="1" dirty="0"/>
          </a:p>
          <a:p>
            <a:pPr marL="0" indent="0" algn="ctr">
              <a:buNone/>
            </a:pPr>
            <a:r>
              <a:rPr lang="en-US" sz="2800" b="1" dirty="0" smtClean="0"/>
              <a:t>Partnership for Transitions: </a:t>
            </a:r>
          </a:p>
          <a:p>
            <a:pPr marL="0" indent="0" algn="ctr">
              <a:buNone/>
            </a:pPr>
            <a:r>
              <a:rPr lang="en-US" sz="2800" b="1" dirty="0" smtClean="0"/>
              <a:t>Why Now?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603815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2015 CCPT PROJECT DIRECTOR’s SUMMIT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CCPT Initiative Assumptions &amp; Core Principles</a:t>
            </a:r>
          </a:p>
          <a:p>
            <a:endParaRPr lang="en-US" b="1" dirty="0"/>
          </a:p>
          <a:p>
            <a:pPr marL="0" indent="0">
              <a:buNone/>
            </a:pPr>
            <a:r>
              <a:rPr lang="en-US" dirty="0" smtClean="0"/>
              <a:t>1. Student </a:t>
            </a:r>
            <a:r>
              <a:rPr lang="en-US" dirty="0"/>
              <a:t>participating in career pathways programs are more fully prepared for career and college.</a:t>
            </a:r>
          </a:p>
          <a:p>
            <a:pPr marL="0" indent="0">
              <a:buNone/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673402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2015 CCPT PROJECT DIRECTOR’s SUMMIT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CCPT Initiative Assumptions &amp; Core Principles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2. Collaborative regional or county-wide networks are more likely to build innovative and quality career pathways programs to employment or postsecondary education than programs designed by a single institution.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1776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23144</TotalTime>
  <Words>693</Words>
  <Application>Microsoft Macintosh PowerPoint</Application>
  <PresentationFormat>On-screen Show (4:3)</PresentationFormat>
  <Paragraphs>136</Paragraphs>
  <Slides>20</Slides>
  <Notes>20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Joel Vargas Jobs for the Future | November 10, 2015</vt:lpstr>
      <vt:lpstr>Joel Vargas, Valerie Lundy-Wagner Jobs for the Future | November 10, 2015</vt:lpstr>
      <vt:lpstr>2015 CCPT PROJECT DIRECTOR’s SUMMIT</vt:lpstr>
      <vt:lpstr>FIRST, A MOMENT FOR TECHNOLOGY</vt:lpstr>
      <vt:lpstr>FIRST, A MOMENT FOR TECHNOLOGY</vt:lpstr>
      <vt:lpstr>POLL EVERYWHERE</vt:lpstr>
      <vt:lpstr>2015 CCPT PROJECT DIRECTOR’s SUMMIT</vt:lpstr>
      <vt:lpstr>2015 CCPT PROJECT DIRECTOR’s SUMMIT</vt:lpstr>
      <vt:lpstr>2015 CCPT PROJECT DIRECTOR’s SUMMIT</vt:lpstr>
      <vt:lpstr>2015 CCPT PROJECT DIRECTOR’s SUMMIT</vt:lpstr>
      <vt:lpstr>2015 CCPT PROJECT DIRECTOR’s SUMMIT</vt:lpstr>
      <vt:lpstr>2015 CCPT PROJECT DIRECTOR’s SUMMIT</vt:lpstr>
      <vt:lpstr>POLL EVERYWHERE</vt:lpstr>
      <vt:lpstr>2015 CCPT PROJECT DIRECTOR’s SUMMIT</vt:lpstr>
      <vt:lpstr>2015 CCPT PROJECT DIRECTOR’s SUMMIT</vt:lpstr>
      <vt:lpstr>2015 CCPT PROJECT DIRECTOR’s SUMMIT</vt:lpstr>
      <vt:lpstr>2015 CCPT PROJECT DIRECTOR’s SUMMIT</vt:lpstr>
      <vt:lpstr>2015 CCPT PROJECT DIRECTOR’s SUMMIT</vt:lpstr>
      <vt:lpstr>2015 CCPT PROJECT DIRECTOR’s SUMMIT</vt:lpstr>
      <vt:lpstr>PowerPoint Presentation</vt:lpstr>
    </vt:vector>
  </TitlesOfParts>
  <Company>JFF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JFF</dc:creator>
  <cp:lastModifiedBy>Valerie Lundy-Wagner</cp:lastModifiedBy>
  <cp:revision>365</cp:revision>
  <cp:lastPrinted>2015-11-10T05:48:46Z</cp:lastPrinted>
  <dcterms:created xsi:type="dcterms:W3CDTF">2012-12-12T14:53:33Z</dcterms:created>
  <dcterms:modified xsi:type="dcterms:W3CDTF">2015-11-11T23:05:39Z</dcterms:modified>
</cp:coreProperties>
</file>