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4"/>
  </p:notesMasterIdLst>
  <p:handoutMasterIdLst>
    <p:handoutMasterId r:id="rId45"/>
  </p:handoutMasterIdLst>
  <p:sldIdLst>
    <p:sldId id="332" r:id="rId2"/>
    <p:sldId id="383" r:id="rId3"/>
    <p:sldId id="382" r:id="rId4"/>
    <p:sldId id="384" r:id="rId5"/>
    <p:sldId id="385" r:id="rId6"/>
    <p:sldId id="388" r:id="rId7"/>
    <p:sldId id="387" r:id="rId8"/>
    <p:sldId id="389" r:id="rId9"/>
    <p:sldId id="390" r:id="rId10"/>
    <p:sldId id="393" r:id="rId11"/>
    <p:sldId id="394" r:id="rId12"/>
    <p:sldId id="396" r:id="rId13"/>
    <p:sldId id="397" r:id="rId14"/>
    <p:sldId id="399" r:id="rId15"/>
    <p:sldId id="400" r:id="rId16"/>
    <p:sldId id="401" r:id="rId17"/>
    <p:sldId id="402" r:id="rId18"/>
    <p:sldId id="431" r:id="rId19"/>
    <p:sldId id="391" r:id="rId20"/>
    <p:sldId id="404" r:id="rId21"/>
    <p:sldId id="405" r:id="rId22"/>
    <p:sldId id="407" r:id="rId23"/>
    <p:sldId id="409" r:id="rId24"/>
    <p:sldId id="408" r:id="rId25"/>
    <p:sldId id="410" r:id="rId26"/>
    <p:sldId id="412" r:id="rId27"/>
    <p:sldId id="414" r:id="rId28"/>
    <p:sldId id="416" r:id="rId29"/>
    <p:sldId id="417" r:id="rId30"/>
    <p:sldId id="419" r:id="rId31"/>
    <p:sldId id="418" r:id="rId32"/>
    <p:sldId id="420" r:id="rId33"/>
    <p:sldId id="421" r:id="rId34"/>
    <p:sldId id="422" r:id="rId35"/>
    <p:sldId id="423" r:id="rId36"/>
    <p:sldId id="424" r:id="rId37"/>
    <p:sldId id="425" r:id="rId38"/>
    <p:sldId id="426" r:id="rId39"/>
    <p:sldId id="427" r:id="rId40"/>
    <p:sldId id="428" r:id="rId41"/>
    <p:sldId id="429" r:id="rId42"/>
    <p:sldId id="335" r:id="rId43"/>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1pPr>
    <a:lvl2pPr marL="457200" algn="l" defTabSz="457200"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2pPr>
    <a:lvl3pPr marL="914400" algn="l" defTabSz="457200"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3pPr>
    <a:lvl4pPr marL="1371600" algn="l" defTabSz="457200"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4pPr>
    <a:lvl5pPr marL="1828800" algn="l" defTabSz="457200" rtl="0" fontAlgn="base">
      <a:spcBef>
        <a:spcPct val="0"/>
      </a:spcBef>
      <a:spcAft>
        <a:spcPct val="0"/>
      </a:spcAft>
      <a:defRPr sz="2400" kern="1200">
        <a:solidFill>
          <a:schemeClr val="tx1"/>
        </a:solidFill>
        <a:latin typeface="Arial" pitchFamily="84" charset="0"/>
        <a:ea typeface="ＭＳ Ｐゴシック" pitchFamily="84" charset="-128"/>
        <a:cs typeface="ＭＳ Ｐゴシック" pitchFamily="84" charset="-128"/>
      </a:defRPr>
    </a:lvl5pPr>
    <a:lvl6pPr marL="2286000" algn="l" defTabSz="457200" rtl="0" eaLnBrk="1" latinLnBrk="0" hangingPunct="1">
      <a:defRPr sz="2400" kern="1200">
        <a:solidFill>
          <a:schemeClr val="tx1"/>
        </a:solidFill>
        <a:latin typeface="Arial" pitchFamily="84" charset="0"/>
        <a:ea typeface="ＭＳ Ｐゴシック" pitchFamily="84" charset="-128"/>
        <a:cs typeface="ＭＳ Ｐゴシック" pitchFamily="84" charset="-128"/>
      </a:defRPr>
    </a:lvl6pPr>
    <a:lvl7pPr marL="2743200" algn="l" defTabSz="457200" rtl="0" eaLnBrk="1" latinLnBrk="0" hangingPunct="1">
      <a:defRPr sz="2400" kern="1200">
        <a:solidFill>
          <a:schemeClr val="tx1"/>
        </a:solidFill>
        <a:latin typeface="Arial" pitchFamily="84" charset="0"/>
        <a:ea typeface="ＭＳ Ｐゴシック" pitchFamily="84" charset="-128"/>
        <a:cs typeface="ＭＳ Ｐゴシック" pitchFamily="84" charset="-128"/>
      </a:defRPr>
    </a:lvl7pPr>
    <a:lvl8pPr marL="3200400" algn="l" defTabSz="457200" rtl="0" eaLnBrk="1" latinLnBrk="0" hangingPunct="1">
      <a:defRPr sz="2400" kern="1200">
        <a:solidFill>
          <a:schemeClr val="tx1"/>
        </a:solidFill>
        <a:latin typeface="Arial" pitchFamily="84" charset="0"/>
        <a:ea typeface="ＭＳ Ｐゴシック" pitchFamily="84" charset="-128"/>
        <a:cs typeface="ＭＳ Ｐゴシック" pitchFamily="84" charset="-128"/>
      </a:defRPr>
    </a:lvl8pPr>
    <a:lvl9pPr marL="3657600" algn="l" defTabSz="457200" rtl="0" eaLnBrk="1" latinLnBrk="0" hangingPunct="1">
      <a:defRPr sz="2400" kern="1200">
        <a:solidFill>
          <a:schemeClr val="tx1"/>
        </a:solidFill>
        <a:latin typeface="Arial" pitchFamily="84" charset="0"/>
        <a:ea typeface="ＭＳ Ｐゴシック" pitchFamily="84" charset="-128"/>
        <a:cs typeface="ＭＳ Ｐゴシック" pitchFamily="84"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9" clrMode="bw" frameSlides="1"/>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ED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368" autoAdjust="0"/>
    <p:restoredTop sz="59634" autoAdjust="0"/>
  </p:normalViewPr>
  <p:slideViewPr>
    <p:cSldViewPr snapToGrid="0" snapToObjects="1">
      <p:cViewPr>
        <p:scale>
          <a:sx n="60" d="100"/>
          <a:sy n="60" d="100"/>
        </p:scale>
        <p:origin x="-2364" y="-210"/>
      </p:cViewPr>
      <p:guideLst>
        <p:guide orient="horz" pos="2160"/>
        <p:guide pos="2880"/>
      </p:guideLst>
    </p:cSldViewPr>
  </p:slideViewPr>
  <p:outlineViewPr>
    <p:cViewPr>
      <p:scale>
        <a:sx n="33" d="100"/>
        <a:sy n="33" d="100"/>
      </p:scale>
      <p:origin x="168" y="13112"/>
    </p:cViewPr>
  </p:outlineViewPr>
  <p:notesTextViewPr>
    <p:cViewPr>
      <p:scale>
        <a:sx n="150" d="100"/>
        <a:sy n="150" d="100"/>
      </p:scale>
      <p:origin x="0" y="0"/>
    </p:cViewPr>
  </p:notesTextViewPr>
  <p:sorterViewPr>
    <p:cViewPr>
      <p:scale>
        <a:sx n="75" d="100"/>
        <a:sy n="75" d="100"/>
      </p:scale>
      <p:origin x="0" y="0"/>
    </p:cViewPr>
  </p:sorterViewPr>
  <p:notesViewPr>
    <p:cSldViewPr snapToGrid="0" snapToObjects="1">
      <p:cViewPr varScale="1">
        <p:scale>
          <a:sx n="85" d="100"/>
          <a:sy n="85" d="100"/>
        </p:scale>
        <p:origin x="-315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817268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43000" y="479425"/>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368300" y="4073525"/>
            <a:ext cx="6126163" cy="4611688"/>
          </a:xfrm>
          <a:prstGeom prst="rect">
            <a:avLst/>
          </a:prstGeom>
        </p:spPr>
        <p:txBody>
          <a:bodyPr vert="horz" lIns="91440" tIns="45720" rIns="91440" bIns="45720" rtlCol="0">
            <a:normAutofit/>
          </a:bodyPr>
          <a:lstStyle/>
          <a:p>
            <a:pPr lvl="0"/>
            <a:r>
              <a:rPr lang="en-US" noProof="0" dirty="0" smtClean="0"/>
              <a:t>Click to edit Master text styles	</a:t>
            </a:r>
          </a:p>
          <a:p>
            <a:pPr lvl="1"/>
            <a:r>
              <a:rPr lang="en-US" noProof="0" dirty="0" smtClean="0"/>
              <a:t>Second level</a:t>
            </a:r>
          </a:p>
          <a:p>
            <a:pPr lvl="2"/>
            <a:r>
              <a:rPr lang="en-US" noProof="0" dirty="0" smtClean="0"/>
              <a:t>Third level</a:t>
            </a:r>
          </a:p>
        </p:txBody>
      </p:sp>
      <p:sp>
        <p:nvSpPr>
          <p:cNvPr id="7" name="Slide Number Placeholder 6"/>
          <p:cNvSpPr>
            <a:spLocks noGrp="1"/>
          </p:cNvSpPr>
          <p:nvPr>
            <p:ph type="sldNum" sz="quarter" idx="5"/>
          </p:nvPr>
        </p:nvSpPr>
        <p:spPr>
          <a:xfrm>
            <a:off x="3524250" y="8570913"/>
            <a:ext cx="2971800" cy="457200"/>
          </a:xfrm>
          <a:prstGeom prst="rect">
            <a:avLst/>
          </a:prstGeom>
        </p:spPr>
        <p:txBody>
          <a:bodyPr vert="horz" lIns="91440" tIns="45720" rIns="91440" bIns="45720" rtlCol="0" anchor="b"/>
          <a:lstStyle>
            <a:lvl1pPr algn="r" fontAlgn="auto">
              <a:spcBef>
                <a:spcPts val="0"/>
              </a:spcBef>
              <a:spcAft>
                <a:spcPts val="0"/>
              </a:spcAft>
              <a:defRPr sz="1000" b="1">
                <a:latin typeface="Arial Narrow"/>
                <a:ea typeface="+mn-ea"/>
                <a:cs typeface="+mn-cs"/>
              </a:defRPr>
            </a:lvl1pPr>
          </a:lstStyle>
          <a:p>
            <a:pPr>
              <a:defRPr/>
            </a:pPr>
            <a:fld id="{CBA4D9C4-E108-4E45-A821-C53BD9170D5C}" type="slidenum">
              <a:rPr lang="en-US"/>
              <a:pPr>
                <a:defRPr/>
              </a:pPr>
              <a:t>‹#›</a:t>
            </a:fld>
            <a:endParaRPr lang="en-US" dirty="0"/>
          </a:p>
        </p:txBody>
      </p:sp>
      <p:sp>
        <p:nvSpPr>
          <p:cNvPr id="8" name="Slide Number Placeholder 6"/>
          <p:cNvSpPr txBox="1">
            <a:spLocks/>
          </p:cNvSpPr>
          <p:nvPr/>
        </p:nvSpPr>
        <p:spPr>
          <a:xfrm>
            <a:off x="371475" y="8572500"/>
            <a:ext cx="2971800" cy="457200"/>
          </a:xfrm>
          <a:prstGeom prst="rect">
            <a:avLst/>
          </a:prstGeom>
        </p:spPr>
        <p:txBody>
          <a:bodyPr anchor="b"/>
          <a:lstStyle>
            <a:lvl1pPr algn="r">
              <a:defRPr sz="1200">
                <a:latin typeface="Arial Narrow"/>
              </a:defRPr>
            </a:lvl1pPr>
          </a:lstStyle>
          <a:p>
            <a:pPr algn="l" fontAlgn="auto">
              <a:spcBef>
                <a:spcPts val="0"/>
              </a:spcBef>
              <a:spcAft>
                <a:spcPts val="0"/>
              </a:spcAft>
              <a:defRPr/>
            </a:pPr>
            <a:r>
              <a:rPr lang="en-US" sz="1000" b="1" dirty="0" smtClean="0">
                <a:ea typeface="+mn-ea"/>
                <a:cs typeface="+mn-cs"/>
              </a:rPr>
              <a:t>California Department of Education</a:t>
            </a:r>
            <a:endParaRPr lang="en-US" sz="1000" b="1" dirty="0">
              <a:ea typeface="+mn-ea"/>
              <a:cs typeface="+mn-cs"/>
            </a:endParaRPr>
          </a:p>
        </p:txBody>
      </p:sp>
      <p:cxnSp>
        <p:nvCxnSpPr>
          <p:cNvPr id="9" name="Straight Connector 8"/>
          <p:cNvCxnSpPr/>
          <p:nvPr/>
        </p:nvCxnSpPr>
        <p:spPr>
          <a:xfrm>
            <a:off x="368300" y="4335463"/>
            <a:ext cx="6126163" cy="1587"/>
          </a:xfrm>
          <a:prstGeom prst="line">
            <a:avLst/>
          </a:prstGeom>
          <a:ln w="127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71737394"/>
      </p:ext>
    </p:extLst>
  </p:cSld>
  <p:clrMap bg1="lt1" tx1="dk1" bg2="lt2" tx2="dk2" accent1="accent1" accent2="accent2" accent3="accent3" accent4="accent4" accent5="accent5" accent6="accent6" hlink="hlink" folHlink="folHlink"/>
  <p:hf hdr="0" dt="0"/>
  <p:notesStyle>
    <a:lvl1pPr marL="114300" indent="-114300" algn="l" defTabSz="457200" rtl="0" eaLnBrk="0" fontAlgn="base" hangingPunct="0">
      <a:spcBef>
        <a:spcPct val="0"/>
      </a:spcBef>
      <a:spcAft>
        <a:spcPts val="600"/>
      </a:spcAft>
      <a:buFont typeface="Arial" pitchFamily="84" charset="0"/>
      <a:buChar char="•"/>
      <a:tabLst>
        <a:tab pos="5948363" algn="r"/>
      </a:tabLst>
      <a:defRPr sz="1100" kern="1200">
        <a:solidFill>
          <a:schemeClr val="tx1"/>
        </a:solidFill>
        <a:latin typeface="Arial Narrow"/>
        <a:ea typeface="ＭＳ Ｐゴシック" pitchFamily="84" charset="-128"/>
        <a:cs typeface="ＭＳ Ｐゴシック" pitchFamily="84" charset="-128"/>
      </a:defRPr>
    </a:lvl1pPr>
    <a:lvl2pPr marL="342900" indent="-171450" algn="l" defTabSz="457200" rtl="0" eaLnBrk="0" fontAlgn="base" hangingPunct="0">
      <a:spcBef>
        <a:spcPct val="0"/>
      </a:spcBef>
      <a:spcAft>
        <a:spcPts val="600"/>
      </a:spcAft>
      <a:buFont typeface="Lucida Grande" pitchFamily="84" charset="0"/>
      <a:buChar char="-"/>
      <a:defRPr sz="1100" kern="1200">
        <a:solidFill>
          <a:schemeClr val="tx1"/>
        </a:solidFill>
        <a:latin typeface="Arial Narrow"/>
        <a:ea typeface="ＭＳ Ｐゴシック" pitchFamily="84" charset="-128"/>
        <a:cs typeface="ＭＳ Ｐゴシック" pitchFamily="84" charset="-128"/>
      </a:defRPr>
    </a:lvl2pPr>
    <a:lvl3pPr marL="627063" indent="-228600" algn="l" defTabSz="457200" rtl="0" eaLnBrk="0" fontAlgn="base" hangingPunct="0">
      <a:spcBef>
        <a:spcPct val="0"/>
      </a:spcBef>
      <a:spcAft>
        <a:spcPts val="600"/>
      </a:spcAft>
      <a:buFont typeface="Wingdings" pitchFamily="84" charset="2"/>
      <a:buChar char="ü"/>
      <a:defRPr sz="1100" kern="1200">
        <a:solidFill>
          <a:schemeClr val="tx1"/>
        </a:solidFill>
        <a:latin typeface="Arial Narrow"/>
        <a:ea typeface="ＭＳ Ｐゴシック" pitchFamily="84" charset="-128"/>
        <a:cs typeface="ＭＳ Ｐゴシック" pitchFamily="84" charset="-128"/>
      </a:defRPr>
    </a:lvl3pPr>
    <a:lvl4pPr marL="1600200" indent="-228600" algn="l" defTabSz="457200" rtl="0" eaLnBrk="0" fontAlgn="base" hangingPunct="0">
      <a:spcBef>
        <a:spcPct val="30000"/>
      </a:spcBef>
      <a:spcAft>
        <a:spcPct val="0"/>
      </a:spcAft>
      <a:buFont typeface="Arial"/>
      <a:buChar char="•"/>
      <a:defRPr sz="1200" kern="1200">
        <a:solidFill>
          <a:schemeClr val="tx1"/>
        </a:solidFill>
        <a:latin typeface="Arial Narrow"/>
        <a:ea typeface="ＭＳ Ｐゴシック" pitchFamily="84" charset="-128"/>
        <a:cs typeface="ＭＳ Ｐゴシック" pitchFamily="84" charset="-128"/>
      </a:defRPr>
    </a:lvl4pPr>
    <a:lvl5pPr marL="2057400" indent="-228600" algn="l" defTabSz="457200" rtl="0" eaLnBrk="0" fontAlgn="base" hangingPunct="0">
      <a:spcBef>
        <a:spcPct val="30000"/>
      </a:spcBef>
      <a:spcAft>
        <a:spcPct val="0"/>
      </a:spcAft>
      <a:buFont typeface="Arial"/>
      <a:buChar char="•"/>
      <a:defRPr sz="1200" kern="1200">
        <a:solidFill>
          <a:schemeClr val="tx1"/>
        </a:solidFill>
        <a:latin typeface="Arial Narrow"/>
        <a:ea typeface="ＭＳ Ｐゴシック" pitchFamily="84" charset="-128"/>
        <a:cs typeface="ＭＳ Ｐゴシック" pitchFamily="8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myboe.org/portal/default/Content/Viewer/Content?action=2&amp;scId=306591&amp;sciId=11739"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879475" eaLnBrk="0" fontAlgn="base" hangingPunct="0">
              <a:spcBef>
                <a:spcPct val="0"/>
              </a:spcBef>
              <a:spcAft>
                <a:spcPct val="0"/>
              </a:spcAft>
            </a:pPr>
            <a:fld id="{64BC0C56-4421-47F9-B9D4-7F1701F21C6F}" type="slidenum">
              <a:rPr lang="en-US" sz="1300">
                <a:solidFill>
                  <a:srgbClr val="000054"/>
                </a:solidFill>
                <a:latin typeface="Arial" pitchFamily="84" charset="0"/>
                <a:ea typeface="ＭＳ Ｐゴシック" pitchFamily="84" charset="-128"/>
                <a:cs typeface="ＭＳ Ｐゴシック" pitchFamily="84" charset="-128"/>
              </a:rPr>
              <a:pPr defTabSz="879475" eaLnBrk="0" fontAlgn="base" hangingPunct="0">
                <a:spcBef>
                  <a:spcPct val="0"/>
                </a:spcBef>
                <a:spcAft>
                  <a:spcPct val="0"/>
                </a:spcAft>
              </a:pPr>
              <a:t>1</a:t>
            </a:fld>
            <a:endParaRPr lang="en-US" sz="1300">
              <a:solidFill>
                <a:srgbClr val="000054"/>
              </a:solidFill>
              <a:latin typeface="Arial" pitchFamily="84" charset="0"/>
              <a:ea typeface="ＭＳ Ｐゴシック" pitchFamily="84" charset="-128"/>
              <a:cs typeface="ＭＳ Ｐゴシック" pitchFamily="84" charset="-128"/>
            </a:endParaRPr>
          </a:p>
        </p:txBody>
      </p:sp>
      <p:sp>
        <p:nvSpPr>
          <p:cNvPr id="1024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buFont typeface="Arial" pitchFamily="84" charset="0"/>
              <a:buNone/>
            </a:pPr>
            <a:endParaRPr lang="en-US" b="1" dirty="0" smtClean="0">
              <a:latin typeface="Arial Narrow" pitchFamily="84" charset="0"/>
            </a:endParaRPr>
          </a:p>
          <a:p>
            <a:pPr eaLnBrk="1" hangingPunct="1">
              <a:buFont typeface="Arial" pitchFamily="84" charset="0"/>
              <a:buNone/>
            </a:pPr>
            <a:r>
              <a:rPr lang="en-US" b="1" dirty="0" smtClean="0">
                <a:latin typeface="Arial Narrow" pitchFamily="84" charset="0"/>
              </a:rPr>
              <a:t>Talking</a:t>
            </a:r>
            <a:r>
              <a:rPr lang="en-US" b="1" baseline="0" dirty="0" smtClean="0">
                <a:latin typeface="Arial Narrow" pitchFamily="84" charset="0"/>
              </a:rPr>
              <a:t> Points:</a:t>
            </a:r>
          </a:p>
          <a:p>
            <a:pPr eaLnBrk="1" hangingPunct="1">
              <a:buFont typeface="Arial" pitchFamily="84" charset="0"/>
              <a:buNone/>
            </a:pPr>
            <a:r>
              <a:rPr lang="en-US" baseline="0" dirty="0" smtClean="0">
                <a:latin typeface="Arial Narrow" pitchFamily="84" charset="0"/>
              </a:rPr>
              <a:t>Welcome to Unit 2.</a:t>
            </a:r>
            <a:endParaRPr lang="en-US" dirty="0" smtClean="0">
              <a:latin typeface="Arial Narrow" pitchFamily="84" charset="0"/>
            </a:endParaRPr>
          </a:p>
        </p:txBody>
      </p:sp>
      <p:sp>
        <p:nvSpPr>
          <p:cNvPr id="10243" name="Slide Image Placeholder 7"/>
          <p:cNvSpPr>
            <a:spLocks noGrp="1" noRot="1" noChangeAspect="1"/>
          </p:cNvSpPr>
          <p:nvPr>
            <p:ph type="sldImg"/>
          </p:nvPr>
        </p:nvSpPr>
        <p:spPr bwMode="auto">
          <a:noFill/>
          <a:ln>
            <a:solidFill>
              <a:srgbClr val="000000"/>
            </a:solidFill>
            <a:miter lim="800000"/>
            <a:headEnd/>
            <a:tailEnd/>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Placeholder 2"/>
          <p:cNvSpPr>
            <a:spLocks noGrp="1" noRot="1" noChangeAspect="1"/>
          </p:cNvSpPr>
          <p:nvPr>
            <p:ph type="sldImg"/>
          </p:nvPr>
        </p:nvSpPr>
        <p:spPr bwMode="auto">
          <a:noFill/>
          <a:ln>
            <a:solidFill>
              <a:srgbClr val="000000"/>
            </a:solidFill>
            <a:miter lim="800000"/>
            <a:headEnd/>
            <a:tailEnd/>
          </a:ln>
        </p:spPr>
      </p:sp>
      <p:sp>
        <p:nvSpPr>
          <p:cNvPr id="35842"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sz="1000" b="1" dirty="0" smtClean="0">
              <a:solidFill>
                <a:srgbClr val="000000"/>
              </a:solidFill>
              <a:latin typeface="Arial" pitchFamily="84" charset="0"/>
              <a:ea typeface="Cambria" pitchFamily="84" charset="0"/>
              <a:cs typeface="Cambria" pitchFamily="84" charset="0"/>
            </a:endParaRPr>
          </a:p>
          <a:p>
            <a:pPr marL="0" indent="0">
              <a:buNone/>
            </a:pPr>
            <a:r>
              <a:rPr lang="en-US" b="1" dirty="0" smtClean="0">
                <a:solidFill>
                  <a:srgbClr val="000000"/>
                </a:solidFill>
                <a:latin typeface="Arial Narrow" pitchFamily="34" charset="0"/>
                <a:ea typeface="Cambria" pitchFamily="84" charset="0"/>
                <a:cs typeface="Cambria" pitchFamily="84" charset="0"/>
              </a:rPr>
              <a:t>Talking Points:</a:t>
            </a:r>
          </a:p>
          <a:p>
            <a:r>
              <a:rPr lang="en-US" dirty="0" smtClean="0">
                <a:solidFill>
                  <a:srgbClr val="000000"/>
                </a:solidFill>
                <a:latin typeface="Arial Narrow" pitchFamily="34" charset="0"/>
                <a:ea typeface="Cambria" pitchFamily="84" charset="0"/>
                <a:cs typeface="Cambria" pitchFamily="84" charset="0"/>
              </a:rPr>
              <a:t>To </a:t>
            </a:r>
            <a:r>
              <a:rPr lang="en-US" dirty="0">
                <a:solidFill>
                  <a:srgbClr val="000000"/>
                </a:solidFill>
                <a:latin typeface="Arial Narrow" pitchFamily="34" charset="0"/>
                <a:ea typeface="Cambria" pitchFamily="84" charset="0"/>
                <a:cs typeface="Cambria" pitchFamily="84" charset="0"/>
              </a:rPr>
              <a:t>get to a point where a student wants to make sense of a problem and will persevere in finding a solution, the student should believe that it is of value, it is of interest, and that he or she can be successful in doing it. The teacher should also believe the student can successfully do mathematics</a:t>
            </a:r>
            <a:r>
              <a:rPr lang="en-US" dirty="0" smtClean="0">
                <a:solidFill>
                  <a:srgbClr val="000000"/>
                </a:solidFill>
                <a:latin typeface="Arial Narrow" pitchFamily="34" charset="0"/>
                <a:ea typeface="Cambria" pitchFamily="84" charset="0"/>
                <a:cs typeface="Cambria" pitchFamily="84" charset="0"/>
              </a:rPr>
              <a:t>.</a:t>
            </a:r>
          </a:p>
          <a:p>
            <a:pPr marL="0" indent="0">
              <a:buNone/>
            </a:pPr>
            <a:endParaRPr lang="en-US" b="1" dirty="0" smtClean="0">
              <a:solidFill>
                <a:srgbClr val="000000"/>
              </a:solidFill>
              <a:latin typeface="Arial Narrow" pitchFamily="34" charset="0"/>
              <a:ea typeface="Cambria" pitchFamily="84" charset="0"/>
              <a:cs typeface="Cambria" pitchFamily="84" charset="0"/>
            </a:endParaRPr>
          </a:p>
          <a:p>
            <a:pPr marL="0" indent="0">
              <a:buNone/>
            </a:pPr>
            <a:r>
              <a:rPr lang="en-US" b="1" dirty="0" smtClean="0">
                <a:solidFill>
                  <a:srgbClr val="000000"/>
                </a:solidFill>
                <a:latin typeface="Arial Narrow" pitchFamily="34" charset="0"/>
                <a:ea typeface="Cambria" pitchFamily="84" charset="0"/>
                <a:cs typeface="Cambria" pitchFamily="84" charset="0"/>
              </a:rPr>
              <a:t>Facilitator notes:</a:t>
            </a:r>
            <a:endParaRPr lang="en-US" b="1" dirty="0">
              <a:solidFill>
                <a:srgbClr val="000000"/>
              </a:solidFill>
              <a:latin typeface="Arial Narrow" pitchFamily="34" charset="0"/>
              <a:ea typeface="Cambria" pitchFamily="84" charset="0"/>
              <a:cs typeface="Cambria" pitchFamily="84" charset="0"/>
            </a:endParaRPr>
          </a:p>
          <a:p>
            <a:pPr marL="114300" indent="-114300"/>
            <a:r>
              <a:rPr lang="en-US" b="1" strike="noStrike" dirty="0" smtClean="0">
                <a:solidFill>
                  <a:srgbClr val="000000"/>
                </a:solidFill>
                <a:latin typeface="Arial Narrow" pitchFamily="34" charset="0"/>
                <a:ea typeface="Cambria" pitchFamily="84" charset="0"/>
                <a:cs typeface="Cambria" pitchFamily="84" charset="0"/>
              </a:rPr>
              <a:t>Discuss</a:t>
            </a:r>
            <a:r>
              <a:rPr lang="en-US" strike="noStrike" baseline="0" dirty="0" smtClean="0">
                <a:solidFill>
                  <a:srgbClr val="000000"/>
                </a:solidFill>
                <a:latin typeface="Arial Narrow" pitchFamily="34" charset="0"/>
                <a:ea typeface="Cambria" pitchFamily="84" charset="0"/>
                <a:cs typeface="Cambria" pitchFamily="84" charset="0"/>
              </a:rPr>
              <a:t> </a:t>
            </a:r>
            <a:r>
              <a:rPr lang="en-US" dirty="0" smtClean="0">
                <a:solidFill>
                  <a:srgbClr val="000000"/>
                </a:solidFill>
                <a:latin typeface="Arial Narrow" pitchFamily="34" charset="0"/>
                <a:ea typeface="Cambria" pitchFamily="84" charset="0"/>
                <a:cs typeface="Cambria" pitchFamily="84" charset="0"/>
              </a:rPr>
              <a:t>the </a:t>
            </a:r>
            <a:r>
              <a:rPr lang="en-US" dirty="0">
                <a:solidFill>
                  <a:srgbClr val="000000"/>
                </a:solidFill>
                <a:latin typeface="Arial Narrow" pitchFamily="34" charset="0"/>
                <a:ea typeface="Cambria" pitchFamily="84" charset="0"/>
                <a:cs typeface="Cambria" pitchFamily="84" charset="0"/>
              </a:rPr>
              <a:t>bulleted </a:t>
            </a:r>
            <a:r>
              <a:rPr lang="en-US" dirty="0" smtClean="0">
                <a:solidFill>
                  <a:srgbClr val="000000"/>
                </a:solidFill>
                <a:latin typeface="Arial Narrow" pitchFamily="34" charset="0"/>
                <a:ea typeface="Cambria" pitchFamily="84" charset="0"/>
                <a:cs typeface="Cambria" pitchFamily="84" charset="0"/>
              </a:rPr>
              <a:t>question.</a:t>
            </a:r>
            <a:endParaRPr lang="en-US" dirty="0">
              <a:solidFill>
                <a:srgbClr val="000000"/>
              </a:solidFill>
              <a:latin typeface="Arial Narrow" pitchFamily="34" charset="0"/>
              <a:ea typeface="Cambria" pitchFamily="84" charset="0"/>
              <a:cs typeface="Cambria" pitchFamily="8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Placeholder 2"/>
          <p:cNvSpPr>
            <a:spLocks noGrp="1" noRot="1" noChangeAspect="1"/>
          </p:cNvSpPr>
          <p:nvPr>
            <p:ph type="sldImg"/>
          </p:nvPr>
        </p:nvSpPr>
        <p:spPr bwMode="auto">
          <a:noFill/>
          <a:ln>
            <a:solidFill>
              <a:srgbClr val="000000"/>
            </a:solidFill>
            <a:miter lim="800000"/>
            <a:headEnd/>
            <a:tailEnd/>
          </a:ln>
        </p:spPr>
      </p:sp>
      <p:sp>
        <p:nvSpPr>
          <p:cNvPr id="37890"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latin typeface="Arial Narrow" pitchFamily="34" charset="0"/>
            </a:endParaRPr>
          </a:p>
          <a:p>
            <a:pPr marL="0" indent="0">
              <a:buNone/>
            </a:pPr>
            <a:r>
              <a:rPr lang="en-US" b="1" dirty="0" smtClean="0">
                <a:latin typeface="Arial Narrow" pitchFamily="34" charset="0"/>
              </a:rPr>
              <a:t>Facilitator</a:t>
            </a:r>
            <a:r>
              <a:rPr lang="en-US" b="1" baseline="0" dirty="0" smtClean="0">
                <a:latin typeface="Arial Narrow" pitchFamily="34" charset="0"/>
              </a:rPr>
              <a:t> Notes:</a:t>
            </a:r>
          </a:p>
          <a:p>
            <a:r>
              <a:rPr lang="en-US" dirty="0" smtClean="0">
                <a:latin typeface="Arial Narrow" pitchFamily="34" charset="0"/>
              </a:rPr>
              <a:t>Review slide to </a:t>
            </a:r>
            <a:r>
              <a:rPr lang="en-US" dirty="0">
                <a:latin typeface="Arial Narrow" pitchFamily="34" charset="0"/>
              </a:rPr>
              <a:t>set the stage for what </a:t>
            </a:r>
            <a:r>
              <a:rPr lang="en-US" dirty="0" smtClean="0">
                <a:latin typeface="Arial Narrow" pitchFamily="34" charset="0"/>
              </a:rPr>
              <a:t>follows. </a:t>
            </a:r>
          </a:p>
          <a:p>
            <a:r>
              <a:rPr lang="en-US" dirty="0" smtClean="0">
                <a:latin typeface="Arial Narrow" pitchFamily="34" charset="0"/>
              </a:rPr>
              <a:t>Refer participants to the “Teacher Reflections” document (</a:t>
            </a:r>
            <a:r>
              <a:rPr lang="en-US" b="1" dirty="0" smtClean="0">
                <a:latin typeface="Arial Narrow" pitchFamily="34" charset="0"/>
              </a:rPr>
              <a:t>Handout 2.1.2) </a:t>
            </a:r>
            <a:r>
              <a:rPr lang="en-US" dirty="0" smtClean="0">
                <a:latin typeface="Arial Narrow" pitchFamily="34" charset="0"/>
              </a:rPr>
              <a:t>before advancing to the next slide.</a:t>
            </a:r>
          </a:p>
          <a:p>
            <a:pPr marL="0" indent="0">
              <a:buNone/>
            </a:pPr>
            <a:endParaRPr lang="en-US" dirty="0" smtClean="0">
              <a:latin typeface="Arial Narrow" pitchFamily="34" charset="0"/>
            </a:endParaRPr>
          </a:p>
          <a:p>
            <a:pPr marL="0" indent="0">
              <a:buNone/>
            </a:pPr>
            <a:r>
              <a:rPr lang="en-US" b="1" dirty="0" smtClean="0">
                <a:latin typeface="Arial Narrow" pitchFamily="34" charset="0"/>
              </a:rPr>
              <a:t>Talking Points:</a:t>
            </a:r>
          </a:p>
          <a:p>
            <a:pPr marL="342900" lvl="1" indent="-171450">
              <a:buFont typeface="Arial" pitchFamily="34" charset="0"/>
              <a:buChar char="•"/>
            </a:pPr>
            <a:r>
              <a:rPr lang="en-US" sz="1100" dirty="0" smtClean="0">
                <a:solidFill>
                  <a:srgbClr val="000000"/>
                </a:solidFill>
                <a:latin typeface="Arial Narrow" pitchFamily="34" charset="0"/>
                <a:ea typeface="Cambria" pitchFamily="84" charset="0"/>
                <a:cs typeface="Cambria" pitchFamily="84" charset="0"/>
              </a:rPr>
              <a:t>Refer to the “Teacher Reflections” handout</a:t>
            </a:r>
            <a:r>
              <a:rPr lang="en-US" sz="1100" baseline="0" dirty="0" smtClean="0">
                <a:solidFill>
                  <a:srgbClr val="000000"/>
                </a:solidFill>
                <a:latin typeface="Arial Narrow" pitchFamily="34" charset="0"/>
                <a:ea typeface="Cambria" pitchFamily="84" charset="0"/>
                <a:cs typeface="Cambria" pitchFamily="84" charset="0"/>
              </a:rPr>
              <a:t> for quotes</a:t>
            </a:r>
            <a:r>
              <a:rPr lang="en-US" sz="1100" dirty="0" smtClean="0">
                <a:solidFill>
                  <a:srgbClr val="000000"/>
                </a:solidFill>
                <a:latin typeface="Arial Narrow" pitchFamily="34" charset="0"/>
                <a:ea typeface="Cambria" pitchFamily="84" charset="0"/>
                <a:cs typeface="Cambria" pitchFamily="84" charset="0"/>
              </a:rPr>
              <a:t> </a:t>
            </a:r>
            <a:r>
              <a:rPr lang="en-US" sz="1100" dirty="0">
                <a:solidFill>
                  <a:srgbClr val="000000"/>
                </a:solidFill>
                <a:latin typeface="Arial Narrow" pitchFamily="34" charset="0"/>
                <a:ea typeface="Cambria" pitchFamily="84" charset="0"/>
                <a:cs typeface="Cambria" pitchFamily="84" charset="0"/>
              </a:rPr>
              <a:t>from teachers who engaged in a two-year professional learning workshop called </a:t>
            </a:r>
            <a:r>
              <a:rPr lang="en-US" sz="1100" i="1" dirty="0">
                <a:solidFill>
                  <a:srgbClr val="000000"/>
                </a:solidFill>
                <a:latin typeface="Arial Narrow" pitchFamily="34" charset="0"/>
                <a:ea typeface="Cambria" pitchFamily="84" charset="0"/>
                <a:cs typeface="Cambria" pitchFamily="84" charset="0"/>
              </a:rPr>
              <a:t>Fostering Algebraic Thinking for English Learners,</a:t>
            </a:r>
            <a:r>
              <a:rPr lang="en-US" sz="1100" dirty="0">
                <a:solidFill>
                  <a:srgbClr val="000000"/>
                </a:solidFill>
                <a:latin typeface="Arial Narrow" pitchFamily="34" charset="0"/>
                <a:ea typeface="Cambria" pitchFamily="84" charset="0"/>
                <a:cs typeface="Cambria" pitchFamily="84" charset="0"/>
              </a:rPr>
              <a:t> which was based on the publication, </a:t>
            </a:r>
            <a:r>
              <a:rPr lang="en-US" sz="1100" i="1" dirty="0">
                <a:solidFill>
                  <a:srgbClr val="0000FF"/>
                </a:solidFill>
                <a:latin typeface="Arial Narrow" pitchFamily="34" charset="0"/>
                <a:ea typeface="Cambria" pitchFamily="84" charset="0"/>
                <a:cs typeface="Cambria" pitchFamily="84" charset="0"/>
              </a:rPr>
              <a:t>Fostering Algebraic Thinking</a:t>
            </a:r>
            <a:r>
              <a:rPr lang="en-US" sz="1100" dirty="0">
                <a:solidFill>
                  <a:srgbClr val="000000"/>
                </a:solidFill>
                <a:latin typeface="Arial Narrow" pitchFamily="34" charset="0"/>
                <a:ea typeface="Cambria" pitchFamily="84" charset="0"/>
                <a:cs typeface="Cambria" pitchFamily="84" charset="0"/>
              </a:rPr>
              <a:t>. </a:t>
            </a:r>
          </a:p>
          <a:p>
            <a:pPr marL="342900" lvl="1" indent="-171450">
              <a:buFont typeface="Arial" pitchFamily="34" charset="0"/>
              <a:buChar char="•"/>
            </a:pPr>
            <a:r>
              <a:rPr lang="en-US" sz="1100" dirty="0">
                <a:solidFill>
                  <a:srgbClr val="000000"/>
                </a:solidFill>
                <a:latin typeface="Arial Narrow" pitchFamily="34" charset="0"/>
                <a:ea typeface="Cambria" pitchFamily="84" charset="0"/>
                <a:cs typeface="Cambria" pitchFamily="84" charset="0"/>
              </a:rPr>
              <a:t>In the last </a:t>
            </a:r>
            <a:r>
              <a:rPr lang="en-US" sz="1100" dirty="0" smtClean="0">
                <a:solidFill>
                  <a:srgbClr val="000000"/>
                </a:solidFill>
                <a:latin typeface="Arial Narrow" pitchFamily="34" charset="0"/>
                <a:ea typeface="Cambria" pitchFamily="84" charset="0"/>
                <a:cs typeface="Cambria" pitchFamily="84" charset="0"/>
              </a:rPr>
              <a:t>session of the workshop, </a:t>
            </a:r>
            <a:r>
              <a:rPr lang="en-US" sz="1100" dirty="0">
                <a:solidFill>
                  <a:srgbClr val="000000"/>
                </a:solidFill>
                <a:latin typeface="Arial Narrow" pitchFamily="34" charset="0"/>
                <a:ea typeface="Cambria" pitchFamily="84" charset="0"/>
                <a:cs typeface="Cambria" pitchFamily="84" charset="0"/>
              </a:rPr>
              <a:t>teachers visited their peers’ classrooms and observed students working collaboratively on a common problem. </a:t>
            </a:r>
            <a:r>
              <a:rPr lang="en-US" sz="1100" dirty="0" smtClean="0">
                <a:solidFill>
                  <a:srgbClr val="000000"/>
                </a:solidFill>
                <a:latin typeface="Arial Narrow" pitchFamily="34" charset="0"/>
                <a:ea typeface="Cambria" pitchFamily="84" charset="0"/>
                <a:cs typeface="Cambria" pitchFamily="84" charset="0"/>
              </a:rPr>
              <a:t> </a:t>
            </a:r>
          </a:p>
          <a:p>
            <a:pPr marL="342900" lvl="1" indent="-171450">
              <a:buFont typeface="Arial" pitchFamily="34" charset="0"/>
              <a:buChar char="•"/>
            </a:pPr>
            <a:r>
              <a:rPr lang="en-US" sz="1100" dirty="0">
                <a:solidFill>
                  <a:srgbClr val="000000"/>
                </a:solidFill>
                <a:latin typeface="Arial Narrow" pitchFamily="34" charset="0"/>
                <a:ea typeface="Cambria" pitchFamily="84" charset="0"/>
                <a:cs typeface="Cambria" pitchFamily="84" charset="0"/>
              </a:rPr>
              <a:t>In every </a:t>
            </a:r>
            <a:r>
              <a:rPr lang="en-US" sz="1100" dirty="0" smtClean="0">
                <a:solidFill>
                  <a:srgbClr val="000000"/>
                </a:solidFill>
                <a:latin typeface="Arial Narrow" pitchFamily="34" charset="0"/>
                <a:ea typeface="Cambria" pitchFamily="84" charset="0"/>
                <a:cs typeface="Cambria" pitchFamily="84" charset="0"/>
              </a:rPr>
              <a:t>classroom, </a:t>
            </a:r>
            <a:r>
              <a:rPr lang="en-US" sz="1100" dirty="0">
                <a:solidFill>
                  <a:srgbClr val="000000"/>
                </a:solidFill>
                <a:latin typeface="Arial Narrow" pitchFamily="34" charset="0"/>
                <a:ea typeface="Cambria" pitchFamily="84" charset="0"/>
                <a:cs typeface="Cambria" pitchFamily="84" charset="0"/>
              </a:rPr>
              <a:t>the students successfully solved the problem. The visiting teachers sat with groups of students and listened to the students communicate their thinking to each other. The rule was that no one could tell the students what to </a:t>
            </a:r>
            <a:r>
              <a:rPr lang="en-US" sz="1100" dirty="0" smtClean="0">
                <a:solidFill>
                  <a:srgbClr val="000000"/>
                </a:solidFill>
                <a:latin typeface="Arial Narrow" pitchFamily="34" charset="0"/>
                <a:ea typeface="Cambria" pitchFamily="84" charset="0"/>
                <a:cs typeface="Cambria" pitchFamily="84" charset="0"/>
              </a:rPr>
              <a:t>do; </a:t>
            </a:r>
            <a:r>
              <a:rPr lang="en-US" sz="1100" dirty="0">
                <a:solidFill>
                  <a:srgbClr val="000000"/>
                </a:solidFill>
                <a:latin typeface="Arial Narrow" pitchFamily="34" charset="0"/>
                <a:ea typeface="Cambria" pitchFamily="84" charset="0"/>
                <a:cs typeface="Cambria" pitchFamily="84" charset="0"/>
              </a:rPr>
              <a:t>they could only ask probing questions to help the students deepen their mathematical thinking.</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Placeholder 2"/>
          <p:cNvSpPr>
            <a:spLocks noGrp="1" noRot="1" noChangeAspect="1"/>
          </p:cNvSpPr>
          <p:nvPr>
            <p:ph type="sldImg"/>
          </p:nvPr>
        </p:nvSpPr>
        <p:spPr bwMode="auto">
          <a:noFill/>
          <a:ln>
            <a:solidFill>
              <a:srgbClr val="000000"/>
            </a:solidFill>
            <a:miter lim="800000"/>
            <a:headEnd/>
            <a:tailEnd/>
          </a:ln>
        </p:spPr>
      </p:sp>
      <p:sp>
        <p:nvSpPr>
          <p:cNvPr id="39938" name="Rectangle 3"/>
          <p:cNvSpPr>
            <a:spLocks noGrp="1"/>
          </p:cNvSpPr>
          <p:nvPr>
            <p:ph type="body" idx="1"/>
          </p:nvPr>
        </p:nvSpPr>
        <p:spPr bwMode="auto">
          <a:noFill/>
        </p:spPr>
        <p:txBody>
          <a:bodyPr wrap="square" numCol="1" anchor="t" anchorCtr="0" compatLnSpc="1">
            <a:prstTxWarp prst="textNoShape">
              <a:avLst/>
            </a:prstTxWarp>
          </a:bodyPr>
          <a:lstStyle/>
          <a:p>
            <a:pPr>
              <a:buNone/>
            </a:pPr>
            <a:endParaRPr lang="en-US" b="1" dirty="0" smtClean="0">
              <a:latin typeface="Arial Narrow" pitchFamily="84" charset="0"/>
            </a:endParaRPr>
          </a:p>
          <a:p>
            <a:pPr>
              <a:buNone/>
            </a:pPr>
            <a:r>
              <a:rPr lang="en-US" b="1" dirty="0" smtClean="0">
                <a:latin typeface="Arial Narrow" pitchFamily="84" charset="0"/>
              </a:rPr>
              <a:t>Facilitator</a:t>
            </a:r>
            <a:r>
              <a:rPr lang="en-US" b="1" baseline="0" dirty="0" smtClean="0">
                <a:latin typeface="Arial Narrow" pitchFamily="84" charset="0"/>
              </a:rPr>
              <a:t> Notes:</a:t>
            </a:r>
            <a:endParaRPr lang="en-US" b="1" dirty="0" smtClean="0">
              <a:latin typeface="Arial Narrow" pitchFamily="84" charset="0"/>
            </a:endParaRPr>
          </a:p>
          <a:p>
            <a:pPr marL="114300" indent="-114300"/>
            <a:r>
              <a:rPr lang="en-US" dirty="0" smtClean="0">
                <a:latin typeface="Arial Narrow" pitchFamily="84" charset="0"/>
              </a:rPr>
              <a:t>Have participants </a:t>
            </a:r>
            <a:r>
              <a:rPr lang="en-US" baseline="0" dirty="0" smtClean="0">
                <a:latin typeface="Arial Narrow" pitchFamily="84" charset="0"/>
              </a:rPr>
              <a:t>read the reflections. In small groups, respond to the question on the slide.</a:t>
            </a:r>
          </a:p>
          <a:p>
            <a:pPr marL="114300" marR="0" indent="-114300" algn="l" defTabSz="457200" rtl="0" eaLnBrk="0" fontAlgn="base" latinLnBrk="0" hangingPunct="0">
              <a:lnSpc>
                <a:spcPct val="100000"/>
              </a:lnSpc>
              <a:spcBef>
                <a:spcPct val="0"/>
              </a:spcBef>
              <a:spcAft>
                <a:spcPts val="600"/>
              </a:spcAft>
              <a:buClrTx/>
              <a:buSzTx/>
              <a:tabLst>
                <a:tab pos="5948363" algn="r"/>
              </a:tabLst>
              <a:defRPr/>
            </a:pPr>
            <a:r>
              <a:rPr lang="en-US" dirty="0" smtClean="0">
                <a:latin typeface="Arial Narrow" pitchFamily="84" charset="0"/>
              </a:rPr>
              <a:t>Listen to the small group</a:t>
            </a:r>
            <a:r>
              <a:rPr lang="en-US" baseline="0" dirty="0" smtClean="0">
                <a:latin typeface="Arial Narrow" pitchFamily="84" charset="0"/>
              </a:rPr>
              <a:t> discussions</a:t>
            </a:r>
            <a:r>
              <a:rPr lang="en-US" dirty="0" smtClean="0">
                <a:latin typeface="Arial Narrow" pitchFamily="84" charset="0"/>
              </a:rPr>
              <a:t> and cull out aspects to share with the whole group.</a:t>
            </a:r>
          </a:p>
          <a:p>
            <a:pPr>
              <a:buNone/>
            </a:pPr>
            <a:endParaRPr lang="en-US" dirty="0" smtClean="0">
              <a:latin typeface="Arial Narrow" pitchFamily="84" charset="0"/>
            </a:endParaRPr>
          </a:p>
          <a:p>
            <a:pPr>
              <a:buNone/>
            </a:pPr>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Placeholder 2"/>
          <p:cNvSpPr>
            <a:spLocks noGrp="1" noRot="1" noChangeAspect="1"/>
          </p:cNvSpPr>
          <p:nvPr>
            <p:ph type="sldImg"/>
          </p:nvPr>
        </p:nvSpPr>
        <p:spPr bwMode="auto">
          <a:noFill/>
          <a:ln>
            <a:solidFill>
              <a:srgbClr val="000000"/>
            </a:solidFill>
            <a:miter lim="800000"/>
            <a:headEnd/>
            <a:tailEnd/>
          </a:ln>
        </p:spPr>
      </p:sp>
      <p:sp>
        <p:nvSpPr>
          <p:cNvPr id="41986"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latin typeface="Arial Narrow" pitchFamily="84" charset="0"/>
            </a:endParaRPr>
          </a:p>
          <a:p>
            <a:pPr marL="0" indent="0">
              <a:buNone/>
            </a:pPr>
            <a:r>
              <a:rPr lang="en-US" b="1" dirty="0" smtClean="0">
                <a:latin typeface="Arial Narrow" pitchFamily="84" charset="0"/>
              </a:rPr>
              <a:t>Talking Points:</a:t>
            </a:r>
          </a:p>
          <a:p>
            <a:r>
              <a:rPr lang="en-US" dirty="0" smtClean="0"/>
              <a:t>The CCSS emphasize the importance of developing mathematical language and communication in order to understand concepts rather than merely following a sequence of procedures. Effective mathematics teachers encourage this kind of discourse by asking questions of all types during their lessons.</a:t>
            </a:r>
          </a:p>
          <a:p>
            <a:r>
              <a:rPr lang="en-US" dirty="0" smtClean="0"/>
              <a:t>Students of effective teachers ask many questions as well, which orchestrates a more productive and lively discussion in classrooms. Students who engage in discussion are better able to make sense of ideas, create and demonstrate understanding, and reflect upon their thinking.</a:t>
            </a:r>
          </a:p>
          <a:p>
            <a:endParaRPr lang="en-US" dirty="0">
              <a:latin typeface="Arial Narrow" pitchFamily="8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Placeholder 2"/>
          <p:cNvSpPr>
            <a:spLocks noGrp="1" noRot="1" noChangeAspect="1"/>
          </p:cNvSpPr>
          <p:nvPr>
            <p:ph type="sldImg"/>
          </p:nvPr>
        </p:nvSpPr>
        <p:spPr bwMode="auto">
          <a:noFill/>
          <a:ln>
            <a:solidFill>
              <a:srgbClr val="000000"/>
            </a:solidFill>
            <a:miter lim="800000"/>
            <a:headEnd/>
            <a:tailEnd/>
          </a:ln>
        </p:spPr>
      </p:sp>
      <p:sp>
        <p:nvSpPr>
          <p:cNvPr id="44034"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latin typeface="Arial Narrow" pitchFamily="84" charset="0"/>
            </a:endParaRPr>
          </a:p>
          <a:p>
            <a:pPr marL="0" indent="0">
              <a:buNone/>
            </a:pPr>
            <a:r>
              <a:rPr lang="en-US" b="1" dirty="0" smtClean="0">
                <a:latin typeface="Arial Narrow" pitchFamily="84" charset="0"/>
              </a:rPr>
              <a:t>Talking</a:t>
            </a:r>
            <a:r>
              <a:rPr lang="en-US" b="1" baseline="0" dirty="0" smtClean="0">
                <a:latin typeface="Arial Narrow" pitchFamily="84" charset="0"/>
              </a:rPr>
              <a:t> Points:</a:t>
            </a:r>
            <a:endParaRPr lang="en-US" b="1" dirty="0" smtClean="0">
              <a:latin typeface="Arial Narrow" pitchFamily="84" charset="0"/>
            </a:endParaRPr>
          </a:p>
          <a:p>
            <a:r>
              <a:rPr lang="en-US" dirty="0" smtClean="0">
                <a:latin typeface="Arial Narrow" pitchFamily="84" charset="0"/>
              </a:rPr>
              <a:t>Questioning </a:t>
            </a:r>
            <a:r>
              <a:rPr lang="en-US" dirty="0">
                <a:latin typeface="Arial Narrow" pitchFamily="84" charset="0"/>
              </a:rPr>
              <a:t>is a </a:t>
            </a:r>
            <a:r>
              <a:rPr lang="en-US" dirty="0" smtClean="0">
                <a:latin typeface="Arial Narrow" pitchFamily="84" charset="0"/>
              </a:rPr>
              <a:t>double-edged </a:t>
            </a:r>
            <a:r>
              <a:rPr lang="en-US" dirty="0">
                <a:latin typeface="Arial Narrow" pitchFamily="84" charset="0"/>
              </a:rPr>
              <a:t>sword because </a:t>
            </a:r>
            <a:r>
              <a:rPr lang="en-US" dirty="0" smtClean="0">
                <a:latin typeface="Arial Narrow" pitchFamily="84" charset="0"/>
              </a:rPr>
              <a:t>it is expected of </a:t>
            </a:r>
            <a:r>
              <a:rPr lang="en-US" dirty="0">
                <a:latin typeface="Arial Narrow" pitchFamily="84" charset="0"/>
              </a:rPr>
              <a:t>both </a:t>
            </a:r>
            <a:r>
              <a:rPr lang="en-US" dirty="0" smtClean="0">
                <a:latin typeface="Arial Narrow" pitchFamily="84" charset="0"/>
              </a:rPr>
              <a:t>teachers </a:t>
            </a:r>
            <a:r>
              <a:rPr lang="en-US" dirty="0">
                <a:latin typeface="Arial Narrow" pitchFamily="84" charset="0"/>
              </a:rPr>
              <a:t>and </a:t>
            </a:r>
            <a:r>
              <a:rPr lang="en-US" dirty="0" smtClean="0">
                <a:latin typeface="Arial Narrow" pitchFamily="84" charset="0"/>
              </a:rPr>
              <a:t>students. </a:t>
            </a:r>
          </a:p>
          <a:p>
            <a:r>
              <a:rPr lang="en-US" dirty="0" smtClean="0">
                <a:latin typeface="Arial Narrow" pitchFamily="84" charset="0"/>
              </a:rPr>
              <a:t>To </a:t>
            </a:r>
            <a:r>
              <a:rPr lang="en-US" dirty="0">
                <a:latin typeface="Arial Narrow" pitchFamily="84" charset="0"/>
              </a:rPr>
              <a:t>have a </a:t>
            </a:r>
            <a:r>
              <a:rPr lang="en-US" dirty="0" smtClean="0">
                <a:latin typeface="Arial Narrow" pitchFamily="84" charset="0"/>
              </a:rPr>
              <a:t>student-centered </a:t>
            </a:r>
            <a:r>
              <a:rPr lang="en-US" dirty="0">
                <a:latin typeface="Arial Narrow" pitchFamily="84" charset="0"/>
              </a:rPr>
              <a:t>classroom requires students to ask and answer questions among themselves, not just via the teacher.</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Placeholder 2"/>
          <p:cNvSpPr>
            <a:spLocks noGrp="1" noRot="1" noChangeAspect="1"/>
          </p:cNvSpPr>
          <p:nvPr>
            <p:ph type="sldImg"/>
          </p:nvPr>
        </p:nvSpPr>
        <p:spPr bwMode="auto">
          <a:noFill/>
          <a:ln>
            <a:solidFill>
              <a:srgbClr val="000000"/>
            </a:solidFill>
            <a:miter lim="800000"/>
            <a:headEnd/>
            <a:tailEnd/>
          </a:ln>
        </p:spPr>
      </p:sp>
      <p:sp>
        <p:nvSpPr>
          <p:cNvPr id="46082"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latin typeface="Arial Narrow" pitchFamily="34" charset="0"/>
            </a:endParaRPr>
          </a:p>
          <a:p>
            <a:pPr marL="0" indent="0">
              <a:buNone/>
            </a:pPr>
            <a:r>
              <a:rPr lang="en-US" b="1" dirty="0" smtClean="0">
                <a:latin typeface="Arial Narrow" pitchFamily="34" charset="0"/>
              </a:rPr>
              <a:t>Facilitator </a:t>
            </a:r>
            <a:r>
              <a:rPr lang="en-US" b="1" baseline="0" dirty="0" smtClean="0">
                <a:latin typeface="Arial Narrow" pitchFamily="34" charset="0"/>
              </a:rPr>
              <a:t>Notes: </a:t>
            </a:r>
          </a:p>
          <a:p>
            <a:pPr marL="0" indent="0">
              <a:buNone/>
            </a:pPr>
            <a:r>
              <a:rPr lang="en-US" dirty="0" smtClean="0">
                <a:latin typeface="Arial Narrow" pitchFamily="34" charset="0"/>
              </a:rPr>
              <a:t>Refer</a:t>
            </a:r>
            <a:r>
              <a:rPr lang="en-US" baseline="0" dirty="0" smtClean="0">
                <a:latin typeface="Arial Narrow" pitchFamily="34" charset="0"/>
              </a:rPr>
              <a:t> </a:t>
            </a:r>
            <a:r>
              <a:rPr lang="en-US" dirty="0" smtClean="0">
                <a:latin typeface="Arial Narrow" pitchFamily="34" charset="0"/>
              </a:rPr>
              <a:t>participants to </a:t>
            </a:r>
            <a:r>
              <a:rPr lang="en-US" b="0" dirty="0" smtClean="0">
                <a:latin typeface="Arial Narrow" pitchFamily="34" charset="0"/>
              </a:rPr>
              <a:t>“</a:t>
            </a:r>
            <a:r>
              <a:rPr lang="en-US" sz="1100" b="0" kern="1200" dirty="0" smtClean="0">
                <a:solidFill>
                  <a:schemeClr val="tx1"/>
                </a:solidFill>
                <a:effectLst/>
                <a:latin typeface="Arial Narrow" pitchFamily="34" charset="0"/>
                <a:ea typeface="ＭＳ Ｐゴシック" pitchFamily="84" charset="-128"/>
                <a:cs typeface="ＭＳ Ｐゴシック" pitchFamily="84" charset="-128"/>
              </a:rPr>
              <a:t>Posing Questions and Responding to Students”</a:t>
            </a:r>
            <a:r>
              <a:rPr lang="en-US" sz="1100" b="0" kern="1200" baseline="0" dirty="0" smtClean="0">
                <a:solidFill>
                  <a:schemeClr val="tx1"/>
                </a:solidFill>
                <a:effectLst/>
                <a:latin typeface="Arial Narrow" pitchFamily="34" charset="0"/>
                <a:ea typeface="ＭＳ Ｐゴシック" pitchFamily="84" charset="-128"/>
                <a:cs typeface="ＭＳ Ｐゴシック" pitchFamily="84" charset="-128"/>
              </a:rPr>
              <a:t> </a:t>
            </a:r>
            <a:r>
              <a:rPr lang="en-US" dirty="0" smtClean="0">
                <a:latin typeface="Arial Narrow" pitchFamily="34" charset="0"/>
              </a:rPr>
              <a:t>(</a:t>
            </a:r>
            <a:r>
              <a:rPr lang="en-US" b="1" dirty="0" smtClean="0">
                <a:latin typeface="Arial Narrow" pitchFamily="34" charset="0"/>
              </a:rPr>
              <a:t>Handouts 2.1.3–2.1.6</a:t>
            </a:r>
            <a:r>
              <a:rPr lang="en-US" dirty="0" smtClean="0">
                <a:latin typeface="Arial Narrow" pitchFamily="34" charset="0"/>
              </a:rPr>
              <a:t>).</a:t>
            </a:r>
          </a:p>
          <a:p>
            <a:pPr marL="0" indent="0">
              <a:buNone/>
            </a:pPr>
            <a:endParaRPr lang="en-US" dirty="0" smtClean="0">
              <a:latin typeface="Arial Narrow" pitchFamily="34" charset="0"/>
            </a:endParaRPr>
          </a:p>
          <a:p>
            <a:pPr marL="0" indent="0">
              <a:buNone/>
            </a:pPr>
            <a:r>
              <a:rPr lang="en-US" b="1" dirty="0" smtClean="0">
                <a:latin typeface="Arial Narrow" pitchFamily="34" charset="0"/>
              </a:rPr>
              <a:t>Talking Points:</a:t>
            </a:r>
            <a:endParaRPr lang="en-US" b="1" dirty="0">
              <a:latin typeface="Arial Narrow" pitchFamily="34" charset="0"/>
            </a:endParaRPr>
          </a:p>
          <a:p>
            <a:r>
              <a:rPr lang="en-US" dirty="0" smtClean="0">
                <a:latin typeface="Arial Narrow" pitchFamily="34" charset="0"/>
              </a:rPr>
              <a:t>Refer to the grade span </a:t>
            </a:r>
            <a:r>
              <a:rPr lang="en-US" dirty="0">
                <a:latin typeface="Arial Narrow" pitchFamily="34" charset="0"/>
              </a:rPr>
              <a:t>scenarios </a:t>
            </a:r>
            <a:r>
              <a:rPr lang="en-US" dirty="0" smtClean="0">
                <a:latin typeface="Arial Narrow" pitchFamily="34" charset="0"/>
              </a:rPr>
              <a:t>in handouts 2.1.3 through 2.1.6.</a:t>
            </a:r>
            <a:r>
              <a:rPr lang="en-US" baseline="0" dirty="0" smtClean="0">
                <a:latin typeface="Arial Narrow" pitchFamily="34" charset="0"/>
              </a:rPr>
              <a:t> </a:t>
            </a:r>
            <a:r>
              <a:rPr lang="en-US" dirty="0" smtClean="0">
                <a:solidFill>
                  <a:srgbClr val="262626"/>
                </a:solidFill>
                <a:latin typeface="Arial Narrow" pitchFamily="34" charset="0"/>
                <a:ea typeface="Calibri" pitchFamily="84" charset="0"/>
                <a:cs typeface="Calibri" pitchFamily="84" charset="0"/>
              </a:rPr>
              <a:t>Use the scenario that corresponds to your grade level.</a:t>
            </a:r>
            <a:endParaRPr lang="en-US" dirty="0">
              <a:latin typeface="Arial Narrow" pitchFamily="34" charset="0"/>
            </a:endParaRPr>
          </a:p>
          <a:p>
            <a:r>
              <a:rPr lang="en-US" dirty="0">
                <a:solidFill>
                  <a:srgbClr val="000000"/>
                </a:solidFill>
                <a:latin typeface="Arial Narrow" pitchFamily="34" charset="0"/>
                <a:ea typeface="Calibri" pitchFamily="84" charset="0"/>
                <a:cs typeface="Calibri" pitchFamily="84" charset="0"/>
              </a:rPr>
              <a:t>In </a:t>
            </a:r>
            <a:r>
              <a:rPr lang="en-US" dirty="0" smtClean="0">
                <a:solidFill>
                  <a:srgbClr val="000000"/>
                </a:solidFill>
                <a:latin typeface="Arial Narrow" pitchFamily="34" charset="0"/>
                <a:ea typeface="Calibri" pitchFamily="84" charset="0"/>
                <a:cs typeface="Calibri" pitchFamily="84" charset="0"/>
              </a:rPr>
              <a:t>each scenario </a:t>
            </a:r>
            <a:r>
              <a:rPr lang="en-US" dirty="0">
                <a:solidFill>
                  <a:srgbClr val="000000"/>
                </a:solidFill>
                <a:latin typeface="Arial Narrow" pitchFamily="34" charset="0"/>
                <a:ea typeface="Calibri" pitchFamily="84" charset="0"/>
                <a:cs typeface="Calibri" pitchFamily="84" charset="0"/>
              </a:rPr>
              <a:t>a question is asked, the student answers, followed by responses to the student by different teachers. </a:t>
            </a:r>
          </a:p>
          <a:p>
            <a:r>
              <a:rPr lang="en-US" dirty="0">
                <a:solidFill>
                  <a:srgbClr val="262626"/>
                </a:solidFill>
                <a:latin typeface="Arial Narrow" pitchFamily="34" charset="0"/>
                <a:ea typeface="Calibri" pitchFamily="84" charset="0"/>
                <a:cs typeface="Calibri" pitchFamily="84" charset="0"/>
              </a:rPr>
              <a:t>Compare and contrast the teacher responses and questions.</a:t>
            </a:r>
          </a:p>
          <a:p>
            <a:r>
              <a:rPr lang="en-US" dirty="0">
                <a:solidFill>
                  <a:srgbClr val="262626"/>
                </a:solidFill>
                <a:latin typeface="Arial Narrow" pitchFamily="34" charset="0"/>
                <a:ea typeface="Calibri" pitchFamily="84" charset="0"/>
                <a:cs typeface="Calibri" pitchFamily="84" charset="0"/>
              </a:rPr>
              <a:t>Focus on the types of questions asked by the teacher that push the student to make sense of the problem and persevere in finding a solution. </a:t>
            </a:r>
          </a:p>
          <a:p>
            <a:endParaRPr lang="en-US" dirty="0">
              <a:latin typeface="Arial Narrow" pitchFamily="8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Facilitator</a:t>
            </a:r>
            <a:r>
              <a:rPr lang="en-US" b="1" baseline="0" dirty="0" smtClean="0"/>
              <a:t> Notes:</a:t>
            </a:r>
            <a:endParaRPr lang="en-US" b="1" dirty="0" smtClean="0"/>
          </a:p>
          <a:p>
            <a:pPr marL="114300" marR="0" indent="-114300" algn="l" defTabSz="457200" rtl="0" eaLnBrk="0" fontAlgn="base" latinLnBrk="0" hangingPunct="0">
              <a:lnSpc>
                <a:spcPct val="100000"/>
              </a:lnSpc>
              <a:spcBef>
                <a:spcPct val="0"/>
              </a:spcBef>
              <a:spcAft>
                <a:spcPts val="600"/>
              </a:spcAft>
              <a:buClrTx/>
              <a:buSzTx/>
              <a:buFont typeface="Arial" pitchFamily="84" charset="0"/>
              <a:buChar char="•"/>
              <a:tabLst>
                <a:tab pos="5948363" algn="r"/>
              </a:tabLst>
              <a:defRPr/>
            </a:pPr>
            <a:r>
              <a:rPr lang="en-US" b="0" dirty="0" smtClean="0"/>
              <a:t>Link</a:t>
            </a:r>
            <a:r>
              <a:rPr lang="en-US" b="0" baseline="0" dirty="0" smtClean="0"/>
              <a:t> to the video at the address shown on the slide.</a:t>
            </a:r>
            <a:endParaRPr lang="en-US" b="1" dirty="0" smtClean="0"/>
          </a:p>
          <a:p>
            <a:r>
              <a:rPr lang="en-US" dirty="0" smtClean="0"/>
              <a:t>Ask</a:t>
            </a:r>
            <a:r>
              <a:rPr lang="en-US" baseline="0" dirty="0" smtClean="0"/>
              <a:t> participants to pay attention to the teacher’s questioning strategies.</a:t>
            </a:r>
            <a:endParaRPr lang="en-US" dirty="0"/>
          </a:p>
        </p:txBody>
      </p:sp>
      <p:sp>
        <p:nvSpPr>
          <p:cNvPr id="4" name="Slide Number Placeholder 3"/>
          <p:cNvSpPr>
            <a:spLocks noGrp="1"/>
          </p:cNvSpPr>
          <p:nvPr>
            <p:ph type="sldNum" sz="quarter" idx="10"/>
          </p:nvPr>
        </p:nvSpPr>
        <p:spPr/>
        <p:txBody>
          <a:bodyPr/>
          <a:lstStyle/>
          <a:p>
            <a:pPr>
              <a:defRPr/>
            </a:pPr>
            <a:fld id="{CBA4D9C4-E108-4E45-A821-C53BD9170D5C}" type="slidenum">
              <a:rPr lang="en-US" smtClean="0"/>
              <a:pPr>
                <a:defRPr/>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Facilitator Notes:</a:t>
            </a:r>
          </a:p>
          <a:p>
            <a:r>
              <a:rPr lang="en-US" dirty="0" smtClean="0"/>
              <a:t>After the small group</a:t>
            </a:r>
            <a:r>
              <a:rPr lang="en-US" baseline="0" dirty="0" smtClean="0"/>
              <a:t> reflection, ask each group to share some key ideas to the whole group.</a:t>
            </a:r>
          </a:p>
          <a:p>
            <a:r>
              <a:rPr lang="en-US" b="0" baseline="0" dirty="0" smtClean="0"/>
              <a:t>Scenarios should not be skipped.</a:t>
            </a:r>
            <a:endParaRPr lang="en-US" b="0" dirty="0"/>
          </a:p>
        </p:txBody>
      </p:sp>
      <p:sp>
        <p:nvSpPr>
          <p:cNvPr id="4" name="Slide Number Placeholder 3"/>
          <p:cNvSpPr>
            <a:spLocks noGrp="1"/>
          </p:cNvSpPr>
          <p:nvPr>
            <p:ph type="sldNum" sz="quarter" idx="10"/>
          </p:nvPr>
        </p:nvSpPr>
        <p:spPr/>
        <p:txBody>
          <a:bodyPr/>
          <a:lstStyle/>
          <a:p>
            <a:pPr>
              <a:defRPr/>
            </a:pPr>
            <a:fld id="{CBA4D9C4-E108-4E45-A821-C53BD9170D5C}" type="slidenum">
              <a:rPr lang="en-US" smtClean="0"/>
              <a:pPr>
                <a:defRPr/>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sz="1100" b="1" dirty="0" smtClean="0">
              <a:effectLst/>
            </a:endParaRPr>
          </a:p>
          <a:p>
            <a:pPr marL="0" indent="0">
              <a:buNone/>
            </a:pPr>
            <a:r>
              <a:rPr lang="en-US" sz="1100" b="1" dirty="0" smtClean="0">
                <a:effectLst/>
              </a:rPr>
              <a:t>Talking Points:</a:t>
            </a:r>
          </a:p>
          <a:p>
            <a:pPr marL="114300" indent="-114300"/>
            <a:r>
              <a:rPr lang="en-US" sz="1100" dirty="0" smtClean="0">
                <a:effectLst/>
              </a:rPr>
              <a:t>Although research on learning tends to focus on instructional strategies related to subject matter, students’ mindsets have a significant effect on their success or failure in school. </a:t>
            </a:r>
          </a:p>
          <a:p>
            <a:pPr marL="114300" indent="-114300"/>
            <a:r>
              <a:rPr lang="en-US" sz="1100" dirty="0" smtClean="0">
                <a:effectLst/>
              </a:rPr>
              <a:t>On one end of the spectrum are </a:t>
            </a:r>
            <a:r>
              <a:rPr lang="en-US" sz="1100" b="1" dirty="0" smtClean="0">
                <a:effectLst/>
              </a:rPr>
              <a:t>fixed mindsets</a:t>
            </a:r>
            <a:r>
              <a:rPr lang="en-US" sz="1100" dirty="0" smtClean="0">
                <a:effectLst/>
              </a:rPr>
              <a:t> — the belief that intelligence and talents are just givens, that nothing can change that. Students may believe that no matter how hard they try, they will fail. On the other end of the spectrum are </a:t>
            </a:r>
            <a:r>
              <a:rPr lang="en-US" sz="1100" b="1" dirty="0" smtClean="0">
                <a:effectLst/>
              </a:rPr>
              <a:t>growth mindsets</a:t>
            </a:r>
            <a:r>
              <a:rPr lang="en-US" sz="1100" dirty="0" smtClean="0">
                <a:effectLst/>
              </a:rPr>
              <a:t> — the belief that intelligence and talents can be developed through dedication and effort.</a:t>
            </a:r>
          </a:p>
          <a:p>
            <a:r>
              <a:rPr lang="en-US" sz="1100" dirty="0" smtClean="0">
                <a:effectLst/>
              </a:rPr>
              <a:t>When students and educators have a growth mindset, they understand that intelligence can be developed. Students focus on improvement instead of worrying about how smart they are. </a:t>
            </a:r>
          </a:p>
          <a:p>
            <a:r>
              <a:rPr lang="en-US" sz="1100" dirty="0" smtClean="0">
                <a:effectLst/>
              </a:rPr>
              <a:t>They work hard to learn more and get smarter. Based on research by Stanford University’s Carol </a:t>
            </a:r>
            <a:r>
              <a:rPr lang="en-US" sz="1100" dirty="0" err="1" smtClean="0">
                <a:effectLst/>
              </a:rPr>
              <a:t>Dweck</a:t>
            </a:r>
            <a:r>
              <a:rPr lang="en-US" sz="1100" dirty="0" smtClean="0">
                <a:effectLst/>
              </a:rPr>
              <a:t>, Lisa Blackwell, and their colleagues, students who learn the growth mindset show greater motivation in school.</a:t>
            </a:r>
          </a:p>
          <a:p>
            <a:endParaRPr lang="en-US" dirty="0"/>
          </a:p>
        </p:txBody>
      </p:sp>
      <p:sp>
        <p:nvSpPr>
          <p:cNvPr id="4" name="Slide Number Placeholder 3"/>
          <p:cNvSpPr>
            <a:spLocks noGrp="1"/>
          </p:cNvSpPr>
          <p:nvPr>
            <p:ph type="sldNum" sz="quarter" idx="10"/>
          </p:nvPr>
        </p:nvSpPr>
        <p:spPr/>
        <p:txBody>
          <a:bodyPr/>
          <a:lstStyle/>
          <a:p>
            <a:pPr>
              <a:defRPr/>
            </a:pPr>
            <a:fld id="{CBA4D9C4-E108-4E45-A821-C53BD9170D5C}" type="slidenum">
              <a:rPr lang="en-US" smtClean="0"/>
              <a:pPr>
                <a:defRPr/>
              </a:pPr>
              <a:t>18</a:t>
            </a:fld>
            <a:endParaRPr lang="en-US" dirty="0"/>
          </a:p>
        </p:txBody>
      </p:sp>
    </p:spTree>
    <p:extLst>
      <p:ext uri="{BB962C8B-B14F-4D97-AF65-F5344CB8AC3E}">
        <p14:creationId xmlns:p14="http://schemas.microsoft.com/office/powerpoint/2010/main" val="22306031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Placeholder 2"/>
          <p:cNvSpPr>
            <a:spLocks noGrp="1" noRot="1" noChangeAspect="1"/>
          </p:cNvSpPr>
          <p:nvPr>
            <p:ph type="sldImg"/>
          </p:nvPr>
        </p:nvSpPr>
        <p:spPr bwMode="auto">
          <a:noFill/>
          <a:ln>
            <a:solidFill>
              <a:srgbClr val="000000"/>
            </a:solidFill>
            <a:miter lim="800000"/>
            <a:headEnd/>
            <a:tailEnd/>
          </a:ln>
        </p:spPr>
      </p:sp>
      <p:sp>
        <p:nvSpPr>
          <p:cNvPr id="33794" name="Rectangle 3"/>
          <p:cNvSpPr>
            <a:spLocks noGrp="1"/>
          </p:cNvSpPr>
          <p:nvPr>
            <p:ph type="body" idx="1"/>
          </p:nvPr>
        </p:nvSpPr>
        <p:spPr bwMode="auto">
          <a:noFill/>
        </p:spPr>
        <p:txBody>
          <a:bodyPr wrap="square" numCol="1" anchor="t" anchorCtr="0" compatLnSpc="1">
            <a:prstTxWarp prst="textNoShape">
              <a:avLst/>
            </a:prstTxWarp>
            <a:normAutofit/>
          </a:bodyPr>
          <a:lstStyle/>
          <a:p>
            <a:pPr marL="0" indent="0">
              <a:buNone/>
            </a:pPr>
            <a:endParaRPr lang="en-US" b="1" dirty="0" smtClean="0">
              <a:solidFill>
                <a:srgbClr val="000000"/>
              </a:solidFill>
              <a:latin typeface="Arial Narrow" pitchFamily="34" charset="0"/>
              <a:ea typeface="Cambria" pitchFamily="84" charset="0"/>
              <a:cs typeface="Cambria" pitchFamily="84" charset="0"/>
            </a:endParaRPr>
          </a:p>
          <a:p>
            <a:pPr marL="0" indent="0">
              <a:buNone/>
            </a:pPr>
            <a:r>
              <a:rPr lang="en-US" b="1" dirty="0" smtClean="0">
                <a:solidFill>
                  <a:srgbClr val="000000"/>
                </a:solidFill>
                <a:latin typeface="Arial Narrow" pitchFamily="34" charset="0"/>
                <a:ea typeface="Cambria" pitchFamily="84" charset="0"/>
                <a:cs typeface="Cambria" pitchFamily="84" charset="0"/>
              </a:rPr>
              <a:t>Talking</a:t>
            </a:r>
            <a:r>
              <a:rPr lang="en-US" b="1" baseline="0" dirty="0" smtClean="0">
                <a:solidFill>
                  <a:srgbClr val="000000"/>
                </a:solidFill>
                <a:latin typeface="Arial Narrow" pitchFamily="34" charset="0"/>
                <a:ea typeface="Cambria" pitchFamily="84" charset="0"/>
                <a:cs typeface="Cambria" pitchFamily="84" charset="0"/>
              </a:rPr>
              <a:t> Points:</a:t>
            </a:r>
          </a:p>
          <a:p>
            <a:r>
              <a:rPr lang="en-US" dirty="0" smtClean="0">
                <a:solidFill>
                  <a:srgbClr val="000000"/>
                </a:solidFill>
                <a:latin typeface="Arial Narrow" pitchFamily="34" charset="0"/>
                <a:ea typeface="Cambria" pitchFamily="84" charset="0"/>
                <a:cs typeface="Cambria" pitchFamily="84" charset="0"/>
              </a:rPr>
              <a:t>Although </a:t>
            </a:r>
            <a:r>
              <a:rPr lang="en-US" dirty="0">
                <a:solidFill>
                  <a:srgbClr val="000000"/>
                </a:solidFill>
                <a:latin typeface="Arial Narrow" pitchFamily="34" charset="0"/>
                <a:ea typeface="Cambria" pitchFamily="84" charset="0"/>
                <a:cs typeface="Cambria" pitchFamily="84" charset="0"/>
              </a:rPr>
              <a:t>research on learning tends to focus on instructional strategies related to subject matter, students' beliefs and attitudes have a significant effect on their success or failure in school. Students growing up amid challenges can develop an attitude that "failure is just around the corner, no matter how hard they work.”</a:t>
            </a:r>
            <a:r>
              <a:rPr lang="en-US" dirty="0" smtClean="0">
                <a:solidFill>
                  <a:srgbClr val="000000"/>
                </a:solidFill>
                <a:latin typeface="Arial Narrow" pitchFamily="34" charset="0"/>
                <a:ea typeface="Cambria" pitchFamily="84" charset="0"/>
                <a:cs typeface="Cambria" pitchFamily="84" charset="0"/>
              </a:rPr>
              <a:t> </a:t>
            </a:r>
          </a:p>
          <a:p>
            <a:r>
              <a:rPr lang="en-US" dirty="0" smtClean="0">
                <a:latin typeface="Arial Narrow" pitchFamily="34" charset="0"/>
              </a:rPr>
              <a:t>The </a:t>
            </a:r>
            <a:r>
              <a:rPr lang="en-US" dirty="0" err="1" smtClean="0">
                <a:latin typeface="Arial Narrow" pitchFamily="34" charset="0"/>
              </a:rPr>
              <a:t>Sierpinski’s</a:t>
            </a:r>
            <a:r>
              <a:rPr lang="en-US" dirty="0" smtClean="0">
                <a:latin typeface="Arial Narrow" pitchFamily="34" charset="0"/>
              </a:rPr>
              <a:t> Triangle task that you</a:t>
            </a:r>
            <a:r>
              <a:rPr lang="en-US" baseline="0" dirty="0" smtClean="0">
                <a:latin typeface="Arial Narrow" pitchFamily="34" charset="0"/>
              </a:rPr>
              <a:t> completed earlier</a:t>
            </a:r>
            <a:r>
              <a:rPr lang="en-US" dirty="0" smtClean="0">
                <a:latin typeface="Arial Narrow" pitchFamily="34" charset="0"/>
              </a:rPr>
              <a:t> is thought to be accessible at many levels and appealing to many learners. However, will that always be the case? </a:t>
            </a:r>
          </a:p>
          <a:p>
            <a:r>
              <a:rPr lang="en-US" dirty="0" smtClean="0">
                <a:latin typeface="Arial Narrow" pitchFamily="34" charset="0"/>
              </a:rPr>
              <a:t>To get to a point where a student wants to make sense of a problem and will persevere in finding a solution, the student should believe that it is of value, it is of interest, and that he or she can be successful in doing it. The teacher should also believe the student can successfully do mathematics. </a:t>
            </a:r>
            <a:endParaRPr lang="en-US" dirty="0">
              <a:solidFill>
                <a:srgbClr val="000000"/>
              </a:solidFill>
              <a:latin typeface="Arial Narrow" pitchFamily="34" charset="0"/>
              <a:ea typeface="Cambria" pitchFamily="84" charset="0"/>
              <a:cs typeface="Cambria" pitchFamily="8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sz="1200" b="1" dirty="0" smtClean="0">
              <a:effectLst/>
            </a:endParaRPr>
          </a:p>
          <a:p>
            <a:pPr marL="0" indent="0">
              <a:buNone/>
            </a:pPr>
            <a:r>
              <a:rPr lang="en-US" b="1" dirty="0" smtClean="0">
                <a:effectLst/>
              </a:rPr>
              <a:t>Talking Points:</a:t>
            </a:r>
            <a:endParaRPr lang="en-US" b="1" baseline="0" dirty="0" smtClean="0">
              <a:effectLst/>
            </a:endParaRPr>
          </a:p>
          <a:p>
            <a:pPr marL="114300" indent="-114300"/>
            <a:r>
              <a:rPr lang="en-US" baseline="0" dirty="0" smtClean="0">
                <a:effectLst/>
              </a:rPr>
              <a:t>In this unit, we will review the “Overarching Habits of Mind” practices; MP1 and MP6.</a:t>
            </a:r>
            <a:endParaRPr lang="en-US" dirty="0" smtClean="0">
              <a:effectLst/>
            </a:endParaRPr>
          </a:p>
          <a:p>
            <a:endParaRPr lang="en-US" dirty="0" smtClean="0"/>
          </a:p>
          <a:p>
            <a:pPr marL="0" marR="0" indent="0" algn="l" defTabSz="457200" rtl="0" eaLnBrk="0" fontAlgn="base" latinLnBrk="0" hangingPunct="0">
              <a:lnSpc>
                <a:spcPct val="100000"/>
              </a:lnSpc>
              <a:spcBef>
                <a:spcPct val="0"/>
              </a:spcBef>
              <a:spcAft>
                <a:spcPts val="600"/>
              </a:spcAft>
              <a:buClrTx/>
              <a:buSzTx/>
              <a:buFont typeface="Arial" pitchFamily="84" charset="0"/>
              <a:buNone/>
              <a:tabLst>
                <a:tab pos="5948363" algn="r"/>
              </a:tabLst>
              <a:defRPr/>
            </a:pPr>
            <a:r>
              <a:rPr lang="en-US" b="1" i="0" kern="1200" dirty="0" smtClean="0">
                <a:solidFill>
                  <a:schemeClr val="tx1"/>
                </a:solidFill>
              </a:rPr>
              <a:t>Facilitator Note:</a:t>
            </a:r>
            <a:r>
              <a:rPr lang="en-US" b="1" i="0" kern="1200" baseline="0" dirty="0" smtClean="0">
                <a:solidFill>
                  <a:schemeClr val="tx1"/>
                </a:solidFill>
              </a:rPr>
              <a:t> </a:t>
            </a:r>
            <a:r>
              <a:rPr lang="en-US" b="0" i="0" kern="1200" baseline="0" dirty="0" smtClean="0">
                <a:solidFill>
                  <a:schemeClr val="tx1"/>
                </a:solidFill>
              </a:rPr>
              <a:t>Refer participants to the “CCSS Mathematical Practices” handout to keep on hand as a visual reference throughout the training (</a:t>
            </a:r>
            <a:r>
              <a:rPr lang="en-US" b="1" i="0" kern="1200" baseline="0" dirty="0" smtClean="0">
                <a:solidFill>
                  <a:schemeClr val="tx1"/>
                </a:solidFill>
              </a:rPr>
              <a:t>Handout 2.0</a:t>
            </a:r>
            <a:r>
              <a:rPr lang="en-US" b="0" i="0" kern="1200" baseline="0" dirty="0" smtClean="0">
                <a:solidFill>
                  <a:schemeClr val="tx1"/>
                </a:solidFill>
              </a:rPr>
              <a:t>).</a:t>
            </a:r>
            <a:endParaRPr lang="en-US" b="0" i="0" kern="1200" dirty="0" smtClean="0">
              <a:solidFill>
                <a:schemeClr val="tx1"/>
              </a:solidFill>
            </a:endParaRPr>
          </a:p>
          <a:p>
            <a:pPr marL="0" indent="0">
              <a:buNone/>
            </a:pPr>
            <a:endParaRPr lang="en-US" dirty="0"/>
          </a:p>
        </p:txBody>
      </p:sp>
      <p:sp>
        <p:nvSpPr>
          <p:cNvPr id="4" name="Slide Number Placeholder 3"/>
          <p:cNvSpPr>
            <a:spLocks noGrp="1"/>
          </p:cNvSpPr>
          <p:nvPr>
            <p:ph type="sldNum" sz="quarter" idx="10"/>
          </p:nvPr>
        </p:nvSpPr>
        <p:spPr/>
        <p:txBody>
          <a:bodyPr/>
          <a:lstStyle/>
          <a:p>
            <a:pPr>
              <a:defRPr/>
            </a:pPr>
            <a:fld id="{CBA4D9C4-E108-4E45-A821-C53BD9170D5C}" type="slidenum">
              <a:rPr lang="en-US" smtClean="0"/>
              <a:pPr>
                <a:defRPr/>
              </a:pPr>
              <a:t>2</a:t>
            </a:fld>
            <a:endParaRPr lang="en-US" dirty="0"/>
          </a:p>
        </p:txBody>
      </p:sp>
    </p:spTree>
    <p:extLst>
      <p:ext uri="{BB962C8B-B14F-4D97-AF65-F5344CB8AC3E}">
        <p14:creationId xmlns:p14="http://schemas.microsoft.com/office/powerpoint/2010/main" val="30249923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Placeholder 2"/>
          <p:cNvSpPr>
            <a:spLocks noGrp="1" noRot="1" noChangeAspect="1"/>
          </p:cNvSpPr>
          <p:nvPr>
            <p:ph type="sldImg"/>
          </p:nvPr>
        </p:nvSpPr>
        <p:spPr bwMode="auto">
          <a:noFill/>
          <a:ln>
            <a:solidFill>
              <a:srgbClr val="000000"/>
            </a:solidFill>
            <a:miter lim="800000"/>
            <a:headEnd/>
            <a:tailEnd/>
          </a:ln>
        </p:spPr>
      </p:sp>
      <p:sp>
        <p:nvSpPr>
          <p:cNvPr id="56322" name="Rectangle 3"/>
          <p:cNvSpPr>
            <a:spLocks noGrp="1"/>
          </p:cNvSpPr>
          <p:nvPr>
            <p:ph type="body" idx="1"/>
          </p:nvPr>
        </p:nvSpPr>
        <p:spPr bwMode="auto">
          <a:noFill/>
        </p:spPr>
        <p:txBody>
          <a:bodyPr wrap="square" numCol="1" anchor="t" anchorCtr="0" compatLnSpc="1">
            <a:prstTxWarp prst="textNoShape">
              <a:avLst/>
            </a:prstTxWarp>
            <a:normAutofit/>
          </a:bodyPr>
          <a:lstStyle/>
          <a:p>
            <a:pPr marL="0" indent="0">
              <a:buNone/>
            </a:pPr>
            <a:endParaRPr lang="en-US" b="1" dirty="0" smtClean="0">
              <a:latin typeface="Arial Narrow" pitchFamily="34" charset="0"/>
            </a:endParaRPr>
          </a:p>
          <a:p>
            <a:pPr marL="0" indent="0">
              <a:buNone/>
            </a:pPr>
            <a:r>
              <a:rPr lang="en-US" b="1" dirty="0" smtClean="0">
                <a:latin typeface="Arial Narrow" pitchFamily="34" charset="0"/>
              </a:rPr>
              <a:t>Talking Points:</a:t>
            </a:r>
            <a:endParaRPr lang="en-US" b="1" dirty="0">
              <a:latin typeface="Arial Narrow" pitchFamily="34" charset="0"/>
            </a:endParaRPr>
          </a:p>
          <a:p>
            <a:r>
              <a:rPr lang="en-US" dirty="0">
                <a:solidFill>
                  <a:srgbClr val="000000"/>
                </a:solidFill>
                <a:latin typeface="Arial Narrow" pitchFamily="34" charset="0"/>
                <a:ea typeface="Cambria" pitchFamily="84" charset="0"/>
                <a:cs typeface="Cambria" pitchFamily="84" charset="0"/>
              </a:rPr>
              <a:t>A students’ self-efficacy is the belief in his or her ability to achieve a goal or a task. Students with a strong self-efficacy are likely to persist when faced with a challenging task, whereas a student with low self-efficacy is more likely to give up. The teachers’ belief in the </a:t>
            </a:r>
            <a:r>
              <a:rPr lang="en-US" dirty="0" smtClean="0">
                <a:solidFill>
                  <a:srgbClr val="000000"/>
                </a:solidFill>
                <a:latin typeface="Arial Narrow" pitchFamily="34" charset="0"/>
                <a:ea typeface="Cambria" pitchFamily="84" charset="0"/>
                <a:cs typeface="Cambria" pitchFamily="84" charset="0"/>
              </a:rPr>
              <a:t>efficacy </a:t>
            </a:r>
            <a:r>
              <a:rPr lang="en-US" dirty="0">
                <a:solidFill>
                  <a:srgbClr val="000000"/>
                </a:solidFill>
                <a:latin typeface="Arial Narrow" pitchFamily="34" charset="0"/>
                <a:ea typeface="Cambria" pitchFamily="84" charset="0"/>
                <a:cs typeface="Cambria" pitchFamily="84" charset="0"/>
              </a:rPr>
              <a:t>of their students is the first step toward student success</a:t>
            </a:r>
            <a:r>
              <a:rPr lang="en-US" dirty="0" smtClean="0">
                <a:solidFill>
                  <a:srgbClr val="000000"/>
                </a:solidFill>
                <a:latin typeface="Arial Narrow" pitchFamily="34" charset="0"/>
                <a:ea typeface="Cambria" pitchFamily="84" charset="0"/>
                <a:cs typeface="Cambria" pitchFamily="84" charset="0"/>
              </a:rPr>
              <a:t>.</a:t>
            </a:r>
          </a:p>
          <a:p>
            <a:pPr marL="114300" marR="0" indent="-114300" algn="l" defTabSz="457200" rtl="0" eaLnBrk="0" fontAlgn="base" latinLnBrk="0" hangingPunct="0">
              <a:lnSpc>
                <a:spcPct val="100000"/>
              </a:lnSpc>
              <a:spcBef>
                <a:spcPct val="0"/>
              </a:spcBef>
              <a:spcAft>
                <a:spcPts val="600"/>
              </a:spcAft>
              <a:buClrTx/>
              <a:buSzTx/>
              <a:buFont typeface="Arial" pitchFamily="84" charset="0"/>
              <a:buChar char="•"/>
              <a:tabLst>
                <a:tab pos="5948363" algn="r"/>
              </a:tabLst>
              <a:defRPr/>
            </a:pPr>
            <a:r>
              <a:rPr lang="en-US" dirty="0" smtClean="0">
                <a:latin typeface="Arial Narrow" pitchFamily="34" charset="0"/>
              </a:rPr>
              <a:t>The effort that a student makes to accomplish a task is strongly influenced by interest and context. Interest can motivate students with low self-efficacy to see tasks through.</a:t>
            </a:r>
          </a:p>
          <a:p>
            <a:pPr marL="114300" marR="0" lvl="1" indent="-114300" algn="l" defTabSz="457200" rtl="0" eaLnBrk="0" fontAlgn="base" latinLnBrk="0" hangingPunct="0">
              <a:lnSpc>
                <a:spcPct val="100000"/>
              </a:lnSpc>
              <a:spcBef>
                <a:spcPct val="0"/>
              </a:spcBef>
              <a:spcAft>
                <a:spcPts val="600"/>
              </a:spcAft>
              <a:buClrTx/>
              <a:buSzTx/>
              <a:buFont typeface="Arial" pitchFamily="84" charset="0"/>
              <a:buChar char="•"/>
              <a:tabLst>
                <a:tab pos="5948363" algn="r"/>
              </a:tabLst>
              <a:defRPr/>
            </a:pPr>
            <a:r>
              <a:rPr lang="en-US" b="1" dirty="0" smtClean="0">
                <a:solidFill>
                  <a:srgbClr val="000000"/>
                </a:solidFill>
                <a:latin typeface="Arial Narrow" pitchFamily="34" charset="0"/>
                <a:ea typeface="Cambria" pitchFamily="84" charset="0"/>
                <a:cs typeface="Arial Narrow"/>
              </a:rPr>
              <a:t>Effort</a:t>
            </a:r>
            <a:r>
              <a:rPr lang="en-US" dirty="0" smtClean="0">
                <a:solidFill>
                  <a:srgbClr val="000000"/>
                </a:solidFill>
                <a:latin typeface="Arial Narrow" pitchFamily="34" charset="0"/>
                <a:ea typeface="Cambria" pitchFamily="84" charset="0"/>
                <a:cs typeface="Arial Narrow"/>
              </a:rPr>
              <a:t> usually refers to whether a student tries hard, asks for help, and/or participates in class Involves choice, is rooted in beliefs, and  is influenced by feedback. </a:t>
            </a:r>
            <a:endParaRPr lang="en-US" baseline="30000" dirty="0" smtClean="0">
              <a:solidFill>
                <a:srgbClr val="000000"/>
              </a:solidFill>
              <a:latin typeface="Arial Narrow" pitchFamily="34" charset="0"/>
              <a:ea typeface="Cambria" pitchFamily="84" charset="0"/>
              <a:cs typeface="Arial Narrow"/>
            </a:endParaRPr>
          </a:p>
          <a:p>
            <a:pPr marL="114300" marR="0" lvl="1" indent="-114300" algn="l" defTabSz="457200" rtl="0" eaLnBrk="0" fontAlgn="base" latinLnBrk="0" hangingPunct="0">
              <a:lnSpc>
                <a:spcPct val="100000"/>
              </a:lnSpc>
              <a:spcBef>
                <a:spcPct val="0"/>
              </a:spcBef>
              <a:spcAft>
                <a:spcPts val="600"/>
              </a:spcAft>
              <a:buClrTx/>
              <a:buSzTx/>
              <a:buFont typeface="Arial" pitchFamily="84" charset="0"/>
              <a:buChar char="•"/>
              <a:tabLst>
                <a:tab pos="5948363" algn="r"/>
              </a:tabLst>
              <a:defRPr/>
            </a:pPr>
            <a:r>
              <a:rPr lang="en-US" b="1" dirty="0" smtClean="0">
                <a:solidFill>
                  <a:srgbClr val="000000"/>
                </a:solidFill>
                <a:latin typeface="Arial Narrow" pitchFamily="34" charset="0"/>
                <a:ea typeface="Cambria" pitchFamily="84" charset="0"/>
                <a:cs typeface="Arial Narrow"/>
              </a:rPr>
              <a:t>Interest</a:t>
            </a:r>
            <a:r>
              <a:rPr lang="en-US" dirty="0" smtClean="0">
                <a:solidFill>
                  <a:srgbClr val="000000"/>
                </a:solidFill>
                <a:latin typeface="Arial Narrow" pitchFamily="34" charset="0"/>
                <a:ea typeface="Cambria" pitchFamily="84" charset="0"/>
                <a:cs typeface="Arial Narrow"/>
              </a:rPr>
              <a:t> is a cognitive and affective relationship between a student and a particular subject that varies depending on the type of interest being described.</a:t>
            </a:r>
            <a:r>
              <a:rPr lang="en-US" baseline="30000" dirty="0" smtClean="0">
                <a:solidFill>
                  <a:srgbClr val="000000"/>
                </a:solidFill>
                <a:latin typeface="Arial Narrow" pitchFamily="34" charset="0"/>
                <a:ea typeface="Cambria" pitchFamily="84" charset="0"/>
                <a:cs typeface="Arial Narrow"/>
              </a:rPr>
              <a:t>  </a:t>
            </a:r>
            <a:r>
              <a:rPr lang="en-US" dirty="0" smtClean="0">
                <a:solidFill>
                  <a:srgbClr val="000000"/>
                </a:solidFill>
                <a:latin typeface="Arial Narrow" pitchFamily="34" charset="0"/>
                <a:ea typeface="Cambria" pitchFamily="84" charset="0"/>
                <a:cs typeface="Arial Narrow"/>
              </a:rPr>
              <a:t>Interest can hold a student's attention, encourage effort, and support learning. It can also enhance strategic processing. ALL students can be interested in a wide variety of things.</a:t>
            </a:r>
          </a:p>
          <a:p>
            <a:pPr marL="0" marR="0" lvl="1" indent="0" algn="l" defTabSz="457200" rtl="0" eaLnBrk="0" fontAlgn="base" latinLnBrk="0" hangingPunct="0">
              <a:lnSpc>
                <a:spcPct val="100000"/>
              </a:lnSpc>
              <a:spcBef>
                <a:spcPct val="0"/>
              </a:spcBef>
              <a:spcAft>
                <a:spcPts val="600"/>
              </a:spcAft>
              <a:buClrTx/>
              <a:buSzTx/>
              <a:buFont typeface="Arial" pitchFamily="84" charset="0"/>
              <a:buNone/>
              <a:tabLst>
                <a:tab pos="5948363" algn="r"/>
              </a:tabLst>
              <a:defRPr/>
            </a:pPr>
            <a:endParaRPr lang="en-US" dirty="0" smtClean="0">
              <a:solidFill>
                <a:srgbClr val="000000"/>
              </a:solidFill>
              <a:latin typeface="Arial Narrow" pitchFamily="34" charset="0"/>
              <a:ea typeface="Cambria" pitchFamily="84" charset="0"/>
              <a:cs typeface="Arial Narrow"/>
            </a:endParaRPr>
          </a:p>
          <a:p>
            <a:pPr marL="0" indent="0">
              <a:buNone/>
            </a:pPr>
            <a:r>
              <a:rPr lang="en-US" b="1" dirty="0" smtClean="0">
                <a:latin typeface="Arial Narrow" pitchFamily="34" charset="0"/>
              </a:rPr>
              <a:t>Facilitator notes:</a:t>
            </a:r>
          </a:p>
          <a:p>
            <a:pPr marL="114300" marR="0" indent="-114300" algn="l" defTabSz="457200" rtl="0" eaLnBrk="0" fontAlgn="base" latinLnBrk="0" hangingPunct="0">
              <a:lnSpc>
                <a:spcPct val="100000"/>
              </a:lnSpc>
              <a:spcBef>
                <a:spcPct val="0"/>
              </a:spcBef>
              <a:spcAft>
                <a:spcPts val="600"/>
              </a:spcAft>
              <a:buClrTx/>
              <a:buSzTx/>
              <a:buFont typeface="Arial" pitchFamily="84" charset="0"/>
              <a:buChar char="•"/>
              <a:tabLst>
                <a:tab pos="5948363" algn="r"/>
              </a:tabLst>
              <a:defRPr/>
            </a:pPr>
            <a:r>
              <a:rPr lang="en-US" dirty="0" smtClean="0">
                <a:solidFill>
                  <a:srgbClr val="000000"/>
                </a:solidFill>
                <a:latin typeface="Arial Narrow" pitchFamily="34" charset="0"/>
                <a:ea typeface="Cambria" pitchFamily="84" charset="0"/>
                <a:cs typeface="Cambria" pitchFamily="84" charset="0"/>
              </a:rPr>
              <a:t>Ask participants to reflect on how they inspire effort and use interest in their classrooms.</a:t>
            </a:r>
          </a:p>
          <a:p>
            <a:pPr marL="114300" marR="0" indent="-114300" algn="l" defTabSz="457200" rtl="0" eaLnBrk="0" fontAlgn="base" latinLnBrk="0" hangingPunct="0">
              <a:lnSpc>
                <a:spcPct val="100000"/>
              </a:lnSpc>
              <a:spcBef>
                <a:spcPct val="0"/>
              </a:spcBef>
              <a:spcAft>
                <a:spcPts val="600"/>
              </a:spcAft>
              <a:buClrTx/>
              <a:buSzTx/>
              <a:buFont typeface="Arial" pitchFamily="84" charset="0"/>
              <a:buChar char="•"/>
              <a:tabLst>
                <a:tab pos="5948363" algn="r"/>
              </a:tabLst>
              <a:defRPr/>
            </a:pPr>
            <a:endParaRPr lang="en-US" dirty="0" smtClean="0">
              <a:latin typeface="Arial Narrow" pitchFamily="34" charset="0"/>
            </a:endParaRPr>
          </a:p>
          <a:p>
            <a:endParaRPr lang="en-US" dirty="0">
              <a:solidFill>
                <a:srgbClr val="000000"/>
              </a:solidFill>
              <a:latin typeface="Arial Narrow" pitchFamily="34" charset="0"/>
              <a:ea typeface="Cambria" pitchFamily="84" charset="0"/>
              <a:cs typeface="Cambria" pitchFamily="8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Placeholder 2"/>
          <p:cNvSpPr>
            <a:spLocks noGrp="1" noRot="1" noChangeAspect="1"/>
          </p:cNvSpPr>
          <p:nvPr>
            <p:ph type="sldImg"/>
          </p:nvPr>
        </p:nvSpPr>
        <p:spPr bwMode="auto">
          <a:noFill/>
          <a:ln>
            <a:solidFill>
              <a:srgbClr val="000000"/>
            </a:solidFill>
            <a:miter lim="800000"/>
            <a:headEnd/>
            <a:tailEnd/>
          </a:ln>
        </p:spPr>
      </p:sp>
      <p:sp>
        <p:nvSpPr>
          <p:cNvPr id="58370"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latin typeface="Arial Narrow" pitchFamily="34" charset="0"/>
            </a:endParaRPr>
          </a:p>
          <a:p>
            <a:pPr marL="0" indent="0">
              <a:buNone/>
            </a:pPr>
            <a:r>
              <a:rPr lang="en-US" b="1" dirty="0" smtClean="0">
                <a:latin typeface="Arial Narrow" pitchFamily="34" charset="0"/>
              </a:rPr>
              <a:t>Talking Points:</a:t>
            </a:r>
          </a:p>
          <a:p>
            <a:r>
              <a:rPr lang="en-US" dirty="0" smtClean="0">
                <a:latin typeface="Arial Narrow" pitchFamily="34" charset="0"/>
              </a:rPr>
              <a:t>There </a:t>
            </a:r>
            <a:r>
              <a:rPr lang="en-US" dirty="0">
                <a:latin typeface="Arial Narrow" pitchFamily="34" charset="0"/>
              </a:rPr>
              <a:t>are </a:t>
            </a:r>
            <a:r>
              <a:rPr lang="en-US" dirty="0" smtClean="0">
                <a:latin typeface="Arial Narrow" pitchFamily="34" charset="0"/>
              </a:rPr>
              <a:t>four handouts for this section </a:t>
            </a:r>
            <a:r>
              <a:rPr lang="en-US" b="0" dirty="0" smtClean="0">
                <a:latin typeface="Arial Narrow" pitchFamily="34" charset="0"/>
              </a:rPr>
              <a:t>in your participant packet; </a:t>
            </a:r>
            <a:r>
              <a:rPr lang="en-US" dirty="0">
                <a:latin typeface="Arial Narrow" pitchFamily="34" charset="0"/>
              </a:rPr>
              <a:t>one for each grade </a:t>
            </a:r>
            <a:r>
              <a:rPr lang="en-US" dirty="0" smtClean="0">
                <a:latin typeface="Arial Narrow" pitchFamily="34" charset="0"/>
              </a:rPr>
              <a:t>level (</a:t>
            </a:r>
            <a:r>
              <a:rPr lang="en-US" b="1" dirty="0" smtClean="0">
                <a:latin typeface="Arial Narrow" pitchFamily="34" charset="0"/>
              </a:rPr>
              <a:t>Handouts 2.2.1 through 2.2.4</a:t>
            </a:r>
            <a:r>
              <a:rPr lang="en-US" dirty="0" smtClean="0">
                <a:latin typeface="Arial Narrow" pitchFamily="34" charset="0"/>
              </a:rPr>
              <a:t>). </a:t>
            </a:r>
          </a:p>
          <a:p>
            <a:r>
              <a:rPr lang="en-US" dirty="0" smtClean="0">
                <a:latin typeface="Arial Narrow" pitchFamily="34" charset="0"/>
              </a:rPr>
              <a:t>Select the appropriate grade level for your</a:t>
            </a:r>
            <a:r>
              <a:rPr lang="en-US" baseline="0" dirty="0" smtClean="0">
                <a:latin typeface="Arial Narrow" pitchFamily="34" charset="0"/>
              </a:rPr>
              <a:t> group, or divide into grade level groups (</a:t>
            </a:r>
            <a:r>
              <a:rPr lang="en-US" dirty="0" smtClean="0">
                <a:latin typeface="Arial Narrow" pitchFamily="34" charset="0"/>
              </a:rPr>
              <a:t>Primary,</a:t>
            </a:r>
            <a:r>
              <a:rPr lang="en-US" baseline="0" dirty="0" smtClean="0">
                <a:latin typeface="Arial Narrow" pitchFamily="34" charset="0"/>
              </a:rPr>
              <a:t> </a:t>
            </a:r>
            <a:r>
              <a:rPr lang="en-US" dirty="0" smtClean="0">
                <a:latin typeface="Arial Narrow" pitchFamily="34" charset="0"/>
              </a:rPr>
              <a:t>Upper elementary,</a:t>
            </a:r>
            <a:r>
              <a:rPr lang="en-US" baseline="0" dirty="0" smtClean="0">
                <a:latin typeface="Arial Narrow" pitchFamily="34" charset="0"/>
              </a:rPr>
              <a:t> </a:t>
            </a:r>
            <a:r>
              <a:rPr lang="en-US" dirty="0" smtClean="0">
                <a:latin typeface="Arial Narrow" pitchFamily="34" charset="0"/>
              </a:rPr>
              <a:t>Middle school,</a:t>
            </a:r>
            <a:r>
              <a:rPr lang="en-US" baseline="0" dirty="0" smtClean="0">
                <a:latin typeface="Arial Narrow" pitchFamily="34" charset="0"/>
              </a:rPr>
              <a:t> </a:t>
            </a:r>
            <a:r>
              <a:rPr lang="en-US" dirty="0" smtClean="0">
                <a:latin typeface="Arial Narrow" pitchFamily="34" charset="0"/>
              </a:rPr>
              <a:t>High school) </a:t>
            </a:r>
            <a:endParaRPr lang="en-US" dirty="0">
              <a:latin typeface="Arial Narrow" pitchFamily="34" charset="0"/>
            </a:endParaRPr>
          </a:p>
          <a:p>
            <a:r>
              <a:rPr lang="en-US" dirty="0" smtClean="0">
                <a:latin typeface="Arial Narrow" pitchFamily="34" charset="0"/>
              </a:rPr>
              <a:t>Instructions:</a:t>
            </a:r>
            <a:endParaRPr lang="en-US" dirty="0">
              <a:latin typeface="Arial Narrow" pitchFamily="34" charset="0"/>
            </a:endParaRPr>
          </a:p>
          <a:p>
            <a:pPr lvl="1"/>
            <a:r>
              <a:rPr lang="en-US" dirty="0">
                <a:solidFill>
                  <a:srgbClr val="000000"/>
                </a:solidFill>
                <a:latin typeface="Arial Narrow" pitchFamily="34" charset="0"/>
                <a:ea typeface="Cambria" pitchFamily="84" charset="0"/>
                <a:cs typeface="Cambria" pitchFamily="84" charset="0"/>
              </a:rPr>
              <a:t>You have been assigned a grade level series of tasks. In each set, the same mathematical concept is addressed. </a:t>
            </a:r>
          </a:p>
          <a:p>
            <a:pPr lvl="1"/>
            <a:r>
              <a:rPr lang="en-US" dirty="0">
                <a:solidFill>
                  <a:srgbClr val="000000"/>
                </a:solidFill>
                <a:latin typeface="Arial Narrow" pitchFamily="34" charset="0"/>
                <a:ea typeface="Cambria" pitchFamily="84" charset="0"/>
                <a:cs typeface="Cambria" pitchFamily="84" charset="0"/>
              </a:rPr>
              <a:t>As you complete the activity, compare the tasks within your grade span concept and consider how context might affect student understanding and perseverance.  </a:t>
            </a:r>
            <a:endParaRPr lang="en-US" dirty="0" smtClean="0">
              <a:solidFill>
                <a:srgbClr val="000000"/>
              </a:solidFill>
              <a:latin typeface="Arial Narrow" pitchFamily="34" charset="0"/>
              <a:ea typeface="Cambria" pitchFamily="84" charset="0"/>
              <a:cs typeface="Cambria" pitchFamily="84" charset="0"/>
            </a:endParaRPr>
          </a:p>
          <a:p>
            <a:pPr lvl="1"/>
            <a:r>
              <a:rPr lang="en-US" dirty="0" smtClean="0">
                <a:solidFill>
                  <a:srgbClr val="000000"/>
                </a:solidFill>
                <a:latin typeface="Arial Narrow" pitchFamily="34" charset="0"/>
                <a:ea typeface="Cambria" pitchFamily="84" charset="0"/>
                <a:cs typeface="Cambria" pitchFamily="84" charset="0"/>
              </a:rPr>
              <a:t>Consider </a:t>
            </a:r>
            <a:r>
              <a:rPr lang="en-US" dirty="0">
                <a:solidFill>
                  <a:srgbClr val="000000"/>
                </a:solidFill>
                <a:latin typeface="Arial Narrow" pitchFamily="34" charset="0"/>
                <a:ea typeface="Cambria" pitchFamily="84" charset="0"/>
                <a:cs typeface="Cambria" pitchFamily="84" charset="0"/>
              </a:rPr>
              <a:t>which task is more likely to draw in and “hook” your students, encouraging them to persevere to find a solution.</a:t>
            </a:r>
            <a:r>
              <a:rPr lang="en-US" b="1" dirty="0">
                <a:solidFill>
                  <a:srgbClr val="000000"/>
                </a:solidFill>
                <a:latin typeface="Arial Narrow" pitchFamily="34" charset="0"/>
                <a:ea typeface="Cambria" pitchFamily="84" charset="0"/>
                <a:cs typeface="Cambria" pitchFamily="84" charset="0"/>
              </a:rPr>
              <a:t> </a:t>
            </a:r>
            <a:r>
              <a:rPr lang="en-US" dirty="0">
                <a:solidFill>
                  <a:srgbClr val="000000"/>
                </a:solidFill>
                <a:latin typeface="Arial Narrow" pitchFamily="34" charset="0"/>
                <a:ea typeface="Cambria" pitchFamily="84" charset="0"/>
                <a:cs typeface="Cambria" pitchFamily="84" charset="0"/>
              </a:rPr>
              <a:t>Consider also the questions you might ask as a teacher to “hook” the learner.</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Placeholder 2"/>
          <p:cNvSpPr>
            <a:spLocks noGrp="1" noRot="1" noChangeAspect="1"/>
          </p:cNvSpPr>
          <p:nvPr>
            <p:ph type="sldImg"/>
          </p:nvPr>
        </p:nvSpPr>
        <p:spPr bwMode="auto">
          <a:noFill/>
          <a:ln>
            <a:solidFill>
              <a:srgbClr val="000000"/>
            </a:solidFill>
            <a:miter lim="800000"/>
            <a:headEnd/>
            <a:tailEnd/>
          </a:ln>
        </p:spPr>
      </p:sp>
      <p:sp>
        <p:nvSpPr>
          <p:cNvPr id="60418"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latin typeface="Arial Narrow" pitchFamily="84" charset="0"/>
            </a:endParaRPr>
          </a:p>
          <a:p>
            <a:pPr marL="0" indent="0">
              <a:buNone/>
            </a:pPr>
            <a:r>
              <a:rPr lang="en-US" b="1" dirty="0" smtClean="0">
                <a:latin typeface="Arial Narrow" pitchFamily="84" charset="0"/>
              </a:rPr>
              <a:t>Facilitator</a:t>
            </a:r>
            <a:r>
              <a:rPr lang="en-US" b="1" baseline="0" dirty="0" smtClean="0">
                <a:latin typeface="Arial Narrow" pitchFamily="84" charset="0"/>
              </a:rPr>
              <a:t> Notes:</a:t>
            </a:r>
            <a:endParaRPr lang="en-US" b="1" dirty="0" smtClean="0">
              <a:latin typeface="Arial Narrow" pitchFamily="84" charset="0"/>
            </a:endParaRPr>
          </a:p>
          <a:p>
            <a:r>
              <a:rPr lang="en-US" dirty="0" smtClean="0">
                <a:latin typeface="Arial Narrow" pitchFamily="84" charset="0"/>
              </a:rPr>
              <a:t>Read the summary on the slide (or have</a:t>
            </a:r>
            <a:r>
              <a:rPr lang="en-US" baseline="0" dirty="0" smtClean="0">
                <a:latin typeface="Arial Narrow" pitchFamily="84" charset="0"/>
              </a:rPr>
              <a:t> a participant read the summary).</a:t>
            </a:r>
            <a:endParaRPr lang="en-US" dirty="0" smtClean="0">
              <a:latin typeface="Arial Narrow" pitchFamily="84" charset="0"/>
            </a:endParaRPr>
          </a:p>
          <a:p>
            <a:r>
              <a:rPr lang="en-US" dirty="0" smtClean="0">
                <a:latin typeface="Arial Narrow" pitchFamily="84" charset="0"/>
              </a:rPr>
              <a:t>Discuss </a:t>
            </a:r>
            <a:r>
              <a:rPr lang="en-US" dirty="0">
                <a:latin typeface="Arial Narrow" pitchFamily="84" charset="0"/>
              </a:rPr>
              <a:t>the importance of relevance in engaging students in doing mathematics. </a:t>
            </a:r>
            <a:r>
              <a:rPr lang="en-US" dirty="0" smtClean="0">
                <a:latin typeface="Arial Narrow" pitchFamily="84" charset="0"/>
              </a:rPr>
              <a:t>Why </a:t>
            </a:r>
            <a:r>
              <a:rPr lang="en-US" dirty="0">
                <a:latin typeface="Arial Narrow" pitchFamily="84" charset="0"/>
              </a:rPr>
              <a:t>are context-free tasks less</a:t>
            </a:r>
            <a:r>
              <a:rPr lang="en-US" dirty="0" smtClean="0">
                <a:latin typeface="Arial Narrow" pitchFamily="84" charset="0"/>
              </a:rPr>
              <a:t> likely </a:t>
            </a:r>
            <a:r>
              <a:rPr lang="en-US" dirty="0">
                <a:latin typeface="Arial Narrow" pitchFamily="84" charset="0"/>
              </a:rPr>
              <a:t>to engage? </a:t>
            </a:r>
            <a:endParaRPr lang="en-US" dirty="0" smtClean="0">
              <a:latin typeface="Arial Narrow" pitchFamily="84" charset="0"/>
            </a:endParaRPr>
          </a:p>
          <a:p>
            <a:pPr lvl="1"/>
            <a:r>
              <a:rPr lang="en-US" dirty="0" smtClean="0">
                <a:latin typeface="Arial Narrow" pitchFamily="84" charset="0"/>
              </a:rPr>
              <a:t>Teachers </a:t>
            </a:r>
            <a:r>
              <a:rPr lang="en-US" dirty="0">
                <a:latin typeface="Arial Narrow" pitchFamily="84" charset="0"/>
              </a:rPr>
              <a:t>will respond that it takes more time to do contextual tasks. Engage them in a discussion</a:t>
            </a:r>
            <a:r>
              <a:rPr lang="en-US" dirty="0" smtClean="0">
                <a:latin typeface="Arial Narrow" pitchFamily="84" charset="0"/>
              </a:rPr>
              <a:t> of </a:t>
            </a:r>
            <a:r>
              <a:rPr lang="en-US" dirty="0">
                <a:latin typeface="Arial Narrow" pitchFamily="84" charset="0"/>
              </a:rPr>
              <a:t>“covering the material” vs. </a:t>
            </a:r>
            <a:r>
              <a:rPr lang="en-US" dirty="0" smtClean="0">
                <a:latin typeface="Arial Narrow" pitchFamily="84" charset="0"/>
              </a:rPr>
              <a:t>“learning </a:t>
            </a:r>
            <a:r>
              <a:rPr lang="en-US" dirty="0">
                <a:latin typeface="Arial Narrow" pitchFamily="84" charset="0"/>
              </a:rPr>
              <a:t>the mathematics.”</a:t>
            </a:r>
          </a:p>
          <a:p>
            <a:r>
              <a:rPr lang="en-US" dirty="0">
                <a:latin typeface="Arial Narrow" pitchFamily="84" charset="0"/>
              </a:rPr>
              <a:t>The discussion should also include the idea of scaffolding as a method to get ALL students to a high cognitive level,</a:t>
            </a:r>
            <a:r>
              <a:rPr lang="en-US" dirty="0" smtClean="0">
                <a:latin typeface="Arial Narrow" pitchFamily="84" charset="0"/>
              </a:rPr>
              <a:t> not </a:t>
            </a:r>
            <a:r>
              <a:rPr lang="en-US" dirty="0">
                <a:latin typeface="Arial Narrow" pitchFamily="84" charset="0"/>
              </a:rPr>
              <a:t>as a way to water down the mathematics for access</a:t>
            </a:r>
            <a:r>
              <a:rPr lang="en-US" dirty="0" smtClean="0">
                <a:latin typeface="Arial Narrow" pitchFamily="84" charset="0"/>
              </a:rPr>
              <a:t>. </a:t>
            </a:r>
            <a:r>
              <a:rPr lang="en-US" dirty="0">
                <a:latin typeface="Arial Narrow" pitchFamily="84" charset="0"/>
              </a:rPr>
              <a:t>Access includes the scaffolding to reach the high cognitive </a:t>
            </a:r>
            <a:r>
              <a:rPr lang="en-US" dirty="0" smtClean="0">
                <a:latin typeface="Arial Narrow" pitchFamily="84" charset="0"/>
              </a:rPr>
              <a:t>demand expected </a:t>
            </a:r>
            <a:r>
              <a:rPr lang="en-US" dirty="0">
                <a:latin typeface="Arial Narrow" pitchFamily="84" charset="0"/>
              </a:rPr>
              <a:t>of all students.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Placeholder 2"/>
          <p:cNvSpPr>
            <a:spLocks noGrp="1" noRot="1" noChangeAspect="1"/>
          </p:cNvSpPr>
          <p:nvPr>
            <p:ph type="sldImg"/>
          </p:nvPr>
        </p:nvSpPr>
        <p:spPr bwMode="auto">
          <a:noFill/>
          <a:ln>
            <a:solidFill>
              <a:srgbClr val="000000"/>
            </a:solidFill>
            <a:miter lim="800000"/>
            <a:headEnd/>
            <a:tailEnd/>
          </a:ln>
        </p:spPr>
      </p:sp>
      <p:sp>
        <p:nvSpPr>
          <p:cNvPr id="62466"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latin typeface="Arial Narrow" pitchFamily="84" charset="0"/>
            </a:endParaRPr>
          </a:p>
          <a:p>
            <a:pPr marL="0" indent="0">
              <a:buNone/>
            </a:pPr>
            <a:r>
              <a:rPr lang="en-US" b="1" dirty="0" smtClean="0">
                <a:latin typeface="Arial Narrow" pitchFamily="84" charset="0"/>
              </a:rPr>
              <a:t>Facilitator Notes:</a:t>
            </a:r>
            <a:r>
              <a:rPr lang="en-US" b="1" baseline="0" dirty="0" smtClean="0">
                <a:latin typeface="Arial Narrow" pitchFamily="84" charset="0"/>
              </a:rPr>
              <a:t> </a:t>
            </a:r>
            <a:r>
              <a:rPr lang="en-US" b="0" dirty="0" smtClean="0">
                <a:latin typeface="Arial Narrow" pitchFamily="84" charset="0"/>
              </a:rPr>
              <a:t>This is an optional activity and requires that the participants have grade</a:t>
            </a:r>
            <a:r>
              <a:rPr lang="en-US" b="0" baseline="0" dirty="0" smtClean="0">
                <a:latin typeface="Arial Narrow" pitchFamily="84" charset="0"/>
              </a:rPr>
              <a:t>-level tasks on hand.</a:t>
            </a:r>
            <a:endParaRPr lang="en-US" b="0" dirty="0" smtClean="0">
              <a:latin typeface="Arial Narrow" pitchFamily="84" charset="0"/>
            </a:endParaRPr>
          </a:p>
          <a:p>
            <a:r>
              <a:rPr lang="en-US" dirty="0" smtClean="0">
                <a:latin typeface="Arial Narrow" pitchFamily="84" charset="0"/>
              </a:rPr>
              <a:t>Divide the participants into grade level or same course groups.</a:t>
            </a:r>
          </a:p>
          <a:p>
            <a:r>
              <a:rPr lang="en-US" dirty="0" smtClean="0">
                <a:latin typeface="Arial Narrow" pitchFamily="84" charset="0"/>
              </a:rPr>
              <a:t>Have them take a task and</a:t>
            </a:r>
            <a:r>
              <a:rPr lang="en-US" baseline="0" dirty="0" smtClean="0">
                <a:latin typeface="Arial Narrow" pitchFamily="84" charset="0"/>
              </a:rPr>
              <a:t> revise it to include a “hook” that will engage students in doing mathematics.</a:t>
            </a:r>
            <a:endParaRPr lang="en-US" dirty="0" smtClean="0">
              <a:latin typeface="Arial Narrow" pitchFamily="84" charset="0"/>
            </a:endParaRPr>
          </a:p>
          <a:p>
            <a:r>
              <a:rPr lang="en-US" dirty="0" smtClean="0">
                <a:latin typeface="Arial Narrow" pitchFamily="84" charset="0"/>
              </a:rPr>
              <a:t>Give </a:t>
            </a:r>
            <a:r>
              <a:rPr lang="en-US" dirty="0">
                <a:latin typeface="Arial Narrow" pitchFamily="84" charset="0"/>
              </a:rPr>
              <a:t>participants time to use what they have learned</a:t>
            </a:r>
            <a:r>
              <a:rPr lang="en-US" dirty="0" smtClean="0">
                <a:latin typeface="Arial Narrow" pitchFamily="84" charset="0"/>
              </a:rPr>
              <a:t>. </a:t>
            </a:r>
            <a:r>
              <a:rPr lang="en-US" dirty="0">
                <a:latin typeface="Arial Narrow" pitchFamily="84" charset="0"/>
              </a:rPr>
              <a:t>This is not a fully developed lesson plan, but one task </a:t>
            </a:r>
            <a:r>
              <a:rPr lang="en-US" dirty="0" smtClean="0">
                <a:latin typeface="Arial Narrow" pitchFamily="84" charset="0"/>
              </a:rPr>
              <a:t>that </a:t>
            </a:r>
            <a:r>
              <a:rPr lang="en-US" dirty="0">
                <a:latin typeface="Arial Narrow" pitchFamily="84" charset="0"/>
              </a:rPr>
              <a:t>would occur within the lesson.</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1" dirty="0" smtClean="0"/>
          </a:p>
          <a:p>
            <a:pPr marL="0" indent="0">
              <a:buNone/>
            </a:pPr>
            <a:r>
              <a:rPr lang="en-US" b="1" dirty="0" smtClean="0"/>
              <a:t>Facilitator Notes:</a:t>
            </a:r>
          </a:p>
          <a:p>
            <a:r>
              <a:rPr lang="en-US" dirty="0" smtClean="0"/>
              <a:t>Review slide instructions.</a:t>
            </a:r>
          </a:p>
          <a:p>
            <a:pPr marL="114300" marR="0" indent="-114300" algn="l" defTabSz="457200" rtl="0" eaLnBrk="0" fontAlgn="base" latinLnBrk="0" hangingPunct="0">
              <a:lnSpc>
                <a:spcPct val="100000"/>
              </a:lnSpc>
              <a:spcBef>
                <a:spcPct val="0"/>
              </a:spcBef>
              <a:spcAft>
                <a:spcPts val="600"/>
              </a:spcAft>
              <a:buClrTx/>
              <a:buSzTx/>
              <a:buFont typeface="Arial" pitchFamily="84" charset="0"/>
              <a:buChar char="•"/>
              <a:tabLst>
                <a:tab pos="5948363" algn="r"/>
              </a:tabLst>
              <a:defRPr/>
            </a:pPr>
            <a:r>
              <a:rPr lang="en-US" dirty="0" smtClean="0"/>
              <a:t>Upon</a:t>
            </a:r>
            <a:r>
              <a:rPr lang="en-US" baseline="0" dirty="0" smtClean="0"/>
              <a:t> conclusion of the activity, h</a:t>
            </a:r>
            <a:r>
              <a:rPr lang="en-US" dirty="0" smtClean="0"/>
              <a:t>ave participants share out </a:t>
            </a:r>
            <a:r>
              <a:rPr lang="en-US" sz="1100" dirty="0" smtClean="0">
                <a:solidFill>
                  <a:srgbClr val="000000"/>
                </a:solidFill>
                <a:latin typeface="Arial Narrow"/>
                <a:ea typeface="Cambria" pitchFamily="84" charset="0"/>
                <a:cs typeface="Arial Narrow"/>
              </a:rPr>
              <a:t>with the whole group.</a:t>
            </a:r>
          </a:p>
          <a:p>
            <a:endParaRPr lang="en-US" dirty="0"/>
          </a:p>
        </p:txBody>
      </p:sp>
      <p:sp>
        <p:nvSpPr>
          <p:cNvPr id="4" name="Slide Number Placeholder 3"/>
          <p:cNvSpPr>
            <a:spLocks noGrp="1"/>
          </p:cNvSpPr>
          <p:nvPr>
            <p:ph type="sldNum" sz="quarter" idx="10"/>
          </p:nvPr>
        </p:nvSpPr>
        <p:spPr/>
        <p:txBody>
          <a:bodyPr/>
          <a:lstStyle/>
          <a:p>
            <a:pPr>
              <a:defRPr/>
            </a:pPr>
            <a:fld id="{CBA4D9C4-E108-4E45-A821-C53BD9170D5C}" type="slidenum">
              <a:rPr lang="en-US" smtClean="0"/>
              <a:pPr>
                <a:defRPr/>
              </a:pPr>
              <a:t>24</a:t>
            </a:fld>
            <a:endParaRPr lang="en-US" dirty="0"/>
          </a:p>
        </p:txBody>
      </p:sp>
    </p:spTree>
    <p:extLst>
      <p:ext uri="{BB962C8B-B14F-4D97-AF65-F5344CB8AC3E}">
        <p14:creationId xmlns:p14="http://schemas.microsoft.com/office/powerpoint/2010/main" val="5218607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Placeholder 2"/>
          <p:cNvSpPr>
            <a:spLocks noGrp="1" noRot="1" noChangeAspect="1"/>
          </p:cNvSpPr>
          <p:nvPr>
            <p:ph type="sldImg"/>
          </p:nvPr>
        </p:nvSpPr>
        <p:spPr bwMode="auto">
          <a:noFill/>
          <a:ln>
            <a:solidFill>
              <a:srgbClr val="000000"/>
            </a:solidFill>
            <a:miter lim="800000"/>
            <a:headEnd/>
            <a:tailEnd/>
          </a:ln>
        </p:spPr>
      </p:sp>
      <p:sp>
        <p:nvSpPr>
          <p:cNvPr id="65538"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latin typeface="Arial Narrow" pitchFamily="84" charset="0"/>
            </a:endParaRPr>
          </a:p>
          <a:p>
            <a:pPr marL="0" indent="0">
              <a:buNone/>
            </a:pPr>
            <a:r>
              <a:rPr lang="en-US" b="1" dirty="0" smtClean="0">
                <a:latin typeface="Arial Narrow" pitchFamily="34" charset="0"/>
              </a:rPr>
              <a:t>Facilitator</a:t>
            </a:r>
            <a:r>
              <a:rPr lang="en-US" b="1" baseline="0" dirty="0" smtClean="0">
                <a:latin typeface="Arial Narrow" pitchFamily="34" charset="0"/>
              </a:rPr>
              <a:t> Notes:</a:t>
            </a:r>
            <a:endParaRPr lang="en-US" b="1" dirty="0" smtClean="0">
              <a:latin typeface="Arial Narrow" pitchFamily="34" charset="0"/>
            </a:endParaRPr>
          </a:p>
          <a:p>
            <a:r>
              <a:rPr lang="en-US" dirty="0" smtClean="0">
                <a:latin typeface="Arial Narrow" pitchFamily="34" charset="0"/>
              </a:rPr>
              <a:t>Explain </a:t>
            </a:r>
            <a:r>
              <a:rPr lang="en-US" dirty="0">
                <a:latin typeface="Arial Narrow" pitchFamily="34" charset="0"/>
              </a:rPr>
              <a:t>precision </a:t>
            </a:r>
            <a:r>
              <a:rPr lang="en-US" dirty="0" smtClean="0">
                <a:latin typeface="Arial Narrow" pitchFamily="34" charset="0"/>
              </a:rPr>
              <a:t>by defining the terms </a:t>
            </a:r>
            <a:r>
              <a:rPr lang="en-US" b="0" dirty="0" smtClean="0">
                <a:latin typeface="Arial Narrow" pitchFamily="34" charset="0"/>
              </a:rPr>
              <a:t>on the slide.</a:t>
            </a:r>
          </a:p>
          <a:p>
            <a:endParaRPr lang="en-US" dirty="0" smtClean="0">
              <a:latin typeface="Arial Narrow" pitchFamily="34" charset="0"/>
            </a:endParaRPr>
          </a:p>
          <a:p>
            <a:pPr marL="0" indent="0">
              <a:buNone/>
            </a:pPr>
            <a:r>
              <a:rPr lang="en-US" b="1" dirty="0" smtClean="0">
                <a:solidFill>
                  <a:srgbClr val="000000"/>
                </a:solidFill>
                <a:latin typeface="Arial Narrow" pitchFamily="34" charset="0"/>
                <a:ea typeface="Calibri" pitchFamily="84" charset="0"/>
                <a:cs typeface="Calibri" pitchFamily="84" charset="0"/>
              </a:rPr>
              <a:t>Talking Points:</a:t>
            </a:r>
          </a:p>
          <a:p>
            <a:r>
              <a:rPr lang="en-US" dirty="0" smtClean="0">
                <a:solidFill>
                  <a:srgbClr val="000000"/>
                </a:solidFill>
                <a:latin typeface="Arial Narrow" pitchFamily="34" charset="0"/>
                <a:ea typeface="Calibri" pitchFamily="84" charset="0"/>
                <a:cs typeface="Calibri" pitchFamily="84" charset="0"/>
              </a:rPr>
              <a:t>Precision </a:t>
            </a:r>
            <a:r>
              <a:rPr lang="en-US" dirty="0">
                <a:solidFill>
                  <a:srgbClr val="000000"/>
                </a:solidFill>
                <a:latin typeface="Arial Narrow" pitchFamily="34" charset="0"/>
                <a:ea typeface="Calibri" pitchFamily="84" charset="0"/>
                <a:cs typeface="Calibri" pitchFamily="84" charset="0"/>
              </a:rPr>
              <a:t>in mathematics is often thought of in terms of accuracy of measurements. This is an important part of precision in mathematics, but “attend to precision” also refers to the way in which we use the language and symbols of mathematics, in particular the clarity of language and use of definitions.</a:t>
            </a:r>
          </a:p>
          <a:p>
            <a:endParaRPr lang="en-US" dirty="0">
              <a:latin typeface="Arial Narrow" pitchFamily="8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Placeholder 2"/>
          <p:cNvSpPr>
            <a:spLocks noGrp="1" noRot="1" noChangeAspect="1"/>
          </p:cNvSpPr>
          <p:nvPr>
            <p:ph type="sldImg"/>
          </p:nvPr>
        </p:nvSpPr>
        <p:spPr bwMode="auto">
          <a:noFill/>
          <a:ln>
            <a:solidFill>
              <a:srgbClr val="000000"/>
            </a:solidFill>
            <a:miter lim="800000"/>
            <a:headEnd/>
            <a:tailEnd/>
          </a:ln>
        </p:spPr>
      </p:sp>
      <p:sp>
        <p:nvSpPr>
          <p:cNvPr id="67586"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solidFill>
                <a:srgbClr val="000000"/>
              </a:solidFill>
              <a:latin typeface="Arial Narrow" pitchFamily="34" charset="0"/>
              <a:ea typeface="Calibri" pitchFamily="84" charset="0"/>
              <a:cs typeface="Calibri" pitchFamily="84" charset="0"/>
            </a:endParaRPr>
          </a:p>
          <a:p>
            <a:pPr marL="0" indent="0">
              <a:buNone/>
            </a:pPr>
            <a:r>
              <a:rPr lang="en-US" b="1" dirty="0" smtClean="0">
                <a:solidFill>
                  <a:srgbClr val="000000"/>
                </a:solidFill>
                <a:latin typeface="Arial Narrow" pitchFamily="34" charset="0"/>
                <a:ea typeface="Calibri" pitchFamily="84" charset="0"/>
                <a:cs typeface="Calibri" pitchFamily="84" charset="0"/>
              </a:rPr>
              <a:t>Talking Points:</a:t>
            </a:r>
          </a:p>
          <a:p>
            <a:r>
              <a:rPr lang="en-US" dirty="0" smtClean="0">
                <a:solidFill>
                  <a:srgbClr val="000000"/>
                </a:solidFill>
                <a:latin typeface="Arial Narrow" pitchFamily="34" charset="0"/>
                <a:ea typeface="Calibri" pitchFamily="84" charset="0"/>
                <a:cs typeface="Calibri" pitchFamily="84" charset="0"/>
              </a:rPr>
              <a:t>Although </a:t>
            </a:r>
            <a:r>
              <a:rPr lang="en-US" dirty="0">
                <a:solidFill>
                  <a:srgbClr val="000000"/>
                </a:solidFill>
                <a:latin typeface="Arial Narrow" pitchFamily="34" charset="0"/>
                <a:ea typeface="Calibri" pitchFamily="84" charset="0"/>
                <a:cs typeface="Calibri" pitchFamily="84" charset="0"/>
              </a:rPr>
              <a:t>the cat example appears to be fairly simple, in mathematics students often assume necessary conditions are also sufficient, especially in the ways they make their statements.</a:t>
            </a:r>
          </a:p>
          <a:p>
            <a:r>
              <a:rPr lang="en-US" dirty="0">
                <a:solidFill>
                  <a:srgbClr val="000000"/>
                </a:solidFill>
                <a:latin typeface="Arial Narrow" pitchFamily="34" charset="0"/>
                <a:ea typeface="Calibri" pitchFamily="84" charset="0"/>
                <a:cs typeface="Calibri" pitchFamily="84" charset="0"/>
              </a:rPr>
              <a:t>Let’s investigate this phenomena by looking at some actual student work!</a:t>
            </a:r>
          </a:p>
          <a:p>
            <a:endParaRPr lang="en-US" dirty="0">
              <a:latin typeface="Arial Narrow" pitchFamily="8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Placeholder 2"/>
          <p:cNvSpPr>
            <a:spLocks noGrp="1" noRot="1" noChangeAspect="1"/>
          </p:cNvSpPr>
          <p:nvPr>
            <p:ph type="sldImg"/>
          </p:nvPr>
        </p:nvSpPr>
        <p:spPr bwMode="auto">
          <a:noFill/>
          <a:ln>
            <a:solidFill>
              <a:srgbClr val="000000"/>
            </a:solidFill>
            <a:miter lim="800000"/>
            <a:headEnd/>
            <a:tailEnd/>
          </a:ln>
        </p:spPr>
      </p:sp>
      <p:sp>
        <p:nvSpPr>
          <p:cNvPr id="69634"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latin typeface="Arial Narrow" pitchFamily="34" charset="0"/>
            </a:endParaRPr>
          </a:p>
          <a:p>
            <a:pPr marL="0" indent="0">
              <a:buNone/>
            </a:pPr>
            <a:r>
              <a:rPr lang="en-US" b="1" dirty="0" smtClean="0">
                <a:latin typeface="Arial Narrow" pitchFamily="34" charset="0"/>
              </a:rPr>
              <a:t>Facilitator</a:t>
            </a:r>
            <a:r>
              <a:rPr lang="en-US" b="1" baseline="0" dirty="0" smtClean="0">
                <a:latin typeface="Arial Narrow" pitchFamily="34" charset="0"/>
              </a:rPr>
              <a:t> Notes:</a:t>
            </a:r>
            <a:endParaRPr lang="en-US" b="1" dirty="0" smtClean="0">
              <a:latin typeface="Arial Narrow" pitchFamily="34" charset="0"/>
            </a:endParaRPr>
          </a:p>
          <a:p>
            <a:pPr marL="114300" marR="0" indent="-114300" algn="l" defTabSz="457200" rtl="0" eaLnBrk="0" fontAlgn="base" latinLnBrk="0" hangingPunct="0">
              <a:lnSpc>
                <a:spcPct val="100000"/>
              </a:lnSpc>
              <a:spcBef>
                <a:spcPct val="0"/>
              </a:spcBef>
              <a:spcAft>
                <a:spcPts val="600"/>
              </a:spcAft>
              <a:buClrTx/>
              <a:buSzTx/>
              <a:tabLst>
                <a:tab pos="5948363" algn="r"/>
              </a:tabLst>
              <a:defRPr/>
            </a:pPr>
            <a:r>
              <a:rPr lang="en-US" sz="1100" dirty="0" smtClean="0">
                <a:solidFill>
                  <a:srgbClr val="262626"/>
                </a:solidFill>
                <a:latin typeface="Arial Narrow" pitchFamily="34" charset="0"/>
                <a:ea typeface="Calibri" pitchFamily="84" charset="0"/>
                <a:cs typeface="Arial Narrow"/>
              </a:rPr>
              <a:t>Refer participants to the “Focusing on Mathematical Statements” handout (</a:t>
            </a:r>
            <a:r>
              <a:rPr lang="en-US" b="1" dirty="0" smtClean="0">
                <a:latin typeface="Arial Narrow" pitchFamily="34" charset="0"/>
              </a:rPr>
              <a:t>Handout 2.3.1)</a:t>
            </a:r>
          </a:p>
          <a:p>
            <a:r>
              <a:rPr lang="en-US" dirty="0" smtClean="0">
                <a:latin typeface="Arial Narrow" pitchFamily="34" charset="0"/>
              </a:rPr>
              <a:t>Give </a:t>
            </a:r>
            <a:r>
              <a:rPr lang="en-US" dirty="0">
                <a:latin typeface="Arial Narrow" pitchFamily="34" charset="0"/>
              </a:rPr>
              <a:t>participants time to read the statements and think about the questions at the bottom of the page:</a:t>
            </a:r>
          </a:p>
          <a:p>
            <a:pPr lvl="2"/>
            <a:r>
              <a:rPr lang="en-US" dirty="0" smtClean="0">
                <a:solidFill>
                  <a:srgbClr val="262626"/>
                </a:solidFill>
                <a:latin typeface="Arial Narrow" pitchFamily="34" charset="0"/>
                <a:ea typeface="Calibri" pitchFamily="84" charset="0"/>
                <a:cs typeface="Calibri" pitchFamily="84" charset="0"/>
              </a:rPr>
              <a:t>Are </a:t>
            </a:r>
            <a:r>
              <a:rPr lang="en-US" dirty="0">
                <a:solidFill>
                  <a:srgbClr val="262626"/>
                </a:solidFill>
                <a:latin typeface="Arial Narrow" pitchFamily="34" charset="0"/>
                <a:ea typeface="Calibri" pitchFamily="84" charset="0"/>
                <a:cs typeface="Calibri" pitchFamily="84" charset="0"/>
              </a:rPr>
              <a:t>the statements precise? </a:t>
            </a:r>
          </a:p>
          <a:p>
            <a:pPr lvl="2"/>
            <a:r>
              <a:rPr lang="en-US" dirty="0">
                <a:solidFill>
                  <a:srgbClr val="262626"/>
                </a:solidFill>
                <a:latin typeface="Arial Narrow" pitchFamily="34" charset="0"/>
                <a:ea typeface="Calibri" pitchFamily="84" charset="0"/>
                <a:cs typeface="Calibri" pitchFamily="84" charset="0"/>
              </a:rPr>
              <a:t>Are the conditions stated necessary? </a:t>
            </a:r>
          </a:p>
          <a:p>
            <a:pPr lvl="2"/>
            <a:r>
              <a:rPr lang="en-US" dirty="0">
                <a:solidFill>
                  <a:srgbClr val="262626"/>
                </a:solidFill>
                <a:latin typeface="Arial Narrow" pitchFamily="34" charset="0"/>
                <a:ea typeface="Calibri" pitchFamily="84" charset="0"/>
                <a:cs typeface="Calibri" pitchFamily="84" charset="0"/>
              </a:rPr>
              <a:t>Are the conditions stated sufficient?</a:t>
            </a:r>
            <a:endParaRPr lang="en-US" dirty="0">
              <a:solidFill>
                <a:srgbClr val="000000"/>
              </a:solidFill>
              <a:latin typeface="Arial Narrow" pitchFamily="34" charset="0"/>
            </a:endParaRPr>
          </a:p>
          <a:p>
            <a:endParaRPr lang="en-US" dirty="0">
              <a:latin typeface="Arial Narrow" pitchFamily="8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Placeholder 2"/>
          <p:cNvSpPr>
            <a:spLocks noGrp="1" noRot="1" noChangeAspect="1"/>
          </p:cNvSpPr>
          <p:nvPr>
            <p:ph type="sldImg"/>
          </p:nvPr>
        </p:nvSpPr>
        <p:spPr bwMode="auto">
          <a:noFill/>
          <a:ln>
            <a:solidFill>
              <a:srgbClr val="000000"/>
            </a:solidFill>
            <a:miter lim="800000"/>
            <a:headEnd/>
            <a:tailEnd/>
          </a:ln>
        </p:spPr>
      </p:sp>
      <p:sp>
        <p:nvSpPr>
          <p:cNvPr id="71682"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latin typeface="Arial Narrow" pitchFamily="84" charset="0"/>
            </a:endParaRPr>
          </a:p>
          <a:p>
            <a:pPr marL="0" indent="0">
              <a:buNone/>
            </a:pPr>
            <a:r>
              <a:rPr lang="en-US" b="1" dirty="0" smtClean="0">
                <a:latin typeface="Arial Narrow" pitchFamily="84" charset="0"/>
              </a:rPr>
              <a:t>Facilitator Notes:</a:t>
            </a:r>
          </a:p>
          <a:p>
            <a:pPr marL="114300" indent="-114300"/>
            <a:r>
              <a:rPr lang="en-US" b="0" dirty="0" smtClean="0">
                <a:latin typeface="Arial Narrow" pitchFamily="84" charset="0"/>
              </a:rPr>
              <a:t>Review slide.</a:t>
            </a:r>
          </a:p>
          <a:p>
            <a:r>
              <a:rPr lang="en-US" dirty="0" smtClean="0">
                <a:latin typeface="Arial Narrow" pitchFamily="84" charset="0"/>
              </a:rPr>
              <a:t>Ask </a:t>
            </a:r>
            <a:r>
              <a:rPr lang="en-US" dirty="0">
                <a:latin typeface="Arial Narrow" pitchFamily="84" charset="0"/>
              </a:rPr>
              <a:t>teachers to construct another figure with 4 right angles that is not a rectangle.</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Placeholder 2"/>
          <p:cNvSpPr>
            <a:spLocks noGrp="1" noRot="1" noChangeAspect="1"/>
          </p:cNvSpPr>
          <p:nvPr>
            <p:ph type="sldImg"/>
          </p:nvPr>
        </p:nvSpPr>
        <p:spPr bwMode="auto">
          <a:noFill/>
          <a:ln>
            <a:solidFill>
              <a:srgbClr val="000000"/>
            </a:solidFill>
            <a:miter lim="800000"/>
            <a:headEnd/>
            <a:tailEnd/>
          </a:ln>
        </p:spPr>
      </p:sp>
      <p:sp>
        <p:nvSpPr>
          <p:cNvPr id="73730"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latin typeface="Arial Narrow" pitchFamily="84" charset="0"/>
            </a:endParaRPr>
          </a:p>
          <a:p>
            <a:pPr marL="0" indent="0">
              <a:buNone/>
            </a:pPr>
            <a:r>
              <a:rPr lang="en-US" b="1" dirty="0" smtClean="0">
                <a:latin typeface="Arial Narrow" pitchFamily="84" charset="0"/>
              </a:rPr>
              <a:t>Facilitator Notes:</a:t>
            </a:r>
          </a:p>
          <a:p>
            <a:r>
              <a:rPr lang="en-US" dirty="0" smtClean="0">
                <a:latin typeface="Arial Narrow" pitchFamily="84" charset="0"/>
              </a:rPr>
              <a:t>Have participants </a:t>
            </a:r>
            <a:r>
              <a:rPr lang="en-US" dirty="0">
                <a:latin typeface="Arial Narrow" pitchFamily="84" charset="0"/>
              </a:rPr>
              <a:t>reflect on this analysis</a:t>
            </a:r>
            <a:r>
              <a:rPr lang="en-US" dirty="0" smtClean="0">
                <a:latin typeface="Arial Narrow" pitchFamily="84" charset="0"/>
              </a:rPr>
              <a:t>. </a:t>
            </a:r>
          </a:p>
          <a:p>
            <a:r>
              <a:rPr lang="en-US" dirty="0" smtClean="0">
                <a:latin typeface="Arial Narrow" pitchFamily="84" charset="0"/>
              </a:rPr>
              <a:t>Give</a:t>
            </a:r>
            <a:r>
              <a:rPr lang="en-US" baseline="0" dirty="0" smtClean="0">
                <a:latin typeface="Arial Narrow" pitchFamily="84" charset="0"/>
              </a:rPr>
              <a:t> time for small group discussion.</a:t>
            </a:r>
          </a:p>
          <a:p>
            <a:r>
              <a:rPr lang="en-US" baseline="0" dirty="0" smtClean="0">
                <a:latin typeface="Arial Narrow" pitchFamily="84" charset="0"/>
              </a:rPr>
              <a:t>Move to next slide for continued discussion of this analysis.</a:t>
            </a:r>
            <a:endParaRPr lang="en-US" dirty="0">
              <a:latin typeface="Arial Narrow" pitchFamily="8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sz="1200" b="1" i="0" kern="1200" dirty="0" smtClean="0">
              <a:solidFill>
                <a:schemeClr val="tx1"/>
              </a:solidFill>
            </a:endParaRPr>
          </a:p>
          <a:p>
            <a:pPr marL="0" indent="0">
              <a:buNone/>
            </a:pPr>
            <a:r>
              <a:rPr lang="en-US" b="1" i="0" kern="1200" dirty="0" smtClean="0">
                <a:solidFill>
                  <a:schemeClr val="tx1"/>
                </a:solidFill>
              </a:rPr>
              <a:t>Talking Points:</a:t>
            </a:r>
          </a:p>
          <a:p>
            <a:r>
              <a:rPr lang="en-US" i="1" kern="1200" dirty="0" smtClean="0">
                <a:solidFill>
                  <a:schemeClr val="tx1"/>
                </a:solidFill>
              </a:rPr>
              <a:t>What habits exemplify a mathematically proficient student?</a:t>
            </a:r>
            <a:endParaRPr lang="en-US" kern="1200" dirty="0" smtClean="0">
              <a:solidFill>
                <a:schemeClr val="tx1"/>
              </a:solidFill>
            </a:endParaRPr>
          </a:p>
          <a:p>
            <a:r>
              <a:rPr lang="en-US" dirty="0" smtClean="0"/>
              <a:t>This unit examines MP1 and MP6; the two standards that relate to “Habits of Mind” — making sense of problems, persevering to a solution, and attending to precision. These principles define what all students must do to become proficient users of mathematics. MP1 and MP6 serve as an umbrella for the other practice standards. In order for the other SMP to be meaningful, the overarching Habits of Mind must be in force. </a:t>
            </a:r>
          </a:p>
          <a:p>
            <a:r>
              <a:rPr lang="en-US" dirty="0" smtClean="0"/>
              <a:t>You will deepen your understanding of the various aspects of each standard as you work through this unit. </a:t>
            </a:r>
          </a:p>
          <a:p>
            <a:endParaRPr lang="en-US" dirty="0"/>
          </a:p>
        </p:txBody>
      </p:sp>
      <p:sp>
        <p:nvSpPr>
          <p:cNvPr id="4" name="Slide Number Placeholder 3"/>
          <p:cNvSpPr>
            <a:spLocks noGrp="1"/>
          </p:cNvSpPr>
          <p:nvPr>
            <p:ph type="sldNum" sz="quarter" idx="10"/>
          </p:nvPr>
        </p:nvSpPr>
        <p:spPr/>
        <p:txBody>
          <a:bodyPr/>
          <a:lstStyle/>
          <a:p>
            <a:pPr>
              <a:defRPr/>
            </a:pPr>
            <a:fld id="{CBA4D9C4-E108-4E45-A821-C53BD9170D5C}" type="slidenum">
              <a:rPr lang="en-US" smtClean="0"/>
              <a:pPr>
                <a:defRPr/>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Placeholder 2"/>
          <p:cNvSpPr>
            <a:spLocks noGrp="1" noRot="1" noChangeAspect="1"/>
          </p:cNvSpPr>
          <p:nvPr>
            <p:ph type="sldImg"/>
          </p:nvPr>
        </p:nvSpPr>
        <p:spPr bwMode="auto">
          <a:noFill/>
          <a:ln>
            <a:solidFill>
              <a:srgbClr val="000000"/>
            </a:solidFill>
            <a:miter lim="800000"/>
            <a:headEnd/>
            <a:tailEnd/>
          </a:ln>
        </p:spPr>
      </p:sp>
      <p:sp>
        <p:nvSpPr>
          <p:cNvPr id="75778"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latin typeface="Arial Narrow" pitchFamily="84" charset="0"/>
            </a:endParaRPr>
          </a:p>
          <a:p>
            <a:pPr marL="0" indent="0">
              <a:buNone/>
            </a:pPr>
            <a:r>
              <a:rPr lang="en-US" b="1" dirty="0" smtClean="0">
                <a:latin typeface="Arial Narrow" pitchFamily="84" charset="0"/>
              </a:rPr>
              <a:t>Facilitator Notes:</a:t>
            </a:r>
          </a:p>
          <a:p>
            <a:r>
              <a:rPr lang="en-US" dirty="0" smtClean="0">
                <a:latin typeface="Arial Narrow" pitchFamily="84" charset="0"/>
              </a:rPr>
              <a:t>Review slide and have participants reflect </a:t>
            </a:r>
            <a:r>
              <a:rPr lang="en-US" dirty="0">
                <a:latin typeface="Arial Narrow" pitchFamily="84" charset="0"/>
              </a:rPr>
              <a:t>on this analysis.</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Placeholder 2"/>
          <p:cNvSpPr>
            <a:spLocks noGrp="1" noRot="1" noChangeAspect="1"/>
          </p:cNvSpPr>
          <p:nvPr>
            <p:ph type="sldImg"/>
          </p:nvPr>
        </p:nvSpPr>
        <p:spPr bwMode="auto">
          <a:noFill/>
          <a:ln>
            <a:solidFill>
              <a:srgbClr val="000000"/>
            </a:solidFill>
            <a:miter lim="800000"/>
            <a:headEnd/>
            <a:tailEnd/>
          </a:ln>
        </p:spPr>
      </p:sp>
      <p:sp>
        <p:nvSpPr>
          <p:cNvPr id="77826"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latin typeface="Arial Narrow" pitchFamily="84" charset="0"/>
            </a:endParaRPr>
          </a:p>
          <a:p>
            <a:pPr marL="0" indent="0">
              <a:buNone/>
            </a:pPr>
            <a:r>
              <a:rPr lang="en-US" b="1" dirty="0" smtClean="0">
                <a:latin typeface="Arial Narrow" pitchFamily="84" charset="0"/>
              </a:rPr>
              <a:t>Facilitator Notes:</a:t>
            </a:r>
          </a:p>
          <a:p>
            <a:r>
              <a:rPr lang="en-US" dirty="0" smtClean="0">
                <a:latin typeface="Arial Narrow" pitchFamily="84" charset="0"/>
              </a:rPr>
              <a:t>Have participants reflect </a:t>
            </a:r>
            <a:r>
              <a:rPr lang="en-US" dirty="0">
                <a:latin typeface="Arial Narrow" pitchFamily="84" charset="0"/>
              </a:rPr>
              <a:t>on this analysis.</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Placeholder 2"/>
          <p:cNvSpPr>
            <a:spLocks noGrp="1" noRot="1" noChangeAspec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latin typeface="Arial Narrow" pitchFamily="84" charset="0"/>
            </a:endParaRPr>
          </a:p>
          <a:p>
            <a:pPr marL="0" indent="0">
              <a:buNone/>
            </a:pPr>
            <a:r>
              <a:rPr lang="en-US" b="1" dirty="0" smtClean="0">
                <a:latin typeface="Arial Narrow" pitchFamily="84" charset="0"/>
              </a:rPr>
              <a:t>Facilitator Notes:</a:t>
            </a:r>
          </a:p>
          <a:p>
            <a:r>
              <a:rPr lang="en-US" dirty="0" smtClean="0">
                <a:latin typeface="Arial Narrow" pitchFamily="84" charset="0"/>
              </a:rPr>
              <a:t>Review</a:t>
            </a:r>
            <a:r>
              <a:rPr lang="en-US" baseline="0" dirty="0" smtClean="0">
                <a:latin typeface="Arial Narrow" pitchFamily="84" charset="0"/>
              </a:rPr>
              <a:t> slide and h</a:t>
            </a:r>
            <a:r>
              <a:rPr lang="en-US" dirty="0" smtClean="0">
                <a:latin typeface="Arial Narrow" pitchFamily="84" charset="0"/>
              </a:rPr>
              <a:t>ave participants </a:t>
            </a:r>
            <a:r>
              <a:rPr lang="en-US" dirty="0">
                <a:latin typeface="Arial Narrow" pitchFamily="84" charset="0"/>
              </a:rPr>
              <a:t>reflect on this analysis.</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Placeholder 2"/>
          <p:cNvSpPr>
            <a:spLocks noGrp="1" noRot="1" noChangeAspect="1"/>
          </p:cNvSpPr>
          <p:nvPr>
            <p:ph type="sldImg"/>
          </p:nvPr>
        </p:nvSpPr>
        <p:spPr bwMode="auto">
          <a:noFill/>
          <a:ln>
            <a:solidFill>
              <a:srgbClr val="000000"/>
            </a:solidFill>
            <a:miter lim="800000"/>
            <a:headEnd/>
            <a:tailEnd/>
          </a:ln>
        </p:spPr>
      </p:sp>
      <p:sp>
        <p:nvSpPr>
          <p:cNvPr id="81922"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solidFill>
                <a:srgbClr val="262626"/>
              </a:solidFill>
              <a:latin typeface="Arial" pitchFamily="84" charset="0"/>
              <a:ea typeface="Cambria" pitchFamily="84" charset="0"/>
              <a:cs typeface="Cambria" pitchFamily="84" charset="0"/>
            </a:endParaRPr>
          </a:p>
          <a:p>
            <a:pPr marL="0" indent="0">
              <a:buNone/>
            </a:pPr>
            <a:r>
              <a:rPr lang="en-US" b="1" dirty="0" smtClean="0">
                <a:solidFill>
                  <a:srgbClr val="262626"/>
                </a:solidFill>
                <a:latin typeface="Arial" pitchFamily="34" charset="0"/>
                <a:ea typeface="Cambria" pitchFamily="84" charset="0"/>
                <a:cs typeface="Arial" pitchFamily="34" charset="0"/>
              </a:rPr>
              <a:t>Talking Points:</a:t>
            </a:r>
          </a:p>
          <a:p>
            <a:pPr marL="114300" indent="-114300"/>
            <a:r>
              <a:rPr lang="en-US" dirty="0" smtClean="0">
                <a:solidFill>
                  <a:srgbClr val="262626"/>
                </a:solidFill>
                <a:latin typeface="Arial" pitchFamily="34" charset="0"/>
                <a:ea typeface="Cambria" pitchFamily="84" charset="0"/>
                <a:cs typeface="Arial" pitchFamily="34" charset="0"/>
              </a:rPr>
              <a:t>On </a:t>
            </a:r>
            <a:r>
              <a:rPr lang="en-US" dirty="0">
                <a:solidFill>
                  <a:srgbClr val="262626"/>
                </a:solidFill>
                <a:latin typeface="Arial" pitchFamily="34" charset="0"/>
                <a:ea typeface="Cambria" pitchFamily="84" charset="0"/>
                <a:cs typeface="Arial" pitchFamily="34" charset="0"/>
              </a:rPr>
              <a:t>the next </a:t>
            </a:r>
            <a:r>
              <a:rPr lang="en-US" dirty="0" smtClean="0">
                <a:solidFill>
                  <a:srgbClr val="262626"/>
                </a:solidFill>
                <a:latin typeface="Arial" pitchFamily="34" charset="0"/>
                <a:ea typeface="Cambria" pitchFamily="84" charset="0"/>
                <a:cs typeface="Arial" pitchFamily="34" charset="0"/>
              </a:rPr>
              <a:t>three </a:t>
            </a:r>
            <a:r>
              <a:rPr lang="en-US" dirty="0">
                <a:solidFill>
                  <a:srgbClr val="262626"/>
                </a:solidFill>
                <a:latin typeface="Arial" pitchFamily="34" charset="0"/>
                <a:ea typeface="Cambria" pitchFamily="84" charset="0"/>
                <a:cs typeface="Arial" pitchFamily="34" charset="0"/>
              </a:rPr>
              <a:t>slides are videos in which students explain their understanding of the “equals” sign</a:t>
            </a:r>
            <a:r>
              <a:rPr lang="en-US" dirty="0" smtClean="0">
                <a:solidFill>
                  <a:srgbClr val="262626"/>
                </a:solidFill>
                <a:latin typeface="Arial" pitchFamily="34" charset="0"/>
                <a:ea typeface="Cambria" pitchFamily="84" charset="0"/>
                <a:cs typeface="Arial" pitchFamily="34" charset="0"/>
              </a:rPr>
              <a:t>.</a:t>
            </a:r>
          </a:p>
          <a:p>
            <a:pPr marL="114300" indent="-114300"/>
            <a:r>
              <a:rPr lang="en-US" dirty="0" smtClean="0">
                <a:solidFill>
                  <a:srgbClr val="262626"/>
                </a:solidFill>
                <a:latin typeface="Arial" pitchFamily="34" charset="0"/>
                <a:ea typeface="Cambria" pitchFamily="84" charset="0"/>
                <a:cs typeface="Arial" pitchFamily="34" charset="0"/>
              </a:rPr>
              <a:t>Listen carefully to the students’ statements.</a:t>
            </a:r>
            <a:endParaRPr lang="en-US" dirty="0">
              <a:solidFill>
                <a:srgbClr val="262626"/>
              </a:solidFill>
              <a:latin typeface="Arial" pitchFamily="34" charset="0"/>
              <a:ea typeface="Cambria" pitchFamily="84" charset="0"/>
              <a:cs typeface="Arial" pitchFamily="34" charset="0"/>
            </a:endParaRPr>
          </a:p>
          <a:p>
            <a:pPr marL="0" indent="0">
              <a:buFont typeface="Arial" pitchFamily="34" charset="0"/>
              <a:buNone/>
            </a:pPr>
            <a:endParaRPr lang="en-US" dirty="0">
              <a:latin typeface="Arial Narrow" pitchFamily="8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Placeholder 2"/>
          <p:cNvSpPr>
            <a:spLocks noGrp="1" noRot="1" noChangeAspect="1"/>
          </p:cNvSpPr>
          <p:nvPr>
            <p:ph type="sldImg"/>
          </p:nvPr>
        </p:nvSpPr>
        <p:spPr bwMode="auto">
          <a:noFill/>
          <a:ln>
            <a:solidFill>
              <a:srgbClr val="000000"/>
            </a:solidFill>
            <a:miter lim="800000"/>
            <a:headEnd/>
            <a:tailEnd/>
          </a:ln>
        </p:spPr>
      </p:sp>
      <p:sp>
        <p:nvSpPr>
          <p:cNvPr id="83970"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latin typeface="Arial Narrow" pitchFamily="84" charset="0"/>
            </a:endParaRPr>
          </a:p>
          <a:p>
            <a:pPr marL="0" indent="0">
              <a:buNone/>
            </a:pPr>
            <a:r>
              <a:rPr lang="en-US" b="1" dirty="0" smtClean="0">
                <a:latin typeface="Arial Narrow" pitchFamily="84" charset="0"/>
              </a:rPr>
              <a:t>Facilitator</a:t>
            </a:r>
            <a:r>
              <a:rPr lang="en-US" b="1" baseline="0" dirty="0" smtClean="0">
                <a:latin typeface="Arial Narrow" pitchFamily="84" charset="0"/>
              </a:rPr>
              <a:t> Notes:</a:t>
            </a:r>
            <a:endParaRPr lang="en-US" b="1" dirty="0" smtClean="0">
              <a:latin typeface="Arial Narrow" pitchFamily="84" charset="0"/>
            </a:endParaRPr>
          </a:p>
          <a:p>
            <a:r>
              <a:rPr lang="en-US" dirty="0" smtClean="0">
                <a:latin typeface="Arial Narrow" pitchFamily="84" charset="0"/>
              </a:rPr>
              <a:t>Before starting the video clip, have the participants read the question</a:t>
            </a:r>
            <a:r>
              <a:rPr lang="en-US" baseline="0" dirty="0" smtClean="0">
                <a:latin typeface="Arial Narrow" pitchFamily="84" charset="0"/>
              </a:rPr>
              <a:t> at the bottom.</a:t>
            </a:r>
            <a:endParaRPr lang="en-US" dirty="0" smtClean="0">
              <a:latin typeface="Arial Narrow" pitchFamily="84" charset="0"/>
            </a:endParaRPr>
          </a:p>
          <a:p>
            <a:r>
              <a:rPr lang="en-US" dirty="0" smtClean="0">
                <a:latin typeface="Arial Narrow" pitchFamily="84" charset="0"/>
              </a:rPr>
              <a:t>After watching, </a:t>
            </a:r>
            <a:r>
              <a:rPr lang="en-US" dirty="0">
                <a:latin typeface="Arial Narrow" pitchFamily="84" charset="0"/>
              </a:rPr>
              <a:t>discuss the </a:t>
            </a:r>
            <a:r>
              <a:rPr lang="en-US" dirty="0" smtClean="0">
                <a:latin typeface="Arial Narrow" pitchFamily="84" charset="0"/>
              </a:rPr>
              <a:t>question as a group.</a:t>
            </a:r>
          </a:p>
          <a:p>
            <a:pPr marL="114300" marR="0" indent="-114300" algn="l" defTabSz="457200" rtl="0" eaLnBrk="0" fontAlgn="base" latinLnBrk="0" hangingPunct="0">
              <a:lnSpc>
                <a:spcPct val="100000"/>
              </a:lnSpc>
              <a:spcBef>
                <a:spcPct val="0"/>
              </a:spcBef>
              <a:spcAft>
                <a:spcPts val="600"/>
              </a:spcAft>
              <a:buClrTx/>
              <a:buSzTx/>
              <a:buFont typeface="Arial" pitchFamily="84" charset="0"/>
              <a:buChar char="•"/>
              <a:tabLst>
                <a:tab pos="5948363" algn="r"/>
              </a:tabLst>
              <a:defRPr/>
            </a:pPr>
            <a:r>
              <a:rPr lang="en-US" sz="1600" dirty="0" smtClean="0">
                <a:solidFill>
                  <a:srgbClr val="262626"/>
                </a:solidFill>
                <a:latin typeface="Arial Narrow"/>
                <a:ea typeface="Cambria" pitchFamily="84" charset="0"/>
                <a:cs typeface="Arial Narrow"/>
              </a:rPr>
              <a:t>Videos available on the Brokers of Expertise Web site at </a:t>
            </a:r>
            <a:r>
              <a:rPr lang="en-US" sz="1100" dirty="0" smtClean="0">
                <a:solidFill>
                  <a:srgbClr val="262626"/>
                </a:solidFill>
                <a:latin typeface="Arial Narrow"/>
                <a:ea typeface="Cambria" pitchFamily="84" charset="0"/>
                <a:cs typeface="Arial Narrow"/>
                <a:hlinkClick r:id="rId3"/>
              </a:rPr>
              <a:t>http://myboe.org/portal/default/Content/Viewer/Content?action=2&amp;scId=306591&amp;sciId=11739</a:t>
            </a:r>
            <a:endParaRPr lang="en-US" sz="1100" dirty="0" smtClean="0">
              <a:solidFill>
                <a:srgbClr val="262626"/>
              </a:solidFill>
              <a:latin typeface="Arial Narrow"/>
              <a:ea typeface="Cambria" pitchFamily="84" charset="0"/>
              <a:cs typeface="Arial Narrow"/>
            </a:endParaRPr>
          </a:p>
          <a:p>
            <a:endParaRPr lang="en-US" dirty="0">
              <a:latin typeface="Arial Narrow" pitchFamily="8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Placeholder 2"/>
          <p:cNvSpPr>
            <a:spLocks noGrp="1" noRot="1" noChangeAspect="1"/>
          </p:cNvSpPr>
          <p:nvPr>
            <p:ph type="sldImg"/>
          </p:nvPr>
        </p:nvSpPr>
        <p:spPr bwMode="auto">
          <a:noFill/>
          <a:ln>
            <a:solidFill>
              <a:srgbClr val="000000"/>
            </a:solidFill>
            <a:miter lim="800000"/>
            <a:headEnd/>
            <a:tailEnd/>
          </a:ln>
        </p:spPr>
      </p:sp>
      <p:sp>
        <p:nvSpPr>
          <p:cNvPr id="86018"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latin typeface="Arial Narrow" pitchFamily="84" charset="0"/>
            </a:endParaRPr>
          </a:p>
          <a:p>
            <a:pPr marL="0" indent="0">
              <a:buNone/>
            </a:pPr>
            <a:r>
              <a:rPr lang="en-US" b="1" dirty="0" smtClean="0">
                <a:latin typeface="Arial Narrow" pitchFamily="84" charset="0"/>
              </a:rPr>
              <a:t>Facilitator</a:t>
            </a:r>
            <a:r>
              <a:rPr lang="en-US" b="1" baseline="0" dirty="0" smtClean="0">
                <a:latin typeface="Arial Narrow" pitchFamily="84" charset="0"/>
              </a:rPr>
              <a:t> Notes:</a:t>
            </a:r>
            <a:endParaRPr lang="en-US" b="1" dirty="0" smtClean="0">
              <a:latin typeface="Arial Narrow" pitchFamily="84" charset="0"/>
            </a:endParaRPr>
          </a:p>
          <a:p>
            <a:r>
              <a:rPr lang="en-US" dirty="0" smtClean="0">
                <a:latin typeface="Arial Narrow" pitchFamily="84" charset="0"/>
              </a:rPr>
              <a:t>Before starting the video clip, have the participants read the question</a:t>
            </a:r>
            <a:r>
              <a:rPr lang="en-US" baseline="0" dirty="0" smtClean="0">
                <a:latin typeface="Arial Narrow" pitchFamily="84" charset="0"/>
              </a:rPr>
              <a:t>.</a:t>
            </a:r>
            <a:endParaRPr lang="en-US" dirty="0" smtClean="0">
              <a:latin typeface="Arial Narrow" pitchFamily="84" charset="0"/>
            </a:endParaRPr>
          </a:p>
          <a:p>
            <a:r>
              <a:rPr lang="en-US" dirty="0" smtClean="0">
                <a:latin typeface="Arial Narrow" pitchFamily="84" charset="0"/>
              </a:rPr>
              <a:t>After watching, discuss the question as a group.</a:t>
            </a:r>
            <a:endParaRPr lang="en-US" dirty="0">
              <a:latin typeface="Arial Narrow" pitchFamily="8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Placeholder 2"/>
          <p:cNvSpPr>
            <a:spLocks noGrp="1" noRot="1" noChangeAspect="1"/>
          </p:cNvSpPr>
          <p:nvPr>
            <p:ph type="sldImg"/>
          </p:nvPr>
        </p:nvSpPr>
        <p:spPr bwMode="auto">
          <a:noFill/>
          <a:ln>
            <a:solidFill>
              <a:srgbClr val="000000"/>
            </a:solidFill>
            <a:miter lim="800000"/>
            <a:headEnd/>
            <a:tailEnd/>
          </a:ln>
        </p:spPr>
      </p:sp>
      <p:sp>
        <p:nvSpPr>
          <p:cNvPr id="88066"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latin typeface="Arial Narrow" pitchFamily="84" charset="0"/>
            </a:endParaRPr>
          </a:p>
          <a:p>
            <a:pPr marL="0" indent="0">
              <a:buNone/>
            </a:pPr>
            <a:r>
              <a:rPr lang="en-US" b="1" dirty="0" smtClean="0">
                <a:latin typeface="Arial Narrow" pitchFamily="34" charset="0"/>
              </a:rPr>
              <a:t>Facilitator</a:t>
            </a:r>
            <a:r>
              <a:rPr lang="en-US" b="1" baseline="0" dirty="0" smtClean="0">
                <a:latin typeface="Arial Narrow" pitchFamily="34" charset="0"/>
              </a:rPr>
              <a:t> Notes:</a:t>
            </a:r>
            <a:endParaRPr lang="en-US" b="1" dirty="0" smtClean="0">
              <a:latin typeface="Arial Narrow" pitchFamily="34" charset="0"/>
            </a:endParaRPr>
          </a:p>
          <a:p>
            <a:r>
              <a:rPr lang="en-US" dirty="0" smtClean="0">
                <a:latin typeface="Arial Narrow" pitchFamily="34" charset="0"/>
              </a:rPr>
              <a:t>Before starting the video clip, have the participants read the question</a:t>
            </a:r>
            <a:r>
              <a:rPr lang="en-US" baseline="0" dirty="0" smtClean="0">
                <a:latin typeface="Arial Narrow" pitchFamily="34" charset="0"/>
              </a:rPr>
              <a:t>.</a:t>
            </a:r>
            <a:endParaRPr lang="en-US" dirty="0" smtClean="0">
              <a:latin typeface="Arial Narrow" pitchFamily="34" charset="0"/>
            </a:endParaRPr>
          </a:p>
          <a:p>
            <a:r>
              <a:rPr lang="en-US" dirty="0" smtClean="0">
                <a:latin typeface="Arial Narrow" pitchFamily="34" charset="0"/>
              </a:rPr>
              <a:t>After watching, discuss the question as a group.</a:t>
            </a:r>
          </a:p>
          <a:p>
            <a:pPr marL="0" indent="0">
              <a:buNone/>
            </a:pPr>
            <a:endParaRPr lang="en-US" b="1" dirty="0" smtClean="0">
              <a:latin typeface="Arial Narrow" pitchFamily="34" charset="0"/>
            </a:endParaRPr>
          </a:p>
          <a:p>
            <a:pPr marL="0" indent="0">
              <a:buNone/>
            </a:pPr>
            <a:r>
              <a:rPr lang="en-US" b="1" dirty="0" smtClean="0">
                <a:latin typeface="Arial Narrow" pitchFamily="34" charset="0"/>
              </a:rPr>
              <a:t>Talking</a:t>
            </a:r>
            <a:r>
              <a:rPr lang="en-US" b="1" baseline="0" dirty="0" smtClean="0">
                <a:latin typeface="Arial Narrow" pitchFamily="34" charset="0"/>
              </a:rPr>
              <a:t> Points:</a:t>
            </a:r>
            <a:endParaRPr lang="en-US" b="1" dirty="0" smtClean="0">
              <a:latin typeface="Arial Narrow" pitchFamily="34" charset="0"/>
            </a:endParaRPr>
          </a:p>
          <a:p>
            <a:r>
              <a:rPr lang="en-US" dirty="0">
                <a:solidFill>
                  <a:srgbClr val="000000"/>
                </a:solidFill>
                <a:latin typeface="Arial Narrow" pitchFamily="34" charset="0"/>
                <a:ea typeface="Cambria" pitchFamily="84" charset="0"/>
                <a:cs typeface="Cambria" pitchFamily="84" charset="0"/>
              </a:rPr>
              <a:t>The third student bases her answer on whether or not it has to make sense or be what the teacher wants to hear. We can be certain that no teacher intentionally sets up students for misunderstanding. A teacher’s</a:t>
            </a:r>
            <a:r>
              <a:rPr lang="en-US" dirty="0" smtClean="0">
                <a:solidFill>
                  <a:srgbClr val="000000"/>
                </a:solidFill>
                <a:latin typeface="Arial Narrow" pitchFamily="34" charset="0"/>
                <a:ea typeface="Cambria" pitchFamily="84" charset="0"/>
                <a:cs typeface="Cambria" pitchFamily="84" charset="0"/>
              </a:rPr>
              <a:t> “habit </a:t>
            </a:r>
            <a:r>
              <a:rPr lang="en-US" dirty="0">
                <a:solidFill>
                  <a:srgbClr val="000000"/>
                </a:solidFill>
                <a:latin typeface="Arial Narrow" pitchFamily="34" charset="0"/>
                <a:ea typeface="Cambria" pitchFamily="84" charset="0"/>
                <a:cs typeface="Cambria" pitchFamily="84" charset="0"/>
              </a:rPr>
              <a:t>of </a:t>
            </a:r>
            <a:r>
              <a:rPr lang="en-US" dirty="0" smtClean="0">
                <a:solidFill>
                  <a:srgbClr val="000000"/>
                </a:solidFill>
                <a:latin typeface="Arial Narrow" pitchFamily="34" charset="0"/>
                <a:ea typeface="Cambria" pitchFamily="84" charset="0"/>
                <a:cs typeface="Cambria" pitchFamily="84" charset="0"/>
              </a:rPr>
              <a:t>mind” </a:t>
            </a:r>
            <a:r>
              <a:rPr lang="en-US" dirty="0">
                <a:solidFill>
                  <a:srgbClr val="000000"/>
                </a:solidFill>
                <a:latin typeface="Arial Narrow" pitchFamily="34" charset="0"/>
                <a:ea typeface="Cambria" pitchFamily="84" charset="0"/>
                <a:cs typeface="Cambria" pitchFamily="84" charset="0"/>
              </a:rPr>
              <a:t>should be tuned to listen to student thinking; this ensures what we think we are teaching is what they are learning.</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Placeholder 2"/>
          <p:cNvSpPr>
            <a:spLocks noGrp="1" noRot="1" noChangeAspect="1"/>
          </p:cNvSpPr>
          <p:nvPr>
            <p:ph type="sldImg"/>
          </p:nvPr>
        </p:nvSpPr>
        <p:spPr bwMode="auto">
          <a:noFill/>
          <a:ln>
            <a:solidFill>
              <a:srgbClr val="000000"/>
            </a:solidFill>
            <a:miter lim="800000"/>
            <a:headEnd/>
            <a:tailEnd/>
          </a:ln>
        </p:spPr>
      </p:sp>
      <p:sp>
        <p:nvSpPr>
          <p:cNvPr id="90114"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latin typeface="Arial Narrow" pitchFamily="84" charset="0"/>
            </a:endParaRPr>
          </a:p>
          <a:p>
            <a:pPr marL="0" indent="0">
              <a:buNone/>
            </a:pPr>
            <a:r>
              <a:rPr lang="en-US" b="1" dirty="0" smtClean="0">
                <a:latin typeface="Arial Narrow" pitchFamily="84" charset="0"/>
              </a:rPr>
              <a:t>Facilitator Notes:</a:t>
            </a:r>
          </a:p>
          <a:p>
            <a:r>
              <a:rPr lang="en-US" dirty="0" smtClean="0">
                <a:latin typeface="Arial Narrow" pitchFamily="84" charset="0"/>
              </a:rPr>
              <a:t>Review</a:t>
            </a:r>
            <a:r>
              <a:rPr lang="en-US" baseline="0" dirty="0" smtClean="0">
                <a:latin typeface="Arial Narrow" pitchFamily="84" charset="0"/>
              </a:rPr>
              <a:t> reflection guidelines </a:t>
            </a:r>
            <a:r>
              <a:rPr lang="en-US" dirty="0" smtClean="0">
                <a:latin typeface="Arial Narrow" pitchFamily="84" charset="0"/>
              </a:rPr>
              <a:t>with </a:t>
            </a:r>
            <a:r>
              <a:rPr lang="en-US" dirty="0">
                <a:latin typeface="Arial Narrow" pitchFamily="84" charset="0"/>
              </a:rPr>
              <a:t>participants.</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1" dirty="0" smtClean="0"/>
          </a:p>
          <a:p>
            <a:pPr marL="0" indent="0">
              <a:buNone/>
            </a:pPr>
            <a:r>
              <a:rPr lang="en-US" b="1" dirty="0" smtClean="0"/>
              <a:t>Facilitator Notes:</a:t>
            </a:r>
          </a:p>
          <a:p>
            <a:r>
              <a:rPr lang="en-US" dirty="0" smtClean="0"/>
              <a:t>Display slide during reflection activity</a:t>
            </a:r>
            <a:r>
              <a:rPr lang="en-US" baseline="0" dirty="0" smtClean="0"/>
              <a:t>.</a:t>
            </a:r>
            <a:endParaRPr lang="en-US" dirty="0"/>
          </a:p>
        </p:txBody>
      </p:sp>
      <p:sp>
        <p:nvSpPr>
          <p:cNvPr id="4" name="Slide Number Placeholder 3"/>
          <p:cNvSpPr>
            <a:spLocks noGrp="1"/>
          </p:cNvSpPr>
          <p:nvPr>
            <p:ph type="sldNum" sz="quarter" idx="10"/>
          </p:nvPr>
        </p:nvSpPr>
        <p:spPr/>
        <p:txBody>
          <a:bodyPr/>
          <a:lstStyle/>
          <a:p>
            <a:pPr>
              <a:defRPr/>
            </a:pPr>
            <a:fld id="{CBA4D9C4-E108-4E45-A821-C53BD9170D5C}" type="slidenum">
              <a:rPr lang="en-US" smtClean="0"/>
              <a:pPr>
                <a:defRPr/>
              </a:pPr>
              <a:t>38</a:t>
            </a:fld>
            <a:endParaRPr lang="en-US" dirty="0"/>
          </a:p>
        </p:txBody>
      </p:sp>
    </p:spTree>
    <p:extLst>
      <p:ext uri="{BB962C8B-B14F-4D97-AF65-F5344CB8AC3E}">
        <p14:creationId xmlns:p14="http://schemas.microsoft.com/office/powerpoint/2010/main" val="59806029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Placeholder 2"/>
          <p:cNvSpPr>
            <a:spLocks noGrp="1" noRot="1" noChangeAspect="1"/>
          </p:cNvSpPr>
          <p:nvPr>
            <p:ph type="sldImg"/>
          </p:nvPr>
        </p:nvSpPr>
        <p:spPr bwMode="auto">
          <a:noFill/>
          <a:ln>
            <a:solidFill>
              <a:srgbClr val="000000"/>
            </a:solidFill>
            <a:miter lim="800000"/>
            <a:headEnd/>
            <a:tailEnd/>
          </a:ln>
        </p:spPr>
      </p:sp>
      <p:sp>
        <p:nvSpPr>
          <p:cNvPr id="93186"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latin typeface="Arial Narrow" pitchFamily="84" charset="0"/>
            </a:endParaRPr>
          </a:p>
          <a:p>
            <a:pPr marL="0" indent="0">
              <a:buNone/>
            </a:pPr>
            <a:r>
              <a:rPr lang="en-US" b="1" dirty="0" smtClean="0">
                <a:latin typeface="Arial Narrow" pitchFamily="34" charset="0"/>
              </a:rPr>
              <a:t>Facilitator Notes:</a:t>
            </a:r>
          </a:p>
          <a:p>
            <a:pPr marL="114300" indent="-114300"/>
            <a:r>
              <a:rPr lang="en-US" b="0" dirty="0" smtClean="0">
                <a:latin typeface="Arial Narrow" pitchFamily="34" charset="0"/>
              </a:rPr>
              <a:t>Review slide with participants. End</a:t>
            </a:r>
            <a:r>
              <a:rPr lang="en-US" b="0" baseline="0" dirty="0" smtClean="0">
                <a:latin typeface="Arial Narrow" pitchFamily="34" charset="0"/>
              </a:rPr>
              <a:t> with the statement below:</a:t>
            </a:r>
            <a:endParaRPr lang="en-US" b="0" dirty="0" smtClean="0">
              <a:latin typeface="Arial Narrow" pitchFamily="34" charset="0"/>
            </a:endParaRPr>
          </a:p>
          <a:p>
            <a:pPr marL="0" indent="0">
              <a:buNone/>
            </a:pPr>
            <a:endParaRPr lang="en-US" b="1" dirty="0" smtClean="0">
              <a:latin typeface="Arial Narrow" pitchFamily="34" charset="0"/>
            </a:endParaRPr>
          </a:p>
          <a:p>
            <a:pPr marL="0" indent="0">
              <a:buNone/>
            </a:pPr>
            <a:r>
              <a:rPr lang="en-US" b="1" dirty="0" smtClean="0">
                <a:latin typeface="Arial Narrow" pitchFamily="34" charset="0"/>
              </a:rPr>
              <a:t>Talking</a:t>
            </a:r>
            <a:r>
              <a:rPr lang="en-US" b="1" baseline="0" dirty="0" smtClean="0">
                <a:latin typeface="Arial Narrow" pitchFamily="34" charset="0"/>
              </a:rPr>
              <a:t> Points:</a:t>
            </a:r>
          </a:p>
          <a:p>
            <a:r>
              <a:rPr lang="en-US" b="0" dirty="0" smtClean="0">
                <a:solidFill>
                  <a:srgbClr val="000000"/>
                </a:solidFill>
                <a:latin typeface="Arial Narrow" pitchFamily="34" charset="0"/>
                <a:ea typeface="Cambria" pitchFamily="84" charset="0"/>
                <a:cs typeface="Cambria" pitchFamily="84" charset="0"/>
              </a:rPr>
              <a:t>It </a:t>
            </a:r>
            <a:r>
              <a:rPr lang="en-US" b="0" dirty="0">
                <a:solidFill>
                  <a:srgbClr val="000000"/>
                </a:solidFill>
                <a:latin typeface="Arial Narrow" pitchFamily="34" charset="0"/>
                <a:ea typeface="Cambria" pitchFamily="84" charset="0"/>
                <a:cs typeface="Cambria" pitchFamily="84" charset="0"/>
              </a:rPr>
              <a:t>is the responsibility of teachers to use available tools to give ALL students access</a:t>
            </a:r>
            <a:r>
              <a:rPr lang="en-US" b="0" dirty="0" smtClean="0">
                <a:solidFill>
                  <a:srgbClr val="000000"/>
                </a:solidFill>
                <a:latin typeface="Arial Narrow" pitchFamily="34" charset="0"/>
                <a:ea typeface="Cambria" pitchFamily="84" charset="0"/>
                <a:cs typeface="Cambria" pitchFamily="84" charset="0"/>
              </a:rPr>
              <a:t>.</a:t>
            </a:r>
            <a:endParaRPr lang="en-US" b="0" dirty="0">
              <a:solidFill>
                <a:srgbClr val="000000"/>
              </a:solidFill>
              <a:latin typeface="Arial Narrow" pitchFamily="34" charset="0"/>
              <a:ea typeface="Cambria" pitchFamily="84" charset="0"/>
              <a:cs typeface="Cambria" pitchFamily="8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Placeholder 2"/>
          <p:cNvSpPr>
            <a:spLocks noGrp="1" noRot="1" noChangeAspect="1"/>
          </p:cNvSpPr>
          <p:nvPr>
            <p:ph type="sldImg"/>
          </p:nvPr>
        </p:nvSpPr>
        <p:spPr bwMode="auto">
          <a:noFill/>
          <a:ln>
            <a:solidFill>
              <a:srgbClr val="000000"/>
            </a:solidFill>
            <a:miter lim="800000"/>
            <a:headEnd/>
            <a:tailEnd/>
          </a:ln>
        </p:spPr>
      </p:sp>
      <p:sp>
        <p:nvSpPr>
          <p:cNvPr id="14338"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latin typeface="Arial Narrow" pitchFamily="84" charset="0"/>
            </a:endParaRPr>
          </a:p>
          <a:p>
            <a:pPr marL="0" indent="0">
              <a:buNone/>
            </a:pPr>
            <a:r>
              <a:rPr lang="en-US" b="1" dirty="0" smtClean="0">
                <a:latin typeface="Arial Narrow" pitchFamily="84" charset="0"/>
              </a:rPr>
              <a:t>Talking Points:</a:t>
            </a:r>
          </a:p>
          <a:p>
            <a:r>
              <a:rPr lang="en-US" dirty="0" smtClean="0">
                <a:latin typeface="Arial Narrow" pitchFamily="84" charset="0"/>
              </a:rPr>
              <a:t>These </a:t>
            </a:r>
            <a:r>
              <a:rPr lang="en-US" dirty="0">
                <a:latin typeface="Arial Narrow" pitchFamily="84" charset="0"/>
              </a:rPr>
              <a:t>are the</a:t>
            </a:r>
            <a:r>
              <a:rPr lang="en-US" dirty="0" smtClean="0">
                <a:latin typeface="Arial Narrow" pitchFamily="84" charset="0"/>
              </a:rPr>
              <a:t> sections </a:t>
            </a:r>
            <a:r>
              <a:rPr lang="en-US" dirty="0">
                <a:latin typeface="Arial Narrow" pitchFamily="84" charset="0"/>
              </a:rPr>
              <a:t>in</a:t>
            </a:r>
            <a:r>
              <a:rPr lang="en-US" dirty="0" smtClean="0">
                <a:latin typeface="Arial Narrow" pitchFamily="84" charset="0"/>
              </a:rPr>
              <a:t> Unit 2.</a:t>
            </a:r>
          </a:p>
          <a:p>
            <a:endParaRPr lang="en-US" dirty="0" smtClean="0">
              <a:latin typeface="Arial Narrow" pitchFamily="84" charset="0"/>
            </a:endParaRPr>
          </a:p>
          <a:p>
            <a:pPr marL="0" indent="0">
              <a:buNone/>
            </a:pPr>
            <a:r>
              <a:rPr lang="en-US" dirty="0" smtClean="0">
                <a:latin typeface="Arial Narrow" pitchFamily="84" charset="0"/>
              </a:rPr>
              <a:t>[Review</a:t>
            </a:r>
            <a:r>
              <a:rPr lang="en-US" baseline="0" dirty="0" smtClean="0">
                <a:latin typeface="Arial Narrow" pitchFamily="84" charset="0"/>
              </a:rPr>
              <a:t> slide content]</a:t>
            </a:r>
            <a:endParaRPr lang="en-US" dirty="0">
              <a:latin typeface="Arial Narrow" pitchFamily="8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Facilitator Notes:</a:t>
            </a:r>
          </a:p>
          <a:p>
            <a:pPr marL="114300" indent="-114300"/>
            <a:r>
              <a:rPr lang="en-US" dirty="0" smtClean="0"/>
              <a:t>Review slide</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CBA4D9C4-E108-4E45-A821-C53BD9170D5C}" type="slidenum">
              <a:rPr lang="en-US" smtClean="0"/>
              <a:pPr>
                <a:defRPr/>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1" dirty="0" smtClean="0"/>
          </a:p>
          <a:p>
            <a:pPr marL="0" indent="0">
              <a:buNone/>
            </a:pPr>
            <a:r>
              <a:rPr lang="en-US" b="1" dirty="0" smtClean="0"/>
              <a:t>Notes to Facilitator:</a:t>
            </a:r>
          </a:p>
          <a:p>
            <a:pPr marL="114300" indent="-114300"/>
            <a:r>
              <a:rPr lang="en-US" dirty="0" smtClean="0"/>
              <a:t>Refer</a:t>
            </a:r>
            <a:r>
              <a:rPr lang="en-US" baseline="0" dirty="0" smtClean="0"/>
              <a:t> participants to journal and have them write responses to reflection questions on slide.</a:t>
            </a:r>
          </a:p>
          <a:p>
            <a:pPr marL="114300" indent="-114300"/>
            <a:r>
              <a:rPr lang="en-US" baseline="0" dirty="0" smtClean="0"/>
              <a:t>Engage in discussion as time allows.</a:t>
            </a:r>
            <a:endParaRPr lang="en-US" dirty="0"/>
          </a:p>
        </p:txBody>
      </p:sp>
      <p:sp>
        <p:nvSpPr>
          <p:cNvPr id="4" name="Slide Number Placeholder 3"/>
          <p:cNvSpPr>
            <a:spLocks noGrp="1"/>
          </p:cNvSpPr>
          <p:nvPr>
            <p:ph type="sldNum" sz="quarter" idx="10"/>
          </p:nvPr>
        </p:nvSpPr>
        <p:spPr/>
        <p:txBody>
          <a:bodyPr/>
          <a:lstStyle/>
          <a:p>
            <a:pPr>
              <a:defRPr/>
            </a:pPr>
            <a:fld id="{CBA4D9C4-E108-4E45-A821-C53BD9170D5C}" type="slidenum">
              <a:rPr lang="en-US" smtClean="0"/>
              <a:pPr>
                <a:defRPr/>
              </a:pPr>
              <a:t>41</a:t>
            </a:fld>
            <a:endParaRPr lang="en-US" dirty="0"/>
          </a:p>
        </p:txBody>
      </p:sp>
    </p:spTree>
    <p:extLst>
      <p:ext uri="{BB962C8B-B14F-4D97-AF65-F5344CB8AC3E}">
        <p14:creationId xmlns:p14="http://schemas.microsoft.com/office/powerpoint/2010/main" val="215619726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eaLnBrk="1" fontAlgn="auto" hangingPunct="1">
              <a:spcBef>
                <a:spcPts val="0"/>
              </a:spcBef>
              <a:buFont typeface="Arial"/>
              <a:buNone/>
              <a:defRPr/>
            </a:pPr>
            <a:r>
              <a:rPr lang="en-US" sz="1150" b="1" dirty="0" smtClean="0">
                <a:ea typeface="+mn-ea"/>
                <a:cs typeface="Arial Narrow"/>
              </a:rPr>
              <a:t>(TRANSITION SLIDE)	</a:t>
            </a:r>
            <a:br>
              <a:rPr lang="en-US" sz="1150" b="1" dirty="0" smtClean="0">
                <a:ea typeface="+mn-ea"/>
                <a:cs typeface="Arial Narrow"/>
              </a:rPr>
            </a:br>
            <a:endParaRPr lang="en-US" sz="1150" b="1" dirty="0" smtClean="0">
              <a:ea typeface="+mn-ea"/>
              <a:cs typeface="Arial Narrow"/>
            </a:endParaRPr>
          </a:p>
          <a:p>
            <a:pPr eaLnBrk="1" fontAlgn="auto" hangingPunct="1">
              <a:spcBef>
                <a:spcPts val="0"/>
              </a:spcBef>
              <a:buFont typeface="Arial"/>
              <a:buChar char="•"/>
              <a:defRPr/>
            </a:pPr>
            <a:endParaRPr lang="en-US" sz="1150" dirty="0" smtClean="0">
              <a:ea typeface="+mn-ea"/>
              <a:cs typeface="Arial Narrow"/>
            </a:endParaRPr>
          </a:p>
          <a:p>
            <a:pPr eaLnBrk="1" fontAlgn="auto" hangingPunct="1">
              <a:spcBef>
                <a:spcPts val="0"/>
              </a:spcBef>
              <a:buFont typeface="Arial"/>
              <a:buChar char="•"/>
              <a:defRPr/>
            </a:pPr>
            <a:endParaRPr lang="en-US" sz="1150" dirty="0" smtClean="0">
              <a:ea typeface="+mn-ea"/>
              <a:cs typeface="Arial Narrow"/>
            </a:endParaRPr>
          </a:p>
          <a:p>
            <a:pPr eaLnBrk="1" fontAlgn="auto" hangingPunct="1">
              <a:spcBef>
                <a:spcPts val="0"/>
              </a:spcBef>
              <a:buFont typeface="Arial"/>
              <a:buChar char="•"/>
              <a:defRPr/>
            </a:pPr>
            <a:endParaRPr lang="en-US" sz="1150" dirty="0" smtClean="0">
              <a:ea typeface="+mn-ea"/>
              <a:cs typeface="Arial Narrow"/>
            </a:endParaRPr>
          </a:p>
          <a:p>
            <a:pPr eaLnBrk="1" fontAlgn="auto" hangingPunct="1">
              <a:spcBef>
                <a:spcPts val="0"/>
              </a:spcBef>
              <a:buFont typeface="Arial"/>
              <a:buChar char="•"/>
              <a:defRPr/>
            </a:pPr>
            <a:endParaRPr lang="en-US" sz="1150" dirty="0" smtClean="0">
              <a:ea typeface="+mn-ea"/>
              <a:cs typeface="Arial Narrow"/>
            </a:endParaRPr>
          </a:p>
          <a:p>
            <a:pPr eaLnBrk="1" fontAlgn="auto" hangingPunct="1">
              <a:spcBef>
                <a:spcPts val="0"/>
              </a:spcBef>
              <a:buFont typeface="Arial"/>
              <a:buChar char="•"/>
              <a:defRPr/>
            </a:pPr>
            <a:endParaRPr lang="en-US" sz="1150" dirty="0" smtClean="0">
              <a:ea typeface="+mn-ea"/>
              <a:cs typeface="Arial Narrow"/>
            </a:endParaRPr>
          </a:p>
          <a:p>
            <a:pPr eaLnBrk="1" fontAlgn="auto" hangingPunct="1">
              <a:spcBef>
                <a:spcPts val="0"/>
              </a:spcBef>
              <a:buFont typeface="Arial"/>
              <a:buChar char="•"/>
              <a:defRPr/>
            </a:pPr>
            <a:endParaRPr lang="en-US" sz="1150" dirty="0" smtClean="0">
              <a:ea typeface="+mn-ea"/>
              <a:cs typeface="Arial Narrow"/>
            </a:endParaRPr>
          </a:p>
          <a:p>
            <a:pPr eaLnBrk="1" fontAlgn="auto" hangingPunct="1">
              <a:spcBef>
                <a:spcPts val="0"/>
              </a:spcBef>
              <a:buFont typeface="Arial"/>
              <a:buChar char="•"/>
              <a:defRPr/>
            </a:pPr>
            <a:endParaRPr lang="en-US" sz="1150" dirty="0">
              <a:ea typeface="+mn-ea"/>
              <a:cs typeface="Arial Narrow"/>
            </a:endParaRPr>
          </a:p>
        </p:txBody>
      </p:sp>
      <p:sp>
        <p:nvSpPr>
          <p:cNvPr id="9728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432965A-8923-4A97-A53C-BABE6B0E3F61}" type="slidenum">
              <a:rPr lang="en-US">
                <a:latin typeface="Arial Narrow" pitchFamily="84" charset="0"/>
                <a:ea typeface="ＭＳ Ｐゴシック" pitchFamily="84" charset="-128"/>
                <a:cs typeface="ＭＳ Ｐゴシック" pitchFamily="84" charset="-128"/>
              </a:rPr>
              <a:pPr fontAlgn="base">
                <a:spcBef>
                  <a:spcPct val="0"/>
                </a:spcBef>
                <a:spcAft>
                  <a:spcPct val="0"/>
                </a:spcAft>
              </a:pPr>
              <a:t>42</a:t>
            </a:fld>
            <a:endParaRPr lang="en-US">
              <a:latin typeface="Arial Narrow" pitchFamily="84" charset="0"/>
              <a:ea typeface="ＭＳ Ｐゴシック" pitchFamily="84" charset="-128"/>
              <a:cs typeface="ＭＳ Ｐゴシック" pitchFamily="84" charset="-128"/>
            </a:endParaRPr>
          </a:p>
        </p:txBody>
      </p:sp>
      <p:sp>
        <p:nvSpPr>
          <p:cNvPr id="97283" name="Slide Image Placeholder 6"/>
          <p:cNvSpPr>
            <a:spLocks noGrp="1" noRot="1" noChangeAspect="1"/>
          </p:cNvSpPr>
          <p:nvPr>
            <p:ph type="sldImg"/>
          </p:nvPr>
        </p:nvSpPr>
        <p:spPr bwMode="auto">
          <a:noFill/>
          <a:ln>
            <a:solidFill>
              <a:srgbClr val="000000"/>
            </a:solidFill>
            <a:miter lim="800000"/>
            <a:headEnd/>
            <a:tailEn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Placeholder 2"/>
          <p:cNvSpPr>
            <a:spLocks noGrp="1" noRot="1" noChangeAspect="1"/>
          </p:cNvSpPr>
          <p:nvPr>
            <p:ph type="sldImg"/>
          </p:nvPr>
        </p:nvSpPr>
        <p:spPr bwMode="auto">
          <a:noFill/>
          <a:ln>
            <a:solidFill>
              <a:srgbClr val="000000"/>
            </a:solidFill>
            <a:miter lim="800000"/>
            <a:headEnd/>
            <a:tailEnd/>
          </a:ln>
        </p:spPr>
      </p:sp>
      <p:sp>
        <p:nvSpPr>
          <p:cNvPr id="16386" name="Rectangle 3"/>
          <p:cNvSpPr>
            <a:spLocks noGrp="1"/>
          </p:cNvSpPr>
          <p:nvPr>
            <p:ph type="body" idx="1"/>
          </p:nvPr>
        </p:nvSpPr>
        <p:spPr bwMode="auto">
          <a:noFill/>
        </p:spPr>
        <p:txBody>
          <a:bodyPr wrap="square" numCol="1" anchor="t" anchorCtr="0" compatLnSpc="1">
            <a:prstTxWarp prst="textNoShape">
              <a:avLst/>
            </a:prstTxWarp>
          </a:bodyPr>
          <a:lstStyle/>
          <a:p>
            <a:pPr marL="0" indent="0" eaLnBrk="1" hangingPunct="1">
              <a:buNone/>
            </a:pPr>
            <a:endParaRPr lang="en-US" b="1" dirty="0" smtClean="0"/>
          </a:p>
          <a:p>
            <a:pPr marL="0" indent="0" eaLnBrk="1" hangingPunct="1">
              <a:buNone/>
            </a:pPr>
            <a:r>
              <a:rPr lang="en-US" b="1" dirty="0" smtClean="0"/>
              <a:t>Talking</a:t>
            </a:r>
            <a:r>
              <a:rPr lang="en-US" b="1" baseline="0" dirty="0" smtClean="0"/>
              <a:t> Points:</a:t>
            </a:r>
            <a:endParaRPr lang="en-US" b="1" dirty="0" smtClean="0"/>
          </a:p>
          <a:p>
            <a:pPr eaLnBrk="1" hangingPunct="1"/>
            <a:r>
              <a:rPr lang="en-US" dirty="0" smtClean="0"/>
              <a:t>MP1 and MP6 are important in every aspect of teaching and learning mathematics. The purpose of these standards is to build within students the sense that they can successfully “do” mathematics and build precision in their use of mathematical symbols, units, and language. These two standards are the </a:t>
            </a:r>
            <a:r>
              <a:rPr lang="en-US" b="0" dirty="0" smtClean="0"/>
              <a:t>Habits of Mind </a:t>
            </a:r>
            <a:r>
              <a:rPr lang="en-US" dirty="0" smtClean="0"/>
              <a:t>that students need to use in solving any mathematics problem.</a:t>
            </a:r>
            <a:endParaRPr lang="en-US" dirty="0" smtClean="0">
              <a:latin typeface="Arial Narrow" pitchFamily="84" charset="0"/>
            </a:endParaRPr>
          </a:p>
          <a:p>
            <a:pPr eaLnBrk="1" hangingPunct="1">
              <a:buNone/>
            </a:pPr>
            <a:endParaRPr lang="en-US" dirty="0" smtClean="0">
              <a:latin typeface="Arial Narrow" pitchFamily="84" charset="0"/>
            </a:endParaRPr>
          </a:p>
          <a:p>
            <a:pPr eaLnBrk="1" hangingPunct="1">
              <a:buNone/>
            </a:pPr>
            <a:r>
              <a:rPr lang="en-US" b="1" dirty="0" smtClean="0">
                <a:latin typeface="Arial Narrow" pitchFamily="84" charset="0"/>
              </a:rPr>
              <a:t>Facilitator Notes:</a:t>
            </a:r>
          </a:p>
          <a:p>
            <a:pPr marL="114300" marR="0" indent="-114300" algn="l" defTabSz="457200" rtl="0" eaLnBrk="1" fontAlgn="base" latinLnBrk="0" hangingPunct="1">
              <a:lnSpc>
                <a:spcPct val="100000"/>
              </a:lnSpc>
              <a:spcBef>
                <a:spcPct val="0"/>
              </a:spcBef>
              <a:spcAft>
                <a:spcPts val="600"/>
              </a:spcAft>
              <a:buClrTx/>
              <a:buSzTx/>
              <a:buFont typeface="Arial" pitchFamily="84" charset="0"/>
              <a:buChar char="•"/>
              <a:tabLst>
                <a:tab pos="5948363" algn="r"/>
              </a:tabLst>
              <a:defRPr/>
            </a:pPr>
            <a:r>
              <a:rPr lang="en-US" dirty="0" smtClean="0">
                <a:latin typeface="Arial Narrow" pitchFamily="84" charset="0"/>
              </a:rPr>
              <a:t>Refer</a:t>
            </a:r>
            <a:r>
              <a:rPr lang="en-US" baseline="0" dirty="0" smtClean="0">
                <a:latin typeface="Arial Narrow" pitchFamily="84" charset="0"/>
              </a:rPr>
              <a:t> participants to</a:t>
            </a:r>
            <a:r>
              <a:rPr lang="en-US" dirty="0" smtClean="0">
                <a:latin typeface="Arial Narrow" pitchFamily="84" charset="0"/>
              </a:rPr>
              <a:t> the</a:t>
            </a:r>
            <a:r>
              <a:rPr lang="en-US" baseline="0" dirty="0" smtClean="0">
                <a:latin typeface="Arial Narrow" pitchFamily="84" charset="0"/>
              </a:rPr>
              <a:t> </a:t>
            </a:r>
            <a:r>
              <a:rPr lang="en-US" dirty="0" smtClean="0">
                <a:latin typeface="Arial Narrow" pitchFamily="84" charset="0"/>
              </a:rPr>
              <a:t>Venn Diagram </a:t>
            </a:r>
            <a:r>
              <a:rPr lang="en-US" b="1" dirty="0" smtClean="0">
                <a:latin typeface="Arial Narrow" pitchFamily="84" charset="0"/>
              </a:rPr>
              <a:t>(Handout 2.0)</a:t>
            </a:r>
            <a:r>
              <a:rPr lang="en-US" dirty="0" smtClean="0">
                <a:latin typeface="Arial Narrow" pitchFamily="84" charset="0"/>
              </a:rPr>
              <a:t>,</a:t>
            </a:r>
            <a:r>
              <a:rPr lang="en-US" baseline="0" dirty="0" smtClean="0">
                <a:latin typeface="Arial Narrow" pitchFamily="84" charset="0"/>
              </a:rPr>
              <a:t> </a:t>
            </a:r>
            <a:r>
              <a:rPr lang="en-US" dirty="0" smtClean="0">
                <a:latin typeface="Arial Narrow" pitchFamily="84" charset="0"/>
              </a:rPr>
              <a:t>also shown on next slide, for participants to use as they read MP1 and MP6 </a:t>
            </a:r>
            <a:r>
              <a:rPr lang="en-US" sz="1100" b="1" kern="1200" baseline="0" dirty="0" smtClean="0">
                <a:solidFill>
                  <a:schemeClr val="tx1"/>
                </a:solidFill>
                <a:effectLst/>
                <a:latin typeface="Arial Narrow"/>
                <a:ea typeface="ＭＳ Ｐゴシック" pitchFamily="84" charset="-128"/>
                <a:cs typeface="ＭＳ Ｐゴシック" pitchFamily="84" charset="-128"/>
              </a:rPr>
              <a:t>(Handout 2.0.1)</a:t>
            </a:r>
            <a:r>
              <a:rPr lang="en-US" dirty="0" smtClean="0">
                <a:latin typeface="Arial Narrow" pitchFamily="84" charset="0"/>
              </a:rPr>
              <a:t>. </a:t>
            </a:r>
            <a:endParaRPr lang="en-US" dirty="0">
              <a:latin typeface="Arial Narrow" pitchFamily="8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Placeholder 2"/>
          <p:cNvSpPr>
            <a:spLocks noGrp="1" noRot="1" noChangeAspect="1"/>
          </p:cNvSpPr>
          <p:nvPr>
            <p:ph type="sldImg"/>
          </p:nvPr>
        </p:nvSpPr>
        <p:spPr bwMode="auto">
          <a:noFill/>
          <a:ln>
            <a:solidFill>
              <a:srgbClr val="000000"/>
            </a:solidFill>
            <a:miter lim="800000"/>
            <a:headEnd/>
            <a:tailEnd/>
          </a:ln>
        </p:spPr>
      </p:sp>
      <p:sp>
        <p:nvSpPr>
          <p:cNvPr id="18434" name="Rectangle 3"/>
          <p:cNvSpPr>
            <a:spLocks noGrp="1"/>
          </p:cNvSpPr>
          <p:nvPr>
            <p:ph type="body" idx="1"/>
          </p:nvPr>
        </p:nvSpPr>
        <p:spPr bwMode="auto">
          <a:noFill/>
        </p:spPr>
        <p:txBody>
          <a:bodyPr wrap="square" numCol="1" anchor="t" anchorCtr="0" compatLnSpc="1">
            <a:prstTxWarp prst="textNoShape">
              <a:avLst/>
            </a:prstTxWarp>
          </a:bodyPr>
          <a:lstStyle/>
          <a:p>
            <a:pPr marL="0" indent="0" eaLnBrk="1" hangingPunct="1">
              <a:buNone/>
            </a:pPr>
            <a:endParaRPr lang="en-US" b="1" dirty="0" smtClean="0">
              <a:latin typeface="Arial Narrow" pitchFamily="84" charset="0"/>
            </a:endParaRPr>
          </a:p>
          <a:p>
            <a:pPr marL="0" indent="0" eaLnBrk="1" hangingPunct="1">
              <a:buNone/>
            </a:pPr>
            <a:r>
              <a:rPr lang="en-US" b="1" dirty="0" smtClean="0">
                <a:latin typeface="Arial Narrow" pitchFamily="84" charset="0"/>
              </a:rPr>
              <a:t>Facilitator Notes:</a:t>
            </a:r>
          </a:p>
          <a:p>
            <a:pPr eaLnBrk="1" hangingPunct="1"/>
            <a:r>
              <a:rPr lang="en-US" dirty="0" smtClean="0">
                <a:latin typeface="Arial Narrow" pitchFamily="84" charset="0"/>
              </a:rPr>
              <a:t>Have participants complete the diagram and identify overlapping areas.</a:t>
            </a:r>
          </a:p>
          <a:p>
            <a:pPr marL="0" indent="0" eaLnBrk="1" hangingPunct="1">
              <a:buNone/>
            </a:pPr>
            <a:endParaRPr lang="en-US" dirty="0" smtClean="0">
              <a:latin typeface="Arial Narrow" pitchFamily="84" charset="0"/>
            </a:endParaRPr>
          </a:p>
          <a:p>
            <a:pPr marL="0" indent="0" eaLnBrk="1" hangingPunct="1">
              <a:buNone/>
            </a:pPr>
            <a:r>
              <a:rPr lang="en-US" dirty="0" smtClean="0">
                <a:latin typeface="Arial Narrow" pitchFamily="84" charset="0"/>
              </a:rPr>
              <a:t>[discussion</a:t>
            </a:r>
            <a:r>
              <a:rPr lang="en-US" baseline="0" dirty="0" smtClean="0">
                <a:latin typeface="Arial Narrow" pitchFamily="84" charset="0"/>
              </a:rPr>
              <a:t> questions on next slide]</a:t>
            </a:r>
            <a:endParaRPr lang="en-US" dirty="0" smtClean="0">
              <a:latin typeface="Arial Narrow" pitchFamily="84" charset="0"/>
            </a:endParaRPr>
          </a:p>
          <a:p>
            <a:pPr eaLnBrk="1" hangingPunct="1"/>
            <a:endParaRPr lang="en-US" dirty="0" smtClean="0">
              <a:latin typeface="Arial Narrow" pitchFamily="8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Placeholder 2"/>
          <p:cNvSpPr>
            <a:spLocks noGrp="1" noRot="1" noChangeAspect="1"/>
          </p:cNvSpPr>
          <p:nvPr>
            <p:ph type="sldImg"/>
          </p:nvPr>
        </p:nvSpPr>
        <p:spPr bwMode="auto">
          <a:noFill/>
          <a:ln>
            <a:solidFill>
              <a:srgbClr val="000000"/>
            </a:solidFill>
            <a:miter lim="800000"/>
            <a:headEnd/>
            <a:tailEnd/>
          </a:ln>
        </p:spPr>
      </p:sp>
      <p:sp>
        <p:nvSpPr>
          <p:cNvPr id="20482"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latin typeface="Arial Narrow" pitchFamily="84" charset="0"/>
            </a:endParaRPr>
          </a:p>
          <a:p>
            <a:pPr marL="0" indent="0">
              <a:buNone/>
            </a:pPr>
            <a:r>
              <a:rPr lang="en-US" b="1" dirty="0" smtClean="0">
                <a:latin typeface="Arial Narrow" pitchFamily="84" charset="0"/>
              </a:rPr>
              <a:t>Facilitator Notes: </a:t>
            </a:r>
            <a:r>
              <a:rPr lang="en-US" b="0" baseline="0" dirty="0" smtClean="0">
                <a:latin typeface="Arial Narrow" pitchFamily="84" charset="0"/>
              </a:rPr>
              <a:t>I</a:t>
            </a:r>
            <a:r>
              <a:rPr lang="en-US" b="0" dirty="0" smtClean="0">
                <a:latin typeface="Arial Narrow" pitchFamily="84" charset="0"/>
              </a:rPr>
              <a:t>f </a:t>
            </a:r>
            <a:r>
              <a:rPr lang="en-US" dirty="0">
                <a:latin typeface="Arial Narrow" pitchFamily="84" charset="0"/>
              </a:rPr>
              <a:t>the following points are not </a:t>
            </a:r>
            <a:r>
              <a:rPr lang="en-US" dirty="0" smtClean="0">
                <a:latin typeface="Arial Narrow" pitchFamily="84" charset="0"/>
              </a:rPr>
              <a:t>addressed </a:t>
            </a:r>
            <a:r>
              <a:rPr lang="en-US" b="0" dirty="0" smtClean="0">
                <a:latin typeface="Arial Narrow" pitchFamily="84" charset="0"/>
              </a:rPr>
              <a:t>in the discussion, </a:t>
            </a:r>
            <a:r>
              <a:rPr lang="en-US" dirty="0">
                <a:latin typeface="Arial Narrow" pitchFamily="84" charset="0"/>
              </a:rPr>
              <a:t>be sure to address </a:t>
            </a:r>
            <a:r>
              <a:rPr lang="en-US" dirty="0" smtClean="0">
                <a:latin typeface="Arial Narrow" pitchFamily="84" charset="0"/>
              </a:rPr>
              <a:t>them:</a:t>
            </a:r>
          </a:p>
          <a:p>
            <a:pPr marL="342900" lvl="1" indent="-171450" eaLnBrk="1" hangingPunct="1">
              <a:buFont typeface="Arial" pitchFamily="34" charset="0"/>
              <a:buChar char="•"/>
            </a:pPr>
            <a:r>
              <a:rPr lang="en-US" dirty="0" smtClean="0">
                <a:latin typeface="Arial Narrow" pitchFamily="84" charset="0"/>
              </a:rPr>
              <a:t>MP1 and MP6 </a:t>
            </a:r>
            <a:r>
              <a:rPr lang="en-US" dirty="0">
                <a:latin typeface="Arial Narrow" pitchFamily="84" charset="0"/>
              </a:rPr>
              <a:t>are important in every aspect of teaching and learning mathematics.</a:t>
            </a:r>
          </a:p>
          <a:p>
            <a:pPr marL="342900" lvl="1" indent="-171450" eaLnBrk="1" hangingPunct="1">
              <a:buFont typeface="Arial" pitchFamily="34" charset="0"/>
              <a:buChar char="•"/>
            </a:pPr>
            <a:r>
              <a:rPr lang="en-US" dirty="0">
                <a:latin typeface="Arial Narrow" pitchFamily="84" charset="0"/>
              </a:rPr>
              <a:t>Their purpose is to build within students the sense that they can successfully “do” mathematics and build precision in their use of mathematical symbols, units, and language.</a:t>
            </a:r>
          </a:p>
          <a:p>
            <a:pPr marL="342900" lvl="1" indent="-171450" eaLnBrk="1" hangingPunct="1">
              <a:buFont typeface="Arial" pitchFamily="34" charset="0"/>
              <a:buChar char="•"/>
            </a:pPr>
            <a:r>
              <a:rPr lang="en-US" dirty="0">
                <a:latin typeface="Arial Narrow" pitchFamily="84" charset="0"/>
              </a:rPr>
              <a:t>These two standards are the Habits of Mind that students need to use in solving any mathematics </a:t>
            </a:r>
            <a:r>
              <a:rPr lang="en-US" dirty="0" smtClean="0">
                <a:latin typeface="Arial Narrow" pitchFamily="84" charset="0"/>
              </a:rPr>
              <a:t>problem, </a:t>
            </a:r>
            <a:r>
              <a:rPr lang="en-US" dirty="0">
                <a:latin typeface="Arial Narrow" pitchFamily="84" charset="0"/>
              </a:rPr>
              <a:t>and as such, should be visible in every mathematics lesson.</a:t>
            </a:r>
          </a:p>
          <a:p>
            <a:endParaRPr lang="en-US" dirty="0">
              <a:latin typeface="Arial Narrow" pitchFamily="8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Placeholder 2"/>
          <p:cNvSpPr>
            <a:spLocks noGrp="1" noRot="1" noChangeAspect="1"/>
          </p:cNvSpPr>
          <p:nvPr>
            <p:ph type="sldImg"/>
          </p:nvPr>
        </p:nvSpPr>
        <p:spPr bwMode="auto">
          <a:noFill/>
          <a:ln>
            <a:solidFill>
              <a:srgbClr val="000000"/>
            </a:solidFill>
            <a:miter lim="800000"/>
            <a:headEnd/>
            <a:tailEnd/>
          </a:ln>
        </p:spPr>
      </p:sp>
      <p:sp>
        <p:nvSpPr>
          <p:cNvPr id="29698" name="Rectangle 3"/>
          <p:cNvSpPr>
            <a:spLocks noGrp="1"/>
          </p:cNvSpPr>
          <p:nvPr>
            <p:ph type="body" idx="1"/>
          </p:nvPr>
        </p:nvSpPr>
        <p:spPr bwMode="auto">
          <a:noFill/>
        </p:spPr>
        <p:txBody>
          <a:bodyPr wrap="square" numCol="1" anchor="t" anchorCtr="0" compatLnSpc="1">
            <a:prstTxWarp prst="textNoShape">
              <a:avLst/>
            </a:prstTxWarp>
          </a:bodyPr>
          <a:lstStyle/>
          <a:p>
            <a:pPr>
              <a:buFont typeface="Arial" pitchFamily="84" charset="0"/>
              <a:buNone/>
            </a:pPr>
            <a:endParaRPr lang="en-US" b="1" dirty="0" smtClean="0">
              <a:latin typeface="Arial Narrow" pitchFamily="34" charset="0"/>
            </a:endParaRPr>
          </a:p>
          <a:p>
            <a:pPr>
              <a:buFont typeface="Arial" pitchFamily="84" charset="0"/>
              <a:buNone/>
            </a:pPr>
            <a:r>
              <a:rPr lang="en-US" b="1" dirty="0" smtClean="0">
                <a:latin typeface="Arial Narrow" pitchFamily="34" charset="0"/>
              </a:rPr>
              <a:t>Facilitator</a:t>
            </a:r>
            <a:r>
              <a:rPr lang="en-US" b="1" baseline="0" dirty="0" smtClean="0">
                <a:latin typeface="Arial Narrow" pitchFamily="34" charset="0"/>
              </a:rPr>
              <a:t> Notes:</a:t>
            </a:r>
          </a:p>
          <a:p>
            <a:pPr>
              <a:buFont typeface="Arial" pitchFamily="84" charset="0"/>
              <a:buNone/>
            </a:pPr>
            <a:r>
              <a:rPr lang="en-US" dirty="0" smtClean="0">
                <a:latin typeface="Arial Narrow" pitchFamily="34" charset="0"/>
              </a:rPr>
              <a:t>Refer participants to their paper copy of the problem (</a:t>
            </a:r>
            <a:r>
              <a:rPr lang="en-US" b="1" dirty="0" smtClean="0">
                <a:latin typeface="Arial Narrow" pitchFamily="34" charset="0"/>
              </a:rPr>
              <a:t>Handout 2.1.1</a:t>
            </a:r>
            <a:r>
              <a:rPr lang="en-US" dirty="0" smtClean="0">
                <a:latin typeface="Arial Narrow" pitchFamily="34" charset="0"/>
              </a:rPr>
              <a:t>). Ask them </a:t>
            </a:r>
            <a:r>
              <a:rPr lang="en-US" dirty="0">
                <a:latin typeface="Arial Narrow" pitchFamily="34" charset="0"/>
              </a:rPr>
              <a:t>to work on this </a:t>
            </a:r>
            <a:r>
              <a:rPr lang="en-US" dirty="0" smtClean="0">
                <a:latin typeface="Arial Narrow" pitchFamily="34" charset="0"/>
              </a:rPr>
              <a:t>problem </a:t>
            </a:r>
            <a:r>
              <a:rPr lang="en-US" dirty="0">
                <a:latin typeface="Arial Narrow" pitchFamily="34" charset="0"/>
              </a:rPr>
              <a:t>alone or with </a:t>
            </a:r>
            <a:r>
              <a:rPr lang="en-US" dirty="0" smtClean="0">
                <a:latin typeface="Arial Narrow" pitchFamily="34" charset="0"/>
              </a:rPr>
              <a:t>a</a:t>
            </a:r>
            <a:r>
              <a:rPr lang="en-US" baseline="0" dirty="0" smtClean="0">
                <a:latin typeface="Arial Narrow" pitchFamily="34" charset="0"/>
              </a:rPr>
              <a:t> </a:t>
            </a:r>
            <a:r>
              <a:rPr lang="en-US" dirty="0" smtClean="0">
                <a:latin typeface="Arial Narrow" pitchFamily="34" charset="0"/>
              </a:rPr>
              <a:t>partner </a:t>
            </a:r>
            <a:r>
              <a:rPr lang="en-US" dirty="0">
                <a:latin typeface="Arial Narrow" pitchFamily="34" charset="0"/>
              </a:rPr>
              <a:t>or small group.</a:t>
            </a:r>
            <a:r>
              <a:rPr lang="en-US" dirty="0" smtClean="0">
                <a:latin typeface="Arial Narrow" pitchFamily="34" charset="0"/>
              </a:rPr>
              <a:t> </a:t>
            </a:r>
          </a:p>
          <a:p>
            <a:pPr>
              <a:buFont typeface="Arial" pitchFamily="84" charset="0"/>
              <a:buNone/>
            </a:pPr>
            <a:endParaRPr lang="en-US" dirty="0" smtClean="0">
              <a:latin typeface="Arial Narrow" pitchFamily="34" charset="0"/>
            </a:endParaRPr>
          </a:p>
          <a:p>
            <a:pPr>
              <a:buFont typeface="Arial" pitchFamily="84" charset="0"/>
              <a:buNone/>
            </a:pPr>
            <a:r>
              <a:rPr lang="en-US" b="1" dirty="0" smtClean="0">
                <a:latin typeface="Arial Narrow" pitchFamily="34" charset="0"/>
              </a:rPr>
              <a:t>Talking Points:</a:t>
            </a:r>
          </a:p>
          <a:p>
            <a:r>
              <a:rPr lang="en-US" dirty="0" smtClean="0">
                <a:latin typeface="Arial Narrow" pitchFamily="34" charset="0"/>
              </a:rPr>
              <a:t>The diagram shows</a:t>
            </a:r>
            <a:r>
              <a:rPr lang="en-US" baseline="0" dirty="0" smtClean="0">
                <a:latin typeface="Arial Narrow" pitchFamily="34" charset="0"/>
              </a:rPr>
              <a:t> a </a:t>
            </a:r>
            <a:r>
              <a:rPr lang="en-US" baseline="0" dirty="0" err="1" smtClean="0">
                <a:latin typeface="Arial Narrow" pitchFamily="34" charset="0"/>
              </a:rPr>
              <a:t>Sierpinski’s</a:t>
            </a:r>
            <a:r>
              <a:rPr lang="en-US" baseline="0" dirty="0" smtClean="0">
                <a:latin typeface="Arial Narrow" pitchFamily="34" charset="0"/>
              </a:rPr>
              <a:t> Triangle, </a:t>
            </a:r>
            <a:r>
              <a:rPr lang="en-US" dirty="0" smtClean="0">
                <a:latin typeface="Arial Narrow" pitchFamily="34" charset="0"/>
              </a:rPr>
              <a:t>and is an example of a fractal.  </a:t>
            </a:r>
          </a:p>
          <a:p>
            <a:r>
              <a:rPr lang="en-US" dirty="0" smtClean="0">
                <a:latin typeface="Arial Narrow" pitchFamily="34" charset="0"/>
              </a:rPr>
              <a:t>A fractal is a geometric pattern that is repeated in ever-smaller scale to produce irregular shapes and surfaces that cannot be represented by classical geometry.</a:t>
            </a:r>
          </a:p>
          <a:p>
            <a:pPr marL="0" indent="0">
              <a:buNone/>
            </a:pPr>
            <a:endParaRPr lang="en-US" dirty="0" smtClean="0">
              <a:latin typeface="Arial Narrow" pitchFamily="34" charset="0"/>
            </a:endParaRPr>
          </a:p>
          <a:p>
            <a:pPr marL="0" indent="0">
              <a:buNone/>
            </a:pPr>
            <a:r>
              <a:rPr lang="en-US" b="1" dirty="0" smtClean="0">
                <a:latin typeface="Arial Narrow" pitchFamily="34" charset="0"/>
              </a:rPr>
              <a:t>Facilitator Notes:</a:t>
            </a:r>
          </a:p>
          <a:p>
            <a:r>
              <a:rPr lang="en-US" dirty="0">
                <a:solidFill>
                  <a:srgbClr val="000000"/>
                </a:solidFill>
                <a:latin typeface="Arial Narrow" pitchFamily="34" charset="0"/>
                <a:ea typeface="Cambria" pitchFamily="84" charset="0"/>
                <a:cs typeface="Cambria" pitchFamily="84" charset="0"/>
              </a:rPr>
              <a:t>Have </a:t>
            </a:r>
            <a:r>
              <a:rPr lang="en-US" dirty="0" smtClean="0">
                <a:solidFill>
                  <a:srgbClr val="000000"/>
                </a:solidFill>
                <a:latin typeface="Arial Narrow" pitchFamily="34" charset="0"/>
                <a:ea typeface="Cambria" pitchFamily="84" charset="0"/>
                <a:cs typeface="Cambria" pitchFamily="84" charset="0"/>
              </a:rPr>
              <a:t>participants </a:t>
            </a:r>
            <a:r>
              <a:rPr lang="en-US" dirty="0">
                <a:solidFill>
                  <a:srgbClr val="000000"/>
                </a:solidFill>
                <a:latin typeface="Arial Narrow" pitchFamily="34" charset="0"/>
                <a:ea typeface="Cambria" pitchFamily="84" charset="0"/>
                <a:cs typeface="Cambria" pitchFamily="84" charset="0"/>
              </a:rPr>
              <a:t>keep track of their thinking by recording how they make sense of the problem and what makes them</a:t>
            </a:r>
            <a:r>
              <a:rPr lang="en-US" dirty="0" smtClean="0">
                <a:solidFill>
                  <a:srgbClr val="000000"/>
                </a:solidFill>
                <a:latin typeface="Arial Narrow" pitchFamily="34" charset="0"/>
                <a:ea typeface="Cambria" pitchFamily="84" charset="0"/>
                <a:cs typeface="Cambria" pitchFamily="84" charset="0"/>
              </a:rPr>
              <a:t> persevere </a:t>
            </a:r>
            <a:r>
              <a:rPr lang="en-US" dirty="0">
                <a:solidFill>
                  <a:srgbClr val="000000"/>
                </a:solidFill>
                <a:latin typeface="Arial Narrow" pitchFamily="34" charset="0"/>
                <a:ea typeface="Cambria" pitchFamily="84" charset="0"/>
                <a:cs typeface="Cambria" pitchFamily="84" charset="0"/>
              </a:rPr>
              <a:t>in solving it.</a:t>
            </a:r>
          </a:p>
          <a:p>
            <a:r>
              <a:rPr lang="en-US" dirty="0">
                <a:solidFill>
                  <a:srgbClr val="000000"/>
                </a:solidFill>
                <a:latin typeface="Arial Narrow" pitchFamily="34" charset="0"/>
                <a:ea typeface="Cambria" pitchFamily="84" charset="0"/>
                <a:cs typeface="Cambria" pitchFamily="84" charset="0"/>
              </a:rPr>
              <a:t>Share out solutions using a document camera if possible, choosing solutions that show a variety of </a:t>
            </a:r>
            <a:r>
              <a:rPr lang="en-US" dirty="0" smtClean="0">
                <a:solidFill>
                  <a:srgbClr val="000000"/>
                </a:solidFill>
                <a:latin typeface="Arial Narrow" pitchFamily="34" charset="0"/>
                <a:ea typeface="Cambria" pitchFamily="84" charset="0"/>
                <a:cs typeface="Cambria" pitchFamily="84" charset="0"/>
              </a:rPr>
              <a:t>strategies; </a:t>
            </a:r>
            <a:r>
              <a:rPr lang="en-US" dirty="0">
                <a:solidFill>
                  <a:srgbClr val="000000"/>
                </a:solidFill>
                <a:latin typeface="Arial Narrow" pitchFamily="34" charset="0"/>
                <a:ea typeface="Cambria" pitchFamily="84" charset="0"/>
                <a:cs typeface="Cambria" pitchFamily="84" charset="0"/>
              </a:rPr>
              <a:t>from</a:t>
            </a:r>
            <a:r>
              <a:rPr lang="en-US" dirty="0" smtClean="0">
                <a:solidFill>
                  <a:srgbClr val="000000"/>
                </a:solidFill>
                <a:latin typeface="Arial Narrow" pitchFamily="34" charset="0"/>
                <a:ea typeface="Cambria" pitchFamily="84" charset="0"/>
                <a:cs typeface="Cambria" pitchFamily="84" charset="0"/>
              </a:rPr>
              <a:t> simplest </a:t>
            </a:r>
            <a:r>
              <a:rPr lang="en-US" dirty="0">
                <a:solidFill>
                  <a:srgbClr val="000000"/>
                </a:solidFill>
                <a:latin typeface="Arial Narrow" pitchFamily="34" charset="0"/>
                <a:ea typeface="Cambria" pitchFamily="84" charset="0"/>
                <a:cs typeface="Cambria" pitchFamily="84" charset="0"/>
              </a:rPr>
              <a:t>to more </a:t>
            </a:r>
            <a:r>
              <a:rPr lang="en-US" dirty="0" smtClean="0">
                <a:solidFill>
                  <a:srgbClr val="000000"/>
                </a:solidFill>
                <a:latin typeface="Arial Narrow" pitchFamily="34" charset="0"/>
                <a:ea typeface="Cambria" pitchFamily="84" charset="0"/>
                <a:cs typeface="Cambria" pitchFamily="84" charset="0"/>
              </a:rPr>
              <a:t>complex, </a:t>
            </a:r>
            <a:r>
              <a:rPr lang="en-US" dirty="0">
                <a:solidFill>
                  <a:srgbClr val="000000"/>
                </a:solidFill>
                <a:latin typeface="Arial Narrow" pitchFamily="34" charset="0"/>
                <a:ea typeface="Cambria" pitchFamily="84" charset="0"/>
                <a:cs typeface="Cambria" pitchFamily="84" charset="0"/>
              </a:rPr>
              <a:t>including some that have </a:t>
            </a:r>
            <a:r>
              <a:rPr lang="en-US" dirty="0" smtClean="0">
                <a:solidFill>
                  <a:srgbClr val="000000"/>
                </a:solidFill>
                <a:latin typeface="Arial Narrow" pitchFamily="34" charset="0"/>
                <a:ea typeface="Cambria" pitchFamily="84" charset="0"/>
                <a:cs typeface="Cambria" pitchFamily="84" charset="0"/>
              </a:rPr>
              <a:t>misconceptions (if </a:t>
            </a:r>
            <a:r>
              <a:rPr lang="en-US" dirty="0">
                <a:solidFill>
                  <a:srgbClr val="000000"/>
                </a:solidFill>
                <a:latin typeface="Arial Narrow" pitchFamily="34" charset="0"/>
                <a:ea typeface="Cambria" pitchFamily="84" charset="0"/>
                <a:cs typeface="Cambria" pitchFamily="84" charset="0"/>
              </a:rPr>
              <a:t>there are </a:t>
            </a:r>
            <a:r>
              <a:rPr lang="en-US" dirty="0" smtClean="0">
                <a:solidFill>
                  <a:srgbClr val="000000"/>
                </a:solidFill>
                <a:latin typeface="Arial Narrow" pitchFamily="34" charset="0"/>
                <a:ea typeface="Cambria" pitchFamily="84" charset="0"/>
                <a:cs typeface="Cambria" pitchFamily="84" charset="0"/>
              </a:rPr>
              <a:t>any) </a:t>
            </a:r>
            <a:r>
              <a:rPr lang="en-US" dirty="0">
                <a:solidFill>
                  <a:srgbClr val="000000"/>
                </a:solidFill>
                <a:latin typeface="Arial Narrow" pitchFamily="34" charset="0"/>
                <a:ea typeface="Cambria" pitchFamily="84" charset="0"/>
                <a:cs typeface="Cambria" pitchFamily="84" charset="0"/>
              </a:rPr>
              <a:t>that you want to address.</a:t>
            </a:r>
            <a:endParaRPr lang="en-US" dirty="0" smtClean="0">
              <a:solidFill>
                <a:srgbClr val="000000"/>
              </a:solidFill>
              <a:latin typeface="Arial Narrow" pitchFamily="34" charset="0"/>
              <a:ea typeface="Cambria" pitchFamily="84" charset="0"/>
              <a:cs typeface="Cambria" pitchFamily="84" charset="0"/>
            </a:endParaRPr>
          </a:p>
          <a:p>
            <a:pPr>
              <a:buFont typeface="Arial" pitchFamily="84" charset="0"/>
              <a:buNone/>
            </a:pPr>
            <a:endParaRPr lang="en-US" dirty="0">
              <a:latin typeface="Arial Narrow" pitchFamily="8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Placeholder 2"/>
          <p:cNvSpPr>
            <a:spLocks noGrp="1" noRot="1" noChangeAspect="1"/>
          </p:cNvSpPr>
          <p:nvPr>
            <p:ph type="sldImg"/>
          </p:nvPr>
        </p:nvSpPr>
        <p:spPr bwMode="auto">
          <a:noFill/>
          <a:ln>
            <a:solidFill>
              <a:srgbClr val="000000"/>
            </a:solidFill>
            <a:miter lim="800000"/>
            <a:headEnd/>
            <a:tailEnd/>
          </a:ln>
        </p:spPr>
      </p:sp>
      <p:sp>
        <p:nvSpPr>
          <p:cNvPr id="31746" name="Rectangle 3"/>
          <p:cNvSpPr>
            <a:spLocks noGrp="1"/>
          </p:cNvSpPr>
          <p:nvPr>
            <p:ph type="body" idx="1"/>
          </p:nvPr>
        </p:nvSpPr>
        <p:spPr bwMode="auto">
          <a:noFill/>
        </p:spPr>
        <p:txBody>
          <a:bodyPr wrap="square" numCol="1" anchor="t" anchorCtr="0" compatLnSpc="1">
            <a:prstTxWarp prst="textNoShape">
              <a:avLst/>
            </a:prstTxWarp>
          </a:bodyPr>
          <a:lstStyle/>
          <a:p>
            <a:pPr marL="0" indent="0">
              <a:buNone/>
            </a:pPr>
            <a:endParaRPr lang="en-US" b="1" dirty="0" smtClean="0">
              <a:latin typeface="Arial Narrow" pitchFamily="84" charset="0"/>
            </a:endParaRPr>
          </a:p>
          <a:p>
            <a:pPr marL="0" indent="0">
              <a:buNone/>
            </a:pPr>
            <a:r>
              <a:rPr lang="en-US" b="1" dirty="0" smtClean="0">
                <a:latin typeface="Arial Narrow" pitchFamily="84" charset="0"/>
              </a:rPr>
              <a:t>Facilitator Notes:</a:t>
            </a:r>
          </a:p>
          <a:p>
            <a:pPr marL="0" indent="0">
              <a:buNone/>
            </a:pPr>
            <a:r>
              <a:rPr lang="en-US" dirty="0" smtClean="0">
                <a:latin typeface="Arial Narrow" pitchFamily="84" charset="0"/>
              </a:rPr>
              <a:t>Following the small group</a:t>
            </a:r>
            <a:r>
              <a:rPr lang="en-US" baseline="0" dirty="0" smtClean="0">
                <a:latin typeface="Arial Narrow" pitchFamily="84" charset="0"/>
              </a:rPr>
              <a:t> discussion</a:t>
            </a:r>
            <a:r>
              <a:rPr lang="en-US" dirty="0" smtClean="0">
                <a:latin typeface="Arial Narrow" pitchFamily="84" charset="0"/>
              </a:rPr>
              <a:t>, </a:t>
            </a:r>
            <a:r>
              <a:rPr lang="en-US" dirty="0">
                <a:latin typeface="Arial Narrow" pitchFamily="84" charset="0"/>
              </a:rPr>
              <a:t>ask for volunteers to give highlights of each point</a:t>
            </a:r>
            <a:r>
              <a:rPr lang="en-US" dirty="0" smtClean="0">
                <a:latin typeface="Arial Narrow" pitchFamily="84" charset="0"/>
              </a:rPr>
              <a:t>. </a:t>
            </a:r>
            <a:r>
              <a:rPr lang="en-US" dirty="0">
                <a:latin typeface="Arial Narrow" pitchFamily="84" charset="0"/>
              </a:rPr>
              <a:t>In particular, dwell on the last point. </a:t>
            </a:r>
            <a:endParaRPr lang="en-US" dirty="0" smtClean="0">
              <a:latin typeface="Arial Narrow" pitchFamily="84" charset="0"/>
            </a:endParaRPr>
          </a:p>
          <a:p>
            <a:pPr marL="0" indent="0">
              <a:buNone/>
            </a:pPr>
            <a:endParaRPr lang="en-US" dirty="0" smtClean="0">
              <a:latin typeface="Arial Narrow" pitchFamily="84" charset="0"/>
            </a:endParaRPr>
          </a:p>
          <a:p>
            <a:pPr marL="0" indent="0">
              <a:buNone/>
            </a:pPr>
            <a:r>
              <a:rPr lang="en-US" b="1" dirty="0" smtClean="0">
                <a:latin typeface="Arial Narrow" pitchFamily="84" charset="0"/>
              </a:rPr>
              <a:t>Talking Points:</a:t>
            </a:r>
          </a:p>
          <a:p>
            <a:pPr marL="114300" indent="-114300"/>
            <a:r>
              <a:rPr lang="en-US" dirty="0" smtClean="0">
                <a:latin typeface="Arial Narrow" pitchFamily="84" charset="0"/>
              </a:rPr>
              <a:t>We </a:t>
            </a:r>
            <a:r>
              <a:rPr lang="en-US" dirty="0">
                <a:latin typeface="Arial Narrow" pitchFamily="84" charset="0"/>
              </a:rPr>
              <a:t>want to probe the notion of “productive disposition” </a:t>
            </a:r>
            <a:r>
              <a:rPr lang="en-US" strike="noStrike" dirty="0">
                <a:latin typeface="Arial Narrow" pitchFamily="84" charset="0"/>
              </a:rPr>
              <a:t>and </a:t>
            </a:r>
            <a:r>
              <a:rPr lang="en-US" strike="noStrike" dirty="0" smtClean="0">
                <a:latin typeface="Arial Narrow" pitchFamily="84" charset="0"/>
              </a:rPr>
              <a:t>the </a:t>
            </a:r>
            <a:r>
              <a:rPr lang="en-US" dirty="0" smtClean="0">
                <a:latin typeface="Arial Narrow" pitchFamily="84" charset="0"/>
              </a:rPr>
              <a:t>belief </a:t>
            </a:r>
            <a:r>
              <a:rPr lang="en-US" dirty="0">
                <a:latin typeface="Arial Narrow" pitchFamily="84" charset="0"/>
              </a:rPr>
              <a:t>in one’s own ability and tie that</a:t>
            </a:r>
            <a:r>
              <a:rPr lang="en-US" dirty="0" smtClean="0">
                <a:latin typeface="Arial Narrow" pitchFamily="84" charset="0"/>
              </a:rPr>
              <a:t> </a:t>
            </a:r>
            <a:r>
              <a:rPr lang="en-US" b="0" dirty="0" smtClean="0">
                <a:latin typeface="Arial Narrow" pitchFamily="84" charset="0"/>
              </a:rPr>
              <a:t>notion</a:t>
            </a:r>
            <a:r>
              <a:rPr lang="en-US" b="1" dirty="0" smtClean="0">
                <a:latin typeface="Arial Narrow" pitchFamily="84" charset="0"/>
              </a:rPr>
              <a:t> </a:t>
            </a:r>
            <a:r>
              <a:rPr lang="en-US" dirty="0" smtClean="0">
                <a:latin typeface="Arial Narrow" pitchFamily="84" charset="0"/>
              </a:rPr>
              <a:t>to </a:t>
            </a:r>
            <a:r>
              <a:rPr lang="en-US" dirty="0">
                <a:latin typeface="Arial Narrow" pitchFamily="84" charset="0"/>
              </a:rPr>
              <a:t>persevering to a solution.</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grpSp>
        <p:nvGrpSpPr>
          <p:cNvPr id="3" name="Group 12"/>
          <p:cNvGrpSpPr>
            <a:grpSpLocks/>
          </p:cNvGrpSpPr>
          <p:nvPr userDrawn="1"/>
        </p:nvGrpSpPr>
        <p:grpSpPr bwMode="auto">
          <a:xfrm>
            <a:off x="0" y="0"/>
            <a:ext cx="9144000" cy="6858000"/>
            <a:chOff x="0" y="0"/>
            <a:chExt cx="5760" cy="4320"/>
          </a:xfrm>
        </p:grpSpPr>
        <p:sp>
          <p:nvSpPr>
            <p:cNvPr id="4" name="Rectangle 13"/>
            <p:cNvSpPr>
              <a:spLocks noChangeArrowheads="1"/>
            </p:cNvSpPr>
            <p:nvPr/>
          </p:nvSpPr>
          <p:spPr bwMode="auto">
            <a:xfrm>
              <a:off x="0" y="0"/>
              <a:ext cx="5760" cy="4320"/>
            </a:xfrm>
            <a:prstGeom prst="rect">
              <a:avLst/>
            </a:prstGeom>
            <a:solidFill>
              <a:srgbClr val="FEEDE2"/>
            </a:solidFill>
            <a:ln>
              <a:noFill/>
            </a:ln>
            <a:extLst/>
          </p:spPr>
          <p:txBody>
            <a:bodyPr wrap="none" anchor="ctr"/>
            <a:lstStyle/>
            <a:p>
              <a:pPr algn="ctr" eaLnBrk="0" fontAlgn="auto" hangingPunct="0">
                <a:spcBef>
                  <a:spcPts val="0"/>
                </a:spcBef>
                <a:spcAft>
                  <a:spcPts val="0"/>
                </a:spcAft>
                <a:defRPr/>
              </a:pPr>
              <a:endParaRPr lang="en-US" sz="1800" dirty="0">
                <a:latin typeface="Arial Narrow"/>
                <a:ea typeface="+mn-ea"/>
                <a:cs typeface="+mn-cs"/>
              </a:endParaRPr>
            </a:p>
          </p:txBody>
        </p:sp>
        <p:sp>
          <p:nvSpPr>
            <p:cNvPr id="5" name="Rectangle 14"/>
            <p:cNvSpPr>
              <a:spLocks noChangeArrowheads="1"/>
            </p:cNvSpPr>
            <p:nvPr/>
          </p:nvSpPr>
          <p:spPr bwMode="auto">
            <a:xfrm>
              <a:off x="1248" y="1392"/>
              <a:ext cx="4512" cy="96"/>
            </a:xfrm>
            <a:prstGeom prst="rect">
              <a:avLst/>
            </a:prstGeom>
            <a:gradFill rotWithShape="0">
              <a:gsLst>
                <a:gs pos="0">
                  <a:srgbClr val="F17157"/>
                </a:gs>
                <a:gs pos="100000">
                  <a:srgbClr val="FAD0C8"/>
                </a:gs>
              </a:gsLst>
              <a:lin ang="0" scaled="1"/>
            </a:gradFill>
            <a:ln>
              <a:noFill/>
            </a:ln>
            <a:extLst/>
          </p:spPr>
          <p:txBody>
            <a:bodyPr wrap="none" anchor="ctr"/>
            <a:lstStyle/>
            <a:p>
              <a:pPr eaLnBrk="0" fontAlgn="auto" hangingPunct="0">
                <a:spcBef>
                  <a:spcPts val="0"/>
                </a:spcBef>
                <a:spcAft>
                  <a:spcPts val="0"/>
                </a:spcAft>
                <a:defRPr/>
              </a:pPr>
              <a:endParaRPr lang="en-US" sz="1800" dirty="0">
                <a:latin typeface="Arial Narrow"/>
                <a:ea typeface="+mn-ea"/>
                <a:cs typeface="+mn-cs"/>
              </a:endParaRPr>
            </a:p>
          </p:txBody>
        </p:sp>
        <p:sp>
          <p:nvSpPr>
            <p:cNvPr id="6" name="Rectangle 15"/>
            <p:cNvSpPr>
              <a:spLocks noChangeArrowheads="1"/>
            </p:cNvSpPr>
            <p:nvPr/>
          </p:nvSpPr>
          <p:spPr bwMode="auto">
            <a:xfrm>
              <a:off x="0" y="0"/>
              <a:ext cx="1056" cy="4320"/>
            </a:xfrm>
            <a:prstGeom prst="rect">
              <a:avLst/>
            </a:prstGeom>
            <a:solidFill>
              <a:srgbClr val="F3D685"/>
            </a:solidFill>
            <a:ln>
              <a:noFill/>
            </a:ln>
            <a:extLst/>
          </p:spPr>
          <p:txBody>
            <a:bodyPr wrap="none" anchor="ctr"/>
            <a:lstStyle/>
            <a:p>
              <a:pPr eaLnBrk="0" fontAlgn="auto" hangingPunct="0">
                <a:spcBef>
                  <a:spcPts val="0"/>
                </a:spcBef>
                <a:spcAft>
                  <a:spcPts val="0"/>
                </a:spcAft>
                <a:defRPr/>
              </a:pPr>
              <a:endParaRPr lang="en-US" sz="1800" dirty="0">
                <a:latin typeface="Arial Narrow"/>
                <a:ea typeface="+mn-ea"/>
                <a:cs typeface="+mn-cs"/>
              </a:endParaRPr>
            </a:p>
          </p:txBody>
        </p:sp>
        <p:pic>
          <p:nvPicPr>
            <p:cNvPr id="7" name="Picture 16" descr="Color-ppt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96" y="288"/>
              <a:ext cx="864" cy="864"/>
            </a:xfrm>
            <a:prstGeom prst="rect">
              <a:avLst/>
            </a:prstGeom>
            <a:noFill/>
            <a:ln w="9525">
              <a:noFill/>
              <a:miter lim="800000"/>
              <a:headEnd/>
              <a:tailEnd/>
            </a:ln>
          </p:spPr>
        </p:pic>
      </p:grpSp>
      <p:sp>
        <p:nvSpPr>
          <p:cNvPr id="8" name="Rectangle 17"/>
          <p:cNvSpPr>
            <a:spLocks noChangeArrowheads="1"/>
          </p:cNvSpPr>
          <p:nvPr userDrawn="1"/>
        </p:nvSpPr>
        <p:spPr bwMode="auto">
          <a:xfrm>
            <a:off x="1905000" y="6096000"/>
            <a:ext cx="7162800" cy="533400"/>
          </a:xfrm>
          <a:prstGeom prst="rect">
            <a:avLst/>
          </a:prstGeom>
          <a:noFill/>
          <a:ln>
            <a:noFill/>
          </a:ln>
          <a:extLst/>
        </p:spPr>
        <p:txBody>
          <a:bodyPr anchor="ctr"/>
          <a:lstStyle/>
          <a:p>
            <a:pPr eaLnBrk="0" fontAlgn="auto" hangingPunct="0">
              <a:spcBef>
                <a:spcPts val="800"/>
              </a:spcBef>
              <a:spcAft>
                <a:spcPts val="0"/>
              </a:spcAft>
              <a:defRPr/>
            </a:pPr>
            <a:r>
              <a:rPr lang="en-US" sz="1100" b="1" dirty="0">
                <a:solidFill>
                  <a:srgbClr val="070C51"/>
                </a:solidFill>
                <a:latin typeface="Arial Narrow"/>
                <a:ea typeface="+mn-ea"/>
                <a:cs typeface="+mn-cs"/>
              </a:rPr>
              <a:t>CALIFORNIA DEPARTMENT OF EDUCATION</a:t>
            </a:r>
            <a:br>
              <a:rPr lang="en-US" sz="1100" b="1" dirty="0">
                <a:solidFill>
                  <a:srgbClr val="070C51"/>
                </a:solidFill>
                <a:latin typeface="Arial Narrow"/>
                <a:ea typeface="+mn-ea"/>
                <a:cs typeface="+mn-cs"/>
              </a:rPr>
            </a:br>
            <a:r>
              <a:rPr lang="en-US" sz="1100" dirty="0">
                <a:solidFill>
                  <a:srgbClr val="070C51"/>
                </a:solidFill>
                <a:latin typeface="Arial Narrow"/>
                <a:ea typeface="+mn-ea"/>
                <a:cs typeface="+mn-cs"/>
              </a:rPr>
              <a:t>Tom Torlakson, State Superintendent of Public Instruction</a:t>
            </a:r>
            <a:endParaRPr lang="en-US" sz="1200" b="1" dirty="0">
              <a:solidFill>
                <a:schemeClr val="tx2"/>
              </a:solidFill>
              <a:latin typeface="Arial Narrow"/>
              <a:ea typeface="+mn-ea"/>
              <a:cs typeface="+mn-cs"/>
            </a:endParaRPr>
          </a:p>
        </p:txBody>
      </p:sp>
      <p:sp>
        <p:nvSpPr>
          <p:cNvPr id="25607" name="Rectangle 7"/>
          <p:cNvSpPr>
            <a:spLocks noGrp="1" noChangeArrowheads="1"/>
          </p:cNvSpPr>
          <p:nvPr>
            <p:ph type="ctrTitle"/>
          </p:nvPr>
        </p:nvSpPr>
        <p:spPr>
          <a:xfrm>
            <a:off x="1981200" y="2760663"/>
            <a:ext cx="6781800" cy="2420937"/>
          </a:xfrm>
        </p:spPr>
        <p:txBody>
          <a:bodyPr/>
          <a:lstStyle>
            <a:lvl1pPr>
              <a:defRPr/>
            </a:lvl1pPr>
          </a:lstStyle>
          <a:p>
            <a:r>
              <a:rPr lang="en-US"/>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ct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Footer Placeholder 7"/>
          <p:cNvSpPr>
            <a:spLocks noGrp="1"/>
          </p:cNvSpPr>
          <p:nvPr>
            <p:ph type="ftr" sz="quarter" idx="10"/>
          </p:nvPr>
        </p:nvSpPr>
        <p:spPr/>
        <p:txBody>
          <a:bodyPr/>
          <a:lstStyle>
            <a:lvl1pPr>
              <a:defRPr/>
            </a:lvl1pPr>
          </a:lstStyle>
          <a:p>
            <a:pPr>
              <a:defRPr/>
            </a:pPr>
            <a:r>
              <a:rPr lang="en-US"/>
              <a:t>| California Department of Education</a:t>
            </a:r>
          </a:p>
        </p:txBody>
      </p:sp>
      <p:sp>
        <p:nvSpPr>
          <p:cNvPr id="5" name="Slide Number Placeholder 8"/>
          <p:cNvSpPr>
            <a:spLocks noGrp="1"/>
          </p:cNvSpPr>
          <p:nvPr>
            <p:ph type="sldNum" sz="quarter" idx="11"/>
          </p:nvPr>
        </p:nvSpPr>
        <p:spPr/>
        <p:txBody>
          <a:bodyPr/>
          <a:lstStyle>
            <a:lvl1pPr>
              <a:defRPr/>
            </a:lvl1pPr>
          </a:lstStyle>
          <a:p>
            <a:pPr>
              <a:defRPr/>
            </a:pPr>
            <a:fld id="{3459DED3-604C-47F0-957A-96D489CE0B1D}"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7"/>
          <p:cNvSpPr>
            <a:spLocks noGrp="1"/>
          </p:cNvSpPr>
          <p:nvPr>
            <p:ph type="ftr" sz="quarter" idx="10"/>
          </p:nvPr>
        </p:nvSpPr>
        <p:spPr/>
        <p:txBody>
          <a:bodyPr/>
          <a:lstStyle>
            <a:lvl1pPr>
              <a:defRPr/>
            </a:lvl1pPr>
          </a:lstStyle>
          <a:p>
            <a:pPr>
              <a:defRPr/>
            </a:pPr>
            <a:r>
              <a:rPr lang="en-US"/>
              <a:t>| California Department of Education</a:t>
            </a:r>
          </a:p>
        </p:txBody>
      </p:sp>
      <p:sp>
        <p:nvSpPr>
          <p:cNvPr id="5" name="Slide Number Placeholder 8"/>
          <p:cNvSpPr>
            <a:spLocks noGrp="1"/>
          </p:cNvSpPr>
          <p:nvPr>
            <p:ph type="sldNum" sz="quarter" idx="11"/>
          </p:nvPr>
        </p:nvSpPr>
        <p:spPr/>
        <p:txBody>
          <a:bodyPr/>
          <a:lstStyle>
            <a:lvl1pPr>
              <a:defRPr/>
            </a:lvl1pPr>
          </a:lstStyle>
          <a:p>
            <a:pPr>
              <a:defRPr/>
            </a:pPr>
            <a:fld id="{EAECF7EF-612F-4A59-BEBF-5D545BDCE23E}"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81302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81302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7"/>
          <p:cNvSpPr>
            <a:spLocks noGrp="1"/>
          </p:cNvSpPr>
          <p:nvPr>
            <p:ph type="ftr" sz="quarter" idx="10"/>
          </p:nvPr>
        </p:nvSpPr>
        <p:spPr/>
        <p:txBody>
          <a:bodyPr/>
          <a:lstStyle>
            <a:lvl1pPr>
              <a:defRPr/>
            </a:lvl1pPr>
          </a:lstStyle>
          <a:p>
            <a:pPr>
              <a:defRPr/>
            </a:pPr>
            <a:r>
              <a:rPr lang="en-US"/>
              <a:t>| California Department of Education</a:t>
            </a:r>
          </a:p>
        </p:txBody>
      </p:sp>
      <p:sp>
        <p:nvSpPr>
          <p:cNvPr id="6" name="Slide Number Placeholder 8"/>
          <p:cNvSpPr>
            <a:spLocks noGrp="1"/>
          </p:cNvSpPr>
          <p:nvPr>
            <p:ph type="sldNum" sz="quarter" idx="11"/>
          </p:nvPr>
        </p:nvSpPr>
        <p:spPr/>
        <p:txBody>
          <a:bodyPr/>
          <a:lstStyle>
            <a:lvl1pPr>
              <a:defRPr/>
            </a:lvl1pPr>
          </a:lstStyle>
          <a:p>
            <a:pPr>
              <a:defRPr/>
            </a:pPr>
            <a:fld id="{6003C7C6-74DB-460F-BF03-70C27BE7102D}"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1438"/>
            <a:ext cx="8229600" cy="1143000"/>
          </a:xfrm>
        </p:spPr>
        <p:txBody>
          <a:bodyPr/>
          <a:lstStyle/>
          <a:p>
            <a:r>
              <a:rPr lang="en-US"/>
              <a:t>Click to edit Master title style</a:t>
            </a:r>
          </a:p>
        </p:txBody>
      </p:sp>
      <p:sp>
        <p:nvSpPr>
          <p:cNvPr id="3" name="Footer Placeholder 7"/>
          <p:cNvSpPr>
            <a:spLocks noGrp="1"/>
          </p:cNvSpPr>
          <p:nvPr>
            <p:ph type="ftr" sz="quarter" idx="10"/>
          </p:nvPr>
        </p:nvSpPr>
        <p:spPr/>
        <p:txBody>
          <a:bodyPr/>
          <a:lstStyle>
            <a:lvl1pPr>
              <a:defRPr/>
            </a:lvl1pPr>
          </a:lstStyle>
          <a:p>
            <a:pPr>
              <a:defRPr/>
            </a:pPr>
            <a:r>
              <a:rPr lang="en-US"/>
              <a:t>| California Department of Education</a:t>
            </a:r>
          </a:p>
        </p:txBody>
      </p:sp>
      <p:sp>
        <p:nvSpPr>
          <p:cNvPr id="4" name="Slide Number Placeholder 8"/>
          <p:cNvSpPr>
            <a:spLocks noGrp="1"/>
          </p:cNvSpPr>
          <p:nvPr>
            <p:ph type="sldNum" sz="quarter" idx="11"/>
          </p:nvPr>
        </p:nvSpPr>
        <p:spPr/>
        <p:txBody>
          <a:bodyPr/>
          <a:lstStyle>
            <a:lvl1pPr>
              <a:defRPr/>
            </a:lvl1pPr>
          </a:lstStyle>
          <a:p>
            <a:pPr>
              <a:defRPr/>
            </a:pPr>
            <a:fld id="{901C34E0-BAB9-42BC-900F-8397511B8029}"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Rectangle 15"/>
          <p:cNvSpPr>
            <a:spLocks noChangeArrowheads="1"/>
          </p:cNvSpPr>
          <p:nvPr userDrawn="1"/>
        </p:nvSpPr>
        <p:spPr bwMode="auto">
          <a:xfrm>
            <a:off x="0" y="0"/>
            <a:ext cx="9144000" cy="1392238"/>
          </a:xfrm>
          <a:prstGeom prst="rect">
            <a:avLst/>
          </a:prstGeom>
          <a:solidFill>
            <a:srgbClr val="F3D685"/>
          </a:solidFill>
          <a:ln>
            <a:noFill/>
          </a:ln>
          <a:extLst/>
        </p:spPr>
        <p:txBody>
          <a:bodyPr wrap="none" anchor="ctr">
            <a:prstTxWarp prst="textNoShape">
              <a:avLst/>
            </a:prstTxWarp>
          </a:bodyPr>
          <a:lstStyle/>
          <a:p>
            <a:pPr eaLnBrk="0" hangingPunct="0">
              <a:defRPr/>
            </a:pPr>
            <a:endParaRPr lang="en-US" sz="1800"/>
          </a:p>
        </p:txBody>
      </p:sp>
      <p:sp>
        <p:nvSpPr>
          <p:cNvPr id="1027" name="Title Placeholder 1"/>
          <p:cNvSpPr>
            <a:spLocks noGrp="1"/>
          </p:cNvSpPr>
          <p:nvPr>
            <p:ph type="title"/>
          </p:nvPr>
        </p:nvSpPr>
        <p:spPr bwMode="auto">
          <a:xfrm>
            <a:off x="457200" y="714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457200" y="1600200"/>
            <a:ext cx="8229600" cy="4822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p:cNvSpPr>
            <a:spLocks noGrp="1"/>
          </p:cNvSpPr>
          <p:nvPr>
            <p:ph type="ftr" sz="quarter" idx="3"/>
          </p:nvPr>
        </p:nvSpPr>
        <p:spPr>
          <a:xfrm>
            <a:off x="587375" y="6486525"/>
            <a:ext cx="3673475" cy="365125"/>
          </a:xfrm>
          <a:prstGeom prst="rect">
            <a:avLst/>
          </a:prstGeom>
        </p:spPr>
        <p:txBody>
          <a:bodyPr vert="horz" wrap="square" lIns="91440" tIns="45720" rIns="91440" bIns="45720" numCol="1" anchor="t" anchorCtr="0" compatLnSpc="1">
            <a:prstTxWarp prst="textNoShape">
              <a:avLst/>
            </a:prstTxWarp>
          </a:bodyPr>
          <a:lstStyle>
            <a:lvl1pPr>
              <a:defRPr sz="1200" b="1">
                <a:solidFill>
                  <a:srgbClr val="000000"/>
                </a:solidFill>
                <a:ea typeface="Arial Narrow" pitchFamily="84" charset="0"/>
                <a:cs typeface="Arial Narrow" pitchFamily="84" charset="0"/>
              </a:defRPr>
            </a:lvl1pPr>
          </a:lstStyle>
          <a:p>
            <a:pPr>
              <a:defRPr/>
            </a:pPr>
            <a:r>
              <a:rPr lang="en-US"/>
              <a:t>| California Department of Education</a:t>
            </a:r>
          </a:p>
        </p:txBody>
      </p:sp>
      <p:sp>
        <p:nvSpPr>
          <p:cNvPr id="9" name="Slide Number Placeholder 8"/>
          <p:cNvSpPr>
            <a:spLocks noGrp="1"/>
          </p:cNvSpPr>
          <p:nvPr>
            <p:ph type="sldNum" sz="quarter" idx="4"/>
          </p:nvPr>
        </p:nvSpPr>
        <p:spPr>
          <a:xfrm>
            <a:off x="339725" y="6486525"/>
            <a:ext cx="395288" cy="365125"/>
          </a:xfrm>
          <a:prstGeom prst="rect">
            <a:avLst/>
          </a:prstGeom>
        </p:spPr>
        <p:txBody>
          <a:bodyPr vert="horz" lIns="91440" tIns="45720" rIns="91440" bIns="45720" rtlCol="0" anchor="t"/>
          <a:lstStyle>
            <a:lvl1pPr algn="r" fontAlgn="auto">
              <a:spcBef>
                <a:spcPts val="0"/>
              </a:spcBef>
              <a:spcAft>
                <a:spcPts val="0"/>
              </a:spcAft>
              <a:defRPr sz="1200" b="1">
                <a:solidFill>
                  <a:schemeClr val="tx1"/>
                </a:solidFill>
                <a:latin typeface="+mn-lt"/>
                <a:ea typeface="+mn-ea"/>
                <a:cs typeface="+mn-cs"/>
              </a:defRPr>
            </a:lvl1pPr>
          </a:lstStyle>
          <a:p>
            <a:pPr>
              <a:defRPr/>
            </a:pPr>
            <a:fld id="{C5F5C401-3DAB-4773-89E4-13BC1CCF1F6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4" r:id="rId1"/>
    <p:sldLayoutId id="2147483653" r:id="rId2"/>
    <p:sldLayoutId id="2147483652" r:id="rId3"/>
    <p:sldLayoutId id="2147483651" r:id="rId4"/>
    <p:sldLayoutId id="2147483650" r:id="rId5"/>
  </p:sldLayoutIdLst>
  <p:hf hdr="0" dt="0"/>
  <p:txStyles>
    <p:titleStyle>
      <a:lvl1pPr algn="l" defTabSz="457200" rtl="0" eaLnBrk="0" fontAlgn="base" hangingPunct="0">
        <a:spcBef>
          <a:spcPct val="0"/>
        </a:spcBef>
        <a:spcAft>
          <a:spcPct val="0"/>
        </a:spcAft>
        <a:defRPr sz="4400" b="1" kern="1200">
          <a:solidFill>
            <a:schemeClr val="tx1"/>
          </a:solidFill>
          <a:latin typeface="Arial" pitchFamily="84" charset="0"/>
          <a:ea typeface="ＭＳ Ｐゴシック" pitchFamily="84" charset="-128"/>
          <a:cs typeface="ＭＳ Ｐゴシック" pitchFamily="84" charset="-128"/>
        </a:defRPr>
      </a:lvl1pPr>
      <a:lvl2pPr algn="l" defTabSz="457200" rtl="0" eaLnBrk="0" fontAlgn="base" hangingPunct="0">
        <a:spcBef>
          <a:spcPct val="0"/>
        </a:spcBef>
        <a:spcAft>
          <a:spcPct val="0"/>
        </a:spcAft>
        <a:defRPr sz="4400" b="1">
          <a:solidFill>
            <a:schemeClr val="tx1"/>
          </a:solidFill>
          <a:latin typeface="Arial" pitchFamily="84" charset="0"/>
          <a:ea typeface="ＭＳ Ｐゴシック" pitchFamily="84" charset="-128"/>
          <a:cs typeface="ＭＳ Ｐゴシック" pitchFamily="84" charset="-128"/>
        </a:defRPr>
      </a:lvl2pPr>
      <a:lvl3pPr algn="l" defTabSz="457200" rtl="0" eaLnBrk="0" fontAlgn="base" hangingPunct="0">
        <a:spcBef>
          <a:spcPct val="0"/>
        </a:spcBef>
        <a:spcAft>
          <a:spcPct val="0"/>
        </a:spcAft>
        <a:defRPr sz="4400" b="1">
          <a:solidFill>
            <a:schemeClr val="tx1"/>
          </a:solidFill>
          <a:latin typeface="Arial" pitchFamily="84" charset="0"/>
          <a:ea typeface="ＭＳ Ｐゴシック" pitchFamily="84" charset="-128"/>
          <a:cs typeface="ＭＳ Ｐゴシック" pitchFamily="84" charset="-128"/>
        </a:defRPr>
      </a:lvl3pPr>
      <a:lvl4pPr algn="l" defTabSz="457200" rtl="0" eaLnBrk="0" fontAlgn="base" hangingPunct="0">
        <a:spcBef>
          <a:spcPct val="0"/>
        </a:spcBef>
        <a:spcAft>
          <a:spcPct val="0"/>
        </a:spcAft>
        <a:defRPr sz="4400" b="1">
          <a:solidFill>
            <a:schemeClr val="tx1"/>
          </a:solidFill>
          <a:latin typeface="Arial" pitchFamily="84" charset="0"/>
          <a:ea typeface="ＭＳ Ｐゴシック" pitchFamily="84" charset="-128"/>
          <a:cs typeface="ＭＳ Ｐゴシック" pitchFamily="84" charset="-128"/>
        </a:defRPr>
      </a:lvl4pPr>
      <a:lvl5pPr algn="l" defTabSz="457200" rtl="0" eaLnBrk="0" fontAlgn="base" hangingPunct="0">
        <a:spcBef>
          <a:spcPct val="0"/>
        </a:spcBef>
        <a:spcAft>
          <a:spcPct val="0"/>
        </a:spcAft>
        <a:defRPr sz="4400" b="1">
          <a:solidFill>
            <a:schemeClr val="tx1"/>
          </a:solidFill>
          <a:latin typeface="Arial" pitchFamily="84" charset="0"/>
          <a:ea typeface="ＭＳ Ｐゴシック" pitchFamily="84" charset="-128"/>
          <a:cs typeface="ＭＳ Ｐゴシック" pitchFamily="84" charset="-128"/>
        </a:defRPr>
      </a:lvl5pPr>
      <a:lvl6pPr marL="457200" algn="l" defTabSz="457200" rtl="0" fontAlgn="base">
        <a:spcBef>
          <a:spcPct val="0"/>
        </a:spcBef>
        <a:spcAft>
          <a:spcPct val="0"/>
        </a:spcAft>
        <a:defRPr sz="4400" b="1">
          <a:solidFill>
            <a:schemeClr val="tx1"/>
          </a:solidFill>
          <a:latin typeface="Arial Narrow" pitchFamily="84" charset="0"/>
          <a:ea typeface="ＭＳ Ｐゴシック" pitchFamily="84" charset="-128"/>
          <a:cs typeface="ＭＳ Ｐゴシック" pitchFamily="84" charset="-128"/>
        </a:defRPr>
      </a:lvl6pPr>
      <a:lvl7pPr marL="914400" algn="l" defTabSz="457200" rtl="0" fontAlgn="base">
        <a:spcBef>
          <a:spcPct val="0"/>
        </a:spcBef>
        <a:spcAft>
          <a:spcPct val="0"/>
        </a:spcAft>
        <a:defRPr sz="4400" b="1">
          <a:solidFill>
            <a:schemeClr val="tx1"/>
          </a:solidFill>
          <a:latin typeface="Arial Narrow" pitchFamily="84" charset="0"/>
          <a:ea typeface="ＭＳ Ｐゴシック" pitchFamily="84" charset="-128"/>
          <a:cs typeface="ＭＳ Ｐゴシック" pitchFamily="84" charset="-128"/>
        </a:defRPr>
      </a:lvl7pPr>
      <a:lvl8pPr marL="1371600" algn="l" defTabSz="457200" rtl="0" fontAlgn="base">
        <a:spcBef>
          <a:spcPct val="0"/>
        </a:spcBef>
        <a:spcAft>
          <a:spcPct val="0"/>
        </a:spcAft>
        <a:defRPr sz="4400" b="1">
          <a:solidFill>
            <a:schemeClr val="tx1"/>
          </a:solidFill>
          <a:latin typeface="Arial Narrow" pitchFamily="84" charset="0"/>
          <a:ea typeface="ＭＳ Ｐゴシック" pitchFamily="84" charset="-128"/>
          <a:cs typeface="ＭＳ Ｐゴシック" pitchFamily="84" charset="-128"/>
        </a:defRPr>
      </a:lvl8pPr>
      <a:lvl9pPr marL="1828800" algn="l" defTabSz="457200" rtl="0" fontAlgn="base">
        <a:spcBef>
          <a:spcPct val="0"/>
        </a:spcBef>
        <a:spcAft>
          <a:spcPct val="0"/>
        </a:spcAft>
        <a:defRPr sz="4400" b="1">
          <a:solidFill>
            <a:schemeClr val="tx1"/>
          </a:solidFill>
          <a:latin typeface="Arial Narrow" pitchFamily="84" charset="0"/>
          <a:ea typeface="ＭＳ Ｐゴシック" pitchFamily="84" charset="-128"/>
          <a:cs typeface="ＭＳ Ｐゴシック" pitchFamily="84" charset="-128"/>
        </a:defRPr>
      </a:lvl9pPr>
    </p:titleStyle>
    <p:bodyStyle>
      <a:lvl1pPr marL="342900" indent="-342900" algn="l" defTabSz="457200" rtl="0" eaLnBrk="0" fontAlgn="base" hangingPunct="0">
        <a:spcBef>
          <a:spcPct val="20000"/>
        </a:spcBef>
        <a:spcAft>
          <a:spcPct val="0"/>
        </a:spcAft>
        <a:buFont typeface="Arial" pitchFamily="84" charset="0"/>
        <a:buChar char="•"/>
        <a:defRPr sz="3200" kern="1200">
          <a:solidFill>
            <a:schemeClr val="tx1"/>
          </a:solidFill>
          <a:latin typeface="Arial" pitchFamily="84" charset="0"/>
          <a:ea typeface="ＭＳ Ｐゴシック" pitchFamily="84" charset="-128"/>
          <a:cs typeface="ＭＳ Ｐゴシック" pitchFamily="84" charset="-128"/>
        </a:defRPr>
      </a:lvl1pPr>
      <a:lvl2pPr marL="742950" indent="-285750" algn="l" defTabSz="457200" rtl="0" eaLnBrk="0" fontAlgn="base" hangingPunct="0">
        <a:spcBef>
          <a:spcPct val="20000"/>
        </a:spcBef>
        <a:spcAft>
          <a:spcPct val="0"/>
        </a:spcAft>
        <a:buFont typeface="Arial" pitchFamily="84" charset="0"/>
        <a:buChar char="–"/>
        <a:defRPr sz="2800" kern="1200">
          <a:solidFill>
            <a:schemeClr val="tx1"/>
          </a:solidFill>
          <a:latin typeface="Arial" pitchFamily="84" charset="0"/>
          <a:ea typeface="ＭＳ Ｐゴシック" pitchFamily="84" charset="-128"/>
          <a:cs typeface="+mn-cs"/>
        </a:defRPr>
      </a:lvl2pPr>
      <a:lvl3pPr marL="1143000" indent="-228600" algn="l" defTabSz="457200" rtl="0" eaLnBrk="0" fontAlgn="base" hangingPunct="0">
        <a:spcBef>
          <a:spcPct val="20000"/>
        </a:spcBef>
        <a:spcAft>
          <a:spcPct val="0"/>
        </a:spcAft>
        <a:buFont typeface="Arial" pitchFamily="84" charset="0"/>
        <a:buChar char="•"/>
        <a:defRPr sz="2400" kern="1200">
          <a:solidFill>
            <a:schemeClr val="tx1"/>
          </a:solidFill>
          <a:latin typeface="Arial" pitchFamily="84" charset="0"/>
          <a:ea typeface="ＭＳ Ｐゴシック" pitchFamily="84" charset="-128"/>
          <a:cs typeface="+mn-cs"/>
        </a:defRPr>
      </a:lvl3pPr>
      <a:lvl4pPr marL="1600200" indent="-228600" algn="l" defTabSz="457200" rtl="0" eaLnBrk="0" fontAlgn="base" hangingPunct="0">
        <a:spcBef>
          <a:spcPct val="20000"/>
        </a:spcBef>
        <a:spcAft>
          <a:spcPct val="0"/>
        </a:spcAft>
        <a:buFont typeface="Arial" pitchFamily="84" charset="0"/>
        <a:buChar char="–"/>
        <a:defRPr sz="2000" kern="1200">
          <a:solidFill>
            <a:schemeClr val="tx1"/>
          </a:solidFill>
          <a:latin typeface="Arial" pitchFamily="84" charset="0"/>
          <a:ea typeface="ＭＳ Ｐゴシック" pitchFamily="84" charset="-128"/>
          <a:cs typeface="+mn-cs"/>
        </a:defRPr>
      </a:lvl4pPr>
      <a:lvl5pPr marL="2057400" indent="-228600" algn="l" defTabSz="457200" rtl="0" eaLnBrk="0" fontAlgn="base" hangingPunct="0">
        <a:spcBef>
          <a:spcPct val="20000"/>
        </a:spcBef>
        <a:spcAft>
          <a:spcPct val="0"/>
        </a:spcAft>
        <a:buFont typeface="Arial" pitchFamily="84" charset="0"/>
        <a:buChar char="»"/>
        <a:defRPr sz="2000" kern="1200">
          <a:solidFill>
            <a:schemeClr val="tx1"/>
          </a:solidFill>
          <a:latin typeface="Arial" pitchFamily="84" charset="0"/>
          <a:ea typeface="ＭＳ Ｐゴシック" pitchFamily="8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vimeo.com/10774338"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image" Target="../media/image4.wmf"/><Relationship Id="rId5" Type="http://schemas.openxmlformats.org/officeDocument/2006/relationships/oleObject" Target="../embeddings/Microsoft_Word_97_-_2003_Document2.doc"/><Relationship Id="rId4" Type="http://schemas.openxmlformats.org/officeDocument/2006/relationships/oleObject" Target="../embeddings/oleObject2.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hyperlink" Target="http://myboe.org/portal/default/Content/Viewer/Content?action=2&amp;scId=306591&amp;sciId=11739" TargetMode="External"/><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009775" y="425669"/>
            <a:ext cx="6781800" cy="1555531"/>
          </a:xfrm>
        </p:spPr>
        <p:txBody>
          <a:bodyPr rtlCol="0">
            <a:normAutofit fontScale="90000"/>
          </a:bodyPr>
          <a:lstStyle/>
          <a:p>
            <a:pPr algn="ctr" eaLnBrk="1" fontAlgn="auto" hangingPunct="1">
              <a:spcAft>
                <a:spcPts val="0"/>
              </a:spcAft>
              <a:defRPr/>
            </a:pPr>
            <a:r>
              <a:rPr lang="en-US" sz="3600" dirty="0" smtClean="0"/>
              <a:t/>
            </a:r>
            <a:br>
              <a:rPr lang="en-US" sz="3600" dirty="0" smtClean="0"/>
            </a:br>
            <a:r>
              <a:rPr lang="en-US" sz="3600" dirty="0">
                <a:latin typeface="Arial Narrow" pitchFamily="34" charset="0"/>
                <a:ea typeface="ＭＳ Ｐゴシック" charset="-128"/>
                <a:cs typeface="Arial" pitchFamily="34" charset="0"/>
              </a:rPr>
              <a:t>Kindergarten through Grade Twelve Standards for Mathematical Practice</a:t>
            </a:r>
            <a:r>
              <a:rPr lang="en-US" sz="2400" dirty="0" smtClean="0">
                <a:latin typeface="Arial Narrow"/>
                <a:ea typeface="+mj-ea"/>
                <a:cs typeface="+mj-cs"/>
              </a:rPr>
              <a:t/>
            </a:r>
            <a:br>
              <a:rPr lang="en-US" sz="2400" dirty="0" smtClean="0">
                <a:latin typeface="Arial Narrow"/>
                <a:ea typeface="+mj-ea"/>
                <a:cs typeface="+mj-cs"/>
              </a:rPr>
            </a:br>
            <a:endParaRPr lang="en-US" sz="6000" dirty="0" smtClean="0">
              <a:solidFill>
                <a:srgbClr val="0000FF"/>
              </a:solidFill>
              <a:latin typeface="Arial Narrow"/>
              <a:ea typeface="+mj-ea"/>
              <a:cs typeface="+mj-cs"/>
            </a:endParaRPr>
          </a:p>
        </p:txBody>
      </p:sp>
      <p:sp>
        <p:nvSpPr>
          <p:cNvPr id="9218" name="Text Box 4"/>
          <p:cNvSpPr txBox="1">
            <a:spLocks noChangeArrowheads="1"/>
          </p:cNvSpPr>
          <p:nvPr/>
        </p:nvSpPr>
        <p:spPr bwMode="auto">
          <a:xfrm>
            <a:off x="1981200" y="2819400"/>
            <a:ext cx="6705600" cy="1311275"/>
          </a:xfrm>
          <a:prstGeom prst="rect">
            <a:avLst/>
          </a:prstGeom>
          <a:noFill/>
          <a:ln w="9525">
            <a:noFill/>
            <a:miter lim="800000"/>
            <a:headEnd/>
            <a:tailEnd/>
          </a:ln>
        </p:spPr>
        <p:txBody>
          <a:bodyPr>
            <a:prstTxWarp prst="textNoShape">
              <a:avLst/>
            </a:prstTxWarp>
            <a:spAutoFit/>
          </a:bodyPr>
          <a:lstStyle/>
          <a:p>
            <a:pPr algn="ctr" eaLnBrk="0" hangingPunct="0">
              <a:spcBef>
                <a:spcPct val="50000"/>
              </a:spcBef>
            </a:pPr>
            <a:endParaRPr lang="en-US" sz="3200">
              <a:latin typeface="Arial Narrow" pitchFamily="84" charset="0"/>
            </a:endParaRPr>
          </a:p>
          <a:p>
            <a:pPr algn="ctr" eaLnBrk="0" hangingPunct="0">
              <a:spcBef>
                <a:spcPct val="50000"/>
              </a:spcBef>
            </a:pPr>
            <a:endParaRPr lang="en-US" sz="3200">
              <a:latin typeface="Arial Narrow" pitchFamily="84" charset="0"/>
            </a:endParaRPr>
          </a:p>
        </p:txBody>
      </p:sp>
      <p:sp>
        <p:nvSpPr>
          <p:cNvPr id="9219" name="Text Box 6"/>
          <p:cNvSpPr txBox="1">
            <a:spLocks noChangeArrowheads="1"/>
          </p:cNvSpPr>
          <p:nvPr/>
        </p:nvSpPr>
        <p:spPr bwMode="auto">
          <a:xfrm>
            <a:off x="1828800" y="2819400"/>
            <a:ext cx="7157545" cy="2631490"/>
          </a:xfrm>
          <a:prstGeom prst="rect">
            <a:avLst/>
          </a:prstGeom>
          <a:noFill/>
          <a:ln w="9525">
            <a:noFill/>
            <a:miter lim="800000"/>
            <a:headEnd/>
            <a:tailEnd/>
          </a:ln>
        </p:spPr>
        <p:txBody>
          <a:bodyPr wrap="square">
            <a:prstTxWarp prst="textNoShape">
              <a:avLst/>
            </a:prstTxWarp>
            <a:spAutoFit/>
          </a:bodyPr>
          <a:lstStyle/>
          <a:p>
            <a:pPr algn="ctr" eaLnBrk="0" hangingPunct="0">
              <a:spcBef>
                <a:spcPct val="50000"/>
              </a:spcBef>
              <a:spcAft>
                <a:spcPts val="600"/>
              </a:spcAft>
            </a:pPr>
            <a:r>
              <a:rPr lang="en-US" sz="5400" b="1" dirty="0">
                <a:latin typeface="Arial Narrow" pitchFamily="34" charset="0"/>
                <a:ea typeface="ＭＳ Ｐゴシック" charset="-128"/>
                <a:cs typeface="Arial" pitchFamily="34" charset="0"/>
              </a:rPr>
              <a:t>Unit 2</a:t>
            </a:r>
          </a:p>
          <a:p>
            <a:pPr algn="ctr" eaLnBrk="0" hangingPunct="0">
              <a:spcBef>
                <a:spcPts val="1200"/>
              </a:spcBef>
            </a:pPr>
            <a:r>
              <a:rPr lang="en-US" sz="4800" b="1" dirty="0">
                <a:latin typeface="Arial Narrow" pitchFamily="34" charset="0"/>
                <a:ea typeface="ＭＳ Ｐゴシック" charset="-128"/>
                <a:cs typeface="Arial" pitchFamily="34" charset="0"/>
              </a:rPr>
              <a:t>Overarching Habits of Mind:</a:t>
            </a:r>
          </a:p>
          <a:p>
            <a:pPr algn="ctr" eaLnBrk="0" hangingPunct="0">
              <a:spcBef>
                <a:spcPts val="0"/>
              </a:spcBef>
            </a:pPr>
            <a:r>
              <a:rPr lang="en-US" sz="4800" b="1" dirty="0">
                <a:latin typeface="Arial Narrow" pitchFamily="34" charset="0"/>
                <a:ea typeface="ＭＳ Ｐゴシック" charset="-128"/>
                <a:cs typeface="Arial" pitchFamily="34" charset="0"/>
              </a:rPr>
              <a:t>MP1 and MP6</a:t>
            </a:r>
          </a:p>
        </p:txBody>
      </p:sp>
      <p:sp>
        <p:nvSpPr>
          <p:cNvPr id="9220" name="Rectangle 4"/>
          <p:cNvSpPr>
            <a:spLocks noChangeArrowheads="1"/>
          </p:cNvSpPr>
          <p:nvPr/>
        </p:nvSpPr>
        <p:spPr bwMode="auto">
          <a:xfrm>
            <a:off x="7616825" y="-295275"/>
            <a:ext cx="184150" cy="457200"/>
          </a:xfrm>
          <a:prstGeom prst="rect">
            <a:avLst/>
          </a:prstGeom>
          <a:noFill/>
          <a:ln w="9525">
            <a:noFill/>
            <a:miter lim="800000"/>
            <a:headEnd/>
            <a:tailEnd/>
          </a:ln>
        </p:spPr>
        <p:txBody>
          <a:bodyPr wrap="none">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C82ED7B0-5018-491D-9A03-3C7222A94FDF}" type="slidenum">
              <a:rPr lang="en-US"/>
              <a:pPr>
                <a:defRPr/>
              </a:pPr>
              <a:t>10</a:t>
            </a:fld>
            <a:endParaRPr lang="en-US" dirty="0"/>
          </a:p>
        </p:txBody>
      </p:sp>
      <p:sp>
        <p:nvSpPr>
          <p:cNvPr id="34819" name="Rectangle 2"/>
          <p:cNvSpPr>
            <a:spLocks noGrp="1"/>
          </p:cNvSpPr>
          <p:nvPr>
            <p:ph type="title"/>
          </p:nvPr>
        </p:nvSpPr>
        <p:spPr/>
        <p:txBody>
          <a:bodyPr/>
          <a:lstStyle/>
          <a:p>
            <a:pPr algn="ctr"/>
            <a:r>
              <a:rPr lang="en-US" dirty="0" smtClean="0">
                <a:latin typeface="Arial Narrow"/>
                <a:cs typeface="Arial Narrow"/>
              </a:rPr>
              <a:t>Teacher Mindsets</a:t>
            </a:r>
            <a:endParaRPr lang="en-US" dirty="0">
              <a:latin typeface="Arial Narrow"/>
              <a:cs typeface="Arial Narrow"/>
            </a:endParaRPr>
          </a:p>
        </p:txBody>
      </p:sp>
      <p:sp>
        <p:nvSpPr>
          <p:cNvPr id="34820" name="Rectangle 3"/>
          <p:cNvSpPr>
            <a:spLocks noGrp="1"/>
          </p:cNvSpPr>
          <p:nvPr>
            <p:ph type="body" idx="1"/>
          </p:nvPr>
        </p:nvSpPr>
        <p:spPr>
          <a:xfrm>
            <a:off x="457200" y="1600200"/>
            <a:ext cx="8229600" cy="4822825"/>
          </a:xfrm>
        </p:spPr>
        <p:txBody>
          <a:bodyPr/>
          <a:lstStyle/>
          <a:p>
            <a:pPr marL="0" indent="0">
              <a:buNone/>
            </a:pPr>
            <a:r>
              <a:rPr lang="en-US" dirty="0" smtClean="0">
                <a:solidFill>
                  <a:srgbClr val="000000"/>
                </a:solidFill>
                <a:latin typeface="Arial Narrow"/>
                <a:ea typeface="Cambria" pitchFamily="84" charset="0"/>
                <a:cs typeface="Arial Narrow"/>
              </a:rPr>
              <a:t>In order for students to have the desire to make sense of a problem and persevere in finding a solution, students need to believe that the problem is of value, of interest, and that he/she can be successful in doing it. The teacher should also believe the student can successfully do the problem.</a:t>
            </a:r>
          </a:p>
          <a:p>
            <a:pPr marL="0" indent="0">
              <a:buNone/>
            </a:pPr>
            <a:endParaRPr lang="en-US" dirty="0" smtClean="0">
              <a:solidFill>
                <a:srgbClr val="000000"/>
              </a:solidFill>
              <a:latin typeface="Arial Narrow"/>
              <a:ea typeface="Cambria" pitchFamily="84" charset="0"/>
              <a:cs typeface="Arial Narrow"/>
            </a:endParaRPr>
          </a:p>
          <a:p>
            <a:r>
              <a:rPr lang="en-US" b="1" i="1" dirty="0" smtClean="0">
                <a:solidFill>
                  <a:srgbClr val="000000"/>
                </a:solidFill>
                <a:latin typeface="Arial Narrow"/>
                <a:ea typeface="Cambria" pitchFamily="84" charset="0"/>
                <a:cs typeface="Arial Narrow"/>
              </a:rPr>
              <a:t>How </a:t>
            </a:r>
            <a:r>
              <a:rPr lang="en-US" b="1" i="1" dirty="0">
                <a:solidFill>
                  <a:srgbClr val="000000"/>
                </a:solidFill>
                <a:latin typeface="Arial Narrow"/>
                <a:ea typeface="Cambria" pitchFamily="84" charset="0"/>
                <a:cs typeface="Arial Narrow"/>
              </a:rPr>
              <a:t>do you make visible your belief in your </a:t>
            </a:r>
            <a:r>
              <a:rPr lang="en-US" b="1" i="1" dirty="0" smtClean="0">
                <a:solidFill>
                  <a:srgbClr val="000000"/>
                </a:solidFill>
                <a:latin typeface="Arial Narrow"/>
                <a:ea typeface="Cambria" pitchFamily="84" charset="0"/>
                <a:cs typeface="Arial Narrow"/>
              </a:rPr>
              <a:t>students’ abilities to complete a task?</a:t>
            </a:r>
            <a:endParaRPr lang="en-US" sz="2800" dirty="0">
              <a:solidFill>
                <a:srgbClr val="000000"/>
              </a:solidFill>
              <a:latin typeface="Arial Narrow"/>
              <a:ea typeface="Cambria" pitchFamily="84" charset="0"/>
              <a:cs typeface="Arial Narrow"/>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FF24FDBA-7487-42C9-BAFD-972ED03FAFFC}" type="slidenum">
              <a:rPr lang="en-US"/>
              <a:pPr>
                <a:defRPr/>
              </a:pPr>
              <a:t>11</a:t>
            </a:fld>
            <a:endParaRPr lang="en-US" dirty="0"/>
          </a:p>
        </p:txBody>
      </p:sp>
      <p:sp>
        <p:nvSpPr>
          <p:cNvPr id="36867" name="Rectangle 2"/>
          <p:cNvSpPr>
            <a:spLocks noGrp="1"/>
          </p:cNvSpPr>
          <p:nvPr>
            <p:ph type="title"/>
          </p:nvPr>
        </p:nvSpPr>
        <p:spPr/>
        <p:txBody>
          <a:bodyPr/>
          <a:lstStyle/>
          <a:p>
            <a:pPr algn="ctr"/>
            <a:r>
              <a:rPr lang="en-US" sz="3600" dirty="0" smtClean="0">
                <a:latin typeface="Arial Narrow"/>
                <a:cs typeface="Arial Narrow"/>
              </a:rPr>
              <a:t>Workshop Reflections: </a:t>
            </a:r>
            <a:r>
              <a:rPr lang="en-US" sz="3600" i="1" dirty="0">
                <a:solidFill>
                  <a:srgbClr val="000000"/>
                </a:solidFill>
                <a:latin typeface="Arial Narrow" pitchFamily="34" charset="0"/>
                <a:ea typeface="Cambria" pitchFamily="84" charset="0"/>
                <a:cs typeface="Cambria" pitchFamily="84" charset="0"/>
              </a:rPr>
              <a:t>Fostering Algebraic Thinking for English Learners</a:t>
            </a:r>
            <a:endParaRPr lang="en-US" sz="3600" dirty="0">
              <a:latin typeface="Arial Narrow"/>
              <a:cs typeface="Arial Narrow"/>
            </a:endParaRPr>
          </a:p>
        </p:txBody>
      </p:sp>
      <p:sp>
        <p:nvSpPr>
          <p:cNvPr id="36868" name="Rectangle 3"/>
          <p:cNvSpPr>
            <a:spLocks noChangeArrowheads="1"/>
          </p:cNvSpPr>
          <p:nvPr/>
        </p:nvSpPr>
        <p:spPr bwMode="auto">
          <a:xfrm>
            <a:off x="457200" y="1638300"/>
            <a:ext cx="8001000" cy="4457700"/>
          </a:xfrm>
          <a:prstGeom prst="rect">
            <a:avLst/>
          </a:prstGeom>
          <a:noFill/>
          <a:ln w="9525">
            <a:noFill/>
            <a:miter lim="800000"/>
            <a:headEnd/>
            <a:tailEnd/>
          </a:ln>
        </p:spPr>
        <p:txBody>
          <a:bodyPr>
            <a:prstTxWarp prst="textNoShape">
              <a:avLst/>
            </a:prstTxWarp>
          </a:bodyPr>
          <a:lstStyle/>
          <a:p>
            <a:pPr defTabSz="914400" eaLnBrk="0" hangingPunct="0">
              <a:spcBef>
                <a:spcPct val="20000"/>
              </a:spcBef>
              <a:spcAft>
                <a:spcPts val="600"/>
              </a:spcAft>
            </a:pPr>
            <a:r>
              <a:rPr lang="en-US" sz="3600" dirty="0">
                <a:solidFill>
                  <a:srgbClr val="000000"/>
                </a:solidFill>
                <a:latin typeface="Arial Narrow"/>
                <a:ea typeface="Cambria" pitchFamily="84" charset="0"/>
                <a:cs typeface="Arial Narrow"/>
              </a:rPr>
              <a:t>Observing teachers were asked to respond to the following reflection prompt</a:t>
            </a:r>
            <a:r>
              <a:rPr lang="en-US" sz="3600" dirty="0" smtClean="0">
                <a:solidFill>
                  <a:srgbClr val="000000"/>
                </a:solidFill>
                <a:latin typeface="Arial Narrow"/>
                <a:ea typeface="Cambria" pitchFamily="84" charset="0"/>
                <a:cs typeface="Arial Narrow"/>
              </a:rPr>
              <a:t>:</a:t>
            </a:r>
          </a:p>
          <a:p>
            <a:pPr defTabSz="914400" eaLnBrk="0" hangingPunct="0">
              <a:spcBef>
                <a:spcPct val="20000"/>
              </a:spcBef>
              <a:spcAft>
                <a:spcPts val="600"/>
              </a:spcAft>
            </a:pPr>
            <a:endParaRPr lang="en-US" sz="3200" dirty="0">
              <a:solidFill>
                <a:srgbClr val="000000"/>
              </a:solidFill>
              <a:latin typeface="Arial Narrow"/>
              <a:ea typeface="Cambria" pitchFamily="84" charset="0"/>
              <a:cs typeface="Arial Narrow"/>
            </a:endParaRPr>
          </a:p>
          <a:p>
            <a:pPr lvl="1" defTabSz="914400" eaLnBrk="0" hangingPunct="0">
              <a:spcBef>
                <a:spcPct val="20000"/>
              </a:spcBef>
              <a:spcAft>
                <a:spcPts val="600"/>
              </a:spcAft>
            </a:pPr>
            <a:r>
              <a:rPr lang="en-US" sz="3200" i="1" dirty="0">
                <a:solidFill>
                  <a:srgbClr val="000000"/>
                </a:solidFill>
                <a:latin typeface="Arial Narrow"/>
                <a:ea typeface="Cambria" pitchFamily="84" charset="0"/>
                <a:cs typeface="Arial Narrow"/>
              </a:rPr>
              <a:t>“What did you learn about teaching and learning algebraic thinking from your observations? Specifically, what happens when we give students free rein on a problem and is there value in that?” </a:t>
            </a:r>
          </a:p>
          <a:p>
            <a:pPr marL="342900" indent="-342900" defTabSz="914400" eaLnBrk="0" hangingPunct="0">
              <a:spcBef>
                <a:spcPct val="20000"/>
              </a:spcBef>
              <a:spcAft>
                <a:spcPts val="600"/>
              </a:spcAft>
              <a:buFont typeface="Arial" pitchFamily="84" charset="0"/>
              <a:buChar char="•"/>
            </a:pPr>
            <a:endParaRPr lang="en-US" sz="3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68D434E8-DE4A-435D-BF3E-A611553C7828}" type="slidenum">
              <a:rPr lang="en-US"/>
              <a:pPr>
                <a:defRPr/>
              </a:pPr>
              <a:t>12</a:t>
            </a:fld>
            <a:endParaRPr lang="en-US" dirty="0"/>
          </a:p>
        </p:txBody>
      </p:sp>
      <p:sp>
        <p:nvSpPr>
          <p:cNvPr id="38915" name="Rectangle 2"/>
          <p:cNvSpPr>
            <a:spLocks noGrp="1"/>
          </p:cNvSpPr>
          <p:nvPr>
            <p:ph type="title"/>
          </p:nvPr>
        </p:nvSpPr>
        <p:spPr/>
        <p:txBody>
          <a:bodyPr/>
          <a:lstStyle/>
          <a:p>
            <a:r>
              <a:rPr lang="en-US" sz="4000" dirty="0">
                <a:latin typeface="Arial Narrow"/>
                <a:cs typeface="Arial Narrow"/>
              </a:rPr>
              <a:t>Sense Making - Small Group Discussion</a:t>
            </a:r>
            <a:endParaRPr lang="en-US" dirty="0">
              <a:latin typeface="Arial Narrow"/>
              <a:cs typeface="Arial Narrow"/>
            </a:endParaRPr>
          </a:p>
        </p:txBody>
      </p:sp>
      <p:sp>
        <p:nvSpPr>
          <p:cNvPr id="38916" name="Rectangle 3"/>
          <p:cNvSpPr>
            <a:spLocks noGrp="1"/>
          </p:cNvSpPr>
          <p:nvPr>
            <p:ph type="body" idx="1"/>
          </p:nvPr>
        </p:nvSpPr>
        <p:spPr/>
        <p:txBody>
          <a:bodyPr/>
          <a:lstStyle/>
          <a:p>
            <a:r>
              <a:rPr lang="en-US" sz="3600" dirty="0">
                <a:latin typeface="Arial Narrow"/>
                <a:cs typeface="Arial Narrow"/>
              </a:rPr>
              <a:t>How are the </a:t>
            </a:r>
            <a:r>
              <a:rPr lang="en-US" sz="3600" dirty="0" smtClean="0">
                <a:latin typeface="Arial Narrow"/>
                <a:cs typeface="Arial Narrow"/>
              </a:rPr>
              <a:t>teachers’ </a:t>
            </a:r>
            <a:r>
              <a:rPr lang="en-US" sz="3600" dirty="0">
                <a:latin typeface="Arial Narrow"/>
                <a:cs typeface="Arial Narrow"/>
              </a:rPr>
              <a:t>responses connected to </a:t>
            </a:r>
            <a:r>
              <a:rPr lang="en-US" sz="3600" dirty="0">
                <a:solidFill>
                  <a:srgbClr val="000000"/>
                </a:solidFill>
                <a:latin typeface="Arial Narrow"/>
                <a:ea typeface="Cambria" pitchFamily="84" charset="0"/>
                <a:cs typeface="Arial Narrow"/>
              </a:rPr>
              <a:t>students’ sense making?</a:t>
            </a:r>
          </a:p>
          <a:p>
            <a:r>
              <a:rPr lang="en-US" sz="3600" dirty="0">
                <a:solidFill>
                  <a:srgbClr val="000000"/>
                </a:solidFill>
                <a:latin typeface="Arial Narrow"/>
                <a:ea typeface="Cambria" pitchFamily="84" charset="0"/>
                <a:cs typeface="Arial Narrow"/>
              </a:rPr>
              <a:t>What learning did these teachers gain from the collaborative workshop experience?</a:t>
            </a:r>
          </a:p>
          <a:p>
            <a:r>
              <a:rPr lang="en-US" sz="3600" dirty="0">
                <a:solidFill>
                  <a:srgbClr val="000000"/>
                </a:solidFill>
                <a:latin typeface="Arial Narrow"/>
                <a:ea typeface="Cambria" pitchFamily="84" charset="0"/>
                <a:cs typeface="Arial Narrow"/>
              </a:rPr>
              <a:t>How is this learning made visible in their writing?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6" name="Slide Number Placeholder 8"/>
          <p:cNvSpPr>
            <a:spLocks noGrp="1"/>
          </p:cNvSpPr>
          <p:nvPr>
            <p:ph type="sldNum" sz="quarter" idx="11"/>
          </p:nvPr>
        </p:nvSpPr>
        <p:spPr/>
        <p:txBody>
          <a:bodyPr/>
          <a:lstStyle/>
          <a:p>
            <a:pPr>
              <a:defRPr/>
            </a:pPr>
            <a:fld id="{2B886A47-BC23-4237-BC3B-64113450B774}" type="slidenum">
              <a:rPr lang="en-US"/>
              <a:pPr>
                <a:defRPr/>
              </a:pPr>
              <a:t>13</a:t>
            </a:fld>
            <a:endParaRPr lang="en-US" dirty="0"/>
          </a:p>
        </p:txBody>
      </p:sp>
      <p:sp>
        <p:nvSpPr>
          <p:cNvPr id="40963" name="Rectangle 2"/>
          <p:cNvSpPr>
            <a:spLocks noGrp="1"/>
          </p:cNvSpPr>
          <p:nvPr>
            <p:ph type="title"/>
          </p:nvPr>
        </p:nvSpPr>
        <p:spPr/>
        <p:txBody>
          <a:bodyPr/>
          <a:lstStyle/>
          <a:p>
            <a:pPr algn="ctr"/>
            <a:r>
              <a:rPr lang="en-US" dirty="0" smtClean="0">
                <a:latin typeface="Arial Narrow"/>
                <a:cs typeface="Arial Narrow"/>
              </a:rPr>
              <a:t>Engaging Students</a:t>
            </a:r>
            <a:endParaRPr lang="en-US" dirty="0">
              <a:latin typeface="Arial Narrow"/>
              <a:cs typeface="Arial Narrow"/>
            </a:endParaRPr>
          </a:p>
        </p:txBody>
      </p:sp>
      <p:sp>
        <p:nvSpPr>
          <p:cNvPr id="40964" name="Rectangle 3"/>
          <p:cNvSpPr>
            <a:spLocks noChangeArrowheads="1"/>
          </p:cNvSpPr>
          <p:nvPr/>
        </p:nvSpPr>
        <p:spPr bwMode="auto">
          <a:xfrm>
            <a:off x="457200" y="1651000"/>
            <a:ext cx="8001000" cy="4445000"/>
          </a:xfrm>
          <a:prstGeom prst="rect">
            <a:avLst/>
          </a:prstGeom>
          <a:noFill/>
          <a:ln w="9525">
            <a:noFill/>
            <a:miter lim="800000"/>
            <a:headEnd/>
            <a:tailEnd/>
          </a:ln>
        </p:spPr>
        <p:txBody>
          <a:bodyPr>
            <a:prstTxWarp prst="textNoShape">
              <a:avLst/>
            </a:prstTxWarp>
          </a:bodyPr>
          <a:lstStyle/>
          <a:p>
            <a:pPr defTabSz="914400" eaLnBrk="0" hangingPunct="0">
              <a:spcBef>
                <a:spcPct val="20000"/>
              </a:spcBef>
              <a:spcAft>
                <a:spcPts val="600"/>
              </a:spcAft>
            </a:pPr>
            <a:r>
              <a:rPr lang="en-US" sz="3200" b="1" dirty="0">
                <a:latin typeface="Arial Narrow"/>
                <a:ea typeface="Cambria" pitchFamily="84" charset="0"/>
                <a:cs typeface="Arial Narrow"/>
              </a:rPr>
              <a:t>Questioning in mathematics</a:t>
            </a:r>
            <a:r>
              <a:rPr lang="en-US" sz="3200" dirty="0">
                <a:solidFill>
                  <a:srgbClr val="000000"/>
                </a:solidFill>
                <a:latin typeface="Arial Narrow"/>
                <a:ea typeface="Calibri" pitchFamily="84" charset="0"/>
                <a:cs typeface="Arial Narrow"/>
              </a:rPr>
              <a:t> </a:t>
            </a:r>
          </a:p>
          <a:p>
            <a:pPr marL="914400" lvl="1" indent="-457200" defTabSz="914400" eaLnBrk="0" hangingPunct="0">
              <a:spcBef>
                <a:spcPct val="20000"/>
              </a:spcBef>
              <a:spcAft>
                <a:spcPts val="600"/>
              </a:spcAft>
              <a:buFont typeface="Arial" pitchFamily="34" charset="0"/>
              <a:buChar char="•"/>
            </a:pPr>
            <a:r>
              <a:rPr lang="en-US" sz="2800" dirty="0">
                <a:solidFill>
                  <a:srgbClr val="000000"/>
                </a:solidFill>
                <a:latin typeface="Arial Narrow"/>
                <a:ea typeface="Calibri" pitchFamily="84" charset="0"/>
                <a:cs typeface="Arial Narrow"/>
              </a:rPr>
              <a:t>Learning is maximized when questions are encouraged and elaborated upon, explanations are expected, and feedback is frequent. </a:t>
            </a:r>
          </a:p>
          <a:p>
            <a:pPr marL="914400" lvl="1" indent="-457200" defTabSz="914400" eaLnBrk="0" hangingPunct="0">
              <a:spcBef>
                <a:spcPct val="20000"/>
              </a:spcBef>
              <a:spcAft>
                <a:spcPts val="600"/>
              </a:spcAft>
              <a:buFont typeface="Arial" pitchFamily="34" charset="0"/>
              <a:buChar char="•"/>
            </a:pPr>
            <a:r>
              <a:rPr lang="en-US" sz="2800" dirty="0">
                <a:solidFill>
                  <a:srgbClr val="000000"/>
                </a:solidFill>
                <a:latin typeface="Arial Narrow"/>
                <a:ea typeface="Calibri" pitchFamily="84" charset="0"/>
                <a:cs typeface="Arial Narrow"/>
              </a:rPr>
              <a:t>Feedback is one of the most significant activities a teacher can engage in to improve student achievement. </a:t>
            </a:r>
          </a:p>
          <a:p>
            <a:pPr marL="342900" indent="-342900" defTabSz="914400" eaLnBrk="0" hangingPunct="0">
              <a:lnSpc>
                <a:spcPct val="90000"/>
              </a:lnSpc>
              <a:spcBef>
                <a:spcPct val="20000"/>
              </a:spcBef>
              <a:buFont typeface="Arial" pitchFamily="84" charset="0"/>
              <a:buNone/>
            </a:pPr>
            <a:endParaRPr lang="en-US" sz="3200" dirty="0"/>
          </a:p>
        </p:txBody>
      </p:sp>
      <p:sp>
        <p:nvSpPr>
          <p:cNvPr id="40965" name="Text Box 4"/>
          <p:cNvSpPr txBox="1">
            <a:spLocks noChangeArrowheads="1"/>
          </p:cNvSpPr>
          <p:nvPr/>
        </p:nvSpPr>
        <p:spPr bwMode="auto">
          <a:xfrm>
            <a:off x="735013" y="5316974"/>
            <a:ext cx="8099425" cy="867930"/>
          </a:xfrm>
          <a:prstGeom prst="rect">
            <a:avLst/>
          </a:prstGeom>
          <a:noFill/>
          <a:ln w="9525">
            <a:noFill/>
            <a:miter lim="800000"/>
            <a:headEnd/>
            <a:tailEnd/>
          </a:ln>
        </p:spPr>
        <p:txBody>
          <a:bodyPr wrap="square">
            <a:prstTxWarp prst="textNoShape">
              <a:avLst/>
            </a:prstTxWarp>
            <a:spAutoFit/>
          </a:bodyPr>
          <a:lstStyle/>
          <a:p>
            <a:pPr>
              <a:lnSpc>
                <a:spcPct val="90000"/>
              </a:lnSpc>
              <a:spcBef>
                <a:spcPct val="20000"/>
              </a:spcBef>
            </a:pPr>
            <a:r>
              <a:rPr lang="en-US" sz="2800" i="1" dirty="0">
                <a:solidFill>
                  <a:srgbClr val="000000"/>
                </a:solidFill>
                <a:latin typeface="Arial Narrow"/>
                <a:ea typeface="ヒラギノ角ゴ ProN W3" pitchFamily="84" charset="-128"/>
                <a:cs typeface="Arial Narrow"/>
              </a:rPr>
              <a:t>“P</a:t>
            </a:r>
            <a:r>
              <a:rPr lang="en-US" sz="2800" i="1" dirty="0">
                <a:solidFill>
                  <a:srgbClr val="000000"/>
                </a:solidFill>
                <a:latin typeface="Arial Narrow"/>
                <a:cs typeface="Arial Narrow"/>
              </a:rPr>
              <a:t>roviding the right kind of feedback to students makes a significant difference in their achievement.” </a:t>
            </a:r>
            <a:r>
              <a:rPr lang="en-US" i="1" dirty="0">
                <a:solidFill>
                  <a:srgbClr val="000000"/>
                </a:solidFill>
                <a:latin typeface="Arial Narrow"/>
                <a:cs typeface="Arial Narrow"/>
              </a:rPr>
              <a:t>- </a:t>
            </a:r>
            <a:r>
              <a:rPr lang="en-US" dirty="0">
                <a:solidFill>
                  <a:srgbClr val="000000"/>
                </a:solidFill>
                <a:latin typeface="Arial Narrow"/>
                <a:cs typeface="Arial Narrow"/>
              </a:rPr>
              <a:t>Hattie, </a:t>
            </a:r>
            <a:r>
              <a:rPr lang="en-US" dirty="0" smtClean="0">
                <a:solidFill>
                  <a:srgbClr val="000000"/>
                </a:solidFill>
                <a:latin typeface="Arial Narrow"/>
                <a:cs typeface="Arial Narrow"/>
              </a:rPr>
              <a:t>2009</a:t>
            </a:r>
            <a:endParaRPr lang="en-US" dirty="0">
              <a:solidFill>
                <a:srgbClr val="000000"/>
              </a:solidFill>
              <a:latin typeface="Arial Narrow"/>
              <a:cs typeface="Arial Narrow"/>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729956FB-B2E4-4921-B9A7-96FEB3B54731}" type="slidenum">
              <a:rPr lang="en-US"/>
              <a:pPr>
                <a:defRPr/>
              </a:pPr>
              <a:t>14</a:t>
            </a:fld>
            <a:endParaRPr lang="en-US" dirty="0"/>
          </a:p>
        </p:txBody>
      </p:sp>
      <p:sp>
        <p:nvSpPr>
          <p:cNvPr id="43011" name="Rectangle 2"/>
          <p:cNvSpPr>
            <a:spLocks noGrp="1"/>
          </p:cNvSpPr>
          <p:nvPr>
            <p:ph type="title"/>
          </p:nvPr>
        </p:nvSpPr>
        <p:spPr>
          <a:xfrm>
            <a:off x="457200" y="71438"/>
            <a:ext cx="8191500" cy="1143000"/>
          </a:xfrm>
        </p:spPr>
        <p:txBody>
          <a:bodyPr/>
          <a:lstStyle/>
          <a:p>
            <a:pPr algn="ctr">
              <a:lnSpc>
                <a:spcPct val="80000"/>
              </a:lnSpc>
            </a:pPr>
            <a:r>
              <a:rPr lang="en-US" sz="4000" dirty="0">
                <a:latin typeface="Arial Narrow"/>
                <a:cs typeface="Arial Narrow"/>
              </a:rPr>
              <a:t>Questioning to </a:t>
            </a:r>
            <a:r>
              <a:rPr lang="en-US" sz="4000" dirty="0" smtClean="0">
                <a:latin typeface="Arial Narrow"/>
                <a:cs typeface="Arial Narrow"/>
              </a:rPr>
              <a:t>Engage</a:t>
            </a:r>
            <a:r>
              <a:rPr lang="en-US" sz="4000" dirty="0">
                <a:latin typeface="Arial Narrow"/>
                <a:cs typeface="Arial Narrow"/>
              </a:rPr>
              <a:t>:</a:t>
            </a:r>
            <a:r>
              <a:rPr lang="en-US" sz="4000" dirty="0" smtClean="0">
                <a:latin typeface="Arial Narrow"/>
                <a:cs typeface="Arial Narrow"/>
              </a:rPr>
              <a:t> </a:t>
            </a:r>
            <a:br>
              <a:rPr lang="en-US" sz="4000" dirty="0" smtClean="0">
                <a:latin typeface="Arial Narrow"/>
                <a:cs typeface="Arial Narrow"/>
              </a:rPr>
            </a:br>
            <a:r>
              <a:rPr lang="en-US" sz="4000" dirty="0" smtClean="0">
                <a:latin typeface="Arial Narrow"/>
                <a:cs typeface="Arial Narrow"/>
              </a:rPr>
              <a:t>A Double-Edged </a:t>
            </a:r>
            <a:r>
              <a:rPr lang="en-US" sz="4000" dirty="0">
                <a:latin typeface="Arial Narrow"/>
                <a:cs typeface="Arial Narrow"/>
              </a:rPr>
              <a:t>Sword</a:t>
            </a:r>
            <a:endParaRPr lang="en-US" dirty="0">
              <a:latin typeface="Arial Narrow"/>
              <a:cs typeface="Arial Narrow"/>
            </a:endParaRPr>
          </a:p>
        </p:txBody>
      </p:sp>
      <p:sp>
        <p:nvSpPr>
          <p:cNvPr id="43012" name="Rectangle 3"/>
          <p:cNvSpPr>
            <a:spLocks noChangeArrowheads="1"/>
          </p:cNvSpPr>
          <p:nvPr/>
        </p:nvSpPr>
        <p:spPr bwMode="auto">
          <a:xfrm>
            <a:off x="457200" y="1587500"/>
            <a:ext cx="8001000" cy="4699000"/>
          </a:xfrm>
          <a:prstGeom prst="rect">
            <a:avLst/>
          </a:prstGeom>
          <a:noFill/>
          <a:ln w="9525">
            <a:noFill/>
            <a:miter lim="800000"/>
            <a:headEnd/>
            <a:tailEnd/>
          </a:ln>
        </p:spPr>
        <p:txBody>
          <a:bodyPr>
            <a:prstTxWarp prst="textNoShape">
              <a:avLst/>
            </a:prstTxWarp>
          </a:bodyPr>
          <a:lstStyle/>
          <a:p>
            <a:pPr defTabSz="914400" eaLnBrk="0" hangingPunct="0">
              <a:lnSpc>
                <a:spcPct val="90000"/>
              </a:lnSpc>
              <a:spcBef>
                <a:spcPts val="600"/>
              </a:spcBef>
              <a:spcAft>
                <a:spcPts val="600"/>
              </a:spcAft>
            </a:pPr>
            <a:r>
              <a:rPr lang="en-US" sz="3200" b="1" dirty="0">
                <a:solidFill>
                  <a:srgbClr val="000000"/>
                </a:solidFill>
                <a:latin typeface="Arial Narrow"/>
                <a:ea typeface="Calibri" pitchFamily="84" charset="0"/>
                <a:cs typeface="Arial Narrow"/>
              </a:rPr>
              <a:t>Effective mathematics teachers</a:t>
            </a:r>
            <a:r>
              <a:rPr lang="en-US" sz="3200" dirty="0">
                <a:solidFill>
                  <a:srgbClr val="000000"/>
                </a:solidFill>
                <a:latin typeface="Arial Narrow"/>
                <a:ea typeface="Calibri" pitchFamily="84" charset="0"/>
                <a:cs typeface="Arial Narrow"/>
              </a:rPr>
              <a:t> </a:t>
            </a:r>
          </a:p>
          <a:p>
            <a:pPr marL="914400" lvl="1" indent="-457200" defTabSz="914400" eaLnBrk="0" hangingPunct="0">
              <a:lnSpc>
                <a:spcPct val="90000"/>
              </a:lnSpc>
              <a:spcBef>
                <a:spcPts val="600"/>
              </a:spcBef>
              <a:spcAft>
                <a:spcPts val="600"/>
              </a:spcAft>
              <a:buFont typeface="Arial" pitchFamily="34" charset="0"/>
              <a:buChar char="•"/>
            </a:pPr>
            <a:r>
              <a:rPr lang="en-US" sz="2800" dirty="0">
                <a:solidFill>
                  <a:srgbClr val="000000"/>
                </a:solidFill>
                <a:latin typeface="Arial Narrow"/>
                <a:ea typeface="Calibri" pitchFamily="84" charset="0"/>
                <a:cs typeface="Arial Narrow"/>
              </a:rPr>
              <a:t>encourage discourse by asking questions of all types during their lessons. </a:t>
            </a:r>
          </a:p>
          <a:p>
            <a:pPr defTabSz="914400" eaLnBrk="0" hangingPunct="0">
              <a:lnSpc>
                <a:spcPct val="90000"/>
              </a:lnSpc>
              <a:spcBef>
                <a:spcPts val="600"/>
              </a:spcBef>
              <a:spcAft>
                <a:spcPts val="600"/>
              </a:spcAft>
            </a:pPr>
            <a:r>
              <a:rPr lang="en-US" sz="3200" b="1" dirty="0">
                <a:solidFill>
                  <a:srgbClr val="000000"/>
                </a:solidFill>
                <a:latin typeface="Arial Narrow"/>
                <a:ea typeface="Calibri" pitchFamily="84" charset="0"/>
                <a:cs typeface="Arial Narrow"/>
              </a:rPr>
              <a:t>Students of effective teachers </a:t>
            </a:r>
          </a:p>
          <a:p>
            <a:pPr marL="914400" lvl="1" indent="-457200" defTabSz="914400" eaLnBrk="0" hangingPunct="0">
              <a:lnSpc>
                <a:spcPct val="90000"/>
              </a:lnSpc>
              <a:spcBef>
                <a:spcPts val="600"/>
              </a:spcBef>
              <a:spcAft>
                <a:spcPts val="600"/>
              </a:spcAft>
              <a:buFont typeface="Arial" pitchFamily="34" charset="0"/>
              <a:buChar char="•"/>
            </a:pPr>
            <a:r>
              <a:rPr lang="en-US" sz="2800" dirty="0">
                <a:solidFill>
                  <a:srgbClr val="000000"/>
                </a:solidFill>
                <a:latin typeface="Arial Narrow"/>
                <a:ea typeface="Calibri" pitchFamily="84" charset="0"/>
                <a:cs typeface="Arial Narrow"/>
              </a:rPr>
              <a:t>ask many questions as well, thus orchestrating a productive and lively discussion in classrooms. </a:t>
            </a:r>
          </a:p>
          <a:p>
            <a:pPr marL="914400" lvl="1" indent="-457200" defTabSz="914400" eaLnBrk="0" hangingPunct="0">
              <a:lnSpc>
                <a:spcPct val="90000"/>
              </a:lnSpc>
              <a:spcBef>
                <a:spcPts val="600"/>
              </a:spcBef>
              <a:spcAft>
                <a:spcPts val="600"/>
              </a:spcAft>
              <a:buFont typeface="Arial" pitchFamily="34" charset="0"/>
              <a:buChar char="•"/>
            </a:pPr>
            <a:r>
              <a:rPr lang="en-US" sz="2800" dirty="0">
                <a:solidFill>
                  <a:srgbClr val="000000"/>
                </a:solidFill>
                <a:latin typeface="Arial Narrow"/>
                <a:ea typeface="Calibri" pitchFamily="84" charset="0"/>
                <a:cs typeface="Arial Narrow"/>
              </a:rPr>
              <a:t>are better able to make sense of ideas, create and demonstrate understanding, and reflect upon their </a:t>
            </a:r>
            <a:r>
              <a:rPr lang="en-US" sz="2800" dirty="0" smtClean="0">
                <a:solidFill>
                  <a:srgbClr val="000000"/>
                </a:solidFill>
                <a:latin typeface="Arial Narrow"/>
                <a:ea typeface="Calibri" pitchFamily="84" charset="0"/>
                <a:cs typeface="Arial Narrow"/>
              </a:rPr>
              <a:t>thinking.</a:t>
            </a:r>
          </a:p>
          <a:p>
            <a:pPr marL="342900" indent="-342900" defTabSz="914400" eaLnBrk="0" hangingPunct="0">
              <a:lnSpc>
                <a:spcPct val="90000"/>
              </a:lnSpc>
              <a:spcBef>
                <a:spcPts val="600"/>
              </a:spcBef>
              <a:spcAft>
                <a:spcPts val="600"/>
              </a:spcAft>
              <a:buFont typeface="Arial" pitchFamily="84" charset="0"/>
              <a:buChar char="•"/>
            </a:pPr>
            <a:endParaRPr lang="en-US" sz="2800" dirty="0">
              <a:latin typeface="Arial Narrow"/>
              <a:cs typeface="Arial Narrow"/>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AECB5894-EBD2-4BA1-A3F2-5CD8D5E5F8F8}" type="slidenum">
              <a:rPr lang="en-US"/>
              <a:pPr>
                <a:defRPr/>
              </a:pPr>
              <a:t>15</a:t>
            </a:fld>
            <a:endParaRPr lang="en-US" dirty="0"/>
          </a:p>
        </p:txBody>
      </p:sp>
      <p:sp>
        <p:nvSpPr>
          <p:cNvPr id="45059" name="Rectangle 2"/>
          <p:cNvSpPr>
            <a:spLocks noGrp="1"/>
          </p:cNvSpPr>
          <p:nvPr>
            <p:ph type="title"/>
          </p:nvPr>
        </p:nvSpPr>
        <p:spPr/>
        <p:txBody>
          <a:bodyPr/>
          <a:lstStyle/>
          <a:p>
            <a:pPr algn="ctr">
              <a:lnSpc>
                <a:spcPct val="80000"/>
              </a:lnSpc>
            </a:pPr>
            <a:r>
              <a:rPr lang="en-US" sz="4000" dirty="0">
                <a:solidFill>
                  <a:srgbClr val="262626"/>
                </a:solidFill>
                <a:latin typeface="Arial Narrow"/>
                <a:ea typeface="Calibri" pitchFamily="84" charset="0"/>
                <a:cs typeface="Arial Narrow"/>
              </a:rPr>
              <a:t>Posing Questions and</a:t>
            </a:r>
            <a:r>
              <a:rPr lang="en-US" sz="4000" dirty="0" smtClean="0">
                <a:solidFill>
                  <a:srgbClr val="262626"/>
                </a:solidFill>
                <a:latin typeface="Arial Narrow"/>
                <a:ea typeface="Calibri" pitchFamily="84" charset="0"/>
                <a:cs typeface="Arial Narrow"/>
              </a:rPr>
              <a:t> </a:t>
            </a:r>
            <a:br>
              <a:rPr lang="en-US" sz="4000" dirty="0" smtClean="0">
                <a:solidFill>
                  <a:srgbClr val="262626"/>
                </a:solidFill>
                <a:latin typeface="Arial Narrow"/>
                <a:ea typeface="Calibri" pitchFamily="84" charset="0"/>
                <a:cs typeface="Arial Narrow"/>
              </a:rPr>
            </a:br>
            <a:r>
              <a:rPr lang="en-US" sz="4000" dirty="0" smtClean="0">
                <a:solidFill>
                  <a:srgbClr val="262626"/>
                </a:solidFill>
                <a:latin typeface="Arial Narrow"/>
                <a:ea typeface="Calibri" pitchFamily="84" charset="0"/>
                <a:cs typeface="Arial Narrow"/>
              </a:rPr>
              <a:t>Responding </a:t>
            </a:r>
            <a:r>
              <a:rPr lang="en-US" sz="4000" dirty="0">
                <a:solidFill>
                  <a:srgbClr val="262626"/>
                </a:solidFill>
                <a:latin typeface="Arial Narrow"/>
                <a:ea typeface="Calibri" pitchFamily="84" charset="0"/>
                <a:cs typeface="Arial Narrow"/>
              </a:rPr>
              <a:t>to Students</a:t>
            </a:r>
            <a:r>
              <a:rPr lang="en-US" dirty="0">
                <a:solidFill>
                  <a:srgbClr val="262626"/>
                </a:solidFill>
                <a:latin typeface="Arial Narrow"/>
                <a:ea typeface="Calibri" pitchFamily="84" charset="0"/>
                <a:cs typeface="Arial Narrow"/>
              </a:rPr>
              <a:t> </a:t>
            </a:r>
          </a:p>
        </p:txBody>
      </p:sp>
      <p:sp>
        <p:nvSpPr>
          <p:cNvPr id="45060" name="Rectangle 3"/>
          <p:cNvSpPr>
            <a:spLocks noChangeArrowheads="1"/>
          </p:cNvSpPr>
          <p:nvPr/>
        </p:nvSpPr>
        <p:spPr bwMode="auto">
          <a:xfrm>
            <a:off x="457200" y="1651000"/>
            <a:ext cx="8001000" cy="4445000"/>
          </a:xfrm>
          <a:prstGeom prst="rect">
            <a:avLst/>
          </a:prstGeom>
          <a:noFill/>
          <a:ln w="9525">
            <a:noFill/>
            <a:miter lim="800000"/>
            <a:headEnd/>
            <a:tailEnd/>
          </a:ln>
        </p:spPr>
        <p:txBody>
          <a:bodyPr>
            <a:prstTxWarp prst="textNoShape">
              <a:avLst/>
            </a:prstTxWarp>
          </a:bodyPr>
          <a:lstStyle/>
          <a:p>
            <a:pPr defTabSz="914400" eaLnBrk="0" hangingPunct="0">
              <a:lnSpc>
                <a:spcPct val="90000"/>
              </a:lnSpc>
              <a:spcBef>
                <a:spcPct val="20000"/>
              </a:spcBef>
            </a:pPr>
            <a:r>
              <a:rPr lang="en-US" sz="3600" b="1" dirty="0">
                <a:latin typeface="Arial Narrow"/>
                <a:ea typeface="Cambria" pitchFamily="84" charset="0"/>
                <a:cs typeface="Arial Narrow"/>
              </a:rPr>
              <a:t>Questioning Scenarios</a:t>
            </a:r>
          </a:p>
          <a:p>
            <a:pPr marL="914400" lvl="1" indent="-457200" defTabSz="914400" eaLnBrk="0" hangingPunct="0">
              <a:lnSpc>
                <a:spcPct val="90000"/>
              </a:lnSpc>
              <a:spcBef>
                <a:spcPct val="20000"/>
              </a:spcBef>
              <a:buFont typeface="Arial" pitchFamily="34" charset="0"/>
              <a:buChar char="•"/>
            </a:pPr>
            <a:r>
              <a:rPr lang="en-US" sz="3400" dirty="0">
                <a:solidFill>
                  <a:srgbClr val="262626"/>
                </a:solidFill>
                <a:latin typeface="Arial Narrow"/>
                <a:ea typeface="Calibri" pitchFamily="84" charset="0"/>
                <a:cs typeface="Arial Narrow"/>
              </a:rPr>
              <a:t>Compare and contrast the teacher responses </a:t>
            </a:r>
            <a:r>
              <a:rPr lang="en-US" sz="3400" dirty="0" smtClean="0">
                <a:solidFill>
                  <a:srgbClr val="262626"/>
                </a:solidFill>
                <a:latin typeface="Arial Narrow"/>
                <a:ea typeface="Calibri" pitchFamily="84" charset="0"/>
                <a:cs typeface="Arial Narrow"/>
              </a:rPr>
              <a:t>and/or questions to the students’ solutions.</a:t>
            </a:r>
          </a:p>
          <a:p>
            <a:pPr marL="914400" lvl="1" indent="-457200" defTabSz="914400" eaLnBrk="0" hangingPunct="0">
              <a:lnSpc>
                <a:spcPct val="90000"/>
              </a:lnSpc>
              <a:spcBef>
                <a:spcPct val="20000"/>
              </a:spcBef>
              <a:buFont typeface="Arial" pitchFamily="34" charset="0"/>
              <a:buChar char="•"/>
            </a:pPr>
            <a:r>
              <a:rPr lang="en-US" sz="3400" dirty="0">
                <a:solidFill>
                  <a:srgbClr val="262626"/>
                </a:solidFill>
                <a:latin typeface="Arial Narrow"/>
                <a:ea typeface="Calibri" pitchFamily="84" charset="0"/>
                <a:cs typeface="Arial Narrow"/>
              </a:rPr>
              <a:t>What kinds of questions did the teacher </a:t>
            </a:r>
            <a:r>
              <a:rPr lang="en-US" sz="3400" dirty="0" smtClean="0">
                <a:solidFill>
                  <a:srgbClr val="262626"/>
                </a:solidFill>
                <a:latin typeface="Arial Narrow"/>
                <a:ea typeface="Calibri" pitchFamily="84" charset="0"/>
                <a:cs typeface="Arial Narrow"/>
              </a:rPr>
              <a:t>ask?</a:t>
            </a:r>
            <a:endParaRPr lang="en-US" sz="3400" dirty="0">
              <a:solidFill>
                <a:srgbClr val="262626"/>
              </a:solidFill>
              <a:latin typeface="Arial Narrow"/>
              <a:ea typeface="Calibri" pitchFamily="84" charset="0"/>
              <a:cs typeface="Arial Narrow"/>
            </a:endParaRPr>
          </a:p>
          <a:p>
            <a:pPr marL="914400" lvl="1" indent="-457200" defTabSz="914400" eaLnBrk="0" hangingPunct="0">
              <a:lnSpc>
                <a:spcPct val="90000"/>
              </a:lnSpc>
              <a:spcBef>
                <a:spcPct val="20000"/>
              </a:spcBef>
              <a:buFont typeface="Arial" pitchFamily="34" charset="0"/>
              <a:buChar char="•"/>
            </a:pPr>
            <a:r>
              <a:rPr lang="en-US" sz="3400" dirty="0" smtClean="0">
                <a:solidFill>
                  <a:srgbClr val="262626"/>
                </a:solidFill>
                <a:latin typeface="Arial Narrow"/>
                <a:ea typeface="Calibri" pitchFamily="84" charset="0"/>
                <a:cs typeface="Arial Narrow"/>
              </a:rPr>
              <a:t>Which questions </a:t>
            </a:r>
            <a:r>
              <a:rPr lang="en-US" sz="3400" dirty="0">
                <a:solidFill>
                  <a:srgbClr val="262626"/>
                </a:solidFill>
                <a:latin typeface="Arial Narrow"/>
                <a:ea typeface="Calibri" pitchFamily="84" charset="0"/>
                <a:cs typeface="Arial Narrow"/>
              </a:rPr>
              <a:t>encourage sense making and perseverance</a:t>
            </a:r>
            <a:r>
              <a:rPr lang="en-US" sz="3400" dirty="0" smtClean="0">
                <a:solidFill>
                  <a:srgbClr val="262626"/>
                </a:solidFill>
                <a:latin typeface="Arial Narrow"/>
                <a:ea typeface="Calibri" pitchFamily="84" charset="0"/>
                <a:cs typeface="Arial Narrow"/>
              </a:rPr>
              <a:t>? Why?</a:t>
            </a:r>
          </a:p>
          <a:p>
            <a:pPr marL="342900" indent="-342900" defTabSz="914400" eaLnBrk="0" hangingPunct="0">
              <a:lnSpc>
                <a:spcPct val="90000"/>
              </a:lnSpc>
              <a:spcBef>
                <a:spcPct val="20000"/>
              </a:spcBef>
              <a:buFont typeface="Arial" pitchFamily="84" charset="0"/>
              <a:buChar char="•"/>
            </a:pPr>
            <a:endParaRPr lang="en-US" sz="2800" dirty="0">
              <a:solidFill>
                <a:srgbClr val="000000"/>
              </a:solidFill>
              <a:ea typeface="Calibri" pitchFamily="84" charset="0"/>
              <a:cs typeface="Calibri" pitchFamily="84" charset="0"/>
            </a:endParaRPr>
          </a:p>
          <a:p>
            <a:pPr marL="342900" indent="-342900" defTabSz="914400" eaLnBrk="0" hangingPunct="0">
              <a:lnSpc>
                <a:spcPct val="90000"/>
              </a:lnSpc>
              <a:spcBef>
                <a:spcPct val="20000"/>
              </a:spcBef>
              <a:buFont typeface="Arial" pitchFamily="84" charset="0"/>
              <a:buChar char="•"/>
            </a:pPr>
            <a:endParaRPr lang="en-US"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AFD42E14-9372-476D-902C-05996FC51402}" type="slidenum">
              <a:rPr lang="en-US"/>
              <a:pPr>
                <a:defRPr/>
              </a:pPr>
              <a:t>16</a:t>
            </a:fld>
            <a:endParaRPr lang="en-US" dirty="0"/>
          </a:p>
        </p:txBody>
      </p:sp>
      <p:sp>
        <p:nvSpPr>
          <p:cNvPr id="47107" name="Rectangle 2"/>
          <p:cNvSpPr>
            <a:spLocks noGrp="1"/>
          </p:cNvSpPr>
          <p:nvPr>
            <p:ph type="title"/>
          </p:nvPr>
        </p:nvSpPr>
        <p:spPr/>
        <p:txBody>
          <a:bodyPr/>
          <a:lstStyle/>
          <a:p>
            <a:pPr algn="ctr"/>
            <a:r>
              <a:rPr lang="en-US" dirty="0">
                <a:latin typeface="Arial Narrow"/>
                <a:cs typeface="Arial Narrow"/>
              </a:rPr>
              <a:t>Questions that Engage</a:t>
            </a:r>
          </a:p>
        </p:txBody>
      </p:sp>
      <p:sp>
        <p:nvSpPr>
          <p:cNvPr id="47108" name="Rectangle 3"/>
          <p:cNvSpPr>
            <a:spLocks noGrp="1"/>
          </p:cNvSpPr>
          <p:nvPr>
            <p:ph type="body" idx="1"/>
          </p:nvPr>
        </p:nvSpPr>
        <p:spPr/>
        <p:txBody>
          <a:bodyPr/>
          <a:lstStyle/>
          <a:p>
            <a:pPr marL="0" indent="0">
              <a:buNone/>
            </a:pPr>
            <a:r>
              <a:rPr lang="en-US" sz="4000" dirty="0" smtClean="0">
                <a:latin typeface="Arial Narrow" pitchFamily="34" charset="0"/>
                <a:cs typeface="Arial Narrow"/>
              </a:rPr>
              <a:t>Listen </a:t>
            </a:r>
            <a:r>
              <a:rPr lang="en-US" sz="4000" dirty="0">
                <a:latin typeface="Arial Narrow" pitchFamily="34" charset="0"/>
                <a:cs typeface="Arial Narrow"/>
              </a:rPr>
              <a:t>to the type of questions the teacher asks to push the students’ </a:t>
            </a:r>
            <a:r>
              <a:rPr lang="en-US" sz="4000" dirty="0" smtClean="0">
                <a:latin typeface="Arial Narrow" pitchFamily="34" charset="0"/>
                <a:cs typeface="Arial Narrow"/>
              </a:rPr>
              <a:t>thinking in the video titled, “The Teacher’s Role”.</a:t>
            </a:r>
          </a:p>
          <a:p>
            <a:pPr marL="0" indent="0">
              <a:buNone/>
            </a:pPr>
            <a:endParaRPr lang="en-US" sz="4000" dirty="0">
              <a:latin typeface="Arial Narrow" pitchFamily="34" charset="0"/>
              <a:cs typeface="Arial Narrow"/>
            </a:endParaRPr>
          </a:p>
          <a:p>
            <a:pPr marL="0" indent="0" algn="ctr">
              <a:buNone/>
            </a:pPr>
            <a:r>
              <a:rPr lang="en-US" sz="2800" dirty="0" smtClean="0">
                <a:latin typeface="Arial Narrow" pitchFamily="34" charset="0"/>
              </a:rPr>
              <a:t>Video available at </a:t>
            </a:r>
            <a:r>
              <a:rPr lang="en-US" sz="2800" u="sng" dirty="0" smtClean="0">
                <a:solidFill>
                  <a:srgbClr val="0000FF"/>
                </a:solidFill>
                <a:latin typeface="Arial Narrow" pitchFamily="34" charset="0"/>
                <a:cs typeface="Arial Narrow"/>
                <a:hlinkClick r:id="rId3"/>
              </a:rPr>
              <a:t>http</a:t>
            </a:r>
            <a:r>
              <a:rPr lang="en-US" sz="2800" u="sng" dirty="0">
                <a:solidFill>
                  <a:srgbClr val="0000FF"/>
                </a:solidFill>
                <a:latin typeface="Arial Narrow" pitchFamily="34" charset="0"/>
                <a:cs typeface="Arial Narrow"/>
                <a:hlinkClick r:id="rId3"/>
              </a:rPr>
              <a:t>://vimeo.com/10774338</a:t>
            </a:r>
            <a:endParaRPr lang="en-US" sz="2800" dirty="0" smtClean="0">
              <a:solidFill>
                <a:srgbClr val="000000"/>
              </a:solidFill>
              <a:latin typeface="Arial Narrow" pitchFamily="34" charset="0"/>
              <a:cs typeface="Arial Narrow"/>
            </a:endParaRPr>
          </a:p>
          <a:p>
            <a:pPr marL="0" indent="0">
              <a:buNone/>
            </a:pPr>
            <a:endParaRPr lang="en-US" dirty="0" smtClean="0"/>
          </a:p>
          <a:p>
            <a:pPr>
              <a:buNone/>
            </a:pPr>
            <a:endParaRPr lang="en-US" sz="4800"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6FDC6F9E-0C88-4B07-B929-78C99FCCD5BF}" type="slidenum">
              <a:rPr lang="en-US"/>
              <a:pPr>
                <a:defRPr/>
              </a:pPr>
              <a:t>17</a:t>
            </a:fld>
            <a:endParaRPr lang="en-US" dirty="0"/>
          </a:p>
        </p:txBody>
      </p:sp>
      <p:sp>
        <p:nvSpPr>
          <p:cNvPr id="48131" name="Rectangle 2"/>
          <p:cNvSpPr>
            <a:spLocks noGrp="1"/>
          </p:cNvSpPr>
          <p:nvPr>
            <p:ph type="title"/>
          </p:nvPr>
        </p:nvSpPr>
        <p:spPr/>
        <p:txBody>
          <a:bodyPr/>
          <a:lstStyle/>
          <a:p>
            <a:pPr algn="ctr"/>
            <a:r>
              <a:rPr lang="en-US" dirty="0">
                <a:latin typeface="Arial Narrow"/>
                <a:cs typeface="Arial Narrow"/>
              </a:rPr>
              <a:t>Reflecting</a:t>
            </a:r>
          </a:p>
        </p:txBody>
      </p:sp>
      <p:sp>
        <p:nvSpPr>
          <p:cNvPr id="48132" name="Rectangle 3"/>
          <p:cNvSpPr>
            <a:spLocks noChangeArrowheads="1"/>
          </p:cNvSpPr>
          <p:nvPr/>
        </p:nvSpPr>
        <p:spPr bwMode="auto">
          <a:xfrm>
            <a:off x="457200" y="1625600"/>
            <a:ext cx="8001000" cy="4470400"/>
          </a:xfrm>
          <a:prstGeom prst="rect">
            <a:avLst/>
          </a:prstGeom>
          <a:noFill/>
          <a:ln w="9525">
            <a:noFill/>
            <a:miter lim="800000"/>
            <a:headEnd/>
            <a:tailEnd/>
          </a:ln>
        </p:spPr>
        <p:txBody>
          <a:bodyPr>
            <a:prstTxWarp prst="textNoShape">
              <a:avLst/>
            </a:prstTxWarp>
          </a:bodyPr>
          <a:lstStyle/>
          <a:p>
            <a:pPr defTabSz="914400" eaLnBrk="0" hangingPunct="0">
              <a:lnSpc>
                <a:spcPct val="90000"/>
              </a:lnSpc>
              <a:spcBef>
                <a:spcPct val="20000"/>
              </a:spcBef>
            </a:pPr>
            <a:r>
              <a:rPr lang="en-US" sz="3200" dirty="0">
                <a:latin typeface="Arial Narrow"/>
                <a:cs typeface="Arial Narrow"/>
              </a:rPr>
              <a:t>In small groups, discuss the following:</a:t>
            </a:r>
          </a:p>
          <a:p>
            <a:pPr marL="742950" lvl="1" indent="-285750" defTabSz="914400" eaLnBrk="0" hangingPunct="0">
              <a:lnSpc>
                <a:spcPct val="90000"/>
              </a:lnSpc>
              <a:spcBef>
                <a:spcPct val="20000"/>
              </a:spcBef>
              <a:buFont typeface="Arial" pitchFamily="84" charset="0"/>
              <a:buChar char="–"/>
            </a:pPr>
            <a:r>
              <a:rPr lang="en-US" sz="2800" dirty="0">
                <a:solidFill>
                  <a:srgbClr val="262626"/>
                </a:solidFill>
                <a:latin typeface="Arial Narrow"/>
                <a:ea typeface="Calibri" pitchFamily="84" charset="0"/>
                <a:cs typeface="Arial Narrow"/>
              </a:rPr>
              <a:t>In the video, what types of questions did the teacher ask to push the students’ thinking?</a:t>
            </a:r>
          </a:p>
          <a:p>
            <a:pPr marL="742950" lvl="1" indent="-285750" defTabSz="914400" eaLnBrk="0" hangingPunct="0">
              <a:lnSpc>
                <a:spcPct val="90000"/>
              </a:lnSpc>
              <a:spcBef>
                <a:spcPct val="20000"/>
              </a:spcBef>
              <a:buFont typeface="Arial" pitchFamily="84" charset="0"/>
              <a:buChar char="–"/>
            </a:pPr>
            <a:r>
              <a:rPr lang="en-US" sz="2800" dirty="0" smtClean="0">
                <a:solidFill>
                  <a:srgbClr val="000000"/>
                </a:solidFill>
                <a:latin typeface="Arial Narrow"/>
                <a:ea typeface="Cambria" pitchFamily="84" charset="0"/>
                <a:cs typeface="Arial Narrow"/>
              </a:rPr>
              <a:t>Why </a:t>
            </a:r>
            <a:r>
              <a:rPr lang="en-US" sz="2800" dirty="0">
                <a:solidFill>
                  <a:srgbClr val="000000"/>
                </a:solidFill>
                <a:latin typeface="Arial Narrow"/>
                <a:ea typeface="Cambria" pitchFamily="84" charset="0"/>
                <a:cs typeface="Arial Narrow"/>
              </a:rPr>
              <a:t>is it important to push students’ thinking without telling them how to do a problem?</a:t>
            </a:r>
            <a:endParaRPr lang="en-US" sz="2800" dirty="0">
              <a:solidFill>
                <a:srgbClr val="000000"/>
              </a:solidFill>
              <a:latin typeface="Arial Narrow"/>
              <a:ea typeface="Calibri" pitchFamily="84" charset="0"/>
              <a:cs typeface="Arial Narrow"/>
            </a:endParaRPr>
          </a:p>
          <a:p>
            <a:pPr marL="742950" lvl="1" indent="-285750" defTabSz="914400" eaLnBrk="0" hangingPunct="0">
              <a:lnSpc>
                <a:spcPct val="90000"/>
              </a:lnSpc>
              <a:spcBef>
                <a:spcPct val="20000"/>
              </a:spcBef>
              <a:buFont typeface="Arial" pitchFamily="84" charset="0"/>
              <a:buChar char="–"/>
            </a:pPr>
            <a:r>
              <a:rPr lang="en-US" sz="2800" dirty="0">
                <a:solidFill>
                  <a:srgbClr val="262626"/>
                </a:solidFill>
                <a:latin typeface="Arial Narrow"/>
                <a:ea typeface="Calibri" pitchFamily="84" charset="0"/>
                <a:cs typeface="Arial Narrow"/>
              </a:rPr>
              <a:t>Which questions encourage students to be creative thinkers</a:t>
            </a:r>
            <a:r>
              <a:rPr lang="en-US" sz="2800" dirty="0">
                <a:solidFill>
                  <a:srgbClr val="000000"/>
                </a:solidFill>
                <a:latin typeface="Arial Narrow"/>
                <a:ea typeface="Calibri" pitchFamily="84" charset="0"/>
                <a:cs typeface="Arial Narrow"/>
              </a:rPr>
              <a:t>? </a:t>
            </a:r>
          </a:p>
          <a:p>
            <a:pPr marL="742950" lvl="1" indent="-285750" defTabSz="914400" eaLnBrk="0" hangingPunct="0">
              <a:lnSpc>
                <a:spcPct val="90000"/>
              </a:lnSpc>
              <a:spcBef>
                <a:spcPct val="20000"/>
              </a:spcBef>
              <a:buFont typeface="Arial" pitchFamily="84" charset="0"/>
              <a:buChar char="–"/>
            </a:pPr>
            <a:r>
              <a:rPr lang="en-US" sz="2800" dirty="0">
                <a:solidFill>
                  <a:srgbClr val="262626"/>
                </a:solidFill>
                <a:latin typeface="Arial Narrow"/>
                <a:ea typeface="Calibri" pitchFamily="84" charset="0"/>
                <a:cs typeface="Arial Narrow"/>
              </a:rPr>
              <a:t>Which questions push critical thinking</a:t>
            </a:r>
            <a:r>
              <a:rPr lang="en-US" sz="2800" dirty="0" smtClean="0">
                <a:solidFill>
                  <a:srgbClr val="262626"/>
                </a:solidFill>
                <a:latin typeface="Arial Narrow"/>
                <a:ea typeface="Calibri" pitchFamily="84" charset="0"/>
                <a:cs typeface="Arial Narrow"/>
              </a:rPr>
              <a:t>? How </a:t>
            </a:r>
            <a:r>
              <a:rPr lang="en-US" sz="2800" dirty="0">
                <a:solidFill>
                  <a:srgbClr val="262626"/>
                </a:solidFill>
                <a:latin typeface="Arial Narrow"/>
                <a:ea typeface="Calibri" pitchFamily="84" charset="0"/>
                <a:cs typeface="Arial Narrow"/>
              </a:rPr>
              <a:t>do the questions do this</a:t>
            </a:r>
            <a:r>
              <a:rPr lang="en-US" sz="2800" dirty="0" smtClean="0">
                <a:solidFill>
                  <a:srgbClr val="262626"/>
                </a:solidFill>
                <a:latin typeface="Arial Narrow"/>
                <a:ea typeface="Calibri" pitchFamily="84" charset="0"/>
                <a:cs typeface="Arial Narrow"/>
              </a:rPr>
              <a:t>?</a:t>
            </a:r>
            <a:endParaRPr lang="en-US" sz="2800" dirty="0">
              <a:solidFill>
                <a:srgbClr val="262626"/>
              </a:solidFill>
              <a:latin typeface="Arial Narrow"/>
              <a:ea typeface="Calibri" pitchFamily="84" charset="0"/>
              <a:cs typeface="Arial Narrow"/>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Importance of Mindsets</a:t>
            </a:r>
            <a:endParaRPr lang="en-US" dirty="0"/>
          </a:p>
        </p:txBody>
      </p:sp>
      <p:sp>
        <p:nvSpPr>
          <p:cNvPr id="3" name="Content Placeholder 2"/>
          <p:cNvSpPr>
            <a:spLocks noGrp="1"/>
          </p:cNvSpPr>
          <p:nvPr>
            <p:ph idx="1"/>
          </p:nvPr>
        </p:nvSpPr>
        <p:spPr/>
        <p:txBody>
          <a:bodyPr/>
          <a:lstStyle/>
          <a:p>
            <a:pPr marL="0" indent="0">
              <a:buNone/>
            </a:pPr>
            <a:r>
              <a:rPr lang="en-US" sz="2800" b="1" dirty="0" smtClean="0"/>
              <a:t>Fixed </a:t>
            </a:r>
            <a:r>
              <a:rPr lang="en-US" sz="2800" b="1" dirty="0"/>
              <a:t>mindsets</a:t>
            </a:r>
            <a:r>
              <a:rPr lang="en-US" sz="2800" dirty="0"/>
              <a:t> — the belief that intelligence and talents are just givens, that nothing can change </a:t>
            </a:r>
            <a:r>
              <a:rPr lang="en-US" sz="2800" dirty="0" smtClean="0"/>
              <a:t>that.</a:t>
            </a:r>
          </a:p>
          <a:p>
            <a:pPr marL="0" indent="0">
              <a:buNone/>
            </a:pPr>
            <a:r>
              <a:rPr lang="en-US" sz="2800" b="1" dirty="0" smtClean="0"/>
              <a:t>Growth </a:t>
            </a:r>
            <a:r>
              <a:rPr lang="en-US" sz="2800" b="1" dirty="0"/>
              <a:t>mindsets</a:t>
            </a:r>
            <a:r>
              <a:rPr lang="en-US" sz="2800" dirty="0"/>
              <a:t> — the belief that intelligence and talents can be developed through dedication and effort</a:t>
            </a:r>
            <a:r>
              <a:rPr lang="en-US" sz="2800" dirty="0" smtClean="0"/>
              <a:t>.</a:t>
            </a:r>
          </a:p>
          <a:p>
            <a:pPr marL="0" indent="0">
              <a:buNone/>
            </a:pPr>
            <a:endParaRPr lang="en-US" sz="2800" dirty="0" smtClean="0"/>
          </a:p>
          <a:p>
            <a:pPr marL="0" indent="0">
              <a:buNone/>
            </a:pPr>
            <a:r>
              <a:rPr lang="en-US" sz="2800" dirty="0"/>
              <a:t>When students and educators have a growth mindset, they understand that intelligence can be developed. </a:t>
            </a:r>
          </a:p>
        </p:txBody>
      </p:sp>
      <p:sp>
        <p:nvSpPr>
          <p:cNvPr id="4" name="Footer Placeholder 3"/>
          <p:cNvSpPr>
            <a:spLocks noGrp="1"/>
          </p:cNvSpPr>
          <p:nvPr>
            <p:ph type="ftr" sz="quarter" idx="10"/>
          </p:nvPr>
        </p:nvSpPr>
        <p:spPr/>
        <p:txBody>
          <a:bodyPr/>
          <a:lstStyle/>
          <a:p>
            <a:pPr>
              <a:defRPr/>
            </a:pPr>
            <a:r>
              <a:rPr lang="en-US" smtClean="0"/>
              <a:t>| California Department of Education</a:t>
            </a:r>
            <a:endParaRPr lang="en-US"/>
          </a:p>
        </p:txBody>
      </p:sp>
      <p:sp>
        <p:nvSpPr>
          <p:cNvPr id="5" name="Slide Number Placeholder 4"/>
          <p:cNvSpPr>
            <a:spLocks noGrp="1"/>
          </p:cNvSpPr>
          <p:nvPr>
            <p:ph type="sldNum" sz="quarter" idx="11"/>
          </p:nvPr>
        </p:nvSpPr>
        <p:spPr/>
        <p:txBody>
          <a:bodyPr/>
          <a:lstStyle/>
          <a:p>
            <a:pPr>
              <a:defRPr/>
            </a:pPr>
            <a:fld id="{EAECF7EF-612F-4A59-BEBF-5D545BDCE23E}" type="slidenum">
              <a:rPr lang="en-US" smtClean="0"/>
              <a:pPr>
                <a:defRPr/>
              </a:pPr>
              <a:t>18</a:t>
            </a:fld>
            <a:endParaRPr lang="en-US" dirty="0"/>
          </a:p>
        </p:txBody>
      </p:sp>
    </p:spTree>
    <p:extLst>
      <p:ext uri="{BB962C8B-B14F-4D97-AF65-F5344CB8AC3E}">
        <p14:creationId xmlns:p14="http://schemas.microsoft.com/office/powerpoint/2010/main" val="35814420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8358E105-6884-40B8-A485-5C8B0DC35E36}" type="slidenum">
              <a:rPr lang="en-US"/>
              <a:pPr>
                <a:defRPr/>
              </a:pPr>
              <a:t>19</a:t>
            </a:fld>
            <a:endParaRPr lang="en-US" dirty="0"/>
          </a:p>
        </p:txBody>
      </p:sp>
      <p:sp>
        <p:nvSpPr>
          <p:cNvPr id="32771" name="Rectangle 2"/>
          <p:cNvSpPr>
            <a:spLocks noGrp="1"/>
          </p:cNvSpPr>
          <p:nvPr>
            <p:ph type="title"/>
          </p:nvPr>
        </p:nvSpPr>
        <p:spPr/>
        <p:txBody>
          <a:bodyPr/>
          <a:lstStyle/>
          <a:p>
            <a:pPr algn="ctr"/>
            <a:r>
              <a:rPr lang="en-US" dirty="0" smtClean="0">
                <a:latin typeface="Arial Narrow"/>
                <a:cs typeface="Arial Narrow"/>
              </a:rPr>
              <a:t>2.2 Student Self-Efficacy and Perseverance (MP1)</a:t>
            </a:r>
            <a:endParaRPr lang="en-US" dirty="0">
              <a:latin typeface="Arial Narrow"/>
              <a:cs typeface="Arial Narrow"/>
            </a:endParaRPr>
          </a:p>
        </p:txBody>
      </p:sp>
      <p:sp>
        <p:nvSpPr>
          <p:cNvPr id="32772" name="Rectangle 3"/>
          <p:cNvSpPr>
            <a:spLocks noChangeArrowheads="1"/>
          </p:cNvSpPr>
          <p:nvPr/>
        </p:nvSpPr>
        <p:spPr bwMode="auto">
          <a:xfrm>
            <a:off x="457200" y="1574800"/>
            <a:ext cx="8229600" cy="4521200"/>
          </a:xfrm>
          <a:prstGeom prst="rect">
            <a:avLst/>
          </a:prstGeom>
          <a:noFill/>
          <a:ln w="9525">
            <a:noFill/>
            <a:miter lim="800000"/>
            <a:headEnd/>
            <a:tailEnd/>
          </a:ln>
        </p:spPr>
        <p:txBody>
          <a:bodyPr>
            <a:prstTxWarp prst="textNoShape">
              <a:avLst/>
            </a:prstTxWarp>
          </a:bodyPr>
          <a:lstStyle/>
          <a:p>
            <a:pPr defTabSz="914400" eaLnBrk="0" hangingPunct="0">
              <a:lnSpc>
                <a:spcPct val="90000"/>
              </a:lnSpc>
              <a:spcBef>
                <a:spcPct val="20000"/>
              </a:spcBef>
            </a:pPr>
            <a:r>
              <a:rPr lang="en-US" sz="3200" i="1" dirty="0" smtClean="0">
                <a:solidFill>
                  <a:srgbClr val="000000"/>
                </a:solidFill>
                <a:latin typeface="Arial Narrow"/>
                <a:ea typeface="Cambria" pitchFamily="84" charset="0"/>
                <a:cs typeface="Arial Narrow"/>
              </a:rPr>
              <a:t>	Research </a:t>
            </a:r>
            <a:r>
              <a:rPr lang="en-US" sz="3200" i="1" dirty="0">
                <a:solidFill>
                  <a:srgbClr val="000000"/>
                </a:solidFill>
                <a:latin typeface="Arial Narrow"/>
                <a:ea typeface="Cambria" pitchFamily="84" charset="0"/>
                <a:cs typeface="Arial Narrow"/>
              </a:rPr>
              <a:t>makes clear the connection </a:t>
            </a:r>
            <a:r>
              <a:rPr lang="en-US" sz="3200" i="1" dirty="0" smtClean="0">
                <a:solidFill>
                  <a:srgbClr val="000000"/>
                </a:solidFill>
                <a:latin typeface="Arial Narrow"/>
                <a:ea typeface="Cambria" pitchFamily="84" charset="0"/>
                <a:cs typeface="Arial Narrow"/>
              </a:rPr>
              <a:t>	between </a:t>
            </a:r>
            <a:r>
              <a:rPr lang="en-US" sz="3200" i="1" dirty="0">
                <a:solidFill>
                  <a:srgbClr val="000000"/>
                </a:solidFill>
                <a:latin typeface="Arial Narrow"/>
                <a:ea typeface="Cambria" pitchFamily="84" charset="0"/>
                <a:cs typeface="Arial Narrow"/>
              </a:rPr>
              <a:t>effort and achievement —believing </a:t>
            </a:r>
            <a:r>
              <a:rPr lang="en-US" sz="3200" i="1" dirty="0" smtClean="0">
                <a:solidFill>
                  <a:srgbClr val="000000"/>
                </a:solidFill>
                <a:latin typeface="Arial Narrow"/>
                <a:ea typeface="Cambria" pitchFamily="84" charset="0"/>
                <a:cs typeface="Arial Narrow"/>
              </a:rPr>
              <a:t>	you </a:t>
            </a:r>
            <a:r>
              <a:rPr lang="en-US" sz="3200" i="1" dirty="0">
                <a:solidFill>
                  <a:srgbClr val="000000"/>
                </a:solidFill>
                <a:latin typeface="Arial Narrow"/>
                <a:ea typeface="Cambria" pitchFamily="84" charset="0"/>
                <a:cs typeface="Arial Narrow"/>
              </a:rPr>
              <a:t>can often makes it so. This belief can </a:t>
            </a:r>
            <a:r>
              <a:rPr lang="en-US" sz="3200" i="1" dirty="0" smtClean="0">
                <a:solidFill>
                  <a:srgbClr val="000000"/>
                </a:solidFill>
                <a:latin typeface="Arial Narrow"/>
                <a:ea typeface="Cambria" pitchFamily="84" charset="0"/>
                <a:cs typeface="Arial Narrow"/>
              </a:rPr>
              <a:t>give 	students </a:t>
            </a:r>
            <a:r>
              <a:rPr lang="en-US" sz="3200" i="1" dirty="0">
                <a:solidFill>
                  <a:srgbClr val="000000"/>
                </a:solidFill>
                <a:latin typeface="Arial Narrow"/>
                <a:ea typeface="Cambria" pitchFamily="84" charset="0"/>
                <a:cs typeface="Arial Narrow"/>
              </a:rPr>
              <a:t>the resiliency to “</a:t>
            </a:r>
            <a:r>
              <a:rPr lang="en-US" sz="3200" i="1" dirty="0" smtClean="0">
                <a:solidFill>
                  <a:srgbClr val="000000"/>
                </a:solidFill>
                <a:latin typeface="Arial Narrow"/>
                <a:ea typeface="Cambria" pitchFamily="84" charset="0"/>
                <a:cs typeface="Arial Narrow"/>
              </a:rPr>
              <a:t>pick 	themselves </a:t>
            </a:r>
            <a:r>
              <a:rPr lang="en-US" sz="3200" i="1" dirty="0">
                <a:solidFill>
                  <a:srgbClr val="000000"/>
                </a:solidFill>
                <a:latin typeface="Arial Narrow"/>
                <a:ea typeface="Cambria" pitchFamily="84" charset="0"/>
                <a:cs typeface="Arial Narrow"/>
              </a:rPr>
              <a:t>up, </a:t>
            </a:r>
            <a:r>
              <a:rPr lang="en-US" sz="3200" i="1" dirty="0" smtClean="0">
                <a:solidFill>
                  <a:srgbClr val="000000"/>
                </a:solidFill>
                <a:latin typeface="Arial Narrow"/>
                <a:ea typeface="Cambria" pitchFamily="84" charset="0"/>
                <a:cs typeface="Arial Narrow"/>
              </a:rPr>
              <a:t>	dust </a:t>
            </a:r>
            <a:r>
              <a:rPr lang="en-US" sz="3200" i="1" dirty="0">
                <a:solidFill>
                  <a:srgbClr val="000000"/>
                </a:solidFill>
                <a:latin typeface="Arial Narrow"/>
                <a:ea typeface="Cambria" pitchFamily="84" charset="0"/>
                <a:cs typeface="Arial Narrow"/>
              </a:rPr>
              <a:t>themselves off, and try </a:t>
            </a:r>
            <a:r>
              <a:rPr lang="en-US" sz="3200" i="1" dirty="0" smtClean="0">
                <a:solidFill>
                  <a:srgbClr val="000000"/>
                </a:solidFill>
                <a:latin typeface="Arial Narrow"/>
                <a:ea typeface="Cambria" pitchFamily="84" charset="0"/>
                <a:cs typeface="Arial Narrow"/>
              </a:rPr>
              <a:t>all </a:t>
            </a:r>
            <a:r>
              <a:rPr lang="en-US" sz="3200" i="1" dirty="0">
                <a:solidFill>
                  <a:srgbClr val="000000"/>
                </a:solidFill>
                <a:latin typeface="Arial Narrow"/>
                <a:ea typeface="Cambria" pitchFamily="84" charset="0"/>
                <a:cs typeface="Arial Narrow"/>
              </a:rPr>
              <a:t>over again</a:t>
            </a:r>
            <a:r>
              <a:rPr lang="en-US" sz="3200" i="1" dirty="0" smtClean="0">
                <a:solidFill>
                  <a:srgbClr val="000000"/>
                </a:solidFill>
                <a:latin typeface="Arial Narrow"/>
                <a:ea typeface="Cambria" pitchFamily="84" charset="0"/>
                <a:cs typeface="Arial Narrow"/>
              </a:rPr>
              <a:t>.”</a:t>
            </a:r>
          </a:p>
          <a:p>
            <a:pPr defTabSz="914400" eaLnBrk="0" hangingPunct="0">
              <a:lnSpc>
                <a:spcPct val="90000"/>
              </a:lnSpc>
              <a:spcBef>
                <a:spcPct val="20000"/>
              </a:spcBef>
            </a:pPr>
            <a:endParaRPr lang="en-US" sz="3200" i="1" dirty="0">
              <a:solidFill>
                <a:srgbClr val="000000"/>
              </a:solidFill>
              <a:latin typeface="Arial Narrow"/>
              <a:ea typeface="Cambria" pitchFamily="84" charset="0"/>
              <a:cs typeface="Arial Narrow"/>
            </a:endParaRPr>
          </a:p>
          <a:p>
            <a:pPr defTabSz="914400" eaLnBrk="0" hangingPunct="0">
              <a:lnSpc>
                <a:spcPct val="90000"/>
              </a:lnSpc>
              <a:spcBef>
                <a:spcPct val="20000"/>
              </a:spcBef>
            </a:pPr>
            <a:r>
              <a:rPr lang="en-US" sz="3000" dirty="0" smtClean="0">
                <a:solidFill>
                  <a:srgbClr val="000000"/>
                </a:solidFill>
                <a:latin typeface="Arial Narrow"/>
                <a:ea typeface="Cambria" pitchFamily="84" charset="0"/>
                <a:cs typeface="Arial Narrow"/>
              </a:rPr>
              <a:t>Share </a:t>
            </a:r>
            <a:r>
              <a:rPr lang="en-US" sz="3000" dirty="0">
                <a:solidFill>
                  <a:srgbClr val="000000"/>
                </a:solidFill>
                <a:latin typeface="Arial Narrow"/>
                <a:ea typeface="Cambria" pitchFamily="84" charset="0"/>
                <a:cs typeface="Arial Narrow"/>
              </a:rPr>
              <a:t>with a partner an experience you </a:t>
            </a:r>
            <a:r>
              <a:rPr lang="en-US" sz="3000" dirty="0" smtClean="0">
                <a:solidFill>
                  <a:srgbClr val="000000"/>
                </a:solidFill>
                <a:latin typeface="Arial Narrow"/>
                <a:ea typeface="Cambria" pitchFamily="84" charset="0"/>
                <a:cs typeface="Arial Narrow"/>
              </a:rPr>
              <a:t>had as a student in </a:t>
            </a:r>
            <a:r>
              <a:rPr lang="en-US" sz="3000" dirty="0">
                <a:solidFill>
                  <a:srgbClr val="000000"/>
                </a:solidFill>
                <a:latin typeface="Arial Narrow"/>
                <a:ea typeface="Cambria" pitchFamily="84" charset="0"/>
                <a:cs typeface="Arial Narrow"/>
              </a:rPr>
              <a:t>which a teacher convinced you that you could do something that you believed was difficult for you.</a:t>
            </a:r>
          </a:p>
          <a:p>
            <a:pPr marL="342900" indent="-342900" defTabSz="914400" eaLnBrk="0" hangingPunct="0">
              <a:lnSpc>
                <a:spcPct val="90000"/>
              </a:lnSpc>
              <a:spcBef>
                <a:spcPct val="20000"/>
              </a:spcBef>
              <a:buFont typeface="Arial" pitchFamily="84" charset="0"/>
              <a:buChar char="•"/>
            </a:pPr>
            <a:endParaRPr lang="en-US" sz="2800" dirty="0">
              <a:latin typeface="Arial Narrow"/>
              <a:cs typeface="Arial Narrow"/>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265" name="Content Placeholder 5" descr="Slide2.jpg"/>
          <p:cNvPicPr>
            <a:picLocks noGrp="1" noChangeAspect="1"/>
          </p:cNvPicPr>
          <p:nvPr>
            <p:ph idx="1"/>
          </p:nvPr>
        </p:nvPicPr>
        <p:blipFill>
          <a:blip r:embed="rId3"/>
          <a:srcRect l="-13989" r="-13989"/>
          <a:stretch>
            <a:fillRect/>
          </a:stretch>
        </p:blipFill>
        <p:spPr>
          <a:xfrm>
            <a:off x="-14288" y="576263"/>
            <a:ext cx="9158288" cy="5367337"/>
          </a:xfrm>
        </p:spPr>
      </p:pic>
      <p:sp>
        <p:nvSpPr>
          <p:cNvPr id="11266" name="Footer Placeholder 3"/>
          <p:cNvSpPr>
            <a:spLocks noGrp="1"/>
          </p:cNvSpPr>
          <p:nvPr>
            <p:ph type="ftr" sz="quarter" idx="10"/>
          </p:nvPr>
        </p:nvSpPr>
        <p:spPr bwMode="auto">
          <a:noFill/>
          <a:ln>
            <a:miter lim="800000"/>
            <a:headEnd/>
            <a:tailEnd/>
          </a:ln>
        </p:spPr>
        <p:txBody>
          <a:bodyPr/>
          <a:lstStyle/>
          <a:p>
            <a:r>
              <a:rPr lang="en-US">
                <a:latin typeface="Arial Narrow" pitchFamily="84" charset="0"/>
              </a:rPr>
              <a:t>| California Department of Education</a:t>
            </a:r>
          </a:p>
        </p:txBody>
      </p:sp>
      <p:sp>
        <p:nvSpPr>
          <p:cNvPr id="12292" name="Slide Number Placeholder 4"/>
          <p:cNvSpPr>
            <a:spLocks noGrp="1"/>
          </p:cNvSpPr>
          <p:nvPr>
            <p:ph type="sldNum"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EE46E73-8453-42B9-88E0-163553916219}" type="slidenum">
              <a:rPr lang="en-US">
                <a:ea typeface="ＭＳ Ｐゴシック" pitchFamily="84" charset="-128"/>
                <a:cs typeface="ＭＳ Ｐゴシック" pitchFamily="84" charset="-128"/>
              </a:rPr>
              <a:pPr fontAlgn="base">
                <a:spcBef>
                  <a:spcPct val="0"/>
                </a:spcBef>
                <a:spcAft>
                  <a:spcPct val="0"/>
                </a:spcAft>
                <a:defRPr/>
              </a:pPr>
              <a:t>2</a:t>
            </a:fld>
            <a:endParaRPr lang="en-US">
              <a:ea typeface="ＭＳ Ｐゴシック" pitchFamily="84" charset="-128"/>
              <a:cs typeface="ＭＳ Ｐゴシック" pitchFamily="84" charset="-12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2"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7" name="Slide Number Placeholder 8"/>
          <p:cNvSpPr>
            <a:spLocks noGrp="1"/>
          </p:cNvSpPr>
          <p:nvPr>
            <p:ph type="sldNum" sz="quarter" idx="11"/>
          </p:nvPr>
        </p:nvSpPr>
        <p:spPr/>
        <p:txBody>
          <a:bodyPr/>
          <a:lstStyle/>
          <a:p>
            <a:pPr>
              <a:defRPr/>
            </a:pPr>
            <a:fld id="{F74BC336-B93B-45DE-9E0E-38A4E2EB0880}" type="slidenum">
              <a:rPr lang="en-US"/>
              <a:pPr>
                <a:defRPr/>
              </a:pPr>
              <a:t>20</a:t>
            </a:fld>
            <a:endParaRPr lang="en-US" dirty="0"/>
          </a:p>
        </p:txBody>
      </p:sp>
      <p:sp>
        <p:nvSpPr>
          <p:cNvPr id="55304" name="Rectangle 2"/>
          <p:cNvSpPr>
            <a:spLocks noGrp="1"/>
          </p:cNvSpPr>
          <p:nvPr>
            <p:ph type="title"/>
          </p:nvPr>
        </p:nvSpPr>
        <p:spPr/>
        <p:txBody>
          <a:bodyPr/>
          <a:lstStyle/>
          <a:p>
            <a:pPr algn="ctr">
              <a:lnSpc>
                <a:spcPct val="80000"/>
              </a:lnSpc>
            </a:pPr>
            <a:r>
              <a:rPr lang="en-US" sz="4000" dirty="0" smtClean="0">
                <a:solidFill>
                  <a:srgbClr val="000000"/>
                </a:solidFill>
                <a:latin typeface="Arial Narrow"/>
                <a:ea typeface="Calibri" pitchFamily="84" charset="0"/>
                <a:cs typeface="Arial Narrow"/>
              </a:rPr>
              <a:t>Student </a:t>
            </a:r>
            <a:r>
              <a:rPr lang="en-US" sz="4000" dirty="0">
                <a:solidFill>
                  <a:srgbClr val="000000"/>
                </a:solidFill>
                <a:latin typeface="Arial Narrow"/>
                <a:ea typeface="Calibri" pitchFamily="84" charset="0"/>
                <a:cs typeface="Arial Narrow"/>
              </a:rPr>
              <a:t>Self-Efficacy </a:t>
            </a:r>
            <a:r>
              <a:rPr lang="en-US" sz="4000" dirty="0" smtClean="0">
                <a:solidFill>
                  <a:srgbClr val="000000"/>
                </a:solidFill>
                <a:latin typeface="Arial Narrow"/>
                <a:ea typeface="Calibri" pitchFamily="84" charset="0"/>
                <a:cs typeface="Arial Narrow"/>
              </a:rPr>
              <a:t/>
            </a:r>
            <a:br>
              <a:rPr lang="en-US" sz="4000" dirty="0" smtClean="0">
                <a:solidFill>
                  <a:srgbClr val="000000"/>
                </a:solidFill>
                <a:latin typeface="Arial Narrow"/>
                <a:ea typeface="Calibri" pitchFamily="84" charset="0"/>
                <a:cs typeface="Arial Narrow"/>
              </a:rPr>
            </a:br>
            <a:r>
              <a:rPr lang="en-US" sz="4000" dirty="0" smtClean="0">
                <a:solidFill>
                  <a:srgbClr val="000000"/>
                </a:solidFill>
                <a:latin typeface="Arial Narrow"/>
                <a:ea typeface="Calibri" pitchFamily="84" charset="0"/>
                <a:cs typeface="Arial Narrow"/>
              </a:rPr>
              <a:t>and </a:t>
            </a:r>
            <a:r>
              <a:rPr lang="en-US" sz="4000" dirty="0">
                <a:solidFill>
                  <a:srgbClr val="000000"/>
                </a:solidFill>
                <a:latin typeface="Arial Narrow"/>
                <a:ea typeface="Calibri" pitchFamily="84" charset="0"/>
                <a:cs typeface="Arial Narrow"/>
              </a:rPr>
              <a:t>Perseverance </a:t>
            </a:r>
            <a:r>
              <a:rPr lang="en-US" sz="4000" dirty="0" smtClean="0">
                <a:solidFill>
                  <a:srgbClr val="000000"/>
                </a:solidFill>
                <a:latin typeface="Arial Narrow"/>
                <a:ea typeface="Calibri" pitchFamily="84" charset="0"/>
                <a:cs typeface="Arial Narrow"/>
              </a:rPr>
              <a:t>(cont.)</a:t>
            </a:r>
            <a:endParaRPr lang="en-US" sz="4000" dirty="0">
              <a:solidFill>
                <a:srgbClr val="000000"/>
              </a:solidFill>
              <a:latin typeface="Arial Narrow"/>
              <a:ea typeface="Calibri" pitchFamily="84" charset="0"/>
              <a:cs typeface="Arial Narrow"/>
            </a:endParaRPr>
          </a:p>
        </p:txBody>
      </p:sp>
      <p:graphicFrame>
        <p:nvGraphicFramePr>
          <p:cNvPr id="55300" name="Object 4"/>
          <p:cNvGraphicFramePr>
            <a:graphicFrameLocks noChangeAspect="1"/>
          </p:cNvGraphicFramePr>
          <p:nvPr/>
        </p:nvGraphicFramePr>
        <p:xfrm>
          <a:off x="1827213" y="3370263"/>
          <a:ext cx="5487987" cy="117475"/>
        </p:xfrm>
        <a:graphic>
          <a:graphicData uri="http://schemas.openxmlformats.org/presentationml/2006/ole">
            <mc:AlternateContent xmlns:mc="http://schemas.openxmlformats.org/markup-compatibility/2006">
              <mc:Choice xmlns:v="urn:schemas-microsoft-com:vml" Requires="v">
                <p:oleObj spid="_x0000_s55336" name="Document" r:id="rId5" imgW="5486400" imgH="118872" progId="Word.Document.8">
                  <p:embed/>
                </p:oleObj>
              </mc:Choice>
              <mc:Fallback>
                <p:oleObj name="Document" r:id="rId5" imgW="5486400" imgH="118872" progId="Word.Document.8">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7213" y="3370263"/>
                        <a:ext cx="5487987" cy="117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5305" name="Text Box 5"/>
          <p:cNvSpPr txBox="1">
            <a:spLocks noChangeArrowheads="1"/>
          </p:cNvSpPr>
          <p:nvPr/>
        </p:nvSpPr>
        <p:spPr bwMode="auto">
          <a:xfrm>
            <a:off x="7520151" y="1496794"/>
            <a:ext cx="1481138" cy="1595437"/>
          </a:xfrm>
          <a:prstGeom prst="rect">
            <a:avLst/>
          </a:prstGeom>
          <a:solidFill>
            <a:srgbClr val="333333"/>
          </a:solidFill>
          <a:ln w="9525">
            <a:solidFill>
              <a:srgbClr val="000000"/>
            </a:solidFill>
            <a:miter lim="800000"/>
            <a:headEnd/>
            <a:tailEnd/>
          </a:ln>
        </p:spPr>
        <p:txBody>
          <a:bodyPr>
            <a:prstTxWarp prst="textNoShape">
              <a:avLst/>
            </a:prstTxWarp>
          </a:bodyPr>
          <a:lstStyle/>
          <a:p>
            <a:pPr algn="ctr" eaLnBrk="0" hangingPunct="0"/>
            <a:r>
              <a:rPr lang="en-US" sz="600" b="1" dirty="0">
                <a:solidFill>
                  <a:srgbClr val="FFFFFF"/>
                </a:solidFill>
                <a:latin typeface="Cambria" pitchFamily="84" charset="0"/>
              </a:rPr>
              <a:t>I think I can</a:t>
            </a:r>
          </a:p>
          <a:p>
            <a:pPr algn="ctr" eaLnBrk="0" hangingPunct="0"/>
            <a:r>
              <a:rPr lang="en-US" sz="700" b="1" dirty="0">
                <a:solidFill>
                  <a:srgbClr val="FFFFFF"/>
                </a:solidFill>
                <a:latin typeface="Cambria" pitchFamily="84" charset="0"/>
              </a:rPr>
              <a:t>I think I can</a:t>
            </a:r>
          </a:p>
          <a:p>
            <a:pPr algn="ctr" eaLnBrk="0" hangingPunct="0"/>
            <a:r>
              <a:rPr lang="en-US" sz="800" b="1" dirty="0">
                <a:solidFill>
                  <a:srgbClr val="FFFFFF"/>
                </a:solidFill>
                <a:latin typeface="Cambria" pitchFamily="84" charset="0"/>
              </a:rPr>
              <a:t>I think I can</a:t>
            </a:r>
          </a:p>
          <a:p>
            <a:pPr algn="ctr" eaLnBrk="0" hangingPunct="0"/>
            <a:r>
              <a:rPr lang="en-US" sz="900" b="1" dirty="0">
                <a:solidFill>
                  <a:srgbClr val="FFFFFF"/>
                </a:solidFill>
                <a:latin typeface="Cambria" pitchFamily="84" charset="0"/>
              </a:rPr>
              <a:t>I think I can</a:t>
            </a:r>
          </a:p>
          <a:p>
            <a:pPr algn="ctr" eaLnBrk="0" hangingPunct="0"/>
            <a:r>
              <a:rPr lang="en-US" sz="1000" b="1" dirty="0">
                <a:solidFill>
                  <a:srgbClr val="FFFFFF"/>
                </a:solidFill>
                <a:latin typeface="Cambria" pitchFamily="84" charset="0"/>
              </a:rPr>
              <a:t>I think I can</a:t>
            </a:r>
          </a:p>
          <a:p>
            <a:pPr algn="ctr" eaLnBrk="0" hangingPunct="0"/>
            <a:r>
              <a:rPr lang="en-US" sz="1100" b="1" dirty="0">
                <a:solidFill>
                  <a:srgbClr val="FFFFFF"/>
                </a:solidFill>
                <a:latin typeface="Cambria" pitchFamily="84" charset="0"/>
              </a:rPr>
              <a:t>I think I can</a:t>
            </a:r>
          </a:p>
          <a:p>
            <a:pPr algn="ctr" eaLnBrk="0" hangingPunct="0"/>
            <a:r>
              <a:rPr lang="en-US" sz="1200" b="1" dirty="0">
                <a:solidFill>
                  <a:srgbClr val="FFFFFF"/>
                </a:solidFill>
                <a:latin typeface="Cambria" pitchFamily="84" charset="0"/>
              </a:rPr>
              <a:t>I think I can</a:t>
            </a:r>
          </a:p>
          <a:p>
            <a:pPr algn="ctr" eaLnBrk="0" hangingPunct="0"/>
            <a:r>
              <a:rPr lang="en-US" sz="1400" b="1" dirty="0">
                <a:solidFill>
                  <a:srgbClr val="FFFFFF"/>
                </a:solidFill>
                <a:latin typeface="Cambria" pitchFamily="84" charset="0"/>
              </a:rPr>
              <a:t>I think I can</a:t>
            </a:r>
          </a:p>
          <a:p>
            <a:pPr algn="ctr" eaLnBrk="0" hangingPunct="0"/>
            <a:r>
              <a:rPr lang="en-US" sz="1600" b="1" dirty="0">
                <a:solidFill>
                  <a:srgbClr val="FFFFFF"/>
                </a:solidFill>
                <a:latin typeface="Cambria" pitchFamily="84" charset="0"/>
              </a:rPr>
              <a:t>I know I can!</a:t>
            </a:r>
          </a:p>
        </p:txBody>
      </p:sp>
      <p:sp>
        <p:nvSpPr>
          <p:cNvPr id="55306" name="Rectangle 7"/>
          <p:cNvSpPr>
            <a:spLocks noGrp="1" noChangeArrowheads="1"/>
          </p:cNvSpPr>
          <p:nvPr>
            <p:ph type="body" idx="1"/>
          </p:nvPr>
        </p:nvSpPr>
        <p:spPr>
          <a:xfrm>
            <a:off x="457199" y="1612899"/>
            <a:ext cx="7062952" cy="4873625"/>
          </a:xfrm>
        </p:spPr>
        <p:txBody>
          <a:bodyPr/>
          <a:lstStyle/>
          <a:p>
            <a:pPr marL="0" indent="0" defTabSz="914400">
              <a:buNone/>
            </a:pPr>
            <a:r>
              <a:rPr lang="en-US" sz="2800" b="1" dirty="0" smtClean="0"/>
              <a:t>Self-Efficacy: </a:t>
            </a:r>
            <a:r>
              <a:rPr lang="en-US" sz="2800" dirty="0"/>
              <a:t>B</a:t>
            </a:r>
            <a:r>
              <a:rPr lang="en-US" sz="2800" dirty="0" smtClean="0"/>
              <a:t>elief </a:t>
            </a:r>
            <a:r>
              <a:rPr lang="en-US" sz="2800" dirty="0"/>
              <a:t>in one’s ability to achieve a goal or a task. </a:t>
            </a:r>
            <a:endParaRPr lang="en-US" sz="2800" b="1" dirty="0" smtClean="0"/>
          </a:p>
          <a:p>
            <a:pPr lvl="1" defTabSz="914400">
              <a:buFont typeface="Arial" pitchFamily="34" charset="0"/>
              <a:buChar char="•"/>
            </a:pPr>
            <a:r>
              <a:rPr lang="en-US" sz="3000" b="1" dirty="0" smtClean="0">
                <a:solidFill>
                  <a:srgbClr val="000000"/>
                </a:solidFill>
                <a:latin typeface="Arial Narrow"/>
                <a:ea typeface="Cambria" pitchFamily="84" charset="0"/>
                <a:cs typeface="Arial Narrow"/>
              </a:rPr>
              <a:t>Effort</a:t>
            </a:r>
            <a:r>
              <a:rPr lang="en-US" sz="3000" dirty="0" smtClean="0">
                <a:solidFill>
                  <a:srgbClr val="000000"/>
                </a:solidFill>
                <a:latin typeface="Arial Narrow"/>
                <a:ea typeface="Cambria" pitchFamily="84" charset="0"/>
                <a:cs typeface="Arial Narrow"/>
              </a:rPr>
              <a:t> </a:t>
            </a:r>
            <a:r>
              <a:rPr lang="en-US" sz="3000" dirty="0">
                <a:solidFill>
                  <a:srgbClr val="000000"/>
                </a:solidFill>
                <a:latin typeface="Arial Narrow"/>
                <a:ea typeface="Cambria" pitchFamily="84" charset="0"/>
                <a:cs typeface="Arial Narrow"/>
              </a:rPr>
              <a:t>usually refers to whether a student tries hard, asks for help, and/or participates in </a:t>
            </a:r>
            <a:r>
              <a:rPr lang="en-US" sz="3000" dirty="0" smtClean="0">
                <a:solidFill>
                  <a:srgbClr val="000000"/>
                </a:solidFill>
                <a:latin typeface="Arial Narrow"/>
                <a:ea typeface="Cambria" pitchFamily="84" charset="0"/>
                <a:cs typeface="Arial Narrow"/>
              </a:rPr>
              <a:t>class Involves </a:t>
            </a:r>
            <a:r>
              <a:rPr lang="en-US" sz="3000" dirty="0">
                <a:solidFill>
                  <a:srgbClr val="000000"/>
                </a:solidFill>
                <a:latin typeface="Arial Narrow"/>
                <a:ea typeface="Cambria" pitchFamily="84" charset="0"/>
                <a:cs typeface="Arial Narrow"/>
              </a:rPr>
              <a:t>choice, is rooted in beliefs, and</a:t>
            </a:r>
            <a:r>
              <a:rPr lang="en-US" sz="3000" dirty="0" smtClean="0">
                <a:solidFill>
                  <a:srgbClr val="000000"/>
                </a:solidFill>
                <a:latin typeface="Arial Narrow"/>
                <a:ea typeface="Cambria" pitchFamily="84" charset="0"/>
                <a:cs typeface="Arial Narrow"/>
              </a:rPr>
              <a:t>  is </a:t>
            </a:r>
            <a:r>
              <a:rPr lang="en-US" sz="3000" dirty="0">
                <a:solidFill>
                  <a:srgbClr val="000000"/>
                </a:solidFill>
                <a:latin typeface="Arial Narrow"/>
                <a:ea typeface="Cambria" pitchFamily="84" charset="0"/>
                <a:cs typeface="Arial Narrow"/>
              </a:rPr>
              <a:t>influenced by feedback. </a:t>
            </a:r>
            <a:endParaRPr lang="en-US" sz="3000" baseline="30000" dirty="0">
              <a:solidFill>
                <a:srgbClr val="000000"/>
              </a:solidFill>
              <a:latin typeface="Arial Narrow"/>
              <a:ea typeface="Cambria" pitchFamily="84" charset="0"/>
              <a:cs typeface="Arial Narrow"/>
            </a:endParaRPr>
          </a:p>
          <a:p>
            <a:pPr lvl="1" defTabSz="914400">
              <a:buFont typeface="Arial" pitchFamily="34" charset="0"/>
              <a:buChar char="•"/>
            </a:pPr>
            <a:r>
              <a:rPr lang="en-US" sz="3000" b="1" dirty="0">
                <a:solidFill>
                  <a:srgbClr val="000000"/>
                </a:solidFill>
                <a:latin typeface="Arial Narrow"/>
                <a:ea typeface="Cambria" pitchFamily="84" charset="0"/>
                <a:cs typeface="Arial Narrow"/>
              </a:rPr>
              <a:t>Interest</a:t>
            </a:r>
            <a:r>
              <a:rPr lang="en-US" sz="3000" dirty="0">
                <a:solidFill>
                  <a:srgbClr val="000000"/>
                </a:solidFill>
                <a:latin typeface="Arial Narrow"/>
                <a:ea typeface="Cambria" pitchFamily="84" charset="0"/>
                <a:cs typeface="Arial Narrow"/>
              </a:rPr>
              <a:t> is a cognitive and affective relationship between a student and a particular subject that varies depending on the type of interest being described.</a:t>
            </a:r>
            <a:r>
              <a:rPr lang="en-US" sz="3000" baseline="30000" dirty="0">
                <a:solidFill>
                  <a:srgbClr val="000000"/>
                </a:solidFill>
                <a:latin typeface="Arial Narrow"/>
                <a:ea typeface="Cambria" pitchFamily="84" charset="0"/>
                <a:cs typeface="Arial Narrow"/>
              </a:rPr>
              <a:t>  </a:t>
            </a:r>
            <a:endParaRPr lang="en-US" sz="3000" dirty="0">
              <a:solidFill>
                <a:srgbClr val="000000"/>
              </a:solidFill>
              <a:latin typeface="Arial Narrow"/>
              <a:ea typeface="Cambria" pitchFamily="84" charset="0"/>
              <a:cs typeface="Arial Narrow"/>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02DA9DED-DC78-41C0-828C-B00E2A70DE94}" type="slidenum">
              <a:rPr lang="en-US"/>
              <a:pPr>
                <a:defRPr/>
              </a:pPr>
              <a:t>21</a:t>
            </a:fld>
            <a:endParaRPr lang="en-US" dirty="0"/>
          </a:p>
        </p:txBody>
      </p:sp>
      <p:sp>
        <p:nvSpPr>
          <p:cNvPr id="57347" name="Rectangle 2"/>
          <p:cNvSpPr>
            <a:spLocks noGrp="1"/>
          </p:cNvSpPr>
          <p:nvPr>
            <p:ph type="title"/>
          </p:nvPr>
        </p:nvSpPr>
        <p:spPr/>
        <p:txBody>
          <a:bodyPr/>
          <a:lstStyle/>
          <a:p>
            <a:pPr algn="ctr"/>
            <a:r>
              <a:rPr lang="en-US" dirty="0" smtClean="0">
                <a:latin typeface="Arial Narrow"/>
                <a:cs typeface="Arial Narrow"/>
              </a:rPr>
              <a:t>The </a:t>
            </a:r>
            <a:r>
              <a:rPr lang="en-US" dirty="0">
                <a:latin typeface="Arial Narrow"/>
                <a:cs typeface="Arial Narrow"/>
              </a:rPr>
              <a:t>“Hook” to </a:t>
            </a:r>
            <a:r>
              <a:rPr lang="en-US" dirty="0" smtClean="0">
                <a:latin typeface="Arial Narrow"/>
                <a:cs typeface="Arial Narrow"/>
              </a:rPr>
              <a:t>Persevere</a:t>
            </a:r>
            <a:endParaRPr lang="en-US" dirty="0">
              <a:latin typeface="Arial Narrow"/>
              <a:cs typeface="Arial Narrow"/>
            </a:endParaRPr>
          </a:p>
        </p:txBody>
      </p:sp>
      <p:sp>
        <p:nvSpPr>
          <p:cNvPr id="57348" name="Rectangle 5"/>
          <p:cNvSpPr>
            <a:spLocks noGrp="1" noChangeArrowheads="1"/>
          </p:cNvSpPr>
          <p:nvPr>
            <p:ph type="body" idx="1"/>
          </p:nvPr>
        </p:nvSpPr>
        <p:spPr>
          <a:xfrm>
            <a:off x="457200" y="1600200"/>
            <a:ext cx="8229600" cy="4822825"/>
          </a:xfrm>
        </p:spPr>
        <p:txBody>
          <a:bodyPr/>
          <a:lstStyle/>
          <a:p>
            <a:pPr marL="0" indent="0" defTabSz="914400">
              <a:lnSpc>
                <a:spcPct val="90000"/>
              </a:lnSpc>
              <a:spcBef>
                <a:spcPts val="600"/>
              </a:spcBef>
              <a:spcAft>
                <a:spcPts val="600"/>
              </a:spcAft>
              <a:buNone/>
            </a:pPr>
            <a:r>
              <a:rPr lang="en-US" sz="3600" dirty="0">
                <a:latin typeface="Arial Narrow"/>
                <a:cs typeface="Arial Narrow"/>
              </a:rPr>
              <a:t>Review the </a:t>
            </a:r>
            <a:r>
              <a:rPr lang="en-US" sz="3600" dirty="0" smtClean="0">
                <a:latin typeface="Arial Narrow"/>
                <a:cs typeface="Arial Narrow"/>
              </a:rPr>
              <a:t>tasks associated </a:t>
            </a:r>
            <a:r>
              <a:rPr lang="en-US" sz="3600" dirty="0">
                <a:latin typeface="Arial Narrow"/>
                <a:cs typeface="Arial Narrow"/>
              </a:rPr>
              <a:t>with your grade level.</a:t>
            </a:r>
          </a:p>
          <a:p>
            <a:pPr lvl="1" defTabSz="914400">
              <a:lnSpc>
                <a:spcPct val="90000"/>
              </a:lnSpc>
              <a:spcBef>
                <a:spcPts val="600"/>
              </a:spcBef>
              <a:spcAft>
                <a:spcPts val="600"/>
              </a:spcAft>
            </a:pPr>
            <a:r>
              <a:rPr lang="en-US" sz="3000" dirty="0">
                <a:solidFill>
                  <a:srgbClr val="000000"/>
                </a:solidFill>
                <a:latin typeface="Arial Narrow"/>
                <a:ea typeface="Cambria" pitchFamily="84" charset="0"/>
                <a:cs typeface="Arial Narrow"/>
              </a:rPr>
              <a:t>How might context affect student understanding and perseverance?  </a:t>
            </a:r>
          </a:p>
          <a:p>
            <a:pPr lvl="1" defTabSz="914400">
              <a:lnSpc>
                <a:spcPct val="90000"/>
              </a:lnSpc>
              <a:spcBef>
                <a:spcPts val="600"/>
              </a:spcBef>
              <a:spcAft>
                <a:spcPts val="600"/>
              </a:spcAft>
            </a:pPr>
            <a:r>
              <a:rPr lang="en-US" sz="3000" dirty="0">
                <a:solidFill>
                  <a:srgbClr val="000000"/>
                </a:solidFill>
                <a:latin typeface="Arial Narrow"/>
                <a:ea typeface="Cambria" pitchFamily="84" charset="0"/>
                <a:cs typeface="Arial Narrow"/>
              </a:rPr>
              <a:t>Which task is more likely to draw in and “hook” your students?</a:t>
            </a:r>
          </a:p>
          <a:p>
            <a:pPr lvl="1" defTabSz="914400">
              <a:lnSpc>
                <a:spcPct val="90000"/>
              </a:lnSpc>
              <a:spcBef>
                <a:spcPts val="600"/>
              </a:spcBef>
              <a:spcAft>
                <a:spcPts val="600"/>
              </a:spcAft>
            </a:pPr>
            <a:r>
              <a:rPr lang="en-US" sz="3000" dirty="0">
                <a:solidFill>
                  <a:srgbClr val="000000"/>
                </a:solidFill>
                <a:latin typeface="Arial Narrow"/>
                <a:ea typeface="Cambria" pitchFamily="84" charset="0"/>
                <a:cs typeface="Arial Narrow"/>
              </a:rPr>
              <a:t>What questions might you ask as a teacher to “hook” the learner?</a:t>
            </a:r>
          </a:p>
          <a:p>
            <a:pPr defTabSz="914400">
              <a:lnSpc>
                <a:spcPct val="90000"/>
              </a:lnSpc>
            </a:pPr>
            <a:endParaRPr lang="en-US" sz="2800" dirty="0">
              <a:latin typeface="Arial Narrow"/>
              <a:cs typeface="Arial Narrow"/>
            </a:endParaRPr>
          </a:p>
          <a:p>
            <a:pPr defTabSz="914400">
              <a:lnSpc>
                <a:spcPct val="90000"/>
              </a:lnSpc>
            </a:pPr>
            <a:endParaRPr lang="en-US" sz="2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60C89D99-1E74-4C5B-87BE-3C8A0AFEB198}" type="slidenum">
              <a:rPr lang="en-US"/>
              <a:pPr>
                <a:defRPr/>
              </a:pPr>
              <a:t>22</a:t>
            </a:fld>
            <a:endParaRPr lang="en-US" dirty="0"/>
          </a:p>
        </p:txBody>
      </p:sp>
      <p:sp>
        <p:nvSpPr>
          <p:cNvPr id="59395" name="Rectangle 2"/>
          <p:cNvSpPr>
            <a:spLocks noGrp="1"/>
          </p:cNvSpPr>
          <p:nvPr>
            <p:ph type="title"/>
          </p:nvPr>
        </p:nvSpPr>
        <p:spPr/>
        <p:txBody>
          <a:bodyPr/>
          <a:lstStyle/>
          <a:p>
            <a:pPr algn="ctr"/>
            <a:r>
              <a:rPr lang="en-US" dirty="0" smtClean="0">
                <a:solidFill>
                  <a:srgbClr val="000000"/>
                </a:solidFill>
                <a:latin typeface="Arial Narrow"/>
                <a:ea typeface="Cambria" pitchFamily="84" charset="0"/>
                <a:cs typeface="Arial Narrow"/>
              </a:rPr>
              <a:t>Task Summary</a:t>
            </a:r>
            <a:endParaRPr lang="en-US" dirty="0">
              <a:solidFill>
                <a:srgbClr val="000000"/>
              </a:solidFill>
              <a:latin typeface="Arial Narrow"/>
              <a:ea typeface="Cambria" pitchFamily="84" charset="0"/>
              <a:cs typeface="Arial Narrow"/>
            </a:endParaRPr>
          </a:p>
        </p:txBody>
      </p:sp>
      <p:sp>
        <p:nvSpPr>
          <p:cNvPr id="59396" name="Rectangle 3"/>
          <p:cNvSpPr>
            <a:spLocks noGrp="1"/>
          </p:cNvSpPr>
          <p:nvPr>
            <p:ph type="body" idx="1"/>
          </p:nvPr>
        </p:nvSpPr>
        <p:spPr>
          <a:xfrm>
            <a:off x="457200" y="1600200"/>
            <a:ext cx="8229600" cy="4822825"/>
          </a:xfrm>
        </p:spPr>
        <p:txBody>
          <a:bodyPr/>
          <a:lstStyle/>
          <a:p>
            <a:pPr>
              <a:buNone/>
            </a:pPr>
            <a:r>
              <a:rPr lang="en-US" dirty="0" smtClean="0">
                <a:solidFill>
                  <a:srgbClr val="000000"/>
                </a:solidFill>
                <a:latin typeface="Arial Narrow"/>
                <a:ea typeface="Cambria" pitchFamily="84" charset="0"/>
                <a:cs typeface="Arial Narrow"/>
              </a:rPr>
              <a:t>	A </a:t>
            </a:r>
            <a:r>
              <a:rPr lang="en-US" dirty="0">
                <a:solidFill>
                  <a:srgbClr val="000000"/>
                </a:solidFill>
                <a:latin typeface="Arial Narrow"/>
                <a:ea typeface="Cambria" pitchFamily="84" charset="0"/>
                <a:cs typeface="Arial Narrow"/>
              </a:rPr>
              <a:t>teacher’s responsibility is to ensure the tasks presented engage students and that scaffolding allows access to mathematics for all students. Rather than decrease the cognitive demand of the task for struggling students, teachers use strategies that provide avenues to success in doing rigorous and relevant mathematics. A teacher’s belief in student self-efficacy is key to each student’s success in mathematics</a:t>
            </a:r>
            <a:r>
              <a:rPr lang="en-US" dirty="0" smtClean="0">
                <a:solidFill>
                  <a:srgbClr val="000000"/>
                </a:solidFill>
                <a:latin typeface="Arial Narrow"/>
                <a:ea typeface="Cambria" pitchFamily="84" charset="0"/>
                <a:cs typeface="Arial Narrow"/>
              </a:rPr>
              <a:t>.</a:t>
            </a:r>
            <a:endParaRPr lang="en-US" dirty="0">
              <a:solidFill>
                <a:srgbClr val="000000"/>
              </a:solidFill>
              <a:latin typeface="Arial Narrow"/>
              <a:ea typeface="Cambria" pitchFamily="84" charset="0"/>
              <a:cs typeface="Arial Narrow"/>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E85C8A3E-ACD1-4D2A-904B-A51190E60735}" type="slidenum">
              <a:rPr lang="en-US"/>
              <a:pPr>
                <a:defRPr/>
              </a:pPr>
              <a:t>23</a:t>
            </a:fld>
            <a:endParaRPr lang="en-US" dirty="0"/>
          </a:p>
        </p:txBody>
      </p:sp>
      <p:sp>
        <p:nvSpPr>
          <p:cNvPr id="61443" name="Rectangle 2"/>
          <p:cNvSpPr>
            <a:spLocks noGrp="1"/>
          </p:cNvSpPr>
          <p:nvPr>
            <p:ph type="title"/>
          </p:nvPr>
        </p:nvSpPr>
        <p:spPr/>
        <p:txBody>
          <a:bodyPr/>
          <a:lstStyle/>
          <a:p>
            <a:pPr algn="ctr"/>
            <a:r>
              <a:rPr lang="en-US" dirty="0" smtClean="0">
                <a:latin typeface="Arial Narrow"/>
                <a:cs typeface="Arial Narrow"/>
              </a:rPr>
              <a:t>Optional Activity</a:t>
            </a:r>
            <a:endParaRPr lang="en-US" dirty="0">
              <a:latin typeface="Arial Narrow"/>
              <a:cs typeface="Arial Narrow"/>
            </a:endParaRPr>
          </a:p>
        </p:txBody>
      </p:sp>
      <p:sp>
        <p:nvSpPr>
          <p:cNvPr id="61444" name="Rectangle 5"/>
          <p:cNvSpPr>
            <a:spLocks noGrp="1" noChangeArrowheads="1"/>
          </p:cNvSpPr>
          <p:nvPr>
            <p:ph type="body" idx="1"/>
          </p:nvPr>
        </p:nvSpPr>
        <p:spPr/>
        <p:txBody>
          <a:bodyPr/>
          <a:lstStyle/>
          <a:p>
            <a:pPr marL="0" indent="0" defTabSz="914400">
              <a:buNone/>
            </a:pPr>
            <a:r>
              <a:rPr lang="en-US" dirty="0" smtClean="0">
                <a:latin typeface="Arial Narrow"/>
                <a:cs typeface="Arial Narrow"/>
              </a:rPr>
              <a:t>Work in small groups with other teachers </a:t>
            </a:r>
            <a:r>
              <a:rPr lang="en-US" dirty="0">
                <a:latin typeface="Arial Narrow"/>
                <a:cs typeface="Arial Narrow"/>
              </a:rPr>
              <a:t>who teach the same course or grade level</a:t>
            </a:r>
            <a:r>
              <a:rPr lang="en-US" dirty="0" smtClean="0">
                <a:latin typeface="Arial Narrow"/>
                <a:cs typeface="Arial Narrow"/>
              </a:rPr>
              <a:t> on </a:t>
            </a:r>
            <a:r>
              <a:rPr lang="en-US" dirty="0">
                <a:latin typeface="Arial Narrow"/>
                <a:cs typeface="Arial Narrow"/>
              </a:rPr>
              <a:t>the following</a:t>
            </a:r>
            <a:r>
              <a:rPr lang="en-US" dirty="0" smtClean="0">
                <a:latin typeface="Arial Narrow"/>
                <a:cs typeface="Arial Narrow"/>
              </a:rPr>
              <a:t>:</a:t>
            </a:r>
          </a:p>
          <a:p>
            <a:pPr marL="0" indent="0" defTabSz="914400">
              <a:buNone/>
            </a:pPr>
            <a:endParaRPr lang="en-US" dirty="0">
              <a:latin typeface="Arial Narrow"/>
              <a:cs typeface="Arial Narrow"/>
            </a:endParaRPr>
          </a:p>
          <a:p>
            <a:pPr lvl="1" defTabSz="914400"/>
            <a:r>
              <a:rPr lang="en-US" sz="3000" dirty="0">
                <a:latin typeface="Arial Narrow"/>
                <a:cs typeface="Arial Narrow"/>
              </a:rPr>
              <a:t>Take a standard’s based grade level task that you plan to use in the near future. </a:t>
            </a:r>
          </a:p>
          <a:p>
            <a:pPr lvl="1" defTabSz="914400"/>
            <a:r>
              <a:rPr lang="en-US" sz="3000" dirty="0">
                <a:latin typeface="Arial Narrow"/>
                <a:cs typeface="Arial Narrow"/>
              </a:rPr>
              <a:t>Alter it to include a “hook” that will</a:t>
            </a:r>
            <a:r>
              <a:rPr lang="en-US" sz="3000" dirty="0" smtClean="0">
                <a:latin typeface="Arial Narrow"/>
                <a:cs typeface="Arial Narrow"/>
              </a:rPr>
              <a:t> engage all of your </a:t>
            </a:r>
            <a:r>
              <a:rPr lang="en-US" sz="3000" dirty="0">
                <a:latin typeface="Arial Narrow"/>
                <a:cs typeface="Arial Narrow"/>
              </a:rPr>
              <a:t>students in doing mathematics. </a:t>
            </a:r>
          </a:p>
          <a:p>
            <a:pPr lvl="1" defTabSz="914400"/>
            <a:r>
              <a:rPr lang="en-US" sz="3000" dirty="0">
                <a:latin typeface="Arial Narrow"/>
                <a:cs typeface="Arial Narrow"/>
              </a:rPr>
              <a:t>Include in the task strategies that will make student thinking visible</a:t>
            </a:r>
            <a:r>
              <a:rPr lang="en-US" sz="3000" dirty="0" smtClean="0">
                <a:latin typeface="Arial Narrow"/>
                <a:cs typeface="Arial Narrow"/>
              </a:rPr>
              <a: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9AD1EED7-3316-401D-8EDE-F22E01558E3F}" type="slidenum">
              <a:rPr lang="en-US"/>
              <a:pPr>
                <a:defRPr/>
              </a:pPr>
              <a:t>24</a:t>
            </a:fld>
            <a:endParaRPr lang="en-US" dirty="0"/>
          </a:p>
        </p:txBody>
      </p:sp>
      <p:sp>
        <p:nvSpPr>
          <p:cNvPr id="63491" name="Rectangle 2"/>
          <p:cNvSpPr>
            <a:spLocks noGrp="1"/>
          </p:cNvSpPr>
          <p:nvPr>
            <p:ph type="title"/>
          </p:nvPr>
        </p:nvSpPr>
        <p:spPr/>
        <p:txBody>
          <a:bodyPr/>
          <a:lstStyle/>
          <a:p>
            <a:pPr algn="ctr"/>
            <a:r>
              <a:rPr lang="en-US" dirty="0" smtClean="0">
                <a:solidFill>
                  <a:srgbClr val="000000"/>
                </a:solidFill>
                <a:latin typeface="Arial Narrow"/>
                <a:ea typeface="Cambria" pitchFamily="84" charset="0"/>
                <a:cs typeface="Arial Narrow"/>
              </a:rPr>
              <a:t>Reflection and Discussion</a:t>
            </a:r>
            <a:endParaRPr lang="en-US" dirty="0">
              <a:solidFill>
                <a:srgbClr val="000000"/>
              </a:solidFill>
              <a:latin typeface="Arial Narrow"/>
              <a:ea typeface="Cambria" pitchFamily="84" charset="0"/>
              <a:cs typeface="Arial Narrow"/>
            </a:endParaRPr>
          </a:p>
        </p:txBody>
      </p:sp>
      <p:sp>
        <p:nvSpPr>
          <p:cNvPr id="63492" name="Rectangle 5"/>
          <p:cNvSpPr>
            <a:spLocks noGrp="1" noChangeArrowheads="1"/>
          </p:cNvSpPr>
          <p:nvPr>
            <p:ph type="body" idx="1"/>
          </p:nvPr>
        </p:nvSpPr>
        <p:spPr>
          <a:xfrm>
            <a:off x="457200" y="1562099"/>
            <a:ext cx="8420100" cy="4924425"/>
          </a:xfrm>
        </p:spPr>
        <p:txBody>
          <a:bodyPr/>
          <a:lstStyle/>
          <a:p>
            <a:pPr marL="0" indent="0" defTabSz="914400">
              <a:spcBef>
                <a:spcPts val="0"/>
              </a:spcBef>
              <a:spcAft>
                <a:spcPts val="600"/>
              </a:spcAft>
              <a:buNone/>
            </a:pPr>
            <a:r>
              <a:rPr lang="en-US" dirty="0" smtClean="0">
                <a:solidFill>
                  <a:srgbClr val="000000"/>
                </a:solidFill>
                <a:latin typeface="Arial Narrow"/>
                <a:ea typeface="Cambria" pitchFamily="84" charset="0"/>
                <a:cs typeface="Arial Narrow"/>
              </a:rPr>
              <a:t>Discuss in small groups:</a:t>
            </a:r>
          </a:p>
          <a:p>
            <a:pPr lvl="1" defTabSz="914400">
              <a:spcBef>
                <a:spcPts val="0"/>
              </a:spcBef>
              <a:spcAft>
                <a:spcPts val="600"/>
              </a:spcAft>
              <a:buFont typeface="Arial" pitchFamily="34" charset="0"/>
              <a:buChar char="•"/>
            </a:pPr>
            <a:r>
              <a:rPr lang="en-US" dirty="0">
                <a:solidFill>
                  <a:srgbClr val="000000"/>
                </a:solidFill>
                <a:latin typeface="Arial Narrow"/>
                <a:ea typeface="Cambria" pitchFamily="84" charset="0"/>
                <a:cs typeface="Arial Narrow"/>
              </a:rPr>
              <a:t>What role</a:t>
            </a:r>
            <a:r>
              <a:rPr lang="en-US" dirty="0" smtClean="0">
                <a:solidFill>
                  <a:srgbClr val="000000"/>
                </a:solidFill>
                <a:latin typeface="Arial Narrow"/>
                <a:ea typeface="Cambria" pitchFamily="84" charset="0"/>
                <a:cs typeface="Arial Narrow"/>
              </a:rPr>
              <a:t> might </a:t>
            </a:r>
            <a:r>
              <a:rPr lang="en-US" dirty="0">
                <a:solidFill>
                  <a:srgbClr val="000000"/>
                </a:solidFill>
                <a:latin typeface="Arial Narrow"/>
                <a:ea typeface="Cambria" pitchFamily="84" charset="0"/>
                <a:cs typeface="Arial Narrow"/>
              </a:rPr>
              <a:t>student communication and collaboration play in “hooking” the students in your task? </a:t>
            </a:r>
          </a:p>
          <a:p>
            <a:pPr lvl="1" defTabSz="914400">
              <a:spcBef>
                <a:spcPts val="0"/>
              </a:spcBef>
              <a:spcAft>
                <a:spcPts val="600"/>
              </a:spcAft>
              <a:buFont typeface="Arial" pitchFamily="34" charset="0"/>
              <a:buChar char="•"/>
            </a:pPr>
            <a:r>
              <a:rPr lang="en-US" dirty="0">
                <a:solidFill>
                  <a:srgbClr val="000000"/>
                </a:solidFill>
                <a:latin typeface="Arial Narrow"/>
                <a:ea typeface="Cambria" pitchFamily="84" charset="0"/>
                <a:cs typeface="Arial Narrow"/>
              </a:rPr>
              <a:t>How</a:t>
            </a:r>
            <a:r>
              <a:rPr lang="en-US" dirty="0" smtClean="0">
                <a:solidFill>
                  <a:srgbClr val="000000"/>
                </a:solidFill>
                <a:latin typeface="Arial Narrow"/>
                <a:ea typeface="Cambria" pitchFamily="84" charset="0"/>
                <a:cs typeface="Arial Narrow"/>
              </a:rPr>
              <a:t> would </a:t>
            </a:r>
            <a:r>
              <a:rPr lang="en-US" dirty="0">
                <a:solidFill>
                  <a:srgbClr val="000000"/>
                </a:solidFill>
                <a:latin typeface="Arial Narrow"/>
                <a:ea typeface="Cambria" pitchFamily="84" charset="0"/>
                <a:cs typeface="Arial Narrow"/>
              </a:rPr>
              <a:t>you modify your grade level task to meet the needs of your student population?  </a:t>
            </a:r>
            <a:endParaRPr lang="en-US" dirty="0" smtClean="0">
              <a:solidFill>
                <a:srgbClr val="000000"/>
              </a:solidFill>
              <a:latin typeface="Arial Narrow"/>
              <a:ea typeface="Cambria" pitchFamily="84" charset="0"/>
              <a:cs typeface="Arial Narrow"/>
            </a:endParaRPr>
          </a:p>
          <a:p>
            <a:pPr lvl="2" defTabSz="914400">
              <a:spcBef>
                <a:spcPts val="0"/>
              </a:spcBef>
              <a:spcAft>
                <a:spcPts val="600"/>
              </a:spcAft>
              <a:buFont typeface="Arial Narrow" pitchFamily="34" charset="0"/>
              <a:buChar char="–"/>
            </a:pPr>
            <a:r>
              <a:rPr lang="en-US" sz="2600" dirty="0" smtClean="0">
                <a:solidFill>
                  <a:srgbClr val="000000"/>
                </a:solidFill>
                <a:latin typeface="Arial Narrow"/>
                <a:ea typeface="Cambria" pitchFamily="84" charset="0"/>
                <a:cs typeface="Arial Narrow"/>
              </a:rPr>
              <a:t>In </a:t>
            </a:r>
            <a:r>
              <a:rPr lang="en-US" sz="2600" dirty="0">
                <a:solidFill>
                  <a:srgbClr val="000000"/>
                </a:solidFill>
                <a:latin typeface="Arial Narrow"/>
                <a:ea typeface="Cambria" pitchFamily="84" charset="0"/>
                <a:cs typeface="Arial Narrow"/>
              </a:rPr>
              <a:t>what ways</a:t>
            </a:r>
            <a:r>
              <a:rPr lang="en-US" sz="2600" dirty="0" smtClean="0">
                <a:solidFill>
                  <a:srgbClr val="000000"/>
                </a:solidFill>
                <a:latin typeface="Arial Narrow"/>
                <a:ea typeface="Cambria" pitchFamily="84" charset="0"/>
                <a:cs typeface="Arial Narrow"/>
              </a:rPr>
              <a:t> would </a:t>
            </a:r>
            <a:r>
              <a:rPr lang="en-US" sz="2600" dirty="0">
                <a:solidFill>
                  <a:srgbClr val="000000"/>
                </a:solidFill>
                <a:latin typeface="Arial Narrow"/>
                <a:ea typeface="Cambria" pitchFamily="84" charset="0"/>
                <a:cs typeface="Arial Narrow"/>
              </a:rPr>
              <a:t>you </a:t>
            </a:r>
            <a:r>
              <a:rPr lang="en-US" sz="2600" dirty="0" smtClean="0">
                <a:solidFill>
                  <a:srgbClr val="000000"/>
                </a:solidFill>
                <a:latin typeface="Arial Narrow"/>
                <a:ea typeface="Cambria" pitchFamily="84" charset="0"/>
                <a:cs typeface="Arial Narrow"/>
              </a:rPr>
              <a:t>scaffold </a:t>
            </a:r>
            <a:r>
              <a:rPr lang="en-US" sz="2600" dirty="0">
                <a:solidFill>
                  <a:srgbClr val="000000"/>
                </a:solidFill>
                <a:latin typeface="Arial Narrow"/>
                <a:ea typeface="Cambria" pitchFamily="84" charset="0"/>
                <a:cs typeface="Arial Narrow"/>
              </a:rPr>
              <a:t>your task to</a:t>
            </a:r>
            <a:r>
              <a:rPr lang="en-US" sz="2600" dirty="0" smtClean="0">
                <a:solidFill>
                  <a:srgbClr val="000000"/>
                </a:solidFill>
                <a:latin typeface="Arial Narrow"/>
                <a:ea typeface="Cambria" pitchFamily="84" charset="0"/>
                <a:cs typeface="Arial Narrow"/>
              </a:rPr>
              <a:t> support </a:t>
            </a:r>
            <a:r>
              <a:rPr lang="en-US" sz="2600" dirty="0">
                <a:solidFill>
                  <a:srgbClr val="000000"/>
                </a:solidFill>
                <a:latin typeface="Arial Narrow"/>
                <a:ea typeface="Cambria" pitchFamily="84" charset="0"/>
                <a:cs typeface="Arial Narrow"/>
              </a:rPr>
              <a:t>your English learners</a:t>
            </a:r>
            <a:r>
              <a:rPr lang="en-US" sz="2600" dirty="0" smtClean="0">
                <a:solidFill>
                  <a:srgbClr val="000000"/>
                </a:solidFill>
                <a:latin typeface="Arial Narrow"/>
                <a:ea typeface="Cambria" pitchFamily="84" charset="0"/>
                <a:cs typeface="Arial Narrow"/>
              </a:rPr>
              <a:t> to meet </a:t>
            </a:r>
            <a:r>
              <a:rPr lang="en-US" sz="2600" dirty="0">
                <a:solidFill>
                  <a:srgbClr val="000000"/>
                </a:solidFill>
                <a:latin typeface="Arial Narrow"/>
                <a:ea typeface="Cambria" pitchFamily="84" charset="0"/>
                <a:cs typeface="Arial Narrow"/>
              </a:rPr>
              <a:t>language </a:t>
            </a:r>
            <a:r>
              <a:rPr lang="en-US" sz="2600" dirty="0" smtClean="0">
                <a:solidFill>
                  <a:srgbClr val="000000"/>
                </a:solidFill>
                <a:latin typeface="Arial Narrow"/>
                <a:ea typeface="Cambria" pitchFamily="84" charset="0"/>
                <a:cs typeface="Arial Narrow"/>
              </a:rPr>
              <a:t>demands?</a:t>
            </a:r>
          </a:p>
          <a:p>
            <a:pPr lvl="2" defTabSz="914400">
              <a:spcBef>
                <a:spcPts val="0"/>
              </a:spcBef>
              <a:spcAft>
                <a:spcPts val="600"/>
              </a:spcAft>
              <a:buFont typeface="Arial Narrow" pitchFamily="34" charset="0"/>
              <a:buChar char="–"/>
            </a:pPr>
            <a:r>
              <a:rPr lang="en-US" sz="2600" dirty="0" smtClean="0">
                <a:solidFill>
                  <a:srgbClr val="000000"/>
                </a:solidFill>
                <a:latin typeface="Arial Narrow"/>
                <a:ea typeface="Cambria" pitchFamily="84" charset="0"/>
                <a:cs typeface="Arial Narrow"/>
              </a:rPr>
              <a:t>In </a:t>
            </a:r>
            <a:r>
              <a:rPr lang="en-US" sz="2600" dirty="0">
                <a:solidFill>
                  <a:srgbClr val="000000"/>
                </a:solidFill>
                <a:latin typeface="Arial Narrow"/>
                <a:ea typeface="Cambria" pitchFamily="84" charset="0"/>
                <a:cs typeface="Arial Narrow"/>
              </a:rPr>
              <a:t>what ways will you scaffold your task to support your students with disabilities gain access to the </a:t>
            </a:r>
            <a:r>
              <a:rPr lang="en-US" sz="2600" dirty="0" smtClean="0">
                <a:solidFill>
                  <a:srgbClr val="000000"/>
                </a:solidFill>
                <a:latin typeface="Arial Narrow"/>
                <a:ea typeface="Cambria" pitchFamily="84" charset="0"/>
                <a:cs typeface="Arial Narrow"/>
              </a:rPr>
              <a:t>task?</a:t>
            </a:r>
          </a:p>
          <a:p>
            <a:pPr lvl="2" defTabSz="914400">
              <a:spcBef>
                <a:spcPts val="0"/>
              </a:spcBef>
              <a:spcAft>
                <a:spcPts val="600"/>
              </a:spcAft>
              <a:buFont typeface="Arial Narrow" pitchFamily="34" charset="0"/>
              <a:buChar char="–"/>
            </a:pPr>
            <a:r>
              <a:rPr lang="en-US" sz="2600" dirty="0" smtClean="0">
                <a:solidFill>
                  <a:srgbClr val="000000"/>
                </a:solidFill>
                <a:latin typeface="Arial Narrow"/>
                <a:ea typeface="Cambria" pitchFamily="84" charset="0"/>
                <a:cs typeface="Arial Narrow"/>
              </a:rPr>
              <a:t>How will </a:t>
            </a:r>
            <a:r>
              <a:rPr lang="en-US" sz="2600" dirty="0">
                <a:solidFill>
                  <a:srgbClr val="000000"/>
                </a:solidFill>
                <a:latin typeface="Arial Narrow"/>
                <a:ea typeface="Cambria" pitchFamily="84" charset="0"/>
                <a:cs typeface="Arial Narrow"/>
              </a:rPr>
              <a:t>you differentiate for gifted students?</a:t>
            </a:r>
          </a:p>
          <a:p>
            <a:pPr defTabSz="914400">
              <a:lnSpc>
                <a:spcPct val="90000"/>
              </a:lnSpc>
            </a:pPr>
            <a:endParaRPr lang="en-US" sz="2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A10E8173-296C-48D3-B11C-DA10B8BBB7BE}" type="slidenum">
              <a:rPr lang="en-US"/>
              <a:pPr>
                <a:defRPr/>
              </a:pPr>
              <a:t>25</a:t>
            </a:fld>
            <a:endParaRPr lang="en-US" dirty="0"/>
          </a:p>
        </p:txBody>
      </p:sp>
      <p:sp>
        <p:nvSpPr>
          <p:cNvPr id="64515" name="Rectangle 2"/>
          <p:cNvSpPr>
            <a:spLocks noGrp="1"/>
          </p:cNvSpPr>
          <p:nvPr>
            <p:ph type="title"/>
          </p:nvPr>
        </p:nvSpPr>
        <p:spPr/>
        <p:txBody>
          <a:bodyPr/>
          <a:lstStyle/>
          <a:p>
            <a:pPr algn="ctr"/>
            <a:r>
              <a:rPr lang="en-US" dirty="0">
                <a:solidFill>
                  <a:srgbClr val="000000"/>
                </a:solidFill>
                <a:latin typeface="Arial Narrow"/>
                <a:ea typeface="Cambria" pitchFamily="84" charset="0"/>
                <a:cs typeface="Arial Narrow"/>
              </a:rPr>
              <a:t>2.3 </a:t>
            </a:r>
            <a:r>
              <a:rPr lang="en-US" dirty="0">
                <a:latin typeface="Arial Narrow"/>
                <a:cs typeface="Arial Narrow"/>
              </a:rPr>
              <a:t>Attend to Precision</a:t>
            </a:r>
          </a:p>
        </p:txBody>
      </p:sp>
      <p:sp>
        <p:nvSpPr>
          <p:cNvPr id="64516" name="Rectangle 5"/>
          <p:cNvSpPr>
            <a:spLocks noGrp="1" noChangeArrowheads="1"/>
          </p:cNvSpPr>
          <p:nvPr>
            <p:ph type="body" idx="1"/>
          </p:nvPr>
        </p:nvSpPr>
        <p:spPr>
          <a:xfrm>
            <a:off x="457200" y="1676400"/>
            <a:ext cx="8229600" cy="4749800"/>
          </a:xfrm>
        </p:spPr>
        <p:txBody>
          <a:bodyPr/>
          <a:lstStyle/>
          <a:p>
            <a:pPr marL="0" indent="0" defTabSz="914400">
              <a:spcAft>
                <a:spcPts val="600"/>
              </a:spcAft>
              <a:buNone/>
            </a:pPr>
            <a:r>
              <a:rPr lang="en-US" sz="3600" dirty="0">
                <a:solidFill>
                  <a:srgbClr val="000000"/>
                </a:solidFill>
                <a:latin typeface="Arial Narrow"/>
                <a:ea typeface="Calibri" pitchFamily="84" charset="0"/>
                <a:cs typeface="Arial Narrow"/>
              </a:rPr>
              <a:t>One example of attending to precision is in analyzing the </a:t>
            </a:r>
            <a:r>
              <a:rPr lang="en-US" sz="3600" b="1" dirty="0">
                <a:solidFill>
                  <a:srgbClr val="000000"/>
                </a:solidFill>
                <a:latin typeface="Arial Narrow"/>
                <a:ea typeface="Calibri" pitchFamily="84" charset="0"/>
                <a:cs typeface="Arial Narrow"/>
              </a:rPr>
              <a:t>necessity</a:t>
            </a:r>
            <a:r>
              <a:rPr lang="en-US" sz="3600" dirty="0">
                <a:solidFill>
                  <a:srgbClr val="000000"/>
                </a:solidFill>
                <a:latin typeface="Arial Narrow"/>
                <a:ea typeface="Calibri" pitchFamily="84" charset="0"/>
                <a:cs typeface="Arial Narrow"/>
              </a:rPr>
              <a:t> and </a:t>
            </a:r>
            <a:r>
              <a:rPr lang="en-US" sz="3600" b="1" dirty="0">
                <a:solidFill>
                  <a:srgbClr val="000000"/>
                </a:solidFill>
                <a:latin typeface="Arial Narrow"/>
                <a:ea typeface="Calibri" pitchFamily="84" charset="0"/>
                <a:cs typeface="Arial Narrow"/>
              </a:rPr>
              <a:t>sufficiency</a:t>
            </a:r>
            <a:r>
              <a:rPr lang="en-US" sz="3600" dirty="0">
                <a:solidFill>
                  <a:srgbClr val="000000"/>
                </a:solidFill>
                <a:latin typeface="Arial Narrow"/>
                <a:ea typeface="Calibri" pitchFamily="84" charset="0"/>
                <a:cs typeface="Arial Narrow"/>
              </a:rPr>
              <a:t> of mathematical definitions. </a:t>
            </a:r>
          </a:p>
          <a:p>
            <a:pPr lvl="1" defTabSz="914400">
              <a:buFont typeface="Arial" pitchFamily="34" charset="0"/>
              <a:buChar char="•"/>
            </a:pPr>
            <a:r>
              <a:rPr lang="en-US" sz="3200" b="1" dirty="0">
                <a:solidFill>
                  <a:srgbClr val="000000"/>
                </a:solidFill>
                <a:latin typeface="Arial Narrow"/>
                <a:ea typeface="Calibri" pitchFamily="84" charset="0"/>
                <a:cs typeface="Arial Narrow"/>
              </a:rPr>
              <a:t>Necessity</a:t>
            </a:r>
            <a:r>
              <a:rPr lang="en-US" sz="3200" b="1" i="1" dirty="0">
                <a:solidFill>
                  <a:srgbClr val="000000"/>
                </a:solidFill>
                <a:latin typeface="Arial Narrow"/>
                <a:ea typeface="Calibri" pitchFamily="84" charset="0"/>
                <a:cs typeface="Arial Narrow"/>
              </a:rPr>
              <a:t>:</a:t>
            </a:r>
            <a:r>
              <a:rPr lang="en-US" sz="3200" dirty="0">
                <a:solidFill>
                  <a:srgbClr val="000000"/>
                </a:solidFill>
                <a:latin typeface="Arial Narrow"/>
                <a:ea typeface="Calibri" pitchFamily="84" charset="0"/>
                <a:cs typeface="Arial Narrow"/>
              </a:rPr>
              <a:t> A necessary condition of a statement must be satisfied for the statement to be true. </a:t>
            </a:r>
          </a:p>
          <a:p>
            <a:pPr lvl="1" defTabSz="914400">
              <a:buFont typeface="Arial" pitchFamily="34" charset="0"/>
              <a:buChar char="•"/>
            </a:pPr>
            <a:r>
              <a:rPr lang="en-US" sz="3200" b="1" dirty="0">
                <a:solidFill>
                  <a:srgbClr val="000000"/>
                </a:solidFill>
                <a:latin typeface="Arial Narrow"/>
                <a:ea typeface="Calibri" pitchFamily="84" charset="0"/>
                <a:cs typeface="Arial Narrow"/>
              </a:rPr>
              <a:t>Sufficiency:</a:t>
            </a:r>
            <a:r>
              <a:rPr lang="en-US" sz="3200" dirty="0">
                <a:solidFill>
                  <a:srgbClr val="000000"/>
                </a:solidFill>
                <a:latin typeface="Arial Narrow"/>
                <a:ea typeface="Calibri" pitchFamily="84" charset="0"/>
                <a:cs typeface="Arial Narrow"/>
              </a:rPr>
              <a:t> A sufficient condition is one that, if satisfied, assures the statement's truth.</a:t>
            </a:r>
          </a:p>
          <a:p>
            <a:pPr defTabSz="914400"/>
            <a:endParaRPr lang="en-US"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4A8F9298-A322-4FB8-995B-1B72BA133AA0}" type="slidenum">
              <a:rPr lang="en-US"/>
              <a:pPr>
                <a:defRPr/>
              </a:pPr>
              <a:t>26</a:t>
            </a:fld>
            <a:endParaRPr lang="en-US" dirty="0"/>
          </a:p>
        </p:txBody>
      </p:sp>
      <p:sp>
        <p:nvSpPr>
          <p:cNvPr id="66563" name="Rectangle 2"/>
          <p:cNvSpPr>
            <a:spLocks noGrp="1"/>
          </p:cNvSpPr>
          <p:nvPr>
            <p:ph type="title"/>
          </p:nvPr>
        </p:nvSpPr>
        <p:spPr/>
        <p:txBody>
          <a:bodyPr/>
          <a:lstStyle/>
          <a:p>
            <a:pPr algn="ctr"/>
            <a:r>
              <a:rPr lang="en-US" dirty="0" smtClean="0">
                <a:latin typeface="Arial Narrow"/>
                <a:cs typeface="Arial Narrow"/>
              </a:rPr>
              <a:t>An Example of Precision</a:t>
            </a:r>
            <a:endParaRPr lang="en-US" dirty="0">
              <a:latin typeface="Arial Narrow"/>
              <a:cs typeface="Arial Narrow"/>
            </a:endParaRPr>
          </a:p>
        </p:txBody>
      </p:sp>
      <p:sp>
        <p:nvSpPr>
          <p:cNvPr id="66564" name="Rectangle 5"/>
          <p:cNvSpPr>
            <a:spLocks noGrp="1" noChangeArrowheads="1"/>
          </p:cNvSpPr>
          <p:nvPr>
            <p:ph type="body" idx="1"/>
          </p:nvPr>
        </p:nvSpPr>
        <p:spPr>
          <a:xfrm>
            <a:off x="685800" y="1739900"/>
            <a:ext cx="8001000" cy="4356100"/>
          </a:xfrm>
        </p:spPr>
        <p:txBody>
          <a:bodyPr/>
          <a:lstStyle/>
          <a:p>
            <a:pPr marL="0" indent="0" defTabSz="914400">
              <a:lnSpc>
                <a:spcPct val="90000"/>
              </a:lnSpc>
              <a:buNone/>
            </a:pPr>
            <a:r>
              <a:rPr lang="en-US" sz="3600" dirty="0" smtClean="0">
                <a:solidFill>
                  <a:srgbClr val="000000"/>
                </a:solidFill>
                <a:latin typeface="Arial Narrow"/>
                <a:ea typeface="Calibri" pitchFamily="84" charset="0"/>
                <a:cs typeface="Arial Narrow"/>
              </a:rPr>
              <a:t>Statement about </a:t>
            </a:r>
            <a:r>
              <a:rPr lang="en-US" sz="3600" dirty="0">
                <a:solidFill>
                  <a:srgbClr val="000000"/>
                </a:solidFill>
                <a:latin typeface="Arial Narrow"/>
                <a:ea typeface="Calibri" pitchFamily="84" charset="0"/>
                <a:cs typeface="Arial Narrow"/>
              </a:rPr>
              <a:t>a cat</a:t>
            </a:r>
            <a:r>
              <a:rPr lang="en-US" sz="3600" dirty="0" smtClean="0">
                <a:solidFill>
                  <a:srgbClr val="000000"/>
                </a:solidFill>
                <a:latin typeface="Arial Narrow"/>
                <a:ea typeface="Calibri" pitchFamily="84" charset="0"/>
                <a:cs typeface="Arial Narrow"/>
              </a:rPr>
              <a:t>: “</a:t>
            </a:r>
            <a:r>
              <a:rPr lang="en-US" sz="3600" i="1" dirty="0" smtClean="0">
                <a:solidFill>
                  <a:srgbClr val="000000"/>
                </a:solidFill>
                <a:latin typeface="Arial Narrow"/>
                <a:ea typeface="Calibri" pitchFamily="84" charset="0"/>
                <a:cs typeface="Arial Narrow"/>
              </a:rPr>
              <a:t>A cat is a mammal</a:t>
            </a:r>
            <a:r>
              <a:rPr lang="en-US" sz="3600" dirty="0" smtClean="0">
                <a:solidFill>
                  <a:srgbClr val="000000"/>
                </a:solidFill>
                <a:latin typeface="Arial Narrow"/>
                <a:ea typeface="Calibri" pitchFamily="84" charset="0"/>
                <a:cs typeface="Arial Narrow"/>
              </a:rPr>
              <a:t>.”</a:t>
            </a:r>
          </a:p>
          <a:p>
            <a:pPr lvl="1" defTabSz="914400">
              <a:lnSpc>
                <a:spcPct val="90000"/>
              </a:lnSpc>
              <a:buFont typeface="Arial" pitchFamily="34" charset="0"/>
              <a:buChar char="•"/>
            </a:pPr>
            <a:r>
              <a:rPr lang="en-US" sz="3200" dirty="0" smtClean="0">
                <a:solidFill>
                  <a:srgbClr val="000000"/>
                </a:solidFill>
                <a:latin typeface="Arial Narrow"/>
                <a:ea typeface="Calibri" pitchFamily="84" charset="0"/>
                <a:cs typeface="Arial Narrow"/>
              </a:rPr>
              <a:t>This statement satisfies the </a:t>
            </a:r>
            <a:r>
              <a:rPr lang="en-US" sz="3200" b="1" dirty="0" smtClean="0">
                <a:solidFill>
                  <a:srgbClr val="000000"/>
                </a:solidFill>
                <a:latin typeface="Arial Narrow"/>
                <a:ea typeface="Calibri" pitchFamily="84" charset="0"/>
                <a:cs typeface="Arial Narrow"/>
              </a:rPr>
              <a:t>necessity </a:t>
            </a:r>
            <a:r>
              <a:rPr lang="en-US" sz="3200" dirty="0" smtClean="0">
                <a:solidFill>
                  <a:srgbClr val="000000"/>
                </a:solidFill>
                <a:latin typeface="Arial Narrow"/>
                <a:ea typeface="Calibri" pitchFamily="84" charset="0"/>
                <a:cs typeface="Arial Narrow"/>
              </a:rPr>
              <a:t>condition because the condition of being a mammal is necessary for cats.</a:t>
            </a:r>
          </a:p>
          <a:p>
            <a:pPr lvl="1" defTabSz="914400">
              <a:lnSpc>
                <a:spcPct val="90000"/>
              </a:lnSpc>
              <a:buFont typeface="Arial" pitchFamily="34" charset="0"/>
              <a:buChar char="•"/>
            </a:pPr>
            <a:r>
              <a:rPr lang="en-US" sz="3200" dirty="0" smtClean="0">
                <a:solidFill>
                  <a:srgbClr val="000000"/>
                </a:solidFill>
                <a:latin typeface="Arial Narrow"/>
                <a:ea typeface="Calibri" pitchFamily="84" charset="0"/>
                <a:cs typeface="Arial Narrow"/>
              </a:rPr>
              <a:t>The statement does not satisfy the </a:t>
            </a:r>
            <a:r>
              <a:rPr lang="en-US" sz="3200" b="1" dirty="0" smtClean="0">
                <a:solidFill>
                  <a:srgbClr val="000000"/>
                </a:solidFill>
                <a:latin typeface="Arial Narrow"/>
                <a:ea typeface="Calibri" pitchFamily="84" charset="0"/>
                <a:cs typeface="Arial Narrow"/>
              </a:rPr>
              <a:t>sufficiency</a:t>
            </a:r>
            <a:r>
              <a:rPr lang="en-US" sz="3200" dirty="0" smtClean="0">
                <a:solidFill>
                  <a:srgbClr val="000000"/>
                </a:solidFill>
                <a:latin typeface="Arial Narrow"/>
                <a:ea typeface="Calibri" pitchFamily="84" charset="0"/>
                <a:cs typeface="Arial Narrow"/>
              </a:rPr>
              <a:t> condition because there are mammals that are not cats.</a:t>
            </a:r>
          </a:p>
          <a:p>
            <a:pPr lvl="1" defTabSz="914400">
              <a:lnSpc>
                <a:spcPct val="90000"/>
              </a:lnSpc>
            </a:pPr>
            <a:endParaRPr lang="en-US" dirty="0" smtClean="0">
              <a:solidFill>
                <a:srgbClr val="000000"/>
              </a:solidFill>
              <a:latin typeface="Arial Narrow"/>
              <a:ea typeface="Calibri" pitchFamily="84" charset="0"/>
              <a:cs typeface="Arial Narrow"/>
            </a:endParaRPr>
          </a:p>
          <a:p>
            <a:pPr marL="0" indent="0" defTabSz="914400">
              <a:lnSpc>
                <a:spcPct val="90000"/>
              </a:lnSpc>
              <a:buNone/>
            </a:pPr>
            <a:r>
              <a:rPr lang="en-US" sz="3600" dirty="0">
                <a:solidFill>
                  <a:srgbClr val="000000"/>
                </a:solidFill>
                <a:latin typeface="Arial Narrow"/>
                <a:ea typeface="Calibri" pitchFamily="84" charset="0"/>
                <a:cs typeface="Arial Narrow"/>
              </a:rPr>
              <a:t>What are some other examples?</a:t>
            </a:r>
          </a:p>
          <a:p>
            <a:pPr lvl="1" defTabSz="914400">
              <a:lnSpc>
                <a:spcPct val="90000"/>
              </a:lnSpc>
              <a:buNone/>
            </a:pPr>
            <a:endParaRPr lang="en-US" dirty="0" smtClean="0">
              <a:solidFill>
                <a:srgbClr val="000000"/>
              </a:solidFill>
              <a:latin typeface="Arial Narrow"/>
              <a:ea typeface="Calibri" pitchFamily="84" charset="0"/>
              <a:cs typeface="Arial Narrow"/>
            </a:endParaRPr>
          </a:p>
          <a:p>
            <a:pPr defTabSz="914400">
              <a:lnSpc>
                <a:spcPct val="90000"/>
              </a:lnSpc>
              <a:buNone/>
            </a:pPr>
            <a:endParaRPr lang="en-US" sz="2800" dirty="0">
              <a:latin typeface="Arial Narrow"/>
              <a:cs typeface="Arial Narrow"/>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9757D196-3CEA-49D6-A542-BCCCCADAEBDF}" type="slidenum">
              <a:rPr lang="en-US"/>
              <a:pPr>
                <a:defRPr/>
              </a:pPr>
              <a:t>27</a:t>
            </a:fld>
            <a:endParaRPr lang="en-US" dirty="0"/>
          </a:p>
        </p:txBody>
      </p:sp>
      <p:sp>
        <p:nvSpPr>
          <p:cNvPr id="68611" name="Rectangle 2"/>
          <p:cNvSpPr>
            <a:spLocks noGrp="1"/>
          </p:cNvSpPr>
          <p:nvPr>
            <p:ph type="title"/>
          </p:nvPr>
        </p:nvSpPr>
        <p:spPr>
          <a:xfrm>
            <a:off x="457200" y="71438"/>
            <a:ext cx="8394700" cy="1143000"/>
          </a:xfrm>
        </p:spPr>
        <p:txBody>
          <a:bodyPr/>
          <a:lstStyle/>
          <a:p>
            <a:pPr algn="ctr"/>
            <a:r>
              <a:rPr lang="en-US" sz="4200" dirty="0" smtClean="0">
                <a:solidFill>
                  <a:srgbClr val="262626"/>
                </a:solidFill>
                <a:latin typeface="Arial Narrow"/>
                <a:ea typeface="Calibri" pitchFamily="84" charset="0"/>
                <a:cs typeface="Arial Narrow"/>
              </a:rPr>
              <a:t>Focusing </a:t>
            </a:r>
            <a:r>
              <a:rPr lang="en-US" sz="4200" dirty="0">
                <a:solidFill>
                  <a:srgbClr val="262626"/>
                </a:solidFill>
                <a:latin typeface="Arial Narrow"/>
                <a:ea typeface="Calibri" pitchFamily="84" charset="0"/>
                <a:cs typeface="Arial Narrow"/>
              </a:rPr>
              <a:t>on</a:t>
            </a:r>
            <a:r>
              <a:rPr lang="en-US" sz="4200" dirty="0" smtClean="0">
                <a:solidFill>
                  <a:srgbClr val="262626"/>
                </a:solidFill>
                <a:latin typeface="Arial Narrow"/>
                <a:ea typeface="Calibri" pitchFamily="84" charset="0"/>
                <a:cs typeface="Arial Narrow"/>
              </a:rPr>
              <a:t> Mathematical </a:t>
            </a:r>
            <a:r>
              <a:rPr lang="en-US" sz="4200" dirty="0">
                <a:solidFill>
                  <a:srgbClr val="262626"/>
                </a:solidFill>
                <a:latin typeface="Arial Narrow"/>
                <a:ea typeface="Calibri" pitchFamily="84" charset="0"/>
                <a:cs typeface="Arial Narrow"/>
              </a:rPr>
              <a:t>Statements</a:t>
            </a:r>
          </a:p>
        </p:txBody>
      </p:sp>
      <p:sp>
        <p:nvSpPr>
          <p:cNvPr id="68612" name="Rectangle 3"/>
          <p:cNvSpPr>
            <a:spLocks noGrp="1"/>
          </p:cNvSpPr>
          <p:nvPr>
            <p:ph type="body" idx="1"/>
          </p:nvPr>
        </p:nvSpPr>
        <p:spPr>
          <a:xfrm>
            <a:off x="457200" y="1600200"/>
            <a:ext cx="8229600" cy="4822825"/>
          </a:xfrm>
        </p:spPr>
        <p:txBody>
          <a:bodyPr/>
          <a:lstStyle/>
          <a:p>
            <a:pPr marL="0" indent="0">
              <a:buNone/>
            </a:pPr>
            <a:r>
              <a:rPr lang="en-US" sz="4000" dirty="0" smtClean="0">
                <a:solidFill>
                  <a:srgbClr val="262626"/>
                </a:solidFill>
                <a:latin typeface="Arial Narrow"/>
                <a:ea typeface="Calibri" pitchFamily="84" charset="0"/>
                <a:cs typeface="Arial Narrow"/>
              </a:rPr>
              <a:t>Refer to the “Focusing on Mathematical Statements” handout.</a:t>
            </a:r>
          </a:p>
          <a:p>
            <a:r>
              <a:rPr lang="en-US" sz="3800" dirty="0" smtClean="0">
                <a:solidFill>
                  <a:srgbClr val="262626"/>
                </a:solidFill>
                <a:latin typeface="Arial Narrow"/>
                <a:ea typeface="Calibri" pitchFamily="84" charset="0"/>
                <a:cs typeface="Arial Narrow"/>
              </a:rPr>
              <a:t>Read statements about </a:t>
            </a:r>
            <a:r>
              <a:rPr lang="en-US" sz="3800" dirty="0">
                <a:solidFill>
                  <a:srgbClr val="262626"/>
                </a:solidFill>
                <a:latin typeface="Arial Narrow"/>
                <a:ea typeface="Calibri" pitchFamily="84" charset="0"/>
                <a:cs typeface="Arial Narrow"/>
              </a:rPr>
              <a:t>rectangles written by grade-level teachers in an online geometry course as they </a:t>
            </a:r>
            <a:r>
              <a:rPr lang="en-US" sz="3800" dirty="0" smtClean="0">
                <a:solidFill>
                  <a:srgbClr val="262626"/>
                </a:solidFill>
                <a:latin typeface="Arial Narrow"/>
                <a:ea typeface="Calibri" pitchFamily="84" charset="0"/>
                <a:cs typeface="Arial Narrow"/>
              </a:rPr>
              <a:t>learned </a:t>
            </a:r>
            <a:r>
              <a:rPr lang="en-US" sz="3800" dirty="0">
                <a:solidFill>
                  <a:srgbClr val="262626"/>
                </a:solidFill>
                <a:latin typeface="Arial Narrow"/>
                <a:ea typeface="Calibri" pitchFamily="84" charset="0"/>
                <a:cs typeface="Arial Narrow"/>
              </a:rPr>
              <a:t>about</a:t>
            </a:r>
            <a:r>
              <a:rPr lang="en-US" sz="3800" dirty="0" smtClean="0">
                <a:solidFill>
                  <a:srgbClr val="262626"/>
                </a:solidFill>
                <a:latin typeface="Arial Narrow"/>
                <a:ea typeface="Calibri" pitchFamily="84" charset="0"/>
                <a:cs typeface="Arial Narrow"/>
              </a:rPr>
              <a:t> statements.</a:t>
            </a:r>
          </a:p>
          <a:p>
            <a:pPr marL="342900" lvl="2" indent="-342900"/>
            <a:r>
              <a:rPr lang="en-US" sz="3800" dirty="0">
                <a:solidFill>
                  <a:srgbClr val="262626"/>
                </a:solidFill>
                <a:latin typeface="Arial Narrow"/>
                <a:ea typeface="Calibri" pitchFamily="84" charset="0"/>
                <a:cs typeface="Arial Narrow"/>
              </a:rPr>
              <a:t>What do you notice about </a:t>
            </a:r>
            <a:r>
              <a:rPr lang="en-US" sz="3800" dirty="0" smtClean="0">
                <a:solidFill>
                  <a:srgbClr val="262626"/>
                </a:solidFill>
                <a:latin typeface="Arial Narrow"/>
                <a:ea typeface="Calibri" pitchFamily="84" charset="0"/>
                <a:cs typeface="Arial Narrow"/>
              </a:rPr>
              <a:t>their statements</a:t>
            </a:r>
            <a:r>
              <a:rPr lang="en-US" sz="3800" dirty="0">
                <a:solidFill>
                  <a:srgbClr val="262626"/>
                </a:solidFill>
                <a:latin typeface="Arial Narrow"/>
                <a:ea typeface="Calibri" pitchFamily="84" charset="0"/>
                <a:cs typeface="Arial Narrow"/>
              </a:rPr>
              <a:t>?  </a:t>
            </a:r>
          </a:p>
          <a:p>
            <a:endParaRPr lang="en-US" sz="4000" dirty="0">
              <a:solidFill>
                <a:srgbClr val="262626"/>
              </a:solidFill>
              <a:latin typeface="Arial Narrow"/>
              <a:ea typeface="Calibri" pitchFamily="84" charset="0"/>
              <a:cs typeface="Arial Narrow"/>
            </a:endParaRP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18" name="Slide Number Placeholder 8"/>
          <p:cNvSpPr>
            <a:spLocks noGrp="1"/>
          </p:cNvSpPr>
          <p:nvPr>
            <p:ph type="sldNum" sz="quarter" idx="11"/>
          </p:nvPr>
        </p:nvSpPr>
        <p:spPr/>
        <p:txBody>
          <a:bodyPr/>
          <a:lstStyle/>
          <a:p>
            <a:pPr>
              <a:defRPr/>
            </a:pPr>
            <a:fld id="{5660B559-FB62-4492-B4AF-78B763EA3391}" type="slidenum">
              <a:rPr lang="en-US"/>
              <a:pPr>
                <a:defRPr/>
              </a:pPr>
              <a:t>28</a:t>
            </a:fld>
            <a:endParaRPr lang="en-US" dirty="0"/>
          </a:p>
        </p:txBody>
      </p:sp>
      <p:sp>
        <p:nvSpPr>
          <p:cNvPr id="70659" name="Rectangle 2"/>
          <p:cNvSpPr>
            <a:spLocks noGrp="1"/>
          </p:cNvSpPr>
          <p:nvPr>
            <p:ph type="title"/>
          </p:nvPr>
        </p:nvSpPr>
        <p:spPr/>
        <p:txBody>
          <a:bodyPr/>
          <a:lstStyle/>
          <a:p>
            <a:pPr algn="ctr"/>
            <a:r>
              <a:rPr lang="en-US" sz="3600" dirty="0" smtClean="0">
                <a:solidFill>
                  <a:srgbClr val="000000"/>
                </a:solidFill>
                <a:latin typeface="Arial Narrow"/>
                <a:ea typeface="Calibri" pitchFamily="84" charset="0"/>
                <a:cs typeface="Arial Narrow"/>
              </a:rPr>
              <a:t>Analyses </a:t>
            </a:r>
            <a:r>
              <a:rPr lang="en-US" sz="3600" dirty="0">
                <a:solidFill>
                  <a:srgbClr val="000000"/>
                </a:solidFill>
                <a:latin typeface="Arial Narrow"/>
                <a:ea typeface="Calibri" pitchFamily="84" charset="0"/>
                <a:cs typeface="Arial Narrow"/>
              </a:rPr>
              <a:t>of Teachers’ </a:t>
            </a:r>
            <a:r>
              <a:rPr lang="en-US" sz="3600" dirty="0" smtClean="0">
                <a:solidFill>
                  <a:srgbClr val="000000"/>
                </a:solidFill>
                <a:latin typeface="Arial Narrow"/>
                <a:ea typeface="Calibri" pitchFamily="84" charset="0"/>
                <a:cs typeface="Arial Narrow"/>
              </a:rPr>
              <a:t>Statements: </a:t>
            </a:r>
            <a:br>
              <a:rPr lang="en-US" sz="3600" dirty="0" smtClean="0">
                <a:solidFill>
                  <a:srgbClr val="000000"/>
                </a:solidFill>
                <a:latin typeface="Arial Narrow"/>
                <a:ea typeface="Calibri" pitchFamily="84" charset="0"/>
                <a:cs typeface="Arial Narrow"/>
              </a:rPr>
            </a:br>
            <a:r>
              <a:rPr lang="en-US" sz="3600" dirty="0" smtClean="0">
                <a:solidFill>
                  <a:srgbClr val="000000"/>
                </a:solidFill>
                <a:latin typeface="Arial Narrow"/>
                <a:ea typeface="Calibri" pitchFamily="84" charset="0"/>
                <a:cs typeface="Arial Narrow"/>
              </a:rPr>
              <a:t>Special </a:t>
            </a:r>
            <a:r>
              <a:rPr lang="en-US" sz="3600" dirty="0">
                <a:solidFill>
                  <a:srgbClr val="000000"/>
                </a:solidFill>
                <a:latin typeface="Arial Narrow"/>
                <a:ea typeface="Calibri" pitchFamily="84" charset="0"/>
                <a:cs typeface="Arial Narrow"/>
              </a:rPr>
              <a:t>Education and 6</a:t>
            </a:r>
            <a:r>
              <a:rPr lang="en-US" sz="3600" baseline="30000" dirty="0">
                <a:solidFill>
                  <a:srgbClr val="000000"/>
                </a:solidFill>
                <a:latin typeface="Arial Narrow"/>
                <a:ea typeface="Calibri" pitchFamily="84" charset="0"/>
                <a:cs typeface="Arial Narrow"/>
              </a:rPr>
              <a:t>th</a:t>
            </a:r>
            <a:r>
              <a:rPr lang="en-US" sz="3600" dirty="0">
                <a:solidFill>
                  <a:srgbClr val="000000"/>
                </a:solidFill>
                <a:latin typeface="Arial Narrow"/>
                <a:ea typeface="Calibri" pitchFamily="84" charset="0"/>
                <a:cs typeface="Arial Narrow"/>
              </a:rPr>
              <a:t> Grade Teacher</a:t>
            </a:r>
            <a:endParaRPr lang="en-US" sz="3600" b="0" dirty="0">
              <a:solidFill>
                <a:srgbClr val="000000"/>
              </a:solidFill>
              <a:latin typeface="Arial Narrow"/>
              <a:ea typeface="Calibri" pitchFamily="84" charset="0"/>
              <a:cs typeface="Arial Narrow"/>
            </a:endParaRPr>
          </a:p>
        </p:txBody>
      </p:sp>
      <p:sp>
        <p:nvSpPr>
          <p:cNvPr id="70660" name="Rectangle 3"/>
          <p:cNvSpPr>
            <a:spLocks noGrp="1"/>
          </p:cNvSpPr>
          <p:nvPr>
            <p:ph type="body" idx="1"/>
          </p:nvPr>
        </p:nvSpPr>
        <p:spPr>
          <a:xfrm>
            <a:off x="457200" y="1600200"/>
            <a:ext cx="8509000" cy="4822825"/>
          </a:xfrm>
        </p:spPr>
        <p:txBody>
          <a:bodyPr/>
          <a:lstStyle/>
          <a:p>
            <a:pPr algn="ctr">
              <a:lnSpc>
                <a:spcPct val="90000"/>
              </a:lnSpc>
              <a:buFont typeface="Arial" pitchFamily="84" charset="0"/>
              <a:buNone/>
            </a:pPr>
            <a:r>
              <a:rPr lang="en-US" sz="3000" b="1" i="1" dirty="0" smtClean="0">
                <a:solidFill>
                  <a:srgbClr val="000000"/>
                </a:solidFill>
                <a:latin typeface="Arial Narrow"/>
                <a:ea typeface="Calibri" pitchFamily="84" charset="0"/>
                <a:cs typeface="Arial Narrow"/>
              </a:rPr>
              <a:t>“</a:t>
            </a:r>
            <a:r>
              <a:rPr lang="en-US" sz="3000" b="1" i="1" dirty="0">
                <a:solidFill>
                  <a:srgbClr val="000000"/>
                </a:solidFill>
                <a:latin typeface="Arial Narrow"/>
                <a:ea typeface="Calibri" pitchFamily="84" charset="0"/>
                <a:cs typeface="Arial Narrow"/>
              </a:rPr>
              <a:t>If a figure</a:t>
            </a:r>
            <a:r>
              <a:rPr lang="en-US" sz="3000" b="1" i="1" dirty="0" smtClean="0">
                <a:solidFill>
                  <a:srgbClr val="000000"/>
                </a:solidFill>
                <a:latin typeface="Arial Narrow"/>
                <a:ea typeface="Calibri" pitchFamily="84" charset="0"/>
                <a:cs typeface="Arial Narrow"/>
              </a:rPr>
              <a:t> has four right angles, then it is a rectangle.”</a:t>
            </a:r>
          </a:p>
          <a:p>
            <a:pPr algn="ctr">
              <a:lnSpc>
                <a:spcPct val="90000"/>
              </a:lnSpc>
              <a:buFont typeface="Arial" pitchFamily="84" charset="0"/>
              <a:buNone/>
            </a:pPr>
            <a:endParaRPr lang="en-US" sz="2400" b="1" dirty="0">
              <a:solidFill>
                <a:srgbClr val="000000"/>
              </a:solidFill>
              <a:latin typeface="Arial Narrow"/>
              <a:ea typeface="Calibri" pitchFamily="84" charset="0"/>
              <a:cs typeface="Arial Narrow"/>
            </a:endParaRPr>
          </a:p>
          <a:p>
            <a:pPr marL="0" indent="0">
              <a:lnSpc>
                <a:spcPct val="90000"/>
              </a:lnSpc>
              <a:buNone/>
            </a:pPr>
            <a:r>
              <a:rPr lang="en-US" sz="3000" b="1" dirty="0" smtClean="0">
                <a:solidFill>
                  <a:srgbClr val="000000"/>
                </a:solidFill>
                <a:latin typeface="Arial Narrow"/>
                <a:ea typeface="Calibri" pitchFamily="84" charset="0"/>
                <a:cs typeface="Arial Narrow"/>
              </a:rPr>
              <a:t>Analysis:</a:t>
            </a:r>
            <a:r>
              <a:rPr lang="en-US" sz="3000" b="1" dirty="0">
                <a:solidFill>
                  <a:srgbClr val="000000"/>
                </a:solidFill>
                <a:latin typeface="Arial Narrow"/>
                <a:ea typeface="Calibri" pitchFamily="84" charset="0"/>
                <a:cs typeface="Arial Narrow"/>
              </a:rPr>
              <a:t> </a:t>
            </a:r>
            <a:r>
              <a:rPr lang="en-US" sz="3000" dirty="0" smtClean="0">
                <a:solidFill>
                  <a:srgbClr val="000000"/>
                </a:solidFill>
                <a:latin typeface="Arial Narrow"/>
                <a:ea typeface="Calibri" pitchFamily="84" charset="0"/>
                <a:cs typeface="Arial Narrow"/>
              </a:rPr>
              <a:t>The counterexample is given below. This is a figure with four right angles but is not a rectangle. However, if we look at the converse of the statement, “if a figure is a rectangle, then the figure has four right angles”, we find that this is a correct conditional statement. </a:t>
            </a:r>
          </a:p>
          <a:p>
            <a:pPr>
              <a:lnSpc>
                <a:spcPct val="90000"/>
              </a:lnSpc>
              <a:buFont typeface="Arial" pitchFamily="84" charset="0"/>
              <a:buNone/>
            </a:pPr>
            <a:endParaRPr lang="en-US" dirty="0"/>
          </a:p>
        </p:txBody>
      </p:sp>
      <p:grpSp>
        <p:nvGrpSpPr>
          <p:cNvPr id="70661" name="Group 4"/>
          <p:cNvGrpSpPr>
            <a:grpSpLocks/>
          </p:cNvGrpSpPr>
          <p:nvPr/>
        </p:nvGrpSpPr>
        <p:grpSpPr bwMode="auto">
          <a:xfrm>
            <a:off x="6409690" y="5011737"/>
            <a:ext cx="1638300" cy="1117600"/>
            <a:chOff x="2601" y="9544"/>
            <a:chExt cx="1800" cy="1080"/>
          </a:xfrm>
        </p:grpSpPr>
        <p:sp>
          <p:nvSpPr>
            <p:cNvPr id="70663" name="Line 5"/>
            <p:cNvSpPr>
              <a:spLocks noChangeShapeType="1"/>
            </p:cNvSpPr>
            <p:nvPr/>
          </p:nvSpPr>
          <p:spPr bwMode="auto">
            <a:xfrm>
              <a:off x="2961" y="9724"/>
              <a:ext cx="0" cy="900"/>
            </a:xfrm>
            <a:prstGeom prst="line">
              <a:avLst/>
            </a:prstGeom>
            <a:noFill/>
            <a:ln w="9525">
              <a:solidFill>
                <a:srgbClr val="000000"/>
              </a:solidFill>
              <a:round/>
              <a:headEnd/>
              <a:tailEnd/>
            </a:ln>
          </p:spPr>
          <p:txBody>
            <a:bodyPr>
              <a:prstTxWarp prst="textNoShape">
                <a:avLst/>
              </a:prstTxWarp>
            </a:bodyPr>
            <a:lstStyle/>
            <a:p>
              <a:endParaRPr lang="en-US"/>
            </a:p>
          </p:txBody>
        </p:sp>
        <p:sp>
          <p:nvSpPr>
            <p:cNvPr id="70664" name="Line 6"/>
            <p:cNvSpPr>
              <a:spLocks noChangeShapeType="1"/>
            </p:cNvSpPr>
            <p:nvPr/>
          </p:nvSpPr>
          <p:spPr bwMode="auto">
            <a:xfrm>
              <a:off x="2961" y="10624"/>
              <a:ext cx="1440" cy="0"/>
            </a:xfrm>
            <a:prstGeom prst="line">
              <a:avLst/>
            </a:prstGeom>
            <a:noFill/>
            <a:ln w="9525">
              <a:solidFill>
                <a:srgbClr val="000000"/>
              </a:solidFill>
              <a:round/>
              <a:headEnd/>
              <a:tailEnd/>
            </a:ln>
          </p:spPr>
          <p:txBody>
            <a:bodyPr>
              <a:prstTxWarp prst="textNoShape">
                <a:avLst/>
              </a:prstTxWarp>
            </a:bodyPr>
            <a:lstStyle/>
            <a:p>
              <a:endParaRPr lang="en-US"/>
            </a:p>
          </p:txBody>
        </p:sp>
        <p:sp>
          <p:nvSpPr>
            <p:cNvPr id="70665" name="Line 7"/>
            <p:cNvSpPr>
              <a:spLocks noChangeShapeType="1"/>
            </p:cNvSpPr>
            <p:nvPr/>
          </p:nvSpPr>
          <p:spPr bwMode="auto">
            <a:xfrm flipV="1">
              <a:off x="4401" y="10084"/>
              <a:ext cx="0" cy="540"/>
            </a:xfrm>
            <a:prstGeom prst="line">
              <a:avLst/>
            </a:prstGeom>
            <a:noFill/>
            <a:ln w="9525">
              <a:solidFill>
                <a:srgbClr val="000000"/>
              </a:solidFill>
              <a:round/>
              <a:headEnd/>
              <a:tailEnd/>
            </a:ln>
          </p:spPr>
          <p:txBody>
            <a:bodyPr>
              <a:prstTxWarp prst="textNoShape">
                <a:avLst/>
              </a:prstTxWarp>
            </a:bodyPr>
            <a:lstStyle/>
            <a:p>
              <a:endParaRPr lang="en-US"/>
            </a:p>
          </p:txBody>
        </p:sp>
        <p:sp>
          <p:nvSpPr>
            <p:cNvPr id="70666" name="Line 8"/>
            <p:cNvSpPr>
              <a:spLocks noChangeShapeType="1"/>
            </p:cNvSpPr>
            <p:nvPr/>
          </p:nvSpPr>
          <p:spPr bwMode="auto">
            <a:xfrm flipH="1">
              <a:off x="3681" y="10084"/>
              <a:ext cx="720" cy="0"/>
            </a:xfrm>
            <a:prstGeom prst="line">
              <a:avLst/>
            </a:prstGeom>
            <a:noFill/>
            <a:ln w="9525">
              <a:solidFill>
                <a:srgbClr val="000000"/>
              </a:solidFill>
              <a:round/>
              <a:headEnd/>
              <a:tailEnd/>
            </a:ln>
          </p:spPr>
          <p:txBody>
            <a:bodyPr>
              <a:prstTxWarp prst="textNoShape">
                <a:avLst/>
              </a:prstTxWarp>
            </a:bodyPr>
            <a:lstStyle/>
            <a:p>
              <a:endParaRPr lang="en-US"/>
            </a:p>
          </p:txBody>
        </p:sp>
        <p:sp>
          <p:nvSpPr>
            <p:cNvPr id="70667" name="Line 9"/>
            <p:cNvSpPr>
              <a:spLocks noChangeShapeType="1"/>
            </p:cNvSpPr>
            <p:nvPr/>
          </p:nvSpPr>
          <p:spPr bwMode="auto">
            <a:xfrm flipV="1">
              <a:off x="3681" y="9544"/>
              <a:ext cx="0" cy="540"/>
            </a:xfrm>
            <a:prstGeom prst="line">
              <a:avLst/>
            </a:prstGeom>
            <a:noFill/>
            <a:ln w="9525">
              <a:solidFill>
                <a:srgbClr val="000000"/>
              </a:solidFill>
              <a:round/>
              <a:headEnd/>
              <a:tailEnd/>
            </a:ln>
          </p:spPr>
          <p:txBody>
            <a:bodyPr>
              <a:prstTxWarp prst="textNoShape">
                <a:avLst/>
              </a:prstTxWarp>
            </a:bodyPr>
            <a:lstStyle/>
            <a:p>
              <a:endParaRPr lang="en-US"/>
            </a:p>
          </p:txBody>
        </p:sp>
        <p:sp>
          <p:nvSpPr>
            <p:cNvPr id="70668" name="Line 10"/>
            <p:cNvSpPr>
              <a:spLocks noChangeShapeType="1"/>
            </p:cNvSpPr>
            <p:nvPr/>
          </p:nvSpPr>
          <p:spPr bwMode="auto">
            <a:xfrm flipV="1">
              <a:off x="2601" y="9544"/>
              <a:ext cx="1080" cy="0"/>
            </a:xfrm>
            <a:prstGeom prst="line">
              <a:avLst/>
            </a:prstGeom>
            <a:noFill/>
            <a:ln w="9525">
              <a:solidFill>
                <a:srgbClr val="000000"/>
              </a:solidFill>
              <a:round/>
              <a:headEnd/>
              <a:tailEnd/>
            </a:ln>
          </p:spPr>
          <p:txBody>
            <a:bodyPr>
              <a:prstTxWarp prst="textNoShape">
                <a:avLst/>
              </a:prstTxWarp>
            </a:bodyPr>
            <a:lstStyle/>
            <a:p>
              <a:endParaRPr lang="en-US"/>
            </a:p>
          </p:txBody>
        </p:sp>
        <p:sp>
          <p:nvSpPr>
            <p:cNvPr id="70669" name="Rectangle 11"/>
            <p:cNvSpPr>
              <a:spLocks noChangeArrowheads="1"/>
            </p:cNvSpPr>
            <p:nvPr/>
          </p:nvSpPr>
          <p:spPr bwMode="auto">
            <a:xfrm>
              <a:off x="2961" y="10444"/>
              <a:ext cx="180" cy="180"/>
            </a:xfrm>
            <a:prstGeom prst="rect">
              <a:avLst/>
            </a:prstGeom>
            <a:solidFill>
              <a:srgbClr val="FFFFFF"/>
            </a:solidFill>
            <a:ln w="9525">
              <a:solidFill>
                <a:srgbClr val="000000"/>
              </a:solidFill>
              <a:miter lim="800000"/>
              <a:headEnd/>
              <a:tailEnd/>
            </a:ln>
          </p:spPr>
          <p:txBody>
            <a:bodyPr>
              <a:prstTxWarp prst="textNoShape">
                <a:avLst/>
              </a:prstTxWarp>
            </a:bodyPr>
            <a:lstStyle/>
            <a:p>
              <a:endParaRPr lang="en-US"/>
            </a:p>
          </p:txBody>
        </p:sp>
        <p:sp>
          <p:nvSpPr>
            <p:cNvPr id="70670" name="Rectangle 12"/>
            <p:cNvSpPr>
              <a:spLocks noChangeArrowheads="1"/>
            </p:cNvSpPr>
            <p:nvPr/>
          </p:nvSpPr>
          <p:spPr bwMode="auto">
            <a:xfrm>
              <a:off x="4221" y="10084"/>
              <a:ext cx="180" cy="180"/>
            </a:xfrm>
            <a:prstGeom prst="rect">
              <a:avLst/>
            </a:prstGeom>
            <a:solidFill>
              <a:srgbClr val="FFFFFF"/>
            </a:solidFill>
            <a:ln w="9525">
              <a:solidFill>
                <a:srgbClr val="000000"/>
              </a:solidFill>
              <a:miter lim="800000"/>
              <a:headEnd/>
              <a:tailEnd/>
            </a:ln>
          </p:spPr>
          <p:txBody>
            <a:bodyPr>
              <a:prstTxWarp prst="textNoShape">
                <a:avLst/>
              </a:prstTxWarp>
            </a:bodyPr>
            <a:lstStyle/>
            <a:p>
              <a:endParaRPr lang="en-US"/>
            </a:p>
          </p:txBody>
        </p:sp>
        <p:sp>
          <p:nvSpPr>
            <p:cNvPr id="70671" name="Rectangle 13"/>
            <p:cNvSpPr>
              <a:spLocks noChangeArrowheads="1"/>
            </p:cNvSpPr>
            <p:nvPr/>
          </p:nvSpPr>
          <p:spPr bwMode="auto">
            <a:xfrm>
              <a:off x="4221" y="10444"/>
              <a:ext cx="180" cy="180"/>
            </a:xfrm>
            <a:prstGeom prst="rect">
              <a:avLst/>
            </a:prstGeom>
            <a:solidFill>
              <a:srgbClr val="FFFFFF"/>
            </a:solidFill>
            <a:ln w="9525">
              <a:solidFill>
                <a:srgbClr val="000000"/>
              </a:solidFill>
              <a:miter lim="800000"/>
              <a:headEnd/>
              <a:tailEnd/>
            </a:ln>
          </p:spPr>
          <p:txBody>
            <a:bodyPr>
              <a:prstTxWarp prst="textNoShape">
                <a:avLst/>
              </a:prstTxWarp>
            </a:bodyPr>
            <a:lstStyle/>
            <a:p>
              <a:endParaRPr lang="en-US"/>
            </a:p>
          </p:txBody>
        </p:sp>
        <p:sp>
          <p:nvSpPr>
            <p:cNvPr id="70672" name="Line 14"/>
            <p:cNvSpPr>
              <a:spLocks noChangeShapeType="1"/>
            </p:cNvSpPr>
            <p:nvPr/>
          </p:nvSpPr>
          <p:spPr bwMode="auto">
            <a:xfrm flipH="1" flipV="1">
              <a:off x="2601" y="9544"/>
              <a:ext cx="360" cy="180"/>
            </a:xfrm>
            <a:prstGeom prst="line">
              <a:avLst/>
            </a:prstGeom>
            <a:noFill/>
            <a:ln w="9525">
              <a:solidFill>
                <a:srgbClr val="000000"/>
              </a:solidFill>
              <a:round/>
              <a:headEnd/>
              <a:tailEnd/>
            </a:ln>
          </p:spPr>
          <p:txBody>
            <a:bodyPr>
              <a:prstTxWarp prst="textNoShape">
                <a:avLst/>
              </a:prstTxWarp>
            </a:bodyPr>
            <a:lstStyle/>
            <a:p>
              <a:endParaRPr lang="en-US"/>
            </a:p>
          </p:txBody>
        </p:sp>
        <p:sp>
          <p:nvSpPr>
            <p:cNvPr id="70673" name="Rectangle 15"/>
            <p:cNvSpPr>
              <a:spLocks noChangeArrowheads="1"/>
            </p:cNvSpPr>
            <p:nvPr/>
          </p:nvSpPr>
          <p:spPr bwMode="auto">
            <a:xfrm>
              <a:off x="3501" y="9544"/>
              <a:ext cx="180" cy="180"/>
            </a:xfrm>
            <a:prstGeom prst="rect">
              <a:avLst/>
            </a:prstGeom>
            <a:solidFill>
              <a:srgbClr val="FFFFFF"/>
            </a:solidFill>
            <a:ln w="9525">
              <a:solidFill>
                <a:srgbClr val="000000"/>
              </a:solidFill>
              <a:miter lim="800000"/>
              <a:headEnd/>
              <a:tailEnd/>
            </a:ln>
          </p:spPr>
          <p:txBody>
            <a:bodyPr>
              <a:prstTxWarp prst="textNoShape">
                <a:avLst/>
              </a:prstTxWarp>
            </a:bodyPr>
            <a:lstStyle/>
            <a:p>
              <a:endParaRPr lang="en-US"/>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35D2900E-9E4E-4CA4-9770-CD8224B9E928}" type="slidenum">
              <a:rPr lang="en-US"/>
              <a:pPr>
                <a:defRPr/>
              </a:pPr>
              <a:t>29</a:t>
            </a:fld>
            <a:endParaRPr lang="en-US" dirty="0"/>
          </a:p>
        </p:txBody>
      </p:sp>
      <p:sp>
        <p:nvSpPr>
          <p:cNvPr id="72707" name="Rectangle 2"/>
          <p:cNvSpPr>
            <a:spLocks noGrp="1"/>
          </p:cNvSpPr>
          <p:nvPr>
            <p:ph type="title"/>
          </p:nvPr>
        </p:nvSpPr>
        <p:spPr/>
        <p:txBody>
          <a:bodyPr/>
          <a:lstStyle/>
          <a:p>
            <a:pPr algn="ctr"/>
            <a:r>
              <a:rPr lang="en-US" sz="4000" dirty="0" smtClean="0">
                <a:solidFill>
                  <a:srgbClr val="000000"/>
                </a:solidFill>
                <a:latin typeface="Arial Narrow"/>
                <a:ea typeface="Calibri" pitchFamily="84" charset="0"/>
                <a:cs typeface="Arial Narrow"/>
              </a:rPr>
              <a:t/>
            </a:r>
            <a:br>
              <a:rPr lang="en-US" sz="4000" dirty="0" smtClean="0">
                <a:solidFill>
                  <a:srgbClr val="000000"/>
                </a:solidFill>
                <a:latin typeface="Arial Narrow"/>
                <a:ea typeface="Calibri" pitchFamily="84" charset="0"/>
                <a:cs typeface="Arial Narrow"/>
              </a:rPr>
            </a:br>
            <a:r>
              <a:rPr lang="en-US" sz="4000" dirty="0" smtClean="0">
                <a:solidFill>
                  <a:srgbClr val="000000"/>
                </a:solidFill>
                <a:latin typeface="Arial Narrow"/>
                <a:ea typeface="Calibri" pitchFamily="84" charset="0"/>
                <a:cs typeface="Arial Narrow"/>
              </a:rPr>
              <a:t>Analyses </a:t>
            </a:r>
            <a:r>
              <a:rPr lang="en-US" sz="4000" dirty="0">
                <a:solidFill>
                  <a:srgbClr val="000000"/>
                </a:solidFill>
                <a:latin typeface="Arial Narrow"/>
                <a:ea typeface="Calibri" pitchFamily="84" charset="0"/>
                <a:cs typeface="Arial Narrow"/>
              </a:rPr>
              <a:t>of Teachers’ </a:t>
            </a:r>
            <a:r>
              <a:rPr lang="en-US" sz="4000" dirty="0" smtClean="0">
                <a:solidFill>
                  <a:srgbClr val="000000"/>
                </a:solidFill>
                <a:latin typeface="Arial Narrow"/>
                <a:ea typeface="Calibri" pitchFamily="84" charset="0"/>
                <a:cs typeface="Arial Narrow"/>
              </a:rPr>
              <a:t>Statements:</a:t>
            </a:r>
            <a:br>
              <a:rPr lang="en-US" sz="4000" dirty="0" smtClean="0">
                <a:solidFill>
                  <a:srgbClr val="000000"/>
                </a:solidFill>
                <a:latin typeface="Arial Narrow"/>
                <a:ea typeface="Calibri" pitchFamily="84" charset="0"/>
                <a:cs typeface="Arial Narrow"/>
              </a:rPr>
            </a:br>
            <a:r>
              <a:rPr lang="en-US" sz="4000" dirty="0">
                <a:solidFill>
                  <a:srgbClr val="000000"/>
                </a:solidFill>
                <a:latin typeface="Arial Narrow"/>
                <a:ea typeface="Calibri" pitchFamily="84" charset="0"/>
                <a:cs typeface="Arial Narrow"/>
              </a:rPr>
              <a:t>2nd and 4th </a:t>
            </a:r>
            <a:r>
              <a:rPr lang="en-US" sz="4000" dirty="0" smtClean="0">
                <a:solidFill>
                  <a:srgbClr val="000000"/>
                </a:solidFill>
                <a:latin typeface="Arial Narrow"/>
                <a:ea typeface="Calibri" pitchFamily="84" charset="0"/>
                <a:cs typeface="Arial Narrow"/>
              </a:rPr>
              <a:t>Grade Teacher</a:t>
            </a:r>
            <a:r>
              <a:rPr lang="en-US" dirty="0">
                <a:solidFill>
                  <a:srgbClr val="000000"/>
                </a:solidFill>
                <a:latin typeface="Arial Narrow"/>
                <a:ea typeface="Calibri" pitchFamily="84" charset="0"/>
                <a:cs typeface="Arial Narrow"/>
              </a:rPr>
              <a:t/>
            </a:r>
            <a:br>
              <a:rPr lang="en-US" dirty="0">
                <a:solidFill>
                  <a:srgbClr val="000000"/>
                </a:solidFill>
                <a:latin typeface="Arial Narrow"/>
                <a:ea typeface="Calibri" pitchFamily="84" charset="0"/>
                <a:cs typeface="Arial Narrow"/>
              </a:rPr>
            </a:br>
            <a:endParaRPr lang="en-US" b="0" dirty="0">
              <a:solidFill>
                <a:srgbClr val="000000"/>
              </a:solidFill>
              <a:latin typeface="Arial Narrow"/>
              <a:ea typeface="Calibri" pitchFamily="84" charset="0"/>
              <a:cs typeface="Arial Narrow"/>
            </a:endParaRPr>
          </a:p>
        </p:txBody>
      </p:sp>
      <p:sp>
        <p:nvSpPr>
          <p:cNvPr id="72708" name="Rectangle 3"/>
          <p:cNvSpPr>
            <a:spLocks noGrp="1"/>
          </p:cNvSpPr>
          <p:nvPr>
            <p:ph type="body" idx="1"/>
          </p:nvPr>
        </p:nvSpPr>
        <p:spPr>
          <a:xfrm>
            <a:off x="457200" y="1466194"/>
            <a:ext cx="8509000" cy="4956832"/>
          </a:xfrm>
        </p:spPr>
        <p:txBody>
          <a:bodyPr/>
          <a:lstStyle/>
          <a:p>
            <a:pPr marL="342900" lvl="1" indent="-342900" algn="ctr">
              <a:lnSpc>
                <a:spcPct val="90000"/>
              </a:lnSpc>
              <a:buNone/>
            </a:pPr>
            <a:r>
              <a:rPr lang="en-US" b="1" i="1" dirty="0" smtClean="0">
                <a:solidFill>
                  <a:srgbClr val="000000"/>
                </a:solidFill>
                <a:latin typeface="Arial Narrow"/>
                <a:ea typeface="Calibri" pitchFamily="84" charset="0"/>
                <a:cs typeface="Arial Narrow"/>
              </a:rPr>
              <a:t>“</a:t>
            </a:r>
            <a:r>
              <a:rPr lang="en-US" b="1" i="1" dirty="0">
                <a:solidFill>
                  <a:srgbClr val="000000"/>
                </a:solidFill>
                <a:latin typeface="Arial Narrow"/>
                <a:ea typeface="Calibri" pitchFamily="84" charset="0"/>
                <a:cs typeface="Arial Narrow"/>
              </a:rPr>
              <a:t>If a figure is a rectangle, then it is is a </a:t>
            </a:r>
            <a:r>
              <a:rPr lang="en-US" b="1" i="1" dirty="0" smtClean="0">
                <a:solidFill>
                  <a:srgbClr val="000000"/>
                </a:solidFill>
                <a:latin typeface="Arial Narrow"/>
                <a:ea typeface="Calibri" pitchFamily="84" charset="0"/>
                <a:cs typeface="Arial Narrow"/>
              </a:rPr>
              <a:t>four-sided     polygon </a:t>
            </a:r>
            <a:r>
              <a:rPr lang="en-US" b="1" i="1" dirty="0">
                <a:solidFill>
                  <a:srgbClr val="000000"/>
                </a:solidFill>
                <a:latin typeface="Arial Narrow"/>
                <a:ea typeface="Calibri" pitchFamily="84" charset="0"/>
                <a:cs typeface="Arial Narrow"/>
              </a:rPr>
              <a:t>with four right angles</a:t>
            </a:r>
            <a:r>
              <a:rPr lang="en-US" b="1" i="1" dirty="0" smtClean="0">
                <a:solidFill>
                  <a:srgbClr val="000000"/>
                </a:solidFill>
                <a:latin typeface="Arial Narrow"/>
                <a:ea typeface="Calibri" pitchFamily="84" charset="0"/>
                <a:cs typeface="Arial Narrow"/>
              </a:rPr>
              <a:t>.”</a:t>
            </a:r>
          </a:p>
          <a:p>
            <a:pPr marL="342900" lvl="1" indent="-342900" algn="ctr">
              <a:lnSpc>
                <a:spcPct val="90000"/>
              </a:lnSpc>
              <a:buNone/>
            </a:pPr>
            <a:endParaRPr lang="en-US" b="1" i="1" dirty="0">
              <a:solidFill>
                <a:srgbClr val="000000"/>
              </a:solidFill>
              <a:latin typeface="Arial Narrow"/>
              <a:ea typeface="Calibri" pitchFamily="84" charset="0"/>
              <a:cs typeface="Arial Narrow"/>
            </a:endParaRPr>
          </a:p>
          <a:p>
            <a:pPr marL="0" indent="0">
              <a:lnSpc>
                <a:spcPct val="90000"/>
              </a:lnSpc>
              <a:buNone/>
            </a:pPr>
            <a:r>
              <a:rPr lang="en-US" sz="2800" b="1" dirty="0" smtClean="0">
                <a:solidFill>
                  <a:srgbClr val="000000"/>
                </a:solidFill>
                <a:latin typeface="Arial Narrow"/>
                <a:ea typeface="Calibri" pitchFamily="84" charset="0"/>
                <a:cs typeface="Arial Narrow"/>
              </a:rPr>
              <a:t>Analysis: </a:t>
            </a:r>
            <a:r>
              <a:rPr lang="en-US" sz="2800" dirty="0" smtClean="0">
                <a:solidFill>
                  <a:srgbClr val="000000"/>
                </a:solidFill>
                <a:latin typeface="Arial Narrow"/>
                <a:ea typeface="Calibri" pitchFamily="84" charset="0"/>
                <a:cs typeface="Arial Narrow"/>
              </a:rPr>
              <a:t>The </a:t>
            </a:r>
            <a:r>
              <a:rPr lang="en-US" sz="2800" dirty="0">
                <a:solidFill>
                  <a:srgbClr val="000000"/>
                </a:solidFill>
                <a:latin typeface="Arial Narrow"/>
                <a:ea typeface="Calibri" pitchFamily="84" charset="0"/>
                <a:cs typeface="Arial Narrow"/>
              </a:rPr>
              <a:t>converse of the statement, </a:t>
            </a:r>
            <a:r>
              <a:rPr lang="en-US" sz="2800" dirty="0" smtClean="0">
                <a:solidFill>
                  <a:srgbClr val="000000"/>
                </a:solidFill>
                <a:latin typeface="Arial Narrow"/>
                <a:ea typeface="Calibri" pitchFamily="84" charset="0"/>
                <a:cs typeface="Arial Narrow"/>
              </a:rPr>
              <a:t>“if </a:t>
            </a:r>
            <a:r>
              <a:rPr lang="en-US" sz="2800" dirty="0">
                <a:solidFill>
                  <a:srgbClr val="000000"/>
                </a:solidFill>
                <a:latin typeface="Arial Narrow"/>
                <a:ea typeface="Calibri" pitchFamily="84" charset="0"/>
                <a:cs typeface="Arial Narrow"/>
              </a:rPr>
              <a:t>a </a:t>
            </a:r>
            <a:r>
              <a:rPr lang="en-US" sz="2800" dirty="0" smtClean="0">
                <a:solidFill>
                  <a:srgbClr val="000000"/>
                </a:solidFill>
                <a:latin typeface="Arial Narrow"/>
                <a:ea typeface="Calibri" pitchFamily="84" charset="0"/>
                <a:cs typeface="Arial Narrow"/>
              </a:rPr>
              <a:t>four-sided </a:t>
            </a:r>
            <a:r>
              <a:rPr lang="en-US" sz="2800" dirty="0">
                <a:solidFill>
                  <a:srgbClr val="000000"/>
                </a:solidFill>
                <a:latin typeface="Arial Narrow"/>
                <a:ea typeface="Calibri" pitchFamily="84" charset="0"/>
                <a:cs typeface="Arial Narrow"/>
              </a:rPr>
              <a:t>polygon has </a:t>
            </a:r>
            <a:r>
              <a:rPr lang="en-US" sz="2800" dirty="0" smtClean="0">
                <a:solidFill>
                  <a:srgbClr val="000000"/>
                </a:solidFill>
                <a:latin typeface="Arial Narrow"/>
                <a:ea typeface="Calibri" pitchFamily="84" charset="0"/>
                <a:cs typeface="Arial Narrow"/>
              </a:rPr>
              <a:t>four </a:t>
            </a:r>
            <a:r>
              <a:rPr lang="en-US" sz="2800" dirty="0">
                <a:solidFill>
                  <a:srgbClr val="000000"/>
                </a:solidFill>
                <a:latin typeface="Arial Narrow"/>
                <a:ea typeface="Calibri" pitchFamily="84" charset="0"/>
                <a:cs typeface="Arial Narrow"/>
              </a:rPr>
              <a:t>right angles, then the figure is a rectangle,” is also a true statement. There is no question that this describes a rectangle. </a:t>
            </a:r>
            <a:r>
              <a:rPr lang="en-US" sz="2800" dirty="0" smtClean="0">
                <a:solidFill>
                  <a:srgbClr val="000000"/>
                </a:solidFill>
                <a:latin typeface="Arial Narrow"/>
                <a:ea typeface="Calibri" pitchFamily="84" charset="0"/>
                <a:cs typeface="Arial Narrow"/>
              </a:rPr>
              <a:t>However</a:t>
            </a:r>
            <a:r>
              <a:rPr lang="en-US" sz="2800" dirty="0">
                <a:solidFill>
                  <a:srgbClr val="000000"/>
                </a:solidFill>
                <a:latin typeface="Arial Narrow"/>
                <a:ea typeface="Calibri" pitchFamily="84" charset="0"/>
                <a:cs typeface="Arial Narrow"/>
              </a:rPr>
              <a:t>, is this precise information?</a:t>
            </a:r>
          </a:p>
          <a:p>
            <a:pPr lvl="1">
              <a:lnSpc>
                <a:spcPct val="90000"/>
              </a:lnSpc>
              <a:buFont typeface="Arial" pitchFamily="34" charset="0"/>
              <a:buChar char="•"/>
            </a:pPr>
            <a:r>
              <a:rPr lang="en-US" dirty="0">
                <a:solidFill>
                  <a:srgbClr val="000000"/>
                </a:solidFill>
                <a:latin typeface="Arial Narrow"/>
                <a:ea typeface="Calibri" pitchFamily="84" charset="0"/>
                <a:cs typeface="Arial Narrow"/>
              </a:rPr>
              <a:t>Is it possible to draw a four-sided polygon with three right angles that is not a rectangle?</a:t>
            </a:r>
          </a:p>
          <a:p>
            <a:pPr lvl="1">
              <a:lnSpc>
                <a:spcPct val="90000"/>
              </a:lnSpc>
              <a:buFont typeface="Arial" pitchFamily="34" charset="0"/>
              <a:buChar char="•"/>
            </a:pPr>
            <a:r>
              <a:rPr lang="en-US" dirty="0">
                <a:solidFill>
                  <a:srgbClr val="000000"/>
                </a:solidFill>
                <a:latin typeface="Arial Narrow"/>
                <a:ea typeface="Calibri" pitchFamily="84" charset="0"/>
                <a:cs typeface="Arial Narrow"/>
              </a:rPr>
              <a:t>What about a </a:t>
            </a:r>
            <a:r>
              <a:rPr lang="en-US" dirty="0" smtClean="0">
                <a:solidFill>
                  <a:srgbClr val="000000"/>
                </a:solidFill>
                <a:latin typeface="Arial Narrow"/>
                <a:ea typeface="Calibri" pitchFamily="84" charset="0"/>
                <a:cs typeface="Arial Narrow"/>
              </a:rPr>
              <a:t>four-sided </a:t>
            </a:r>
            <a:r>
              <a:rPr lang="en-US" dirty="0">
                <a:solidFill>
                  <a:srgbClr val="000000"/>
                </a:solidFill>
                <a:latin typeface="Arial Narrow"/>
                <a:ea typeface="Calibri" pitchFamily="84" charset="0"/>
                <a:cs typeface="Arial Narrow"/>
              </a:rPr>
              <a:t>polygon with </a:t>
            </a:r>
            <a:r>
              <a:rPr lang="en-US" dirty="0" smtClean="0">
                <a:solidFill>
                  <a:srgbClr val="000000"/>
                </a:solidFill>
                <a:latin typeface="Arial Narrow"/>
                <a:ea typeface="Calibri" pitchFamily="84" charset="0"/>
                <a:cs typeface="Arial Narrow"/>
              </a:rPr>
              <a:t>two </a:t>
            </a:r>
            <a:r>
              <a:rPr lang="en-US" dirty="0">
                <a:solidFill>
                  <a:srgbClr val="000000"/>
                </a:solidFill>
                <a:latin typeface="Arial Narrow"/>
                <a:ea typeface="Calibri" pitchFamily="84" charset="0"/>
                <a:cs typeface="Arial Narrow"/>
              </a:rPr>
              <a:t>right angles that is not a rectangle?</a:t>
            </a:r>
          </a:p>
          <a:p>
            <a:pPr lvl="2">
              <a:lnSpc>
                <a:spcPct val="90000"/>
              </a:lnSpc>
            </a:pPr>
            <a:endParaRPr lang="en-US" sz="2000" dirty="0">
              <a:solidFill>
                <a:srgbClr val="000000"/>
              </a:solidFill>
              <a:latin typeface="Arial Narrow"/>
              <a:ea typeface="Calibri" pitchFamily="84" charset="0"/>
              <a:cs typeface="Arial Narrow"/>
            </a:endParaRPr>
          </a:p>
          <a:p>
            <a:pPr>
              <a:lnSpc>
                <a:spcPct val="90000"/>
              </a:lnSpc>
              <a:buFont typeface="Arial" pitchFamily="84" charset="0"/>
              <a:buNone/>
            </a:pPr>
            <a:endParaRPr 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7" name="Slide Number Placeholder 8"/>
          <p:cNvSpPr>
            <a:spLocks noGrp="1"/>
          </p:cNvSpPr>
          <p:nvPr>
            <p:ph type="sldNum" sz="quarter" idx="11"/>
          </p:nvPr>
        </p:nvSpPr>
        <p:spPr/>
        <p:txBody>
          <a:bodyPr/>
          <a:lstStyle/>
          <a:p>
            <a:pPr>
              <a:defRPr/>
            </a:pPr>
            <a:fld id="{DBFF89DD-6B8C-4593-81B9-F98D34138916}" type="slidenum">
              <a:rPr lang="en-US"/>
              <a:pPr>
                <a:defRPr/>
              </a:pPr>
              <a:t>3</a:t>
            </a:fld>
            <a:endParaRPr lang="en-US" dirty="0"/>
          </a:p>
        </p:txBody>
      </p:sp>
      <p:sp>
        <p:nvSpPr>
          <p:cNvPr id="12291" name="Title 1"/>
          <p:cNvSpPr>
            <a:spLocks noGrp="1"/>
          </p:cNvSpPr>
          <p:nvPr>
            <p:ph type="title"/>
          </p:nvPr>
        </p:nvSpPr>
        <p:spPr/>
        <p:txBody>
          <a:bodyPr/>
          <a:lstStyle/>
          <a:p>
            <a:pPr algn="ctr" eaLnBrk="1" hangingPunct="1"/>
            <a:r>
              <a:rPr lang="en-US" dirty="0" smtClean="0">
                <a:latin typeface="Arial Narrow"/>
                <a:cs typeface="Arial Narrow"/>
              </a:rPr>
              <a:t>Unit 2 Learning Objectives</a:t>
            </a:r>
          </a:p>
        </p:txBody>
      </p:sp>
      <p:sp>
        <p:nvSpPr>
          <p:cNvPr id="12292" name="Content Placeholder 2"/>
          <p:cNvSpPr>
            <a:spLocks noGrp="1"/>
          </p:cNvSpPr>
          <p:nvPr>
            <p:ph idx="1"/>
          </p:nvPr>
        </p:nvSpPr>
        <p:spPr>
          <a:xfrm>
            <a:off x="457200" y="1600200"/>
            <a:ext cx="8229600" cy="4822825"/>
          </a:xfrm>
        </p:spPr>
        <p:txBody>
          <a:bodyPr/>
          <a:lstStyle/>
          <a:p>
            <a:pPr eaLnBrk="1" hangingPunct="1"/>
            <a:r>
              <a:rPr lang="en-US" dirty="0" smtClean="0">
                <a:latin typeface="Arial Narrow"/>
                <a:cs typeface="Arial Narrow"/>
              </a:rPr>
              <a:t>You will be able to describe why all students need to develop overarching “Habits of Mind” to be successful in mathematics.</a:t>
            </a:r>
          </a:p>
          <a:p>
            <a:pPr eaLnBrk="1" hangingPunct="1"/>
            <a:r>
              <a:rPr lang="en-US" dirty="0" smtClean="0">
                <a:latin typeface="Arial Narrow"/>
                <a:cs typeface="Arial Narrow"/>
              </a:rPr>
              <a:t>You will be able to explain what it means for students to make sense of problems and persevere in solving them.</a:t>
            </a:r>
          </a:p>
          <a:p>
            <a:pPr eaLnBrk="1" hangingPunct="1"/>
            <a:r>
              <a:rPr lang="en-US" dirty="0" smtClean="0">
                <a:latin typeface="Arial Narrow"/>
                <a:cs typeface="Arial Narrow"/>
              </a:rPr>
              <a:t>You will be able to discuss what it means for students to attend to precision.</a:t>
            </a:r>
          </a:p>
        </p:txBody>
      </p:sp>
      <p:sp>
        <p:nvSpPr>
          <p:cNvPr id="13316" name="Slide Number Placeholder 4"/>
          <p:cNvSpPr txBox="1">
            <a:spLocks noGrp="1"/>
          </p:cNvSpPr>
          <p:nvPr/>
        </p:nvSpPr>
        <p:spPr bwMode="auto">
          <a:xfrm>
            <a:off x="339725" y="6486525"/>
            <a:ext cx="395288" cy="365125"/>
          </a:xfrm>
          <a:prstGeom prst="rect">
            <a:avLst/>
          </a:prstGeom>
          <a:noFill/>
          <a:ln>
            <a:miter lim="800000"/>
            <a:headEnd/>
            <a:tailEnd/>
          </a:ln>
        </p:spPr>
        <p:txBody>
          <a:bodyPr>
            <a:prstTxWarp prst="textNoShape">
              <a:avLst/>
            </a:prstTxWarp>
          </a:bodyPr>
          <a:lstStyle/>
          <a:p>
            <a:pPr algn="r">
              <a:defRPr/>
            </a:pPr>
            <a:fld id="{6E93CC9A-A40D-4B7D-815E-7ED86A579464}" type="slidenum">
              <a:rPr lang="en-US" sz="1200" b="1">
                <a:latin typeface="+mn-lt"/>
              </a:rPr>
              <a:pPr algn="r">
                <a:defRPr/>
              </a:pPr>
              <a:t>3</a:t>
            </a:fld>
            <a:endParaRPr lang="en-US" sz="1200" b="1">
              <a:latin typeface="+mn-l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36" name="Slide Number Placeholder 8"/>
          <p:cNvSpPr>
            <a:spLocks noGrp="1"/>
          </p:cNvSpPr>
          <p:nvPr>
            <p:ph type="sldNum" sz="quarter" idx="11"/>
          </p:nvPr>
        </p:nvSpPr>
        <p:spPr/>
        <p:txBody>
          <a:bodyPr/>
          <a:lstStyle/>
          <a:p>
            <a:pPr>
              <a:defRPr/>
            </a:pPr>
            <a:fld id="{03EF8204-1600-46FE-B9A1-A7FEEC5E347D}" type="slidenum">
              <a:rPr lang="en-US"/>
              <a:pPr>
                <a:defRPr/>
              </a:pPr>
              <a:t>30</a:t>
            </a:fld>
            <a:endParaRPr lang="en-US" dirty="0"/>
          </a:p>
        </p:txBody>
      </p:sp>
      <p:sp>
        <p:nvSpPr>
          <p:cNvPr id="74755" name="Rectangle 2"/>
          <p:cNvSpPr>
            <a:spLocks noGrp="1"/>
          </p:cNvSpPr>
          <p:nvPr>
            <p:ph type="title"/>
          </p:nvPr>
        </p:nvSpPr>
        <p:spPr/>
        <p:txBody>
          <a:bodyPr/>
          <a:lstStyle/>
          <a:p>
            <a:r>
              <a:rPr lang="en-US" sz="4200" dirty="0">
                <a:latin typeface="Arial Narrow"/>
                <a:cs typeface="Arial Narrow"/>
              </a:rPr>
              <a:t>How</a:t>
            </a:r>
            <a:r>
              <a:rPr lang="en-US" sz="4200" dirty="0" smtClean="0">
                <a:latin typeface="Arial Narrow"/>
                <a:cs typeface="Arial Narrow"/>
              </a:rPr>
              <a:t> Many Right Angles Do We Need</a:t>
            </a:r>
            <a:r>
              <a:rPr lang="en-US" sz="4200" dirty="0">
                <a:latin typeface="Arial Narrow"/>
                <a:cs typeface="Arial Narrow"/>
              </a:rPr>
              <a:t>?</a:t>
            </a:r>
          </a:p>
        </p:txBody>
      </p:sp>
      <p:sp>
        <p:nvSpPr>
          <p:cNvPr id="74756" name="Rectangle 3"/>
          <p:cNvSpPr>
            <a:spLocks noGrp="1"/>
          </p:cNvSpPr>
          <p:nvPr>
            <p:ph type="body" sz="half" idx="1"/>
          </p:nvPr>
        </p:nvSpPr>
        <p:spPr>
          <a:xfrm>
            <a:off x="457200" y="1600200"/>
            <a:ext cx="4038600" cy="4822825"/>
          </a:xfrm>
        </p:spPr>
        <p:txBody>
          <a:bodyPr/>
          <a:lstStyle/>
          <a:p>
            <a:pPr marL="0" indent="0">
              <a:buNone/>
            </a:pPr>
            <a:r>
              <a:rPr lang="en-US" sz="2400" b="1" dirty="0">
                <a:solidFill>
                  <a:srgbClr val="000000"/>
                </a:solidFill>
                <a:latin typeface="Arial Narrow"/>
                <a:ea typeface="Calibri" pitchFamily="84" charset="0"/>
                <a:cs typeface="Arial Narrow"/>
              </a:rPr>
              <a:t>Is it possible to draw a four-sided polygon with three right angles that is not a rectangle?</a:t>
            </a:r>
          </a:p>
          <a:p>
            <a:r>
              <a:rPr lang="en-US" sz="2400" dirty="0">
                <a:solidFill>
                  <a:srgbClr val="000000"/>
                </a:solidFill>
                <a:latin typeface="Arial Narrow"/>
                <a:ea typeface="Calibri" pitchFamily="84" charset="0"/>
                <a:cs typeface="Arial Narrow"/>
              </a:rPr>
              <a:t>In the diagram below there are three right angles and three </a:t>
            </a:r>
            <a:r>
              <a:rPr lang="en-US" sz="2400" dirty="0" smtClean="0">
                <a:solidFill>
                  <a:srgbClr val="000000"/>
                </a:solidFill>
                <a:latin typeface="Arial Narrow"/>
                <a:ea typeface="Calibri" pitchFamily="84" charset="0"/>
                <a:cs typeface="Arial Narrow"/>
              </a:rPr>
              <a:t>sides. To </a:t>
            </a:r>
            <a:r>
              <a:rPr lang="en-US" sz="2400" dirty="0">
                <a:solidFill>
                  <a:srgbClr val="000000"/>
                </a:solidFill>
                <a:latin typeface="Arial Narrow"/>
                <a:ea typeface="Calibri" pitchFamily="84" charset="0"/>
                <a:cs typeface="Arial Narrow"/>
              </a:rPr>
              <a:t>close the polygon, we will automatically make a rectangle.</a:t>
            </a:r>
          </a:p>
          <a:p>
            <a:pPr lvl="2"/>
            <a:endParaRPr lang="en-US" sz="1800" dirty="0">
              <a:solidFill>
                <a:srgbClr val="000000"/>
              </a:solidFill>
              <a:ea typeface="Calibri" pitchFamily="84" charset="0"/>
              <a:cs typeface="Calibri" pitchFamily="84" charset="0"/>
            </a:endParaRPr>
          </a:p>
          <a:p>
            <a:endParaRPr lang="en-US" sz="2400" dirty="0"/>
          </a:p>
        </p:txBody>
      </p:sp>
      <p:sp>
        <p:nvSpPr>
          <p:cNvPr id="74757" name="Rectangle 4"/>
          <p:cNvSpPr>
            <a:spLocks noGrp="1"/>
          </p:cNvSpPr>
          <p:nvPr>
            <p:ph type="body" sz="half" idx="2"/>
          </p:nvPr>
        </p:nvSpPr>
        <p:spPr>
          <a:xfrm>
            <a:off x="4495800" y="1600200"/>
            <a:ext cx="4191000" cy="4886325"/>
          </a:xfrm>
        </p:spPr>
        <p:txBody>
          <a:bodyPr/>
          <a:lstStyle/>
          <a:p>
            <a:pPr marL="0" indent="0">
              <a:lnSpc>
                <a:spcPct val="90000"/>
              </a:lnSpc>
              <a:buNone/>
            </a:pPr>
            <a:r>
              <a:rPr lang="en-US" sz="2400" b="1" dirty="0">
                <a:solidFill>
                  <a:srgbClr val="000000"/>
                </a:solidFill>
                <a:latin typeface="Arial Narrow"/>
                <a:ea typeface="Calibri" pitchFamily="84" charset="0"/>
                <a:cs typeface="Arial Narrow"/>
              </a:rPr>
              <a:t>What about a four-sided polygon with two right angles that is not a rectangle?</a:t>
            </a:r>
          </a:p>
          <a:p>
            <a:pPr>
              <a:lnSpc>
                <a:spcPct val="90000"/>
              </a:lnSpc>
            </a:pPr>
            <a:r>
              <a:rPr lang="en-US" sz="2400" dirty="0">
                <a:solidFill>
                  <a:srgbClr val="000000"/>
                </a:solidFill>
                <a:latin typeface="Arial Narrow"/>
                <a:ea typeface="Calibri" pitchFamily="84" charset="0"/>
                <a:cs typeface="Arial Narrow"/>
              </a:rPr>
              <a:t>Counterexample: The figure below is a four-sided polygon with two right angles, but it is not a rectangle.</a:t>
            </a:r>
          </a:p>
          <a:p>
            <a:pPr>
              <a:lnSpc>
                <a:spcPct val="90000"/>
              </a:lnSpc>
            </a:pPr>
            <a:endParaRPr lang="en-US" sz="1800" dirty="0">
              <a:solidFill>
                <a:srgbClr val="000000"/>
              </a:solidFill>
              <a:latin typeface="Arial Narrow"/>
              <a:ea typeface="Calibri" pitchFamily="84" charset="0"/>
              <a:cs typeface="Arial Narrow"/>
            </a:endParaRPr>
          </a:p>
          <a:p>
            <a:pPr>
              <a:lnSpc>
                <a:spcPct val="90000"/>
              </a:lnSpc>
            </a:pPr>
            <a:endParaRPr lang="en-US" sz="1800" dirty="0">
              <a:solidFill>
                <a:srgbClr val="000000"/>
              </a:solidFill>
              <a:latin typeface="Arial Narrow"/>
              <a:ea typeface="Calibri" pitchFamily="84" charset="0"/>
              <a:cs typeface="Arial Narrow"/>
            </a:endParaRPr>
          </a:p>
          <a:p>
            <a:pPr>
              <a:lnSpc>
                <a:spcPct val="90000"/>
              </a:lnSpc>
            </a:pPr>
            <a:endParaRPr lang="en-US" sz="1800" dirty="0">
              <a:solidFill>
                <a:srgbClr val="000000"/>
              </a:solidFill>
              <a:latin typeface="Arial Narrow"/>
              <a:ea typeface="Calibri" pitchFamily="84" charset="0"/>
              <a:cs typeface="Arial Narrow"/>
            </a:endParaRPr>
          </a:p>
          <a:p>
            <a:pPr>
              <a:lnSpc>
                <a:spcPct val="90000"/>
              </a:lnSpc>
            </a:pPr>
            <a:endParaRPr lang="en-US" sz="2000" dirty="0">
              <a:solidFill>
                <a:srgbClr val="000000"/>
              </a:solidFill>
              <a:latin typeface="Arial Narrow"/>
              <a:ea typeface="Calibri" pitchFamily="84" charset="0"/>
              <a:cs typeface="Arial Narrow"/>
            </a:endParaRPr>
          </a:p>
          <a:p>
            <a:pPr marL="0" indent="0">
              <a:lnSpc>
                <a:spcPct val="90000"/>
              </a:lnSpc>
              <a:buNone/>
            </a:pPr>
            <a:r>
              <a:rPr lang="en-US" sz="2400" b="1" dirty="0" smtClean="0">
                <a:solidFill>
                  <a:srgbClr val="000000"/>
                </a:solidFill>
                <a:latin typeface="Arial Narrow"/>
                <a:ea typeface="Calibri" pitchFamily="84" charset="0"/>
                <a:cs typeface="Arial Narrow"/>
              </a:rPr>
              <a:t>It would </a:t>
            </a:r>
            <a:r>
              <a:rPr lang="en-US" sz="2400" b="1" dirty="0">
                <a:solidFill>
                  <a:srgbClr val="000000"/>
                </a:solidFill>
                <a:latin typeface="Arial Narrow"/>
                <a:ea typeface="Calibri" pitchFamily="84" charset="0"/>
                <a:cs typeface="Arial Narrow"/>
              </a:rPr>
              <a:t>be precise to say,</a:t>
            </a:r>
            <a:r>
              <a:rPr lang="en-US" sz="2400" b="1" dirty="0" smtClean="0">
                <a:solidFill>
                  <a:srgbClr val="000000"/>
                </a:solidFill>
                <a:latin typeface="Arial Narrow"/>
                <a:ea typeface="Calibri" pitchFamily="84" charset="0"/>
                <a:cs typeface="Arial Narrow"/>
              </a:rPr>
              <a:t> “a </a:t>
            </a:r>
            <a:r>
              <a:rPr lang="en-US" sz="2400" b="1" dirty="0">
                <a:solidFill>
                  <a:srgbClr val="000000"/>
                </a:solidFill>
                <a:latin typeface="Arial Narrow"/>
                <a:ea typeface="Calibri" pitchFamily="84" charset="0"/>
                <a:cs typeface="Arial Narrow"/>
              </a:rPr>
              <a:t>rectangle is a four-sided polygon with three right </a:t>
            </a:r>
            <a:r>
              <a:rPr lang="en-US" sz="2400" b="1" dirty="0" smtClean="0">
                <a:solidFill>
                  <a:srgbClr val="000000"/>
                </a:solidFill>
                <a:latin typeface="Arial Narrow"/>
                <a:ea typeface="Calibri" pitchFamily="84" charset="0"/>
                <a:cs typeface="Arial Narrow"/>
              </a:rPr>
              <a:t>angles.”</a:t>
            </a:r>
            <a:endParaRPr lang="en-US" sz="2400" b="1" dirty="0">
              <a:solidFill>
                <a:srgbClr val="000000"/>
              </a:solidFill>
              <a:latin typeface="Arial Narrow"/>
              <a:ea typeface="Calibri" pitchFamily="84" charset="0"/>
              <a:cs typeface="Arial Narrow"/>
            </a:endParaRPr>
          </a:p>
          <a:p>
            <a:pPr>
              <a:lnSpc>
                <a:spcPct val="90000"/>
              </a:lnSpc>
            </a:pPr>
            <a:endParaRPr lang="en-US" sz="2400" dirty="0">
              <a:solidFill>
                <a:srgbClr val="000000"/>
              </a:solidFill>
              <a:ea typeface="Calibri" pitchFamily="84" charset="0"/>
              <a:cs typeface="Calibri" pitchFamily="84" charset="0"/>
            </a:endParaRPr>
          </a:p>
        </p:txBody>
      </p:sp>
      <p:grpSp>
        <p:nvGrpSpPr>
          <p:cNvPr id="74758" name="Group 26"/>
          <p:cNvGrpSpPr>
            <a:grpSpLocks noChangeAspect="1"/>
          </p:cNvGrpSpPr>
          <p:nvPr/>
        </p:nvGrpSpPr>
        <p:grpSpPr bwMode="auto">
          <a:xfrm>
            <a:off x="457200" y="5014913"/>
            <a:ext cx="3802063" cy="825500"/>
            <a:chOff x="576" y="3506"/>
            <a:chExt cx="1656" cy="360"/>
          </a:xfrm>
        </p:grpSpPr>
        <p:grpSp>
          <p:nvGrpSpPr>
            <p:cNvPr id="74767" name="Group 5"/>
            <p:cNvGrpSpPr>
              <a:grpSpLocks noChangeAspect="1"/>
            </p:cNvGrpSpPr>
            <p:nvPr/>
          </p:nvGrpSpPr>
          <p:grpSpPr bwMode="auto">
            <a:xfrm>
              <a:off x="576" y="3506"/>
              <a:ext cx="504" cy="360"/>
              <a:chOff x="8721" y="13696"/>
              <a:chExt cx="1260" cy="900"/>
            </a:xfrm>
          </p:grpSpPr>
          <p:grpSp>
            <p:nvGrpSpPr>
              <p:cNvPr id="74781" name="Group 6"/>
              <p:cNvGrpSpPr>
                <a:grpSpLocks noChangeAspect="1"/>
              </p:cNvGrpSpPr>
              <p:nvPr/>
            </p:nvGrpSpPr>
            <p:grpSpPr bwMode="auto">
              <a:xfrm>
                <a:off x="8721" y="13696"/>
                <a:ext cx="1260" cy="900"/>
                <a:chOff x="3681" y="13324"/>
                <a:chExt cx="1260" cy="900"/>
              </a:xfrm>
            </p:grpSpPr>
            <p:sp>
              <p:nvSpPr>
                <p:cNvPr id="74785" name="Line 7"/>
                <p:cNvSpPr>
                  <a:spLocks noChangeAspect="1" noChangeShapeType="1"/>
                </p:cNvSpPr>
                <p:nvPr/>
              </p:nvSpPr>
              <p:spPr bwMode="auto">
                <a:xfrm>
                  <a:off x="3681" y="13324"/>
                  <a:ext cx="0" cy="900"/>
                </a:xfrm>
                <a:prstGeom prst="line">
                  <a:avLst/>
                </a:prstGeom>
                <a:noFill/>
                <a:ln w="9525">
                  <a:solidFill>
                    <a:srgbClr val="000000"/>
                  </a:solidFill>
                  <a:round/>
                  <a:headEnd/>
                  <a:tailEnd/>
                </a:ln>
              </p:spPr>
              <p:txBody>
                <a:bodyPr>
                  <a:prstTxWarp prst="textNoShape">
                    <a:avLst/>
                  </a:prstTxWarp>
                </a:bodyPr>
                <a:lstStyle/>
                <a:p>
                  <a:endParaRPr lang="en-US"/>
                </a:p>
              </p:txBody>
            </p:sp>
            <p:sp>
              <p:nvSpPr>
                <p:cNvPr id="74786" name="Line 8"/>
                <p:cNvSpPr>
                  <a:spLocks noChangeAspect="1" noChangeShapeType="1"/>
                </p:cNvSpPr>
                <p:nvPr/>
              </p:nvSpPr>
              <p:spPr bwMode="auto">
                <a:xfrm>
                  <a:off x="3681" y="14224"/>
                  <a:ext cx="1260" cy="0"/>
                </a:xfrm>
                <a:prstGeom prst="line">
                  <a:avLst/>
                </a:prstGeom>
                <a:noFill/>
                <a:ln w="9525">
                  <a:solidFill>
                    <a:srgbClr val="000000"/>
                  </a:solidFill>
                  <a:round/>
                  <a:headEnd/>
                  <a:tailEnd/>
                </a:ln>
              </p:spPr>
              <p:txBody>
                <a:bodyPr>
                  <a:prstTxWarp prst="textNoShape">
                    <a:avLst/>
                  </a:prstTxWarp>
                </a:bodyPr>
                <a:lstStyle/>
                <a:p>
                  <a:endParaRPr lang="en-US"/>
                </a:p>
              </p:txBody>
            </p:sp>
            <p:sp>
              <p:nvSpPr>
                <p:cNvPr id="74787" name="Line 9"/>
                <p:cNvSpPr>
                  <a:spLocks noChangeAspect="1" noChangeShapeType="1"/>
                </p:cNvSpPr>
                <p:nvPr/>
              </p:nvSpPr>
              <p:spPr bwMode="auto">
                <a:xfrm flipV="1">
                  <a:off x="4941" y="13324"/>
                  <a:ext cx="0" cy="900"/>
                </a:xfrm>
                <a:prstGeom prst="line">
                  <a:avLst/>
                </a:prstGeom>
                <a:noFill/>
                <a:ln w="9525">
                  <a:solidFill>
                    <a:srgbClr val="000000"/>
                  </a:solidFill>
                  <a:round/>
                  <a:headEnd/>
                  <a:tailEnd/>
                </a:ln>
              </p:spPr>
              <p:txBody>
                <a:bodyPr>
                  <a:prstTxWarp prst="textNoShape">
                    <a:avLst/>
                  </a:prstTxWarp>
                </a:bodyPr>
                <a:lstStyle/>
                <a:p>
                  <a:endParaRPr lang="en-US"/>
                </a:p>
              </p:txBody>
            </p:sp>
          </p:grpSp>
          <p:sp>
            <p:nvSpPr>
              <p:cNvPr id="74782" name="Rectangle 10"/>
              <p:cNvSpPr>
                <a:spLocks noChangeAspect="1" noChangeArrowheads="1"/>
              </p:cNvSpPr>
              <p:nvPr/>
            </p:nvSpPr>
            <p:spPr bwMode="auto">
              <a:xfrm>
                <a:off x="8721" y="14416"/>
                <a:ext cx="180" cy="180"/>
              </a:xfrm>
              <a:prstGeom prst="rect">
                <a:avLst/>
              </a:prstGeom>
              <a:solidFill>
                <a:srgbClr val="FFFFFF"/>
              </a:solidFill>
              <a:ln w="9525">
                <a:solidFill>
                  <a:srgbClr val="000000"/>
                </a:solidFill>
                <a:miter lim="800000"/>
                <a:headEnd/>
                <a:tailEnd/>
              </a:ln>
            </p:spPr>
            <p:txBody>
              <a:bodyPr>
                <a:prstTxWarp prst="textNoShape">
                  <a:avLst/>
                </a:prstTxWarp>
              </a:bodyPr>
              <a:lstStyle/>
              <a:p>
                <a:endParaRPr lang="en-US"/>
              </a:p>
            </p:txBody>
          </p:sp>
          <p:sp>
            <p:nvSpPr>
              <p:cNvPr id="74783" name="Rectangle 11"/>
              <p:cNvSpPr>
                <a:spLocks noChangeAspect="1" noChangeArrowheads="1"/>
              </p:cNvSpPr>
              <p:nvPr/>
            </p:nvSpPr>
            <p:spPr bwMode="auto">
              <a:xfrm>
                <a:off x="9801" y="14416"/>
                <a:ext cx="180" cy="180"/>
              </a:xfrm>
              <a:prstGeom prst="rect">
                <a:avLst/>
              </a:prstGeom>
              <a:solidFill>
                <a:srgbClr val="FFFFFF"/>
              </a:solidFill>
              <a:ln w="9525">
                <a:solidFill>
                  <a:srgbClr val="000000"/>
                </a:solidFill>
                <a:miter lim="800000"/>
                <a:headEnd/>
                <a:tailEnd/>
              </a:ln>
            </p:spPr>
            <p:txBody>
              <a:bodyPr>
                <a:prstTxWarp prst="textNoShape">
                  <a:avLst/>
                </a:prstTxWarp>
              </a:bodyPr>
              <a:lstStyle/>
              <a:p>
                <a:endParaRPr lang="en-US"/>
              </a:p>
            </p:txBody>
          </p:sp>
          <p:sp>
            <p:nvSpPr>
              <p:cNvPr id="74784" name="Rectangle 12"/>
              <p:cNvSpPr>
                <a:spLocks noChangeAspect="1" noChangeArrowheads="1"/>
              </p:cNvSpPr>
              <p:nvPr/>
            </p:nvSpPr>
            <p:spPr bwMode="auto">
              <a:xfrm>
                <a:off x="9801" y="13696"/>
                <a:ext cx="180" cy="180"/>
              </a:xfrm>
              <a:prstGeom prst="rect">
                <a:avLst/>
              </a:prstGeom>
              <a:solidFill>
                <a:srgbClr val="FFFFFF"/>
              </a:solidFill>
              <a:ln w="9525">
                <a:solidFill>
                  <a:srgbClr val="000000"/>
                </a:solidFill>
                <a:miter lim="800000"/>
                <a:headEnd/>
                <a:tailEnd/>
              </a:ln>
            </p:spPr>
            <p:txBody>
              <a:bodyPr>
                <a:prstTxWarp prst="textNoShape">
                  <a:avLst/>
                </a:prstTxWarp>
              </a:bodyPr>
              <a:lstStyle/>
              <a:p>
                <a:endParaRPr lang="en-US"/>
              </a:p>
            </p:txBody>
          </p:sp>
        </p:grpSp>
        <p:grpSp>
          <p:nvGrpSpPr>
            <p:cNvPr id="74768" name="Group 13"/>
            <p:cNvGrpSpPr>
              <a:grpSpLocks noChangeAspect="1"/>
            </p:cNvGrpSpPr>
            <p:nvPr/>
          </p:nvGrpSpPr>
          <p:grpSpPr bwMode="auto">
            <a:xfrm>
              <a:off x="1728" y="3506"/>
              <a:ext cx="504" cy="360"/>
              <a:chOff x="8901" y="14044"/>
              <a:chExt cx="1260" cy="900"/>
            </a:xfrm>
          </p:grpSpPr>
          <p:grpSp>
            <p:nvGrpSpPr>
              <p:cNvPr id="74770" name="Group 14"/>
              <p:cNvGrpSpPr>
                <a:grpSpLocks noChangeAspect="1"/>
              </p:cNvGrpSpPr>
              <p:nvPr/>
            </p:nvGrpSpPr>
            <p:grpSpPr bwMode="auto">
              <a:xfrm>
                <a:off x="8901" y="14044"/>
                <a:ext cx="1260" cy="180"/>
                <a:chOff x="8721" y="13684"/>
                <a:chExt cx="1260" cy="180"/>
              </a:xfrm>
            </p:grpSpPr>
            <p:sp>
              <p:nvSpPr>
                <p:cNvPr id="74779" name="Line 15"/>
                <p:cNvSpPr>
                  <a:spLocks noChangeAspect="1" noChangeShapeType="1"/>
                </p:cNvSpPr>
                <p:nvPr/>
              </p:nvSpPr>
              <p:spPr bwMode="auto">
                <a:xfrm flipH="1">
                  <a:off x="8721" y="13684"/>
                  <a:ext cx="1260" cy="0"/>
                </a:xfrm>
                <a:prstGeom prst="line">
                  <a:avLst/>
                </a:prstGeom>
                <a:noFill/>
                <a:ln w="12700">
                  <a:solidFill>
                    <a:srgbClr val="FF0000"/>
                  </a:solidFill>
                  <a:round/>
                  <a:headEnd/>
                  <a:tailEnd/>
                </a:ln>
              </p:spPr>
              <p:txBody>
                <a:bodyPr>
                  <a:prstTxWarp prst="textNoShape">
                    <a:avLst/>
                  </a:prstTxWarp>
                </a:bodyPr>
                <a:lstStyle/>
                <a:p>
                  <a:endParaRPr lang="en-US"/>
                </a:p>
              </p:txBody>
            </p:sp>
            <p:sp>
              <p:nvSpPr>
                <p:cNvPr id="74780" name="Rectangle 16"/>
                <p:cNvSpPr>
                  <a:spLocks noChangeAspect="1" noChangeArrowheads="1"/>
                </p:cNvSpPr>
                <p:nvPr/>
              </p:nvSpPr>
              <p:spPr bwMode="auto">
                <a:xfrm>
                  <a:off x="8721" y="13684"/>
                  <a:ext cx="180" cy="180"/>
                </a:xfrm>
                <a:prstGeom prst="rect">
                  <a:avLst/>
                </a:prstGeom>
                <a:solidFill>
                  <a:srgbClr val="FFFFFF"/>
                </a:solidFill>
                <a:ln w="12700">
                  <a:solidFill>
                    <a:srgbClr val="FF0000"/>
                  </a:solidFill>
                  <a:miter lim="800000"/>
                  <a:headEnd/>
                  <a:tailEnd/>
                </a:ln>
              </p:spPr>
              <p:txBody>
                <a:bodyPr>
                  <a:prstTxWarp prst="textNoShape">
                    <a:avLst/>
                  </a:prstTxWarp>
                </a:bodyPr>
                <a:lstStyle/>
                <a:p>
                  <a:endParaRPr lang="en-US"/>
                </a:p>
              </p:txBody>
            </p:sp>
          </p:grpSp>
          <p:grpSp>
            <p:nvGrpSpPr>
              <p:cNvPr id="74771" name="Group 17"/>
              <p:cNvGrpSpPr>
                <a:grpSpLocks noChangeAspect="1"/>
              </p:cNvGrpSpPr>
              <p:nvPr/>
            </p:nvGrpSpPr>
            <p:grpSpPr bwMode="auto">
              <a:xfrm>
                <a:off x="8901" y="14044"/>
                <a:ext cx="1260" cy="900"/>
                <a:chOff x="8721" y="13696"/>
                <a:chExt cx="1260" cy="900"/>
              </a:xfrm>
            </p:grpSpPr>
            <p:grpSp>
              <p:nvGrpSpPr>
                <p:cNvPr id="74772" name="Group 18"/>
                <p:cNvGrpSpPr>
                  <a:grpSpLocks noChangeAspect="1"/>
                </p:cNvGrpSpPr>
                <p:nvPr/>
              </p:nvGrpSpPr>
              <p:grpSpPr bwMode="auto">
                <a:xfrm>
                  <a:off x="8721" y="13696"/>
                  <a:ext cx="1260" cy="900"/>
                  <a:chOff x="3681" y="13324"/>
                  <a:chExt cx="1260" cy="900"/>
                </a:xfrm>
              </p:grpSpPr>
              <p:sp>
                <p:nvSpPr>
                  <p:cNvPr id="74776" name="Line 19"/>
                  <p:cNvSpPr>
                    <a:spLocks noChangeAspect="1" noChangeShapeType="1"/>
                  </p:cNvSpPr>
                  <p:nvPr/>
                </p:nvSpPr>
                <p:spPr bwMode="auto">
                  <a:xfrm>
                    <a:off x="3681" y="13324"/>
                    <a:ext cx="0" cy="900"/>
                  </a:xfrm>
                  <a:prstGeom prst="line">
                    <a:avLst/>
                  </a:prstGeom>
                  <a:noFill/>
                  <a:ln w="9525">
                    <a:solidFill>
                      <a:srgbClr val="000000"/>
                    </a:solidFill>
                    <a:round/>
                    <a:headEnd/>
                    <a:tailEnd/>
                  </a:ln>
                </p:spPr>
                <p:txBody>
                  <a:bodyPr>
                    <a:prstTxWarp prst="textNoShape">
                      <a:avLst/>
                    </a:prstTxWarp>
                  </a:bodyPr>
                  <a:lstStyle/>
                  <a:p>
                    <a:endParaRPr lang="en-US"/>
                  </a:p>
                </p:txBody>
              </p:sp>
              <p:sp>
                <p:nvSpPr>
                  <p:cNvPr id="74777" name="Line 20"/>
                  <p:cNvSpPr>
                    <a:spLocks noChangeAspect="1" noChangeShapeType="1"/>
                  </p:cNvSpPr>
                  <p:nvPr/>
                </p:nvSpPr>
                <p:spPr bwMode="auto">
                  <a:xfrm>
                    <a:off x="3681" y="14224"/>
                    <a:ext cx="1260" cy="0"/>
                  </a:xfrm>
                  <a:prstGeom prst="line">
                    <a:avLst/>
                  </a:prstGeom>
                  <a:noFill/>
                  <a:ln w="9525">
                    <a:solidFill>
                      <a:srgbClr val="000000"/>
                    </a:solidFill>
                    <a:round/>
                    <a:headEnd/>
                    <a:tailEnd/>
                  </a:ln>
                </p:spPr>
                <p:txBody>
                  <a:bodyPr>
                    <a:prstTxWarp prst="textNoShape">
                      <a:avLst/>
                    </a:prstTxWarp>
                  </a:bodyPr>
                  <a:lstStyle/>
                  <a:p>
                    <a:endParaRPr lang="en-US"/>
                  </a:p>
                </p:txBody>
              </p:sp>
              <p:sp>
                <p:nvSpPr>
                  <p:cNvPr id="74778" name="Line 21"/>
                  <p:cNvSpPr>
                    <a:spLocks noChangeAspect="1" noChangeShapeType="1"/>
                  </p:cNvSpPr>
                  <p:nvPr/>
                </p:nvSpPr>
                <p:spPr bwMode="auto">
                  <a:xfrm flipV="1">
                    <a:off x="4941" y="13324"/>
                    <a:ext cx="0" cy="900"/>
                  </a:xfrm>
                  <a:prstGeom prst="line">
                    <a:avLst/>
                  </a:prstGeom>
                  <a:noFill/>
                  <a:ln w="9525">
                    <a:solidFill>
                      <a:srgbClr val="000000"/>
                    </a:solidFill>
                    <a:round/>
                    <a:headEnd/>
                    <a:tailEnd/>
                  </a:ln>
                </p:spPr>
                <p:txBody>
                  <a:bodyPr>
                    <a:prstTxWarp prst="textNoShape">
                      <a:avLst/>
                    </a:prstTxWarp>
                  </a:bodyPr>
                  <a:lstStyle/>
                  <a:p>
                    <a:endParaRPr lang="en-US"/>
                  </a:p>
                </p:txBody>
              </p:sp>
            </p:grpSp>
            <p:sp>
              <p:nvSpPr>
                <p:cNvPr id="74773" name="Rectangle 22"/>
                <p:cNvSpPr>
                  <a:spLocks noChangeAspect="1" noChangeArrowheads="1"/>
                </p:cNvSpPr>
                <p:nvPr/>
              </p:nvSpPr>
              <p:spPr bwMode="auto">
                <a:xfrm>
                  <a:off x="8721" y="14416"/>
                  <a:ext cx="180" cy="180"/>
                </a:xfrm>
                <a:prstGeom prst="rect">
                  <a:avLst/>
                </a:prstGeom>
                <a:solidFill>
                  <a:srgbClr val="FFFFFF"/>
                </a:solidFill>
                <a:ln w="9525">
                  <a:solidFill>
                    <a:srgbClr val="000000"/>
                  </a:solidFill>
                  <a:miter lim="800000"/>
                  <a:headEnd/>
                  <a:tailEnd/>
                </a:ln>
              </p:spPr>
              <p:txBody>
                <a:bodyPr>
                  <a:prstTxWarp prst="textNoShape">
                    <a:avLst/>
                  </a:prstTxWarp>
                </a:bodyPr>
                <a:lstStyle/>
                <a:p>
                  <a:endParaRPr lang="en-US"/>
                </a:p>
              </p:txBody>
            </p:sp>
            <p:sp>
              <p:nvSpPr>
                <p:cNvPr id="74774" name="Rectangle 23"/>
                <p:cNvSpPr>
                  <a:spLocks noChangeAspect="1" noChangeArrowheads="1"/>
                </p:cNvSpPr>
                <p:nvPr/>
              </p:nvSpPr>
              <p:spPr bwMode="auto">
                <a:xfrm>
                  <a:off x="9801" y="14416"/>
                  <a:ext cx="180" cy="180"/>
                </a:xfrm>
                <a:prstGeom prst="rect">
                  <a:avLst/>
                </a:prstGeom>
                <a:solidFill>
                  <a:srgbClr val="FFFFFF"/>
                </a:solidFill>
                <a:ln w="9525">
                  <a:solidFill>
                    <a:srgbClr val="000000"/>
                  </a:solidFill>
                  <a:miter lim="800000"/>
                  <a:headEnd/>
                  <a:tailEnd/>
                </a:ln>
              </p:spPr>
              <p:txBody>
                <a:bodyPr>
                  <a:prstTxWarp prst="textNoShape">
                    <a:avLst/>
                  </a:prstTxWarp>
                </a:bodyPr>
                <a:lstStyle/>
                <a:p>
                  <a:endParaRPr lang="en-US"/>
                </a:p>
              </p:txBody>
            </p:sp>
            <p:sp>
              <p:nvSpPr>
                <p:cNvPr id="74775" name="Rectangle 24"/>
                <p:cNvSpPr>
                  <a:spLocks noChangeAspect="1" noChangeArrowheads="1"/>
                </p:cNvSpPr>
                <p:nvPr/>
              </p:nvSpPr>
              <p:spPr bwMode="auto">
                <a:xfrm>
                  <a:off x="9801" y="13696"/>
                  <a:ext cx="180" cy="180"/>
                </a:xfrm>
                <a:prstGeom prst="rect">
                  <a:avLst/>
                </a:prstGeom>
                <a:solidFill>
                  <a:srgbClr val="FFFFFF"/>
                </a:solidFill>
                <a:ln w="9525">
                  <a:solidFill>
                    <a:srgbClr val="000000"/>
                  </a:solidFill>
                  <a:miter lim="800000"/>
                  <a:headEnd/>
                  <a:tailEnd/>
                </a:ln>
              </p:spPr>
              <p:txBody>
                <a:bodyPr>
                  <a:prstTxWarp prst="textNoShape">
                    <a:avLst/>
                  </a:prstTxWarp>
                </a:bodyPr>
                <a:lstStyle/>
                <a:p>
                  <a:endParaRPr lang="en-US"/>
                </a:p>
              </p:txBody>
            </p:sp>
          </p:grpSp>
        </p:grpSp>
        <p:sp>
          <p:nvSpPr>
            <p:cNvPr id="74769" name="Line 25"/>
            <p:cNvSpPr>
              <a:spLocks noChangeAspect="1" noChangeShapeType="1"/>
            </p:cNvSpPr>
            <p:nvPr/>
          </p:nvSpPr>
          <p:spPr bwMode="auto">
            <a:xfrm>
              <a:off x="1244" y="3710"/>
              <a:ext cx="360" cy="0"/>
            </a:xfrm>
            <a:prstGeom prst="line">
              <a:avLst/>
            </a:prstGeom>
            <a:noFill/>
            <a:ln w="9525">
              <a:solidFill>
                <a:srgbClr val="000000"/>
              </a:solidFill>
              <a:round/>
              <a:headEnd/>
              <a:tailEnd type="triangle" w="med" len="med"/>
            </a:ln>
          </p:spPr>
          <p:txBody>
            <a:bodyPr>
              <a:prstTxWarp prst="textNoShape">
                <a:avLst/>
              </a:prstTxWarp>
            </a:bodyPr>
            <a:lstStyle/>
            <a:p>
              <a:endParaRPr lang="en-US"/>
            </a:p>
          </p:txBody>
        </p:sp>
      </p:grpSp>
      <p:grpSp>
        <p:nvGrpSpPr>
          <p:cNvPr id="74759" name="Group 27"/>
          <p:cNvGrpSpPr>
            <a:grpSpLocks noChangeAspect="1"/>
          </p:cNvGrpSpPr>
          <p:nvPr/>
        </p:nvGrpSpPr>
        <p:grpSpPr bwMode="auto">
          <a:xfrm>
            <a:off x="6324600" y="4138613"/>
            <a:ext cx="1216025" cy="1041400"/>
            <a:chOff x="7641" y="1444"/>
            <a:chExt cx="1260" cy="1080"/>
          </a:xfrm>
        </p:grpSpPr>
        <p:grpSp>
          <p:nvGrpSpPr>
            <p:cNvPr id="74760" name="Group 28"/>
            <p:cNvGrpSpPr>
              <a:grpSpLocks noChangeAspect="1"/>
            </p:cNvGrpSpPr>
            <p:nvPr/>
          </p:nvGrpSpPr>
          <p:grpSpPr bwMode="auto">
            <a:xfrm>
              <a:off x="7641" y="1444"/>
              <a:ext cx="1260" cy="1080"/>
              <a:chOff x="3501" y="14595"/>
              <a:chExt cx="1260" cy="1080"/>
            </a:xfrm>
          </p:grpSpPr>
          <p:sp>
            <p:nvSpPr>
              <p:cNvPr id="74763" name="Line 29"/>
              <p:cNvSpPr>
                <a:spLocks noChangeAspect="1" noChangeShapeType="1"/>
              </p:cNvSpPr>
              <p:nvPr/>
            </p:nvSpPr>
            <p:spPr bwMode="auto">
              <a:xfrm>
                <a:off x="3501" y="15135"/>
                <a:ext cx="0" cy="540"/>
              </a:xfrm>
              <a:prstGeom prst="line">
                <a:avLst/>
              </a:prstGeom>
              <a:noFill/>
              <a:ln w="9525">
                <a:solidFill>
                  <a:srgbClr val="000000"/>
                </a:solidFill>
                <a:round/>
                <a:headEnd/>
                <a:tailEnd/>
              </a:ln>
            </p:spPr>
            <p:txBody>
              <a:bodyPr>
                <a:prstTxWarp prst="textNoShape">
                  <a:avLst/>
                </a:prstTxWarp>
              </a:bodyPr>
              <a:lstStyle/>
              <a:p>
                <a:endParaRPr lang="en-US"/>
              </a:p>
            </p:txBody>
          </p:sp>
          <p:sp>
            <p:nvSpPr>
              <p:cNvPr id="74764" name="Line 30"/>
              <p:cNvSpPr>
                <a:spLocks noChangeAspect="1" noChangeShapeType="1"/>
              </p:cNvSpPr>
              <p:nvPr/>
            </p:nvSpPr>
            <p:spPr bwMode="auto">
              <a:xfrm>
                <a:off x="3501" y="15675"/>
                <a:ext cx="1260" cy="0"/>
              </a:xfrm>
              <a:prstGeom prst="line">
                <a:avLst/>
              </a:prstGeom>
              <a:noFill/>
              <a:ln w="9525">
                <a:solidFill>
                  <a:srgbClr val="000000"/>
                </a:solidFill>
                <a:round/>
                <a:headEnd/>
                <a:tailEnd/>
              </a:ln>
            </p:spPr>
            <p:txBody>
              <a:bodyPr>
                <a:prstTxWarp prst="textNoShape">
                  <a:avLst/>
                </a:prstTxWarp>
              </a:bodyPr>
              <a:lstStyle/>
              <a:p>
                <a:endParaRPr lang="en-US"/>
              </a:p>
            </p:txBody>
          </p:sp>
          <p:sp>
            <p:nvSpPr>
              <p:cNvPr id="74765" name="Line 31"/>
              <p:cNvSpPr>
                <a:spLocks noChangeAspect="1" noChangeShapeType="1"/>
              </p:cNvSpPr>
              <p:nvPr/>
            </p:nvSpPr>
            <p:spPr bwMode="auto">
              <a:xfrm flipV="1">
                <a:off x="4761" y="14595"/>
                <a:ext cx="0" cy="1080"/>
              </a:xfrm>
              <a:prstGeom prst="line">
                <a:avLst/>
              </a:prstGeom>
              <a:noFill/>
              <a:ln w="9525">
                <a:solidFill>
                  <a:srgbClr val="000000"/>
                </a:solidFill>
                <a:round/>
                <a:headEnd/>
                <a:tailEnd/>
              </a:ln>
            </p:spPr>
            <p:txBody>
              <a:bodyPr>
                <a:prstTxWarp prst="textNoShape">
                  <a:avLst/>
                </a:prstTxWarp>
              </a:bodyPr>
              <a:lstStyle/>
              <a:p>
                <a:endParaRPr lang="en-US"/>
              </a:p>
            </p:txBody>
          </p:sp>
          <p:sp>
            <p:nvSpPr>
              <p:cNvPr id="74766" name="Line 32"/>
              <p:cNvSpPr>
                <a:spLocks noChangeAspect="1" noChangeShapeType="1"/>
              </p:cNvSpPr>
              <p:nvPr/>
            </p:nvSpPr>
            <p:spPr bwMode="auto">
              <a:xfrm flipV="1">
                <a:off x="3501" y="14595"/>
                <a:ext cx="1260" cy="540"/>
              </a:xfrm>
              <a:prstGeom prst="line">
                <a:avLst/>
              </a:prstGeom>
              <a:noFill/>
              <a:ln w="9525">
                <a:solidFill>
                  <a:srgbClr val="000000"/>
                </a:solidFill>
                <a:round/>
                <a:headEnd/>
                <a:tailEnd/>
              </a:ln>
            </p:spPr>
            <p:txBody>
              <a:bodyPr>
                <a:prstTxWarp prst="textNoShape">
                  <a:avLst/>
                </a:prstTxWarp>
              </a:bodyPr>
              <a:lstStyle/>
              <a:p>
                <a:endParaRPr lang="en-US"/>
              </a:p>
            </p:txBody>
          </p:sp>
        </p:grpSp>
        <p:sp>
          <p:nvSpPr>
            <p:cNvPr id="74761" name="Rectangle 33"/>
            <p:cNvSpPr>
              <a:spLocks noChangeAspect="1" noChangeArrowheads="1"/>
            </p:cNvSpPr>
            <p:nvPr/>
          </p:nvSpPr>
          <p:spPr bwMode="auto">
            <a:xfrm>
              <a:off x="7641" y="2344"/>
              <a:ext cx="180" cy="180"/>
            </a:xfrm>
            <a:prstGeom prst="rect">
              <a:avLst/>
            </a:prstGeom>
            <a:solidFill>
              <a:srgbClr val="FFFFFF"/>
            </a:solidFill>
            <a:ln w="9525">
              <a:solidFill>
                <a:srgbClr val="000000"/>
              </a:solidFill>
              <a:miter lim="800000"/>
              <a:headEnd/>
              <a:tailEnd/>
            </a:ln>
          </p:spPr>
          <p:txBody>
            <a:bodyPr>
              <a:prstTxWarp prst="textNoShape">
                <a:avLst/>
              </a:prstTxWarp>
            </a:bodyPr>
            <a:lstStyle/>
            <a:p>
              <a:endParaRPr lang="en-US"/>
            </a:p>
          </p:txBody>
        </p:sp>
        <p:sp>
          <p:nvSpPr>
            <p:cNvPr id="74762" name="Rectangle 34"/>
            <p:cNvSpPr>
              <a:spLocks noChangeAspect="1" noChangeArrowheads="1"/>
            </p:cNvSpPr>
            <p:nvPr/>
          </p:nvSpPr>
          <p:spPr bwMode="auto">
            <a:xfrm>
              <a:off x="8721" y="2344"/>
              <a:ext cx="180" cy="180"/>
            </a:xfrm>
            <a:prstGeom prst="rect">
              <a:avLst/>
            </a:prstGeom>
            <a:solidFill>
              <a:srgbClr val="FFFFFF"/>
            </a:solidFill>
            <a:ln w="9525">
              <a:solidFill>
                <a:srgbClr val="000000"/>
              </a:solidFill>
              <a:miter lim="800000"/>
              <a:headEnd/>
              <a:tailEnd/>
            </a:ln>
          </p:spPr>
          <p:txBody>
            <a:bodyPr>
              <a:prstTxWarp prst="textNoShape">
                <a:avLst/>
              </a:prstTxWarp>
            </a:bodyPr>
            <a:lstStyle/>
            <a:p>
              <a:endParaRPr lang="en-US"/>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13" name="Slide Number Placeholder 8"/>
          <p:cNvSpPr>
            <a:spLocks noGrp="1"/>
          </p:cNvSpPr>
          <p:nvPr>
            <p:ph type="sldNum" sz="quarter" idx="11"/>
          </p:nvPr>
        </p:nvSpPr>
        <p:spPr/>
        <p:txBody>
          <a:bodyPr/>
          <a:lstStyle/>
          <a:p>
            <a:pPr>
              <a:defRPr/>
            </a:pPr>
            <a:fld id="{0CE3C03A-21D0-47E6-A7E7-34A76086FA0C}" type="slidenum">
              <a:rPr lang="en-US"/>
              <a:pPr>
                <a:defRPr/>
              </a:pPr>
              <a:t>31</a:t>
            </a:fld>
            <a:endParaRPr lang="en-US" dirty="0"/>
          </a:p>
        </p:txBody>
      </p:sp>
      <p:sp>
        <p:nvSpPr>
          <p:cNvPr id="76803" name="Rectangle 2"/>
          <p:cNvSpPr>
            <a:spLocks noGrp="1"/>
          </p:cNvSpPr>
          <p:nvPr>
            <p:ph type="title"/>
          </p:nvPr>
        </p:nvSpPr>
        <p:spPr/>
        <p:txBody>
          <a:bodyPr/>
          <a:lstStyle/>
          <a:p>
            <a:pPr algn="ctr"/>
            <a:r>
              <a:rPr lang="en-US" dirty="0" smtClean="0">
                <a:solidFill>
                  <a:srgbClr val="000000"/>
                </a:solidFill>
                <a:latin typeface="Arial Narrow"/>
                <a:ea typeface="Calibri" pitchFamily="84" charset="0"/>
                <a:cs typeface="Arial Narrow"/>
              </a:rPr>
              <a:t>Analyses </a:t>
            </a:r>
            <a:r>
              <a:rPr lang="en-US" dirty="0">
                <a:solidFill>
                  <a:srgbClr val="000000"/>
                </a:solidFill>
                <a:latin typeface="Arial Narrow"/>
                <a:ea typeface="Calibri" pitchFamily="84" charset="0"/>
                <a:cs typeface="Arial Narrow"/>
              </a:rPr>
              <a:t>of Teachers’ </a:t>
            </a:r>
            <a:r>
              <a:rPr lang="en-US" dirty="0" smtClean="0">
                <a:solidFill>
                  <a:srgbClr val="000000"/>
                </a:solidFill>
                <a:latin typeface="Arial Narrow"/>
                <a:ea typeface="Calibri" pitchFamily="84" charset="0"/>
                <a:cs typeface="Arial Narrow"/>
              </a:rPr>
              <a:t>Statements: 7th </a:t>
            </a:r>
            <a:r>
              <a:rPr lang="en-US" dirty="0">
                <a:solidFill>
                  <a:srgbClr val="000000"/>
                </a:solidFill>
                <a:latin typeface="Arial Narrow"/>
                <a:ea typeface="Calibri" pitchFamily="84" charset="0"/>
                <a:cs typeface="Arial Narrow"/>
              </a:rPr>
              <a:t>Grade Teacher</a:t>
            </a:r>
            <a:endParaRPr lang="en-US" b="0" dirty="0">
              <a:solidFill>
                <a:srgbClr val="000000"/>
              </a:solidFill>
              <a:latin typeface="Arial Narrow"/>
              <a:ea typeface="Calibri" pitchFamily="84" charset="0"/>
              <a:cs typeface="Arial Narrow"/>
            </a:endParaRPr>
          </a:p>
        </p:txBody>
      </p:sp>
      <p:sp>
        <p:nvSpPr>
          <p:cNvPr id="76804" name="Rectangle 3"/>
          <p:cNvSpPr>
            <a:spLocks noGrp="1"/>
          </p:cNvSpPr>
          <p:nvPr>
            <p:ph type="body" idx="1"/>
          </p:nvPr>
        </p:nvSpPr>
        <p:spPr>
          <a:xfrm>
            <a:off x="457200" y="1600200"/>
            <a:ext cx="8509000" cy="4822825"/>
          </a:xfrm>
        </p:spPr>
        <p:txBody>
          <a:bodyPr/>
          <a:lstStyle/>
          <a:p>
            <a:pPr algn="ctr">
              <a:lnSpc>
                <a:spcPct val="90000"/>
              </a:lnSpc>
              <a:buFont typeface="Arial" pitchFamily="84" charset="0"/>
              <a:buNone/>
            </a:pPr>
            <a:r>
              <a:rPr lang="en-US" sz="2400" b="1" dirty="0" smtClean="0">
                <a:solidFill>
                  <a:srgbClr val="000000"/>
                </a:solidFill>
                <a:latin typeface="Arial Narrow"/>
                <a:ea typeface="Calibri" pitchFamily="84" charset="0"/>
                <a:cs typeface="Arial Narrow"/>
              </a:rPr>
              <a:t>	</a:t>
            </a:r>
            <a:r>
              <a:rPr lang="en-US" sz="2800" b="1" i="1" dirty="0">
                <a:solidFill>
                  <a:srgbClr val="000000"/>
                </a:solidFill>
                <a:latin typeface="Arial Narrow"/>
                <a:ea typeface="Calibri" pitchFamily="84" charset="0"/>
                <a:cs typeface="Arial Narrow"/>
              </a:rPr>
              <a:t>“If a shape is a rectangle, then it is a parallelogram </a:t>
            </a:r>
            <a:r>
              <a:rPr lang="en-US" sz="2800" b="1" i="1" dirty="0" smtClean="0">
                <a:solidFill>
                  <a:srgbClr val="000000"/>
                </a:solidFill>
                <a:latin typeface="Arial Narrow"/>
                <a:ea typeface="Calibri" pitchFamily="84" charset="0"/>
                <a:cs typeface="Arial Narrow"/>
              </a:rPr>
              <a:t>    with </a:t>
            </a:r>
            <a:r>
              <a:rPr lang="en-US" sz="2800" b="1" i="1" dirty="0">
                <a:solidFill>
                  <a:srgbClr val="000000"/>
                </a:solidFill>
                <a:latin typeface="Arial Narrow"/>
                <a:ea typeface="Calibri" pitchFamily="84" charset="0"/>
                <a:cs typeface="Arial Narrow"/>
              </a:rPr>
              <a:t>at least  two right angles.”</a:t>
            </a:r>
          </a:p>
          <a:p>
            <a:pPr marL="0" indent="0">
              <a:lnSpc>
                <a:spcPct val="90000"/>
              </a:lnSpc>
              <a:buNone/>
            </a:pPr>
            <a:r>
              <a:rPr lang="en-US" sz="2800" b="1" dirty="0">
                <a:solidFill>
                  <a:srgbClr val="000000"/>
                </a:solidFill>
                <a:latin typeface="Arial Narrow"/>
                <a:ea typeface="Calibri" pitchFamily="84" charset="0"/>
                <a:cs typeface="Arial Narrow"/>
              </a:rPr>
              <a:t>Analysis:</a:t>
            </a:r>
          </a:p>
          <a:p>
            <a:pPr lvl="1">
              <a:lnSpc>
                <a:spcPct val="90000"/>
              </a:lnSpc>
              <a:buFont typeface="Arial" pitchFamily="34" charset="0"/>
              <a:buChar char="•"/>
            </a:pPr>
            <a:r>
              <a:rPr lang="en-US" sz="2400" b="1" dirty="0">
                <a:solidFill>
                  <a:srgbClr val="000000"/>
                </a:solidFill>
                <a:latin typeface="Arial Narrow"/>
                <a:ea typeface="Calibri" pitchFamily="84" charset="0"/>
                <a:cs typeface="Arial Narrow"/>
              </a:rPr>
              <a:t>Case 1:</a:t>
            </a:r>
            <a:r>
              <a:rPr lang="en-US" sz="2400" dirty="0">
                <a:solidFill>
                  <a:srgbClr val="000000"/>
                </a:solidFill>
                <a:latin typeface="Arial Narrow"/>
                <a:ea typeface="Calibri" pitchFamily="84" charset="0"/>
                <a:cs typeface="Arial Narrow"/>
              </a:rPr>
              <a:t> If I make the two right angles the base angles, I know that the opposite angles are congruent since it is a parallelogram, so all of the angles are right </a:t>
            </a:r>
            <a:r>
              <a:rPr lang="en-US" sz="2400" dirty="0" smtClean="0">
                <a:solidFill>
                  <a:srgbClr val="000000"/>
                </a:solidFill>
                <a:latin typeface="Arial Narrow"/>
                <a:ea typeface="Calibri" pitchFamily="84" charset="0"/>
                <a:cs typeface="Arial Narrow"/>
              </a:rPr>
              <a:t>angles.</a:t>
            </a:r>
          </a:p>
          <a:p>
            <a:pPr lvl="1">
              <a:lnSpc>
                <a:spcPct val="90000"/>
              </a:lnSpc>
            </a:pPr>
            <a:endParaRPr lang="en-US" sz="2000" b="1" dirty="0" smtClean="0">
              <a:solidFill>
                <a:srgbClr val="000000"/>
              </a:solidFill>
              <a:latin typeface="Arial Narrow"/>
              <a:ea typeface="Calibri" pitchFamily="84" charset="0"/>
              <a:cs typeface="Arial Narrow"/>
            </a:endParaRPr>
          </a:p>
          <a:p>
            <a:pPr lvl="1">
              <a:lnSpc>
                <a:spcPct val="90000"/>
              </a:lnSpc>
            </a:pPr>
            <a:endParaRPr lang="en-US" sz="2000" b="1" dirty="0" smtClean="0">
              <a:solidFill>
                <a:srgbClr val="000000"/>
              </a:solidFill>
              <a:latin typeface="Arial Narrow"/>
              <a:ea typeface="Calibri" pitchFamily="84" charset="0"/>
              <a:cs typeface="Arial Narrow"/>
            </a:endParaRPr>
          </a:p>
          <a:p>
            <a:pPr lvl="1">
              <a:lnSpc>
                <a:spcPct val="90000"/>
              </a:lnSpc>
              <a:buFont typeface="Arial" pitchFamily="34" charset="0"/>
              <a:buChar char="•"/>
            </a:pPr>
            <a:r>
              <a:rPr lang="en-US" sz="2200" b="1" dirty="0">
                <a:solidFill>
                  <a:srgbClr val="000000"/>
                </a:solidFill>
                <a:latin typeface="Arial Narrow"/>
                <a:ea typeface="Calibri" pitchFamily="84" charset="0"/>
                <a:cs typeface="Arial Narrow"/>
              </a:rPr>
              <a:t>Case 2:</a:t>
            </a:r>
            <a:r>
              <a:rPr lang="en-US" sz="2200" dirty="0">
                <a:solidFill>
                  <a:srgbClr val="000000"/>
                </a:solidFill>
                <a:latin typeface="Arial Narrow"/>
                <a:ea typeface="Calibri" pitchFamily="84" charset="0"/>
                <a:cs typeface="Arial Narrow"/>
              </a:rPr>
              <a:t> </a:t>
            </a:r>
            <a:r>
              <a:rPr lang="en-US" sz="2400" dirty="0">
                <a:solidFill>
                  <a:srgbClr val="000000"/>
                </a:solidFill>
                <a:latin typeface="Arial Narrow"/>
                <a:ea typeface="Calibri" pitchFamily="84" charset="0"/>
                <a:cs typeface="Arial Narrow"/>
              </a:rPr>
              <a:t>If I make the two right angles the diagonal angles, I know that two adjacent angles are supplementary since it is a parallelogram, so all of the angles are right angles. So this is a rectangle.</a:t>
            </a:r>
          </a:p>
          <a:p>
            <a:pPr lvl="1">
              <a:lnSpc>
                <a:spcPct val="90000"/>
              </a:lnSpc>
            </a:pPr>
            <a:endParaRPr lang="en-US" sz="2400" dirty="0">
              <a:solidFill>
                <a:srgbClr val="000000"/>
              </a:solidFill>
              <a:ea typeface="Calibri" pitchFamily="84" charset="0"/>
              <a:cs typeface="Calibri" pitchFamily="84" charset="0"/>
            </a:endParaRPr>
          </a:p>
        </p:txBody>
      </p:sp>
      <p:grpSp>
        <p:nvGrpSpPr>
          <p:cNvPr id="76805" name="Group 16"/>
          <p:cNvGrpSpPr>
            <a:grpSpLocks/>
          </p:cNvGrpSpPr>
          <p:nvPr/>
        </p:nvGrpSpPr>
        <p:grpSpPr bwMode="auto">
          <a:xfrm>
            <a:off x="5470525" y="3737414"/>
            <a:ext cx="1828800" cy="571500"/>
            <a:chOff x="1881" y="13864"/>
            <a:chExt cx="2520" cy="900"/>
          </a:xfrm>
        </p:grpSpPr>
        <p:sp>
          <p:nvSpPr>
            <p:cNvPr id="76810" name="AutoShape 17"/>
            <p:cNvSpPr>
              <a:spLocks noChangeArrowheads="1"/>
            </p:cNvSpPr>
            <p:nvPr/>
          </p:nvSpPr>
          <p:spPr bwMode="auto">
            <a:xfrm>
              <a:off x="1881" y="13864"/>
              <a:ext cx="2520" cy="900"/>
            </a:xfrm>
            <a:prstGeom prst="parallelogram">
              <a:avLst>
                <a:gd name="adj" fmla="val 0"/>
              </a:avLst>
            </a:prstGeom>
            <a:solidFill>
              <a:srgbClr val="FFFFFF"/>
            </a:solidFill>
            <a:ln w="9525">
              <a:solidFill>
                <a:srgbClr val="000000"/>
              </a:solidFill>
              <a:miter lim="800000"/>
              <a:headEnd/>
              <a:tailEnd/>
            </a:ln>
          </p:spPr>
          <p:txBody>
            <a:bodyPr>
              <a:prstTxWarp prst="textNoShape">
                <a:avLst/>
              </a:prstTxWarp>
            </a:bodyPr>
            <a:lstStyle/>
            <a:p>
              <a:endParaRPr lang="en-US"/>
            </a:p>
          </p:txBody>
        </p:sp>
        <p:sp>
          <p:nvSpPr>
            <p:cNvPr id="76811" name="Rectangle 18"/>
            <p:cNvSpPr>
              <a:spLocks noChangeArrowheads="1"/>
            </p:cNvSpPr>
            <p:nvPr/>
          </p:nvSpPr>
          <p:spPr bwMode="auto">
            <a:xfrm>
              <a:off x="1881" y="14584"/>
              <a:ext cx="180" cy="180"/>
            </a:xfrm>
            <a:prstGeom prst="rect">
              <a:avLst/>
            </a:prstGeom>
            <a:solidFill>
              <a:srgbClr val="FFFFFF"/>
            </a:solidFill>
            <a:ln w="9525">
              <a:solidFill>
                <a:srgbClr val="000000"/>
              </a:solidFill>
              <a:miter lim="800000"/>
              <a:headEnd/>
              <a:tailEnd/>
            </a:ln>
          </p:spPr>
          <p:txBody>
            <a:bodyPr>
              <a:prstTxWarp prst="textNoShape">
                <a:avLst/>
              </a:prstTxWarp>
            </a:bodyPr>
            <a:lstStyle/>
            <a:p>
              <a:endParaRPr lang="en-US"/>
            </a:p>
          </p:txBody>
        </p:sp>
        <p:sp>
          <p:nvSpPr>
            <p:cNvPr id="76812" name="Rectangle 19"/>
            <p:cNvSpPr>
              <a:spLocks noChangeArrowheads="1"/>
            </p:cNvSpPr>
            <p:nvPr/>
          </p:nvSpPr>
          <p:spPr bwMode="auto">
            <a:xfrm>
              <a:off x="4221" y="14584"/>
              <a:ext cx="180" cy="180"/>
            </a:xfrm>
            <a:prstGeom prst="rect">
              <a:avLst/>
            </a:prstGeom>
            <a:solidFill>
              <a:srgbClr val="FFFFFF"/>
            </a:solidFill>
            <a:ln w="9525">
              <a:solidFill>
                <a:srgbClr val="000000"/>
              </a:solidFill>
              <a:miter lim="800000"/>
              <a:headEnd/>
              <a:tailEnd/>
            </a:ln>
          </p:spPr>
          <p:txBody>
            <a:bodyPr>
              <a:prstTxWarp prst="textNoShape">
                <a:avLst/>
              </a:prstTxWarp>
            </a:bodyPr>
            <a:lstStyle/>
            <a:p>
              <a:endParaRPr lang="en-US"/>
            </a:p>
          </p:txBody>
        </p:sp>
      </p:grpSp>
      <p:grpSp>
        <p:nvGrpSpPr>
          <p:cNvPr id="76806" name="Group 20"/>
          <p:cNvGrpSpPr>
            <a:grpSpLocks/>
          </p:cNvGrpSpPr>
          <p:nvPr/>
        </p:nvGrpSpPr>
        <p:grpSpPr bwMode="auto">
          <a:xfrm>
            <a:off x="6490669" y="5761421"/>
            <a:ext cx="1828800" cy="571500"/>
            <a:chOff x="1881" y="724"/>
            <a:chExt cx="2520" cy="900"/>
          </a:xfrm>
        </p:grpSpPr>
        <p:sp>
          <p:nvSpPr>
            <p:cNvPr id="76807" name="AutoShape 21"/>
            <p:cNvSpPr>
              <a:spLocks noChangeArrowheads="1"/>
            </p:cNvSpPr>
            <p:nvPr/>
          </p:nvSpPr>
          <p:spPr bwMode="auto">
            <a:xfrm>
              <a:off x="1881" y="724"/>
              <a:ext cx="2520" cy="900"/>
            </a:xfrm>
            <a:prstGeom prst="parallelogram">
              <a:avLst>
                <a:gd name="adj" fmla="val 0"/>
              </a:avLst>
            </a:prstGeom>
            <a:solidFill>
              <a:srgbClr val="FFFFFF"/>
            </a:solidFill>
            <a:ln w="9525">
              <a:solidFill>
                <a:srgbClr val="000000"/>
              </a:solidFill>
              <a:miter lim="800000"/>
              <a:headEnd/>
              <a:tailEnd/>
            </a:ln>
          </p:spPr>
          <p:txBody>
            <a:bodyPr>
              <a:prstTxWarp prst="textNoShape">
                <a:avLst/>
              </a:prstTxWarp>
            </a:bodyPr>
            <a:lstStyle/>
            <a:p>
              <a:endParaRPr lang="en-US"/>
            </a:p>
          </p:txBody>
        </p:sp>
        <p:sp>
          <p:nvSpPr>
            <p:cNvPr id="76808" name="Rectangle 22"/>
            <p:cNvSpPr>
              <a:spLocks noChangeArrowheads="1"/>
            </p:cNvSpPr>
            <p:nvPr/>
          </p:nvSpPr>
          <p:spPr bwMode="auto">
            <a:xfrm>
              <a:off x="1881" y="1444"/>
              <a:ext cx="180" cy="180"/>
            </a:xfrm>
            <a:prstGeom prst="rect">
              <a:avLst/>
            </a:prstGeom>
            <a:solidFill>
              <a:srgbClr val="FFFFFF"/>
            </a:solidFill>
            <a:ln w="9525">
              <a:solidFill>
                <a:srgbClr val="000000"/>
              </a:solidFill>
              <a:miter lim="800000"/>
              <a:headEnd/>
              <a:tailEnd/>
            </a:ln>
          </p:spPr>
          <p:txBody>
            <a:bodyPr>
              <a:prstTxWarp prst="textNoShape">
                <a:avLst/>
              </a:prstTxWarp>
            </a:bodyPr>
            <a:lstStyle/>
            <a:p>
              <a:endParaRPr lang="en-US"/>
            </a:p>
          </p:txBody>
        </p:sp>
        <p:sp>
          <p:nvSpPr>
            <p:cNvPr id="76809" name="Rectangle 23"/>
            <p:cNvSpPr>
              <a:spLocks noChangeArrowheads="1"/>
            </p:cNvSpPr>
            <p:nvPr/>
          </p:nvSpPr>
          <p:spPr bwMode="auto">
            <a:xfrm>
              <a:off x="4221" y="724"/>
              <a:ext cx="180" cy="180"/>
            </a:xfrm>
            <a:prstGeom prst="rect">
              <a:avLst/>
            </a:prstGeom>
            <a:solidFill>
              <a:srgbClr val="FFFFFF"/>
            </a:solidFill>
            <a:ln w="9525">
              <a:solidFill>
                <a:srgbClr val="000000"/>
              </a:solidFill>
              <a:miter lim="800000"/>
              <a:headEnd/>
              <a:tailEnd/>
            </a:ln>
          </p:spPr>
          <p:txBody>
            <a:bodyPr>
              <a:prstTxWarp prst="textNoShape">
                <a:avLst/>
              </a:prstTxWarp>
            </a:bodyPr>
            <a:lstStyle/>
            <a:p>
              <a:endParaRPr lang="en-US"/>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13" name="Slide Number Placeholder 8"/>
          <p:cNvSpPr>
            <a:spLocks noGrp="1"/>
          </p:cNvSpPr>
          <p:nvPr>
            <p:ph type="sldNum" sz="quarter" idx="11"/>
          </p:nvPr>
        </p:nvSpPr>
        <p:spPr/>
        <p:txBody>
          <a:bodyPr/>
          <a:lstStyle/>
          <a:p>
            <a:pPr>
              <a:defRPr/>
            </a:pPr>
            <a:fld id="{D9F61139-5009-46C6-B9DC-C6AC79089B54}" type="slidenum">
              <a:rPr lang="en-US"/>
              <a:pPr>
                <a:defRPr/>
              </a:pPr>
              <a:t>32</a:t>
            </a:fld>
            <a:endParaRPr lang="en-US" dirty="0"/>
          </a:p>
        </p:txBody>
      </p:sp>
      <p:sp>
        <p:nvSpPr>
          <p:cNvPr id="78851" name="Rectangle 2"/>
          <p:cNvSpPr>
            <a:spLocks noGrp="1"/>
          </p:cNvSpPr>
          <p:nvPr>
            <p:ph type="title"/>
          </p:nvPr>
        </p:nvSpPr>
        <p:spPr/>
        <p:txBody>
          <a:bodyPr/>
          <a:lstStyle/>
          <a:p>
            <a:pPr algn="ctr"/>
            <a:r>
              <a:rPr lang="en-US" dirty="0" smtClean="0">
                <a:latin typeface="Arial Narrow"/>
                <a:cs typeface="Arial Narrow"/>
              </a:rPr>
              <a:t>Beyond Sufficiency</a:t>
            </a:r>
            <a:endParaRPr lang="en-US" dirty="0">
              <a:latin typeface="Arial Narrow"/>
              <a:cs typeface="Arial Narrow"/>
            </a:endParaRPr>
          </a:p>
        </p:txBody>
      </p:sp>
      <p:sp>
        <p:nvSpPr>
          <p:cNvPr id="78852" name="Rectangle 4"/>
          <p:cNvSpPr>
            <a:spLocks noGrp="1"/>
          </p:cNvSpPr>
          <p:nvPr>
            <p:ph type="body" idx="1"/>
          </p:nvPr>
        </p:nvSpPr>
        <p:spPr>
          <a:xfrm>
            <a:off x="457200" y="1495756"/>
            <a:ext cx="8229600" cy="4822825"/>
          </a:xfrm>
        </p:spPr>
        <p:txBody>
          <a:bodyPr/>
          <a:lstStyle/>
          <a:p>
            <a:r>
              <a:rPr lang="en-US" sz="2400" dirty="0">
                <a:solidFill>
                  <a:srgbClr val="000000"/>
                </a:solidFill>
                <a:ea typeface="Calibri" pitchFamily="84" charset="0"/>
                <a:cs typeface="Calibri" pitchFamily="84" charset="0"/>
              </a:rPr>
              <a:t>The </a:t>
            </a:r>
            <a:r>
              <a:rPr lang="en-US" sz="2400" dirty="0" smtClean="0">
                <a:solidFill>
                  <a:srgbClr val="000000"/>
                </a:solidFill>
                <a:ea typeface="Calibri" pitchFamily="84" charset="0"/>
                <a:cs typeface="Calibri" pitchFamily="84" charset="0"/>
              </a:rPr>
              <a:t>7</a:t>
            </a:r>
            <a:r>
              <a:rPr lang="en-US" sz="2400" baseline="30000" dirty="0" smtClean="0">
                <a:solidFill>
                  <a:srgbClr val="000000"/>
                </a:solidFill>
                <a:ea typeface="Calibri" pitchFamily="84" charset="0"/>
                <a:cs typeface="Calibri" pitchFamily="84" charset="0"/>
              </a:rPr>
              <a:t>th</a:t>
            </a:r>
            <a:r>
              <a:rPr lang="en-US" sz="2400" dirty="0" smtClean="0">
                <a:solidFill>
                  <a:srgbClr val="000000"/>
                </a:solidFill>
                <a:ea typeface="Calibri" pitchFamily="84" charset="0"/>
                <a:cs typeface="Calibri" pitchFamily="84" charset="0"/>
              </a:rPr>
              <a:t> grade </a:t>
            </a:r>
            <a:r>
              <a:rPr lang="en-US" sz="2400" dirty="0">
                <a:solidFill>
                  <a:srgbClr val="000000"/>
                </a:solidFill>
                <a:ea typeface="Calibri" pitchFamily="84" charset="0"/>
                <a:cs typeface="Calibri" pitchFamily="84" charset="0"/>
              </a:rPr>
              <a:t>statement has the necessary conditions for being a rectangle, but goes beyond what is sufficient. Why? </a:t>
            </a:r>
            <a:r>
              <a:rPr lang="en-US" sz="2400" dirty="0" smtClean="0">
                <a:solidFill>
                  <a:srgbClr val="000000"/>
                </a:solidFill>
                <a:ea typeface="Calibri" pitchFamily="84" charset="0"/>
                <a:cs typeface="Calibri" pitchFamily="84" charset="0"/>
              </a:rPr>
              <a:t>Let’s change </a:t>
            </a:r>
            <a:r>
              <a:rPr lang="en-US" sz="2400" dirty="0">
                <a:solidFill>
                  <a:srgbClr val="000000"/>
                </a:solidFill>
                <a:ea typeface="Calibri" pitchFamily="84" charset="0"/>
                <a:cs typeface="Calibri" pitchFamily="84" charset="0"/>
              </a:rPr>
              <a:t>the statement </a:t>
            </a:r>
            <a:r>
              <a:rPr lang="en-US" sz="2400" dirty="0" smtClean="0">
                <a:solidFill>
                  <a:srgbClr val="000000"/>
                </a:solidFill>
                <a:ea typeface="Calibri" pitchFamily="84" charset="0"/>
                <a:cs typeface="Calibri" pitchFamily="84" charset="0"/>
              </a:rPr>
              <a:t>to: </a:t>
            </a:r>
            <a:r>
              <a:rPr lang="en-US" sz="2200" dirty="0" smtClean="0">
                <a:solidFill>
                  <a:srgbClr val="000000"/>
                </a:solidFill>
                <a:ea typeface="Calibri" pitchFamily="84" charset="0"/>
                <a:cs typeface="Calibri" pitchFamily="84" charset="0"/>
              </a:rPr>
              <a:t>                                                        </a:t>
            </a:r>
          </a:p>
          <a:p>
            <a:pPr marL="0" indent="0" algn="ctr">
              <a:buNone/>
            </a:pPr>
            <a:r>
              <a:rPr lang="en-US" sz="2000" b="1" i="1" dirty="0" smtClean="0">
                <a:solidFill>
                  <a:srgbClr val="000000"/>
                </a:solidFill>
                <a:latin typeface="Arial" pitchFamily="34" charset="0"/>
                <a:ea typeface="Calibri" pitchFamily="84" charset="0"/>
                <a:cs typeface="Arial" pitchFamily="34" charset="0"/>
              </a:rPr>
              <a:t>“</a:t>
            </a:r>
            <a:r>
              <a:rPr lang="en-US" sz="2000" b="1" i="1" dirty="0">
                <a:solidFill>
                  <a:srgbClr val="000000"/>
                </a:solidFill>
                <a:latin typeface="Arial" pitchFamily="34" charset="0"/>
                <a:ea typeface="Calibri" pitchFamily="84" charset="0"/>
                <a:cs typeface="Arial" pitchFamily="34" charset="0"/>
              </a:rPr>
              <a:t>If a shape is a rectangle, then it is a </a:t>
            </a:r>
            <a:r>
              <a:rPr lang="en-US" sz="2000" b="1" i="1" dirty="0" smtClean="0">
                <a:solidFill>
                  <a:srgbClr val="000000"/>
                </a:solidFill>
                <a:latin typeface="Arial" pitchFamily="34" charset="0"/>
                <a:ea typeface="Calibri" pitchFamily="84" charset="0"/>
                <a:cs typeface="Arial" pitchFamily="34" charset="0"/>
              </a:rPr>
              <a:t>                            parallelogram with </a:t>
            </a:r>
            <a:r>
              <a:rPr lang="en-US" sz="2000" b="1" i="1" dirty="0">
                <a:solidFill>
                  <a:srgbClr val="000000"/>
                </a:solidFill>
                <a:latin typeface="Arial" pitchFamily="34" charset="0"/>
                <a:ea typeface="Calibri" pitchFamily="84" charset="0"/>
                <a:cs typeface="Arial" pitchFamily="34" charset="0"/>
              </a:rPr>
              <a:t>one right angle</a:t>
            </a:r>
            <a:r>
              <a:rPr lang="en-US" sz="2000" b="1" i="1" dirty="0" smtClean="0">
                <a:solidFill>
                  <a:srgbClr val="000000"/>
                </a:solidFill>
                <a:latin typeface="Arial" pitchFamily="34" charset="0"/>
                <a:ea typeface="Calibri" pitchFamily="84" charset="0"/>
                <a:cs typeface="Arial" pitchFamily="34" charset="0"/>
              </a:rPr>
              <a:t>.”</a:t>
            </a:r>
          </a:p>
          <a:p>
            <a:r>
              <a:rPr lang="en-US" sz="2400" dirty="0" smtClean="0">
                <a:solidFill>
                  <a:srgbClr val="000000"/>
                </a:solidFill>
                <a:ea typeface="Calibri" pitchFamily="84" charset="0"/>
                <a:cs typeface="Calibri" pitchFamily="84" charset="0"/>
              </a:rPr>
              <a:t>If </a:t>
            </a:r>
            <a:r>
              <a:rPr lang="en-US" sz="2400" dirty="0">
                <a:solidFill>
                  <a:srgbClr val="000000"/>
                </a:solidFill>
                <a:ea typeface="Calibri" pitchFamily="84" charset="0"/>
                <a:cs typeface="Calibri" pitchFamily="84" charset="0"/>
              </a:rPr>
              <a:t>angle A is the right angle, then we know angle C is also a right angle because opposite angles of a parallelogram are </a:t>
            </a:r>
            <a:r>
              <a:rPr lang="en-US" sz="2400" dirty="0" smtClean="0">
                <a:solidFill>
                  <a:srgbClr val="000000"/>
                </a:solidFill>
                <a:ea typeface="Calibri" pitchFamily="84" charset="0"/>
                <a:cs typeface="Calibri" pitchFamily="84" charset="0"/>
              </a:rPr>
              <a:t>congruent. Then </a:t>
            </a:r>
            <a:r>
              <a:rPr lang="en-US" sz="2400" dirty="0">
                <a:solidFill>
                  <a:srgbClr val="000000"/>
                </a:solidFill>
                <a:ea typeface="Calibri" pitchFamily="84" charset="0"/>
                <a:cs typeface="Calibri" pitchFamily="84" charset="0"/>
              </a:rPr>
              <a:t>using the thinking we used in the last example, consecutive angles of a parallelogram are supplementary, so angles B and D are also right </a:t>
            </a:r>
            <a:r>
              <a:rPr lang="en-US" sz="2400" dirty="0" smtClean="0">
                <a:solidFill>
                  <a:srgbClr val="000000"/>
                </a:solidFill>
                <a:ea typeface="Calibri" pitchFamily="84" charset="0"/>
                <a:cs typeface="Calibri" pitchFamily="84" charset="0"/>
              </a:rPr>
              <a:t>angles</a:t>
            </a:r>
            <a:r>
              <a:rPr lang="en-US" sz="2400" dirty="0">
                <a:solidFill>
                  <a:srgbClr val="000000"/>
                </a:solidFill>
                <a:ea typeface="Calibri" pitchFamily="84" charset="0"/>
                <a:cs typeface="Calibri" pitchFamily="84" charset="0"/>
              </a:rPr>
              <a:t>.</a:t>
            </a:r>
          </a:p>
        </p:txBody>
      </p:sp>
      <p:grpSp>
        <p:nvGrpSpPr>
          <p:cNvPr id="78853" name="Group 5"/>
          <p:cNvGrpSpPr>
            <a:grpSpLocks/>
          </p:cNvGrpSpPr>
          <p:nvPr/>
        </p:nvGrpSpPr>
        <p:grpSpPr bwMode="auto">
          <a:xfrm>
            <a:off x="6263439" y="5409127"/>
            <a:ext cx="2266950" cy="1050925"/>
            <a:chOff x="7461" y="5876"/>
            <a:chExt cx="3420" cy="1508"/>
          </a:xfrm>
        </p:grpSpPr>
        <p:sp>
          <p:nvSpPr>
            <p:cNvPr id="78855" name="AutoShape 6"/>
            <p:cNvSpPr>
              <a:spLocks noChangeArrowheads="1"/>
            </p:cNvSpPr>
            <p:nvPr/>
          </p:nvSpPr>
          <p:spPr bwMode="auto">
            <a:xfrm>
              <a:off x="7821" y="6169"/>
              <a:ext cx="2520" cy="1013"/>
            </a:xfrm>
            <a:prstGeom prst="parallelogram">
              <a:avLst>
                <a:gd name="adj" fmla="val 0"/>
              </a:avLst>
            </a:prstGeom>
            <a:solidFill>
              <a:srgbClr val="FFFFFF"/>
            </a:solidFill>
            <a:ln w="9525">
              <a:solidFill>
                <a:srgbClr val="000000"/>
              </a:solidFill>
              <a:miter lim="800000"/>
              <a:headEnd/>
              <a:tailEnd/>
            </a:ln>
          </p:spPr>
          <p:txBody>
            <a:bodyPr>
              <a:prstTxWarp prst="textNoShape">
                <a:avLst/>
              </a:prstTxWarp>
            </a:bodyPr>
            <a:lstStyle/>
            <a:p>
              <a:endParaRPr lang="en-US"/>
            </a:p>
          </p:txBody>
        </p:sp>
        <p:sp>
          <p:nvSpPr>
            <p:cNvPr id="78856" name="Rectangle 7"/>
            <p:cNvSpPr>
              <a:spLocks noChangeArrowheads="1"/>
            </p:cNvSpPr>
            <p:nvPr/>
          </p:nvSpPr>
          <p:spPr bwMode="auto">
            <a:xfrm>
              <a:off x="7821" y="6979"/>
              <a:ext cx="180" cy="203"/>
            </a:xfrm>
            <a:prstGeom prst="rect">
              <a:avLst/>
            </a:prstGeom>
            <a:solidFill>
              <a:srgbClr val="FFFFFF"/>
            </a:solidFill>
            <a:ln w="9525">
              <a:solidFill>
                <a:srgbClr val="000000"/>
              </a:solidFill>
              <a:miter lim="800000"/>
              <a:headEnd/>
              <a:tailEnd/>
            </a:ln>
          </p:spPr>
          <p:txBody>
            <a:bodyPr>
              <a:prstTxWarp prst="textNoShape">
                <a:avLst/>
              </a:prstTxWarp>
            </a:bodyPr>
            <a:lstStyle/>
            <a:p>
              <a:endParaRPr lang="en-US"/>
            </a:p>
          </p:txBody>
        </p:sp>
        <p:sp>
          <p:nvSpPr>
            <p:cNvPr id="78857" name="Text Box 8"/>
            <p:cNvSpPr txBox="1">
              <a:spLocks noChangeArrowheads="1"/>
            </p:cNvSpPr>
            <p:nvPr/>
          </p:nvSpPr>
          <p:spPr bwMode="auto">
            <a:xfrm>
              <a:off x="7461" y="6979"/>
              <a:ext cx="540" cy="405"/>
            </a:xfrm>
            <a:prstGeom prst="rect">
              <a:avLst/>
            </a:prstGeom>
            <a:noFill/>
            <a:ln w="9525">
              <a:noFill/>
              <a:miter lim="800000"/>
              <a:headEnd/>
              <a:tailEnd/>
            </a:ln>
          </p:spPr>
          <p:txBody>
            <a:bodyPr>
              <a:prstTxWarp prst="textNoShape">
                <a:avLst/>
              </a:prstTxWarp>
            </a:bodyPr>
            <a:lstStyle/>
            <a:p>
              <a:pPr eaLnBrk="0" hangingPunct="0"/>
              <a:r>
                <a:rPr lang="en-US" sz="1200">
                  <a:latin typeface="Times New Roman" pitchFamily="84" charset="0"/>
                </a:rPr>
                <a:t>A</a:t>
              </a:r>
            </a:p>
          </p:txBody>
        </p:sp>
        <p:sp>
          <p:nvSpPr>
            <p:cNvPr id="78858" name="Text Box 9"/>
            <p:cNvSpPr txBox="1">
              <a:spLocks noChangeArrowheads="1"/>
            </p:cNvSpPr>
            <p:nvPr/>
          </p:nvSpPr>
          <p:spPr bwMode="auto">
            <a:xfrm>
              <a:off x="10341" y="6979"/>
              <a:ext cx="540" cy="405"/>
            </a:xfrm>
            <a:prstGeom prst="rect">
              <a:avLst/>
            </a:prstGeom>
            <a:noFill/>
            <a:ln w="9525">
              <a:noFill/>
              <a:miter lim="800000"/>
              <a:headEnd/>
              <a:tailEnd/>
            </a:ln>
          </p:spPr>
          <p:txBody>
            <a:bodyPr>
              <a:prstTxWarp prst="textNoShape">
                <a:avLst/>
              </a:prstTxWarp>
            </a:bodyPr>
            <a:lstStyle/>
            <a:p>
              <a:pPr eaLnBrk="0" hangingPunct="0"/>
              <a:r>
                <a:rPr lang="en-US" sz="1200">
                  <a:latin typeface="Times New Roman" pitchFamily="84" charset="0"/>
                </a:rPr>
                <a:t>D</a:t>
              </a:r>
            </a:p>
          </p:txBody>
        </p:sp>
        <p:sp>
          <p:nvSpPr>
            <p:cNvPr id="78859" name="Text Box 10"/>
            <p:cNvSpPr txBox="1">
              <a:spLocks noChangeArrowheads="1"/>
            </p:cNvSpPr>
            <p:nvPr/>
          </p:nvSpPr>
          <p:spPr bwMode="auto">
            <a:xfrm>
              <a:off x="10341" y="5876"/>
              <a:ext cx="540" cy="608"/>
            </a:xfrm>
            <a:prstGeom prst="rect">
              <a:avLst/>
            </a:prstGeom>
            <a:noFill/>
            <a:ln w="9525">
              <a:noFill/>
              <a:miter lim="800000"/>
              <a:headEnd/>
              <a:tailEnd/>
            </a:ln>
          </p:spPr>
          <p:txBody>
            <a:bodyPr>
              <a:prstTxWarp prst="textNoShape">
                <a:avLst/>
              </a:prstTxWarp>
            </a:bodyPr>
            <a:lstStyle/>
            <a:p>
              <a:pPr eaLnBrk="0" hangingPunct="0"/>
              <a:r>
                <a:rPr lang="en-US" sz="1200">
                  <a:latin typeface="Times New Roman" pitchFamily="84" charset="0"/>
                </a:rPr>
                <a:t>C</a:t>
              </a:r>
            </a:p>
          </p:txBody>
        </p:sp>
        <p:sp>
          <p:nvSpPr>
            <p:cNvPr id="78860" name="Text Box 11"/>
            <p:cNvSpPr txBox="1">
              <a:spLocks noChangeArrowheads="1"/>
            </p:cNvSpPr>
            <p:nvPr/>
          </p:nvSpPr>
          <p:spPr bwMode="auto">
            <a:xfrm>
              <a:off x="7461" y="5876"/>
              <a:ext cx="540" cy="608"/>
            </a:xfrm>
            <a:prstGeom prst="rect">
              <a:avLst/>
            </a:prstGeom>
            <a:noFill/>
            <a:ln w="9525">
              <a:noFill/>
              <a:miter lim="800000"/>
              <a:headEnd/>
              <a:tailEnd/>
            </a:ln>
          </p:spPr>
          <p:txBody>
            <a:bodyPr>
              <a:prstTxWarp prst="textNoShape">
                <a:avLst/>
              </a:prstTxWarp>
            </a:bodyPr>
            <a:lstStyle/>
            <a:p>
              <a:pPr eaLnBrk="0" hangingPunct="0"/>
              <a:r>
                <a:rPr lang="en-US" sz="1200">
                  <a:latin typeface="Times New Roman" pitchFamily="84" charset="0"/>
                </a:rPr>
                <a:t>B</a:t>
              </a:r>
            </a:p>
          </p:txBody>
        </p:sp>
      </p:grpSp>
      <p:sp>
        <p:nvSpPr>
          <p:cNvPr id="78854" name="Text Box 12"/>
          <p:cNvSpPr txBox="1">
            <a:spLocks noChangeArrowheads="1"/>
          </p:cNvSpPr>
          <p:nvPr/>
        </p:nvSpPr>
        <p:spPr bwMode="auto">
          <a:xfrm>
            <a:off x="587375" y="5480050"/>
            <a:ext cx="5676064" cy="1006475"/>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2000" b="1" dirty="0"/>
              <a:t>Conclusion:</a:t>
            </a:r>
            <a:r>
              <a:rPr lang="en-US" sz="2000" dirty="0"/>
              <a:t> </a:t>
            </a:r>
            <a:r>
              <a:rPr lang="en-US" sz="2000" dirty="0">
                <a:solidFill>
                  <a:srgbClr val="000000"/>
                </a:solidFill>
                <a:cs typeface="Calibri" pitchFamily="84" charset="0"/>
              </a:rPr>
              <a:t>T</a:t>
            </a:r>
            <a:r>
              <a:rPr lang="en-US" sz="2000" dirty="0" smtClean="0">
                <a:solidFill>
                  <a:srgbClr val="000000"/>
                </a:solidFill>
                <a:ea typeface="Calibri" pitchFamily="84" charset="0"/>
                <a:cs typeface="Calibri" pitchFamily="84" charset="0"/>
              </a:rPr>
              <a:t>he </a:t>
            </a:r>
            <a:r>
              <a:rPr lang="en-US" sz="2000" dirty="0">
                <a:solidFill>
                  <a:srgbClr val="000000"/>
                </a:solidFill>
                <a:ea typeface="Calibri" pitchFamily="84" charset="0"/>
                <a:cs typeface="Calibri" pitchFamily="84" charset="0"/>
              </a:rPr>
              <a:t>statement </a:t>
            </a:r>
            <a:r>
              <a:rPr lang="en-US" sz="2000" b="1" dirty="0">
                <a:solidFill>
                  <a:srgbClr val="000000"/>
                </a:solidFill>
                <a:ea typeface="Calibri" pitchFamily="84" charset="0"/>
                <a:cs typeface="Calibri" pitchFamily="84" charset="0"/>
              </a:rPr>
              <a:t>“a rectangle is a parallelogram with one right angle”</a:t>
            </a:r>
            <a:r>
              <a:rPr lang="en-US" sz="2000" dirty="0">
                <a:solidFill>
                  <a:srgbClr val="000000"/>
                </a:solidFill>
                <a:ea typeface="Calibri" pitchFamily="84" charset="0"/>
                <a:cs typeface="Calibri" pitchFamily="84" charset="0"/>
              </a:rPr>
              <a:t> is a precise</a:t>
            </a:r>
            <a:r>
              <a:rPr lang="en-US" sz="2000" dirty="0" smtClean="0">
                <a:solidFill>
                  <a:srgbClr val="000000"/>
                </a:solidFill>
                <a:ea typeface="Calibri" pitchFamily="84" charset="0"/>
                <a:cs typeface="Calibri" pitchFamily="84" charset="0"/>
              </a:rPr>
              <a:t> statement.</a:t>
            </a:r>
            <a:endParaRPr lang="en-US" sz="2000" dirty="0">
              <a:solidFill>
                <a:srgbClr val="000000"/>
              </a:solidFill>
              <a:ea typeface="Calibri" pitchFamily="84" charset="0"/>
              <a:cs typeface="Calibri" pitchFamily="8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6" name="Slide Number Placeholder 8"/>
          <p:cNvSpPr>
            <a:spLocks noGrp="1"/>
          </p:cNvSpPr>
          <p:nvPr>
            <p:ph type="sldNum" sz="quarter" idx="11"/>
          </p:nvPr>
        </p:nvSpPr>
        <p:spPr/>
        <p:txBody>
          <a:bodyPr/>
          <a:lstStyle/>
          <a:p>
            <a:pPr>
              <a:defRPr/>
            </a:pPr>
            <a:fld id="{8F42D922-FA50-46EB-8D3C-A13E4A554EB1}" type="slidenum">
              <a:rPr lang="en-US"/>
              <a:pPr>
                <a:defRPr/>
              </a:pPr>
              <a:t>33</a:t>
            </a:fld>
            <a:endParaRPr lang="en-US" dirty="0"/>
          </a:p>
        </p:txBody>
      </p:sp>
      <p:sp>
        <p:nvSpPr>
          <p:cNvPr id="80899" name="Rectangle 4"/>
          <p:cNvSpPr>
            <a:spLocks noGrp="1"/>
          </p:cNvSpPr>
          <p:nvPr>
            <p:ph type="title"/>
          </p:nvPr>
        </p:nvSpPr>
        <p:spPr/>
        <p:txBody>
          <a:bodyPr/>
          <a:lstStyle/>
          <a:p>
            <a:pPr algn="ctr"/>
            <a:r>
              <a:rPr lang="en-US" dirty="0" smtClean="0">
                <a:latin typeface="Arial Narrow"/>
                <a:cs typeface="Arial Narrow"/>
              </a:rPr>
              <a:t>An </a:t>
            </a:r>
            <a:r>
              <a:rPr lang="en-US" dirty="0">
                <a:latin typeface="Arial Narrow"/>
                <a:cs typeface="Arial Narrow"/>
              </a:rPr>
              <a:t>Example of Students </a:t>
            </a:r>
            <a:r>
              <a:rPr lang="en-US" dirty="0" smtClean="0">
                <a:latin typeface="Arial Narrow"/>
                <a:cs typeface="Arial Narrow"/>
              </a:rPr>
              <a:t/>
            </a:r>
            <a:br>
              <a:rPr lang="en-US" dirty="0" smtClean="0">
                <a:latin typeface="Arial Narrow"/>
                <a:cs typeface="Arial Narrow"/>
              </a:rPr>
            </a:br>
            <a:r>
              <a:rPr lang="en-US" dirty="0" smtClean="0">
                <a:latin typeface="Arial Narrow"/>
                <a:cs typeface="Arial Narrow"/>
              </a:rPr>
              <a:t>Attending </a:t>
            </a:r>
            <a:r>
              <a:rPr lang="en-US" dirty="0">
                <a:latin typeface="Arial Narrow"/>
                <a:cs typeface="Arial Narrow"/>
              </a:rPr>
              <a:t>to Precision</a:t>
            </a:r>
          </a:p>
        </p:txBody>
      </p:sp>
      <p:sp>
        <p:nvSpPr>
          <p:cNvPr id="80900" name="Rectangle 5"/>
          <p:cNvSpPr>
            <a:spLocks noGrp="1"/>
          </p:cNvSpPr>
          <p:nvPr>
            <p:ph type="body" idx="1"/>
          </p:nvPr>
        </p:nvSpPr>
        <p:spPr/>
        <p:txBody>
          <a:bodyPr/>
          <a:lstStyle/>
          <a:p>
            <a:endParaRPr lang="en-US" dirty="0"/>
          </a:p>
          <a:p>
            <a:endParaRPr lang="en-US" dirty="0"/>
          </a:p>
        </p:txBody>
      </p:sp>
      <p:sp>
        <p:nvSpPr>
          <p:cNvPr id="80901" name="Text Box 7"/>
          <p:cNvSpPr txBox="1">
            <a:spLocks noChangeArrowheads="1"/>
          </p:cNvSpPr>
          <p:nvPr/>
        </p:nvSpPr>
        <p:spPr bwMode="auto">
          <a:xfrm>
            <a:off x="457200" y="1600200"/>
            <a:ext cx="8229600" cy="4401205"/>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4000" dirty="0" smtClean="0">
                <a:latin typeface="Arial Narrow"/>
                <a:cs typeface="Arial Narrow"/>
              </a:rPr>
              <a:t>Following are three video clips of </a:t>
            </a:r>
            <a:r>
              <a:rPr lang="en-US" sz="4000" dirty="0" smtClean="0">
                <a:latin typeface="Arial Narrow"/>
                <a:cs typeface="Arial Narrow"/>
              </a:rPr>
              <a:t>students </a:t>
            </a:r>
            <a:r>
              <a:rPr lang="en-US" sz="4000" dirty="0" smtClean="0">
                <a:latin typeface="Arial Narrow"/>
                <a:cs typeface="Arial Narrow"/>
              </a:rPr>
              <a:t>explaining their understanding of the “equals” sign. </a:t>
            </a:r>
            <a:endParaRPr lang="en-US" sz="4000" dirty="0">
              <a:latin typeface="Arial Narrow"/>
              <a:cs typeface="Arial Narrow"/>
            </a:endParaRPr>
          </a:p>
          <a:p>
            <a:pPr>
              <a:spcBef>
                <a:spcPct val="50000"/>
              </a:spcBef>
            </a:pPr>
            <a:endParaRPr lang="en-US" sz="4000" dirty="0" smtClean="0">
              <a:latin typeface="Arial Narrow"/>
              <a:cs typeface="Arial Narrow"/>
            </a:endParaRPr>
          </a:p>
          <a:p>
            <a:pPr>
              <a:spcBef>
                <a:spcPct val="50000"/>
              </a:spcBef>
            </a:pPr>
            <a:r>
              <a:rPr lang="en-US" sz="4000" dirty="0" smtClean="0">
                <a:latin typeface="Arial Narrow"/>
                <a:cs typeface="Arial Narrow"/>
              </a:rPr>
              <a:t>Listen carefully to their thinking and reflect </a:t>
            </a:r>
            <a:r>
              <a:rPr lang="en-US" sz="4000" dirty="0">
                <a:latin typeface="Arial Narrow"/>
                <a:cs typeface="Arial Narrow"/>
              </a:rPr>
              <a:t>on the question </a:t>
            </a:r>
            <a:r>
              <a:rPr lang="en-US" sz="4000" dirty="0" smtClean="0">
                <a:latin typeface="Arial Narrow"/>
                <a:cs typeface="Arial Narrow"/>
              </a:rPr>
              <a:t>that follows each clip.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6" name="Slide Number Placeholder 8"/>
          <p:cNvSpPr>
            <a:spLocks noGrp="1"/>
          </p:cNvSpPr>
          <p:nvPr>
            <p:ph type="sldNum" sz="quarter" idx="11"/>
          </p:nvPr>
        </p:nvSpPr>
        <p:spPr/>
        <p:txBody>
          <a:bodyPr/>
          <a:lstStyle/>
          <a:p>
            <a:pPr>
              <a:defRPr/>
            </a:pPr>
            <a:fld id="{E9C231A5-DC64-43B3-9D28-7C5818FA56F5}" type="slidenum">
              <a:rPr lang="en-US"/>
              <a:pPr>
                <a:defRPr/>
              </a:pPr>
              <a:t>34</a:t>
            </a:fld>
            <a:endParaRPr lang="en-US" dirty="0"/>
          </a:p>
        </p:txBody>
      </p:sp>
      <p:sp>
        <p:nvSpPr>
          <p:cNvPr id="82947" name="Rectangle 2"/>
          <p:cNvSpPr>
            <a:spLocks noGrp="1"/>
          </p:cNvSpPr>
          <p:nvPr>
            <p:ph type="title"/>
          </p:nvPr>
        </p:nvSpPr>
        <p:spPr/>
        <p:txBody>
          <a:bodyPr/>
          <a:lstStyle/>
          <a:p>
            <a:pPr algn="ctr"/>
            <a:r>
              <a:rPr lang="en-US" dirty="0" smtClean="0">
                <a:latin typeface="Arial Narrow"/>
                <a:cs typeface="Arial Narrow"/>
              </a:rPr>
              <a:t>Student Explanations: 5 + 5</a:t>
            </a:r>
            <a:endParaRPr lang="en-US" dirty="0">
              <a:latin typeface="Arial Narrow"/>
              <a:cs typeface="Arial Narrow"/>
            </a:endParaRPr>
          </a:p>
        </p:txBody>
      </p:sp>
      <p:sp>
        <p:nvSpPr>
          <p:cNvPr id="82949" name="Text Box 4"/>
          <p:cNvSpPr txBox="1">
            <a:spLocks noChangeArrowheads="1"/>
          </p:cNvSpPr>
          <p:nvPr/>
        </p:nvSpPr>
        <p:spPr bwMode="auto">
          <a:xfrm>
            <a:off x="542378" y="1576113"/>
            <a:ext cx="8229600" cy="415498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4000" dirty="0">
                <a:solidFill>
                  <a:srgbClr val="262626"/>
                </a:solidFill>
                <a:latin typeface="Arial Narrow"/>
                <a:ea typeface="Cambria" pitchFamily="84" charset="0"/>
                <a:cs typeface="Arial Narrow"/>
              </a:rPr>
              <a:t>In the first video, a </a:t>
            </a:r>
            <a:r>
              <a:rPr lang="en-US" sz="4000" dirty="0" smtClean="0">
                <a:solidFill>
                  <a:srgbClr val="262626"/>
                </a:solidFill>
                <a:latin typeface="Arial Narrow"/>
                <a:ea typeface="Cambria" pitchFamily="84" charset="0"/>
                <a:cs typeface="Arial Narrow"/>
              </a:rPr>
              <a:t>1</a:t>
            </a:r>
            <a:r>
              <a:rPr lang="en-US" sz="4000" baseline="30000" dirty="0" smtClean="0">
                <a:solidFill>
                  <a:srgbClr val="262626"/>
                </a:solidFill>
                <a:latin typeface="Arial Narrow"/>
                <a:ea typeface="Cambria" pitchFamily="84" charset="0"/>
                <a:cs typeface="Arial Narrow"/>
              </a:rPr>
              <a:t>st</a:t>
            </a:r>
            <a:r>
              <a:rPr lang="en-US" sz="4000" dirty="0">
                <a:solidFill>
                  <a:srgbClr val="262626"/>
                </a:solidFill>
                <a:latin typeface="Arial Narrow"/>
                <a:ea typeface="Cambria" pitchFamily="84" charset="0"/>
                <a:cs typeface="Arial Narrow"/>
              </a:rPr>
              <a:t> </a:t>
            </a:r>
            <a:r>
              <a:rPr lang="en-US" sz="4000" dirty="0" smtClean="0">
                <a:solidFill>
                  <a:srgbClr val="262626"/>
                </a:solidFill>
                <a:latin typeface="Arial Narrow"/>
                <a:ea typeface="Cambria" pitchFamily="84" charset="0"/>
                <a:cs typeface="Arial Narrow"/>
              </a:rPr>
              <a:t>grade student </a:t>
            </a:r>
            <a:r>
              <a:rPr lang="en-US" sz="4000" dirty="0">
                <a:solidFill>
                  <a:srgbClr val="262626"/>
                </a:solidFill>
                <a:latin typeface="Arial Narrow"/>
                <a:ea typeface="Cambria" pitchFamily="84" charset="0"/>
                <a:cs typeface="Arial Narrow"/>
              </a:rPr>
              <a:t>is asked if the statement 5 = 5 is true. The student says no. Why does </a:t>
            </a:r>
            <a:r>
              <a:rPr lang="en-US" sz="4000" dirty="0" smtClean="0">
                <a:solidFill>
                  <a:srgbClr val="262626"/>
                </a:solidFill>
                <a:latin typeface="Arial Narrow"/>
                <a:ea typeface="Cambria" pitchFamily="84" charset="0"/>
                <a:cs typeface="Arial Narrow"/>
              </a:rPr>
              <a:t>she </a:t>
            </a:r>
            <a:r>
              <a:rPr lang="en-US" sz="4000" dirty="0">
                <a:solidFill>
                  <a:srgbClr val="262626"/>
                </a:solidFill>
                <a:latin typeface="Arial Narrow"/>
                <a:ea typeface="Cambria" pitchFamily="84" charset="0"/>
                <a:cs typeface="Arial Narrow"/>
              </a:rPr>
              <a:t>say no</a:t>
            </a:r>
            <a:r>
              <a:rPr lang="en-US" sz="4000" dirty="0" smtClean="0">
                <a:solidFill>
                  <a:srgbClr val="262626"/>
                </a:solidFill>
                <a:latin typeface="Arial Narrow"/>
                <a:ea typeface="Cambria" pitchFamily="84" charset="0"/>
                <a:cs typeface="Arial Narrow"/>
              </a:rPr>
              <a:t>?</a:t>
            </a:r>
          </a:p>
          <a:p>
            <a:pPr algn="ctr">
              <a:spcBef>
                <a:spcPct val="50000"/>
              </a:spcBef>
            </a:pPr>
            <a:endParaRPr lang="en-US" sz="2800" dirty="0" smtClean="0">
              <a:solidFill>
                <a:srgbClr val="262626"/>
              </a:solidFill>
              <a:latin typeface="Arial Narrow"/>
              <a:ea typeface="Cambria" pitchFamily="84" charset="0"/>
              <a:cs typeface="Arial Narrow"/>
            </a:endParaRPr>
          </a:p>
          <a:p>
            <a:pPr algn="ctr">
              <a:spcBef>
                <a:spcPct val="50000"/>
              </a:spcBef>
            </a:pPr>
            <a:endParaRPr lang="en-US" sz="2800" dirty="0">
              <a:solidFill>
                <a:srgbClr val="262626"/>
              </a:solidFill>
              <a:latin typeface="Arial Narrow"/>
              <a:ea typeface="Cambria" pitchFamily="84" charset="0"/>
              <a:cs typeface="Arial Narrow"/>
            </a:endParaRPr>
          </a:p>
          <a:p>
            <a:pPr algn="ctr">
              <a:spcBef>
                <a:spcPct val="50000"/>
              </a:spcBef>
            </a:pPr>
            <a:r>
              <a:rPr lang="en-US" sz="2800" dirty="0" smtClean="0">
                <a:solidFill>
                  <a:srgbClr val="262626"/>
                </a:solidFill>
                <a:latin typeface="Arial Narrow"/>
                <a:ea typeface="Cambria" pitchFamily="84" charset="0"/>
                <a:cs typeface="Arial Narrow"/>
              </a:rPr>
              <a:t>Videos available on the Brokers of Expertise Web site at </a:t>
            </a:r>
            <a:r>
              <a:rPr lang="en-US" sz="1800" dirty="0" smtClean="0">
                <a:solidFill>
                  <a:srgbClr val="262626"/>
                </a:solidFill>
                <a:latin typeface="Arial Narrow"/>
                <a:ea typeface="Cambria" pitchFamily="84" charset="0"/>
                <a:cs typeface="Arial Narrow"/>
                <a:hlinkClick r:id="rId3"/>
              </a:rPr>
              <a:t>http</a:t>
            </a:r>
            <a:r>
              <a:rPr lang="en-US" sz="1800" dirty="0">
                <a:solidFill>
                  <a:srgbClr val="262626"/>
                </a:solidFill>
                <a:latin typeface="Arial Narrow"/>
                <a:ea typeface="Cambria" pitchFamily="84" charset="0"/>
                <a:cs typeface="Arial Narrow"/>
                <a:hlinkClick r:id="rId3"/>
              </a:rPr>
              <a:t>://</a:t>
            </a:r>
            <a:r>
              <a:rPr lang="en-US" sz="1800" dirty="0" smtClean="0">
                <a:solidFill>
                  <a:srgbClr val="262626"/>
                </a:solidFill>
                <a:latin typeface="Arial Narrow"/>
                <a:ea typeface="Cambria" pitchFamily="84" charset="0"/>
                <a:cs typeface="Arial Narrow"/>
                <a:hlinkClick r:id="rId3"/>
              </a:rPr>
              <a:t>myboe.org/portal/default/Content/Viewer/Content?action=2&amp;scId=306591&amp;sciId=11739</a:t>
            </a:r>
            <a:endParaRPr lang="en-US" sz="1800" dirty="0" smtClean="0">
              <a:solidFill>
                <a:srgbClr val="262626"/>
              </a:solidFill>
              <a:latin typeface="Arial Narrow"/>
              <a:ea typeface="Cambria" pitchFamily="84" charset="0"/>
              <a:cs typeface="Arial Narrow"/>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6" name="Slide Number Placeholder 8"/>
          <p:cNvSpPr>
            <a:spLocks noGrp="1"/>
          </p:cNvSpPr>
          <p:nvPr>
            <p:ph type="sldNum" sz="quarter" idx="11"/>
          </p:nvPr>
        </p:nvSpPr>
        <p:spPr/>
        <p:txBody>
          <a:bodyPr/>
          <a:lstStyle/>
          <a:p>
            <a:pPr>
              <a:defRPr/>
            </a:pPr>
            <a:fld id="{580F2833-3B41-4DB5-AFCA-2E82633A2ED6}" type="slidenum">
              <a:rPr lang="en-US"/>
              <a:pPr>
                <a:defRPr/>
              </a:pPr>
              <a:t>35</a:t>
            </a:fld>
            <a:endParaRPr lang="en-US" dirty="0"/>
          </a:p>
        </p:txBody>
      </p:sp>
      <p:sp>
        <p:nvSpPr>
          <p:cNvPr id="84995" name="Rectangle 2"/>
          <p:cNvSpPr>
            <a:spLocks noGrp="1"/>
          </p:cNvSpPr>
          <p:nvPr>
            <p:ph type="title"/>
          </p:nvPr>
        </p:nvSpPr>
        <p:spPr/>
        <p:txBody>
          <a:bodyPr/>
          <a:lstStyle/>
          <a:p>
            <a:r>
              <a:rPr lang="en-US" dirty="0">
                <a:latin typeface="Arial Narrow"/>
                <a:cs typeface="Arial Narrow"/>
              </a:rPr>
              <a:t>Student </a:t>
            </a:r>
            <a:r>
              <a:rPr lang="en-US" dirty="0" smtClean="0">
                <a:latin typeface="Arial Narrow"/>
                <a:cs typeface="Arial Narrow"/>
              </a:rPr>
              <a:t>Explanations: 3 </a:t>
            </a:r>
            <a:r>
              <a:rPr lang="en-US" dirty="0">
                <a:latin typeface="Arial Narrow"/>
                <a:cs typeface="Arial Narrow"/>
              </a:rPr>
              <a:t>+ 5 = 5 + 3</a:t>
            </a:r>
          </a:p>
        </p:txBody>
      </p:sp>
      <p:sp>
        <p:nvSpPr>
          <p:cNvPr id="84997" name="Text Box 4"/>
          <p:cNvSpPr txBox="1">
            <a:spLocks noChangeArrowheads="1"/>
          </p:cNvSpPr>
          <p:nvPr/>
        </p:nvSpPr>
        <p:spPr bwMode="auto">
          <a:xfrm>
            <a:off x="457200" y="2515985"/>
            <a:ext cx="8229600" cy="3847207"/>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4000" dirty="0">
                <a:solidFill>
                  <a:srgbClr val="000000"/>
                </a:solidFill>
                <a:latin typeface="Arial Narrow"/>
                <a:ea typeface="Cambria" pitchFamily="84" charset="0"/>
                <a:cs typeface="Arial Narrow"/>
              </a:rPr>
              <a:t>In </a:t>
            </a:r>
            <a:r>
              <a:rPr lang="en-US" sz="4000" dirty="0" smtClean="0">
                <a:solidFill>
                  <a:srgbClr val="000000"/>
                </a:solidFill>
                <a:latin typeface="Arial Narrow"/>
                <a:ea typeface="Cambria" pitchFamily="84" charset="0"/>
                <a:cs typeface="Arial Narrow"/>
              </a:rPr>
              <a:t>the second video, </a:t>
            </a:r>
            <a:r>
              <a:rPr lang="en-US" sz="4000" dirty="0">
                <a:solidFill>
                  <a:srgbClr val="000000"/>
                </a:solidFill>
                <a:latin typeface="Arial Narrow"/>
                <a:ea typeface="Cambria" pitchFamily="84" charset="0"/>
                <a:cs typeface="Arial Narrow"/>
              </a:rPr>
              <a:t>a </a:t>
            </a:r>
            <a:r>
              <a:rPr lang="en-US" sz="4000" dirty="0" smtClean="0">
                <a:solidFill>
                  <a:srgbClr val="000000"/>
                </a:solidFill>
                <a:latin typeface="Arial Narrow"/>
                <a:ea typeface="Cambria" pitchFamily="84" charset="0"/>
                <a:cs typeface="Arial Narrow"/>
              </a:rPr>
              <a:t>3</a:t>
            </a:r>
            <a:r>
              <a:rPr lang="en-US" sz="4000" baseline="30000" dirty="0" smtClean="0">
                <a:solidFill>
                  <a:srgbClr val="000000"/>
                </a:solidFill>
                <a:latin typeface="Arial Narrow"/>
                <a:ea typeface="Cambria" pitchFamily="84" charset="0"/>
                <a:cs typeface="Arial Narrow"/>
              </a:rPr>
              <a:t>rd</a:t>
            </a:r>
            <a:r>
              <a:rPr lang="en-US" sz="4000" dirty="0" smtClean="0">
                <a:solidFill>
                  <a:srgbClr val="000000"/>
                </a:solidFill>
                <a:latin typeface="Arial Narrow"/>
                <a:ea typeface="Cambria" pitchFamily="84" charset="0"/>
                <a:cs typeface="Arial Narrow"/>
              </a:rPr>
              <a:t> grade student </a:t>
            </a:r>
            <a:r>
              <a:rPr lang="en-US" sz="4000" dirty="0">
                <a:solidFill>
                  <a:srgbClr val="000000"/>
                </a:solidFill>
                <a:latin typeface="Arial Narrow"/>
                <a:ea typeface="Cambria" pitchFamily="84" charset="0"/>
                <a:cs typeface="Arial Narrow"/>
              </a:rPr>
              <a:t>is asked if the statement 3 + 5 = 3 + 5 is true. The student says it is false. What is his thinking</a:t>
            </a:r>
            <a:r>
              <a:rPr lang="en-US" sz="4000" dirty="0" smtClean="0">
                <a:solidFill>
                  <a:srgbClr val="000000"/>
                </a:solidFill>
                <a:latin typeface="Arial Narrow"/>
                <a:ea typeface="Cambria" pitchFamily="84" charset="0"/>
                <a:cs typeface="Arial Narrow"/>
              </a:rPr>
              <a:t>?</a:t>
            </a:r>
          </a:p>
          <a:p>
            <a:pPr>
              <a:spcBef>
                <a:spcPct val="50000"/>
              </a:spcBef>
            </a:pPr>
            <a:endParaRPr lang="en-US" sz="2800" dirty="0">
              <a:solidFill>
                <a:srgbClr val="000000"/>
              </a:solidFill>
              <a:latin typeface="Arial Narrow"/>
              <a:ea typeface="Cambria" pitchFamily="84" charset="0"/>
              <a:cs typeface="Arial Narrow"/>
            </a:endParaRPr>
          </a:p>
          <a:p>
            <a:pPr>
              <a:spcBef>
                <a:spcPct val="50000"/>
              </a:spcBef>
            </a:pPr>
            <a:endParaRPr lang="en-US" sz="2800" dirty="0">
              <a:solidFill>
                <a:srgbClr val="000000"/>
              </a:solidFill>
              <a:latin typeface="Arial Narrow"/>
              <a:ea typeface="Cambria" pitchFamily="84" charset="0"/>
              <a:cs typeface="Arial Narrow"/>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6" name="Slide Number Placeholder 8"/>
          <p:cNvSpPr>
            <a:spLocks noGrp="1"/>
          </p:cNvSpPr>
          <p:nvPr>
            <p:ph type="sldNum" sz="quarter" idx="11"/>
          </p:nvPr>
        </p:nvSpPr>
        <p:spPr/>
        <p:txBody>
          <a:bodyPr/>
          <a:lstStyle/>
          <a:p>
            <a:pPr>
              <a:defRPr/>
            </a:pPr>
            <a:fld id="{C8F0FE02-6DDD-4E9B-A8AD-CB64961F5F88}" type="slidenum">
              <a:rPr lang="en-US"/>
              <a:pPr>
                <a:defRPr/>
              </a:pPr>
              <a:t>36</a:t>
            </a:fld>
            <a:endParaRPr lang="en-US" dirty="0"/>
          </a:p>
        </p:txBody>
      </p:sp>
      <p:sp>
        <p:nvSpPr>
          <p:cNvPr id="87043" name="Rectangle 2"/>
          <p:cNvSpPr>
            <a:spLocks noGrp="1"/>
          </p:cNvSpPr>
          <p:nvPr>
            <p:ph type="title"/>
          </p:nvPr>
        </p:nvSpPr>
        <p:spPr/>
        <p:txBody>
          <a:bodyPr/>
          <a:lstStyle/>
          <a:p>
            <a:pPr algn="ctr"/>
            <a:r>
              <a:rPr lang="en-US" dirty="0">
                <a:latin typeface="Arial Narrow"/>
                <a:cs typeface="Arial Narrow"/>
              </a:rPr>
              <a:t>Student Explanations: </a:t>
            </a:r>
            <a:r>
              <a:rPr lang="en-US" dirty="0" smtClean="0">
                <a:latin typeface="Arial Narrow"/>
                <a:cs typeface="Arial Narrow"/>
              </a:rPr>
              <a:t/>
            </a:r>
            <a:br>
              <a:rPr lang="en-US" dirty="0" smtClean="0">
                <a:latin typeface="Arial Narrow"/>
                <a:cs typeface="Arial Narrow"/>
              </a:rPr>
            </a:br>
            <a:r>
              <a:rPr lang="en-US" dirty="0" smtClean="0">
                <a:latin typeface="Arial Narrow"/>
                <a:cs typeface="Arial Narrow"/>
              </a:rPr>
              <a:t>3 </a:t>
            </a:r>
            <a:r>
              <a:rPr lang="en-US" dirty="0">
                <a:latin typeface="Arial Narrow"/>
                <a:cs typeface="Arial Narrow"/>
              </a:rPr>
              <a:t>+ 5 = 8 and 8 = 3 + 5</a:t>
            </a:r>
          </a:p>
        </p:txBody>
      </p:sp>
      <p:sp>
        <p:nvSpPr>
          <p:cNvPr id="87045" name="Text Box 5"/>
          <p:cNvSpPr txBox="1">
            <a:spLocks noChangeArrowheads="1"/>
          </p:cNvSpPr>
          <p:nvPr/>
        </p:nvSpPr>
        <p:spPr bwMode="auto">
          <a:xfrm>
            <a:off x="474279" y="2162860"/>
            <a:ext cx="7962900" cy="3416320"/>
          </a:xfrm>
          <a:prstGeom prst="rect">
            <a:avLst/>
          </a:prstGeom>
          <a:noFill/>
          <a:ln w="9525">
            <a:noFill/>
            <a:miter lim="800000"/>
            <a:headEnd/>
            <a:tailEnd/>
          </a:ln>
        </p:spPr>
        <p:txBody>
          <a:bodyPr wrap="square">
            <a:prstTxWarp prst="textNoShape">
              <a:avLst/>
            </a:prstTxWarp>
            <a:spAutoFit/>
          </a:bodyPr>
          <a:lstStyle/>
          <a:p>
            <a:pPr eaLnBrk="0" hangingPunct="0">
              <a:lnSpc>
                <a:spcPct val="90000"/>
              </a:lnSpc>
              <a:spcBef>
                <a:spcPct val="20000"/>
              </a:spcBef>
              <a:buFont typeface="Arial" pitchFamily="84" charset="0"/>
              <a:buNone/>
            </a:pPr>
            <a:r>
              <a:rPr lang="en-US" sz="4000" dirty="0">
                <a:solidFill>
                  <a:srgbClr val="000000"/>
                </a:solidFill>
                <a:latin typeface="Arial Narrow"/>
                <a:ea typeface="Cambria" pitchFamily="84" charset="0"/>
                <a:cs typeface="Arial Narrow"/>
              </a:rPr>
              <a:t>In </a:t>
            </a:r>
            <a:r>
              <a:rPr lang="en-US" sz="4000" dirty="0" smtClean="0">
                <a:solidFill>
                  <a:srgbClr val="000000"/>
                </a:solidFill>
                <a:latin typeface="Arial Narrow"/>
                <a:ea typeface="Cambria" pitchFamily="84" charset="0"/>
                <a:cs typeface="Arial Narrow"/>
              </a:rPr>
              <a:t>the third video</a:t>
            </a:r>
            <a:r>
              <a:rPr lang="en-US" sz="4000" dirty="0">
                <a:solidFill>
                  <a:srgbClr val="000000"/>
                </a:solidFill>
                <a:latin typeface="Arial Narrow"/>
                <a:ea typeface="Cambria" pitchFamily="84" charset="0"/>
                <a:cs typeface="Arial Narrow"/>
              </a:rPr>
              <a:t>, a </a:t>
            </a:r>
            <a:r>
              <a:rPr lang="en-US" sz="4000" smtClean="0">
                <a:solidFill>
                  <a:srgbClr val="000000"/>
                </a:solidFill>
                <a:latin typeface="Arial Narrow"/>
                <a:ea typeface="Cambria" pitchFamily="84" charset="0"/>
                <a:cs typeface="Arial Narrow"/>
              </a:rPr>
              <a:t>2</a:t>
            </a:r>
            <a:r>
              <a:rPr lang="en-US" sz="4000" baseline="30000" smtClean="0">
                <a:solidFill>
                  <a:srgbClr val="000000"/>
                </a:solidFill>
                <a:latin typeface="Arial Narrow"/>
                <a:ea typeface="Cambria" pitchFamily="84" charset="0"/>
                <a:cs typeface="Arial Narrow"/>
              </a:rPr>
              <a:t>nd</a:t>
            </a:r>
            <a:r>
              <a:rPr lang="en-US" sz="4000" smtClean="0">
                <a:solidFill>
                  <a:srgbClr val="000000"/>
                </a:solidFill>
                <a:latin typeface="Arial Narrow"/>
                <a:ea typeface="Cambria" pitchFamily="84" charset="0"/>
                <a:cs typeface="Arial Narrow"/>
              </a:rPr>
              <a:t> grade student </a:t>
            </a:r>
            <a:r>
              <a:rPr lang="en-US" sz="4000" dirty="0">
                <a:solidFill>
                  <a:srgbClr val="000000"/>
                </a:solidFill>
                <a:latin typeface="Arial Narrow"/>
                <a:ea typeface="Cambria" pitchFamily="84" charset="0"/>
                <a:cs typeface="Arial Narrow"/>
              </a:rPr>
              <a:t>is asked if 3 + 5 = 8 is the same as 8 = 3 + 5.  She says that it depends on whether it makes sense to kids or if it is what the teacher wants. How might students adopt this idea?</a:t>
            </a:r>
            <a:endParaRPr lang="en-US" sz="4000" dirty="0">
              <a:latin typeface="Arial Narrow"/>
              <a:cs typeface="Arial Narrow"/>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CA8F7684-11C9-4745-9C74-372BF0F555E0}" type="slidenum">
              <a:rPr lang="en-US"/>
              <a:pPr>
                <a:defRPr/>
              </a:pPr>
              <a:t>37</a:t>
            </a:fld>
            <a:endParaRPr lang="en-US" dirty="0"/>
          </a:p>
        </p:txBody>
      </p:sp>
      <p:sp>
        <p:nvSpPr>
          <p:cNvPr id="89091" name="Rectangle 2"/>
          <p:cNvSpPr>
            <a:spLocks noGrp="1"/>
          </p:cNvSpPr>
          <p:nvPr>
            <p:ph type="title"/>
          </p:nvPr>
        </p:nvSpPr>
        <p:spPr/>
        <p:txBody>
          <a:bodyPr/>
          <a:lstStyle/>
          <a:p>
            <a:pPr algn="ctr"/>
            <a:r>
              <a:rPr lang="en-US" dirty="0" smtClean="0">
                <a:latin typeface="Arial Narrow"/>
                <a:cs typeface="Arial Narrow"/>
              </a:rPr>
              <a:t>Reflection Guidelines</a:t>
            </a:r>
            <a:endParaRPr lang="en-US" dirty="0">
              <a:latin typeface="Arial Narrow"/>
              <a:cs typeface="Arial Narrow"/>
            </a:endParaRPr>
          </a:p>
        </p:txBody>
      </p:sp>
      <p:sp>
        <p:nvSpPr>
          <p:cNvPr id="89092" name="Rectangle 3"/>
          <p:cNvSpPr>
            <a:spLocks noGrp="1"/>
          </p:cNvSpPr>
          <p:nvPr>
            <p:ph type="body" idx="1"/>
          </p:nvPr>
        </p:nvSpPr>
        <p:spPr/>
        <p:txBody>
          <a:bodyPr/>
          <a:lstStyle/>
          <a:p>
            <a:pPr marL="0" indent="0" algn="ctr">
              <a:spcAft>
                <a:spcPts val="600"/>
              </a:spcAft>
              <a:buNone/>
            </a:pPr>
            <a:r>
              <a:rPr lang="en-US" sz="4000" b="1" dirty="0">
                <a:latin typeface="Arial Narrow"/>
                <a:cs typeface="Arial Narrow"/>
              </a:rPr>
              <a:t>“TIPS</a:t>
            </a:r>
            <a:r>
              <a:rPr lang="en-US" sz="4000" b="1" dirty="0" smtClean="0">
                <a:latin typeface="Arial Narrow"/>
                <a:cs typeface="Arial Narrow"/>
              </a:rPr>
              <a:t>”</a:t>
            </a:r>
            <a:endParaRPr lang="en-US" sz="4000" b="1" dirty="0">
              <a:latin typeface="Arial Narrow"/>
              <a:cs typeface="Arial Narrow"/>
            </a:endParaRPr>
          </a:p>
          <a:p>
            <a:pPr>
              <a:spcAft>
                <a:spcPts val="600"/>
              </a:spcAft>
            </a:pPr>
            <a:r>
              <a:rPr lang="en-US" sz="4000" b="1" dirty="0" smtClean="0">
                <a:latin typeface="Arial Narrow"/>
                <a:cs typeface="Arial Narrow"/>
              </a:rPr>
              <a:t>T</a:t>
            </a:r>
            <a:r>
              <a:rPr lang="en-US" dirty="0" smtClean="0">
                <a:latin typeface="Arial Narrow"/>
                <a:cs typeface="Arial Narrow"/>
              </a:rPr>
              <a:t>hink - </a:t>
            </a:r>
            <a:r>
              <a:rPr lang="en-US" dirty="0">
                <a:latin typeface="Arial Narrow"/>
                <a:cs typeface="Arial Narrow"/>
              </a:rPr>
              <a:t>on the questions on the next slide</a:t>
            </a:r>
          </a:p>
          <a:p>
            <a:pPr>
              <a:spcAft>
                <a:spcPts val="600"/>
              </a:spcAft>
            </a:pPr>
            <a:r>
              <a:rPr lang="en-US" sz="4000" b="1" dirty="0">
                <a:latin typeface="Arial Narrow"/>
                <a:cs typeface="Arial Narrow"/>
              </a:rPr>
              <a:t>I</a:t>
            </a:r>
            <a:r>
              <a:rPr lang="en-US" dirty="0">
                <a:latin typeface="Arial Narrow"/>
                <a:cs typeface="Arial Narrow"/>
              </a:rPr>
              <a:t>nk - write about them in one or two sentences </a:t>
            </a:r>
            <a:r>
              <a:rPr lang="en-US" dirty="0" smtClean="0">
                <a:latin typeface="Arial Narrow"/>
                <a:cs typeface="Arial Narrow"/>
              </a:rPr>
              <a:t>each</a:t>
            </a:r>
            <a:endParaRPr lang="en-US" dirty="0">
              <a:latin typeface="Arial Narrow"/>
              <a:cs typeface="Arial Narrow"/>
            </a:endParaRPr>
          </a:p>
          <a:p>
            <a:pPr>
              <a:spcAft>
                <a:spcPts val="600"/>
              </a:spcAft>
            </a:pPr>
            <a:r>
              <a:rPr lang="en-US" sz="4000" b="1" dirty="0">
                <a:latin typeface="Arial Narrow"/>
                <a:cs typeface="Arial Narrow"/>
              </a:rPr>
              <a:t>P</a:t>
            </a:r>
            <a:r>
              <a:rPr lang="en-US" dirty="0">
                <a:latin typeface="Arial Narrow"/>
                <a:cs typeface="Arial Narrow"/>
              </a:rPr>
              <a:t>air - discuss your thoughts with an elbow partner</a:t>
            </a:r>
          </a:p>
          <a:p>
            <a:pPr>
              <a:spcAft>
                <a:spcPts val="600"/>
              </a:spcAft>
            </a:pPr>
            <a:r>
              <a:rPr lang="en-US" sz="4000" b="1" dirty="0">
                <a:latin typeface="Arial Narrow"/>
                <a:cs typeface="Arial Narrow"/>
              </a:rPr>
              <a:t>S</a:t>
            </a:r>
            <a:r>
              <a:rPr lang="en-US" dirty="0">
                <a:latin typeface="Arial Narrow"/>
                <a:cs typeface="Arial Narrow"/>
              </a:rPr>
              <a:t>hare - share relevant ideas with the whole </a:t>
            </a:r>
            <a:r>
              <a:rPr lang="en-US" dirty="0" smtClean="0">
                <a:latin typeface="Arial Narrow"/>
                <a:cs typeface="Arial Narrow"/>
              </a:rPr>
              <a:t>group</a:t>
            </a:r>
            <a:endParaRPr lang="en-US" dirty="0">
              <a:latin typeface="Arial Narrow"/>
              <a:cs typeface="Arial Narrow"/>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EF2C7191-DA78-44B8-8894-65AD607B9D1F}" type="slidenum">
              <a:rPr lang="en-US"/>
              <a:pPr>
                <a:defRPr/>
              </a:pPr>
              <a:t>38</a:t>
            </a:fld>
            <a:endParaRPr lang="en-US" dirty="0"/>
          </a:p>
        </p:txBody>
      </p:sp>
      <p:sp>
        <p:nvSpPr>
          <p:cNvPr id="91139" name="Rectangle 2"/>
          <p:cNvSpPr>
            <a:spLocks noGrp="1"/>
          </p:cNvSpPr>
          <p:nvPr>
            <p:ph type="title"/>
          </p:nvPr>
        </p:nvSpPr>
        <p:spPr/>
        <p:txBody>
          <a:bodyPr/>
          <a:lstStyle/>
          <a:p>
            <a:pPr algn="ctr"/>
            <a:r>
              <a:rPr lang="en-US" dirty="0" smtClean="0">
                <a:latin typeface="Arial Narrow"/>
                <a:cs typeface="Arial Narrow"/>
              </a:rPr>
              <a:t>Reflection Using TIPS</a:t>
            </a:r>
            <a:endParaRPr lang="en-US" dirty="0">
              <a:latin typeface="Arial Narrow"/>
              <a:cs typeface="Arial Narrow"/>
            </a:endParaRPr>
          </a:p>
        </p:txBody>
      </p:sp>
      <p:sp>
        <p:nvSpPr>
          <p:cNvPr id="91140" name="Rectangle 3"/>
          <p:cNvSpPr>
            <a:spLocks noGrp="1"/>
          </p:cNvSpPr>
          <p:nvPr>
            <p:ph type="body" idx="1"/>
          </p:nvPr>
        </p:nvSpPr>
        <p:spPr/>
        <p:txBody>
          <a:bodyPr/>
          <a:lstStyle/>
          <a:p>
            <a:pPr>
              <a:spcAft>
                <a:spcPts val="600"/>
              </a:spcAft>
            </a:pPr>
            <a:r>
              <a:rPr lang="en-US" dirty="0">
                <a:solidFill>
                  <a:srgbClr val="262626"/>
                </a:solidFill>
                <a:latin typeface="Arial Narrow"/>
                <a:ea typeface="Calibri" pitchFamily="84" charset="0"/>
                <a:cs typeface="Arial Narrow"/>
              </a:rPr>
              <a:t>At what grade level, if any, is a less precise definition acceptable? </a:t>
            </a:r>
          </a:p>
          <a:p>
            <a:pPr>
              <a:spcAft>
                <a:spcPts val="600"/>
              </a:spcAft>
            </a:pPr>
            <a:r>
              <a:rPr lang="en-US" dirty="0">
                <a:solidFill>
                  <a:srgbClr val="262626"/>
                </a:solidFill>
                <a:latin typeface="Arial Narrow"/>
                <a:ea typeface="Calibri" pitchFamily="84" charset="0"/>
                <a:cs typeface="Arial Narrow"/>
              </a:rPr>
              <a:t>Is precision determined by the vocabulary available to a student at a given grade level? </a:t>
            </a:r>
          </a:p>
          <a:p>
            <a:pPr>
              <a:spcAft>
                <a:spcPts val="600"/>
              </a:spcAft>
            </a:pPr>
            <a:r>
              <a:rPr lang="en-US" dirty="0">
                <a:solidFill>
                  <a:srgbClr val="262626"/>
                </a:solidFill>
                <a:latin typeface="Arial Narrow"/>
                <a:ea typeface="Calibri" pitchFamily="84" charset="0"/>
                <a:cs typeface="Arial Narrow"/>
              </a:rPr>
              <a:t>What questions might push your students’ thinking, particularly English learners, students with disabilities and gifted students, so that they provide the most precise definition possible at their grade level? </a:t>
            </a:r>
          </a:p>
          <a:p>
            <a:pPr lvl="2"/>
            <a:endParaRPr lang="en-US" sz="20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213F8681-3D67-45E1-AF4A-802F3E1A91BB}" type="slidenum">
              <a:rPr lang="en-US"/>
              <a:pPr>
                <a:defRPr/>
              </a:pPr>
              <a:t>39</a:t>
            </a:fld>
            <a:endParaRPr lang="en-US" dirty="0"/>
          </a:p>
        </p:txBody>
      </p:sp>
      <p:sp>
        <p:nvSpPr>
          <p:cNvPr id="92163" name="Rectangle 2"/>
          <p:cNvSpPr>
            <a:spLocks noGrp="1"/>
          </p:cNvSpPr>
          <p:nvPr>
            <p:ph type="title"/>
          </p:nvPr>
        </p:nvSpPr>
        <p:spPr/>
        <p:txBody>
          <a:bodyPr/>
          <a:lstStyle/>
          <a:p>
            <a:pPr algn="ctr"/>
            <a:r>
              <a:rPr lang="en-US" dirty="0">
                <a:solidFill>
                  <a:srgbClr val="000000"/>
                </a:solidFill>
                <a:latin typeface="Arial Narrow"/>
                <a:ea typeface="Cambria" pitchFamily="84" charset="0"/>
                <a:cs typeface="Arial Narrow"/>
              </a:rPr>
              <a:t>2.4 Summary and Reflection</a:t>
            </a:r>
          </a:p>
        </p:txBody>
      </p:sp>
      <p:sp>
        <p:nvSpPr>
          <p:cNvPr id="92164" name="Rectangle 4"/>
          <p:cNvSpPr>
            <a:spLocks noGrp="1"/>
          </p:cNvSpPr>
          <p:nvPr>
            <p:ph type="body" idx="1"/>
          </p:nvPr>
        </p:nvSpPr>
        <p:spPr>
          <a:xfrm>
            <a:off x="339725" y="1481960"/>
            <a:ext cx="8536261" cy="4941066"/>
          </a:xfrm>
        </p:spPr>
        <p:txBody>
          <a:bodyPr/>
          <a:lstStyle/>
          <a:p>
            <a:pPr>
              <a:lnSpc>
                <a:spcPct val="90000"/>
              </a:lnSpc>
            </a:pPr>
            <a:r>
              <a:rPr lang="en-US" sz="2800" b="1" dirty="0" smtClean="0">
                <a:solidFill>
                  <a:srgbClr val="000000"/>
                </a:solidFill>
                <a:latin typeface="Arial Narrow"/>
                <a:ea typeface="Cambria" pitchFamily="84" charset="0"/>
                <a:cs typeface="Arial Narrow"/>
              </a:rPr>
              <a:t>MP1: </a:t>
            </a:r>
            <a:r>
              <a:rPr lang="en-US" sz="2600" dirty="0" smtClean="0">
                <a:solidFill>
                  <a:srgbClr val="000000"/>
                </a:solidFill>
                <a:latin typeface="Arial Narrow"/>
                <a:ea typeface="Cambria" pitchFamily="84" charset="0"/>
                <a:cs typeface="Arial Narrow"/>
              </a:rPr>
              <a:t>Making </a:t>
            </a:r>
            <a:r>
              <a:rPr lang="en-US" sz="2600" dirty="0">
                <a:solidFill>
                  <a:srgbClr val="000000"/>
                </a:solidFill>
                <a:latin typeface="Arial Narrow"/>
                <a:ea typeface="Cambria" pitchFamily="84" charset="0"/>
                <a:cs typeface="Arial Narrow"/>
              </a:rPr>
              <a:t>sense and persevering are habits of mind needed by all students to be successful learners of mathematics. Before students can engage in mathematics, they need to make sense of what they are being asked to consider</a:t>
            </a:r>
            <a:r>
              <a:rPr lang="en-US" sz="2600" dirty="0" smtClean="0">
                <a:solidFill>
                  <a:srgbClr val="000000"/>
                </a:solidFill>
                <a:latin typeface="Arial Narrow"/>
                <a:ea typeface="Cambria" pitchFamily="84" charset="0"/>
                <a:cs typeface="Arial Narrow"/>
              </a:rPr>
              <a:t>.</a:t>
            </a:r>
          </a:p>
          <a:p>
            <a:pPr>
              <a:lnSpc>
                <a:spcPct val="90000"/>
              </a:lnSpc>
            </a:pPr>
            <a:endParaRPr lang="en-US" sz="2600" dirty="0">
              <a:solidFill>
                <a:srgbClr val="000000"/>
              </a:solidFill>
              <a:latin typeface="Arial Narrow"/>
              <a:ea typeface="Cambria" pitchFamily="84" charset="0"/>
              <a:cs typeface="Arial Narrow"/>
            </a:endParaRPr>
          </a:p>
          <a:p>
            <a:pPr>
              <a:lnSpc>
                <a:spcPct val="90000"/>
              </a:lnSpc>
            </a:pPr>
            <a:r>
              <a:rPr lang="en-US" sz="2800" b="1" dirty="0" smtClean="0">
                <a:solidFill>
                  <a:srgbClr val="000000"/>
                </a:solidFill>
                <a:latin typeface="Arial Narrow"/>
                <a:ea typeface="Cambria" pitchFamily="84" charset="0"/>
                <a:cs typeface="Arial Narrow"/>
              </a:rPr>
              <a:t>MP6: </a:t>
            </a:r>
            <a:r>
              <a:rPr lang="en-US" sz="2600" dirty="0">
                <a:solidFill>
                  <a:srgbClr val="000000"/>
                </a:solidFill>
                <a:latin typeface="Arial Narrow"/>
                <a:ea typeface="Cambria" pitchFamily="84" charset="0"/>
                <a:cs typeface="Arial Narrow"/>
              </a:rPr>
              <a:t>Precision refers to the accuracy with which students use mathematical language and symbols as well as precision in measurement. </a:t>
            </a:r>
          </a:p>
          <a:p>
            <a:pPr marL="57150" indent="0">
              <a:lnSpc>
                <a:spcPct val="90000"/>
              </a:lnSpc>
              <a:buNone/>
            </a:pPr>
            <a:endParaRPr lang="en-US" sz="2400" dirty="0" smtClean="0">
              <a:solidFill>
                <a:srgbClr val="000000"/>
              </a:solidFill>
              <a:latin typeface="Arial" pitchFamily="34" charset="0"/>
              <a:ea typeface="Cambria" pitchFamily="84" charset="0"/>
              <a:cs typeface="Arial" pitchFamily="34" charset="0"/>
            </a:endParaRPr>
          </a:p>
          <a:p>
            <a:pPr marL="57150" indent="0">
              <a:lnSpc>
                <a:spcPct val="90000"/>
              </a:lnSpc>
              <a:buNone/>
            </a:pPr>
            <a:r>
              <a:rPr lang="en-US" sz="2400" dirty="0" smtClean="0">
                <a:solidFill>
                  <a:srgbClr val="000000"/>
                </a:solidFill>
                <a:latin typeface="Arial" pitchFamily="34" charset="0"/>
                <a:ea typeface="Cambria" pitchFamily="84" charset="0"/>
                <a:cs typeface="Arial" pitchFamily="34" charset="0"/>
              </a:rPr>
              <a:t>All </a:t>
            </a:r>
            <a:r>
              <a:rPr lang="en-US" sz="2400" dirty="0">
                <a:solidFill>
                  <a:srgbClr val="000000"/>
                </a:solidFill>
                <a:latin typeface="Arial" pitchFamily="34" charset="0"/>
                <a:ea typeface="Cambria" pitchFamily="84" charset="0"/>
                <a:cs typeface="Arial" pitchFamily="34" charset="0"/>
              </a:rPr>
              <a:t>students must have access to the language and symbols of mathematics. They can learn to talk in the language of mathematics when given the opportunity; all students have this potential. </a:t>
            </a:r>
            <a:endParaRPr lang="en-US" dirty="0">
              <a:solidFill>
                <a:srgbClr val="000000"/>
              </a:solidFill>
              <a:latin typeface="Arial Narrow"/>
              <a:ea typeface="Cambria" pitchFamily="84" charset="0"/>
              <a:cs typeface="Arial Narrow"/>
            </a:endParaRPr>
          </a:p>
          <a:p>
            <a:pPr lvl="2">
              <a:lnSpc>
                <a:spcPct val="90000"/>
              </a:lnSpc>
            </a:pPr>
            <a:endParaRPr lang="en-US" sz="2000" dirty="0">
              <a:solidFill>
                <a:srgbClr val="000000"/>
              </a:solidFill>
              <a:ea typeface="Cambria" pitchFamily="84" charset="0"/>
              <a:cs typeface="Cambria" pitchFamily="84" charset="0"/>
            </a:endParaRPr>
          </a:p>
          <a:p>
            <a:pPr>
              <a:lnSpc>
                <a:spcPct val="90000"/>
              </a:lnSpc>
            </a:pPr>
            <a:endParaRPr lang="en-US" sz="2800" dirty="0">
              <a:solidFill>
                <a:srgbClr val="000000"/>
              </a:solidFill>
              <a:ea typeface="Cambria" pitchFamily="84" charset="0"/>
              <a:cs typeface="Cambria" pitchFamily="8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7" name="Slide Number Placeholder 8"/>
          <p:cNvSpPr>
            <a:spLocks noGrp="1"/>
          </p:cNvSpPr>
          <p:nvPr>
            <p:ph type="sldNum" sz="quarter" idx="11"/>
          </p:nvPr>
        </p:nvSpPr>
        <p:spPr/>
        <p:txBody>
          <a:bodyPr/>
          <a:lstStyle/>
          <a:p>
            <a:pPr>
              <a:defRPr/>
            </a:pPr>
            <a:fld id="{D0CF308A-247D-4706-A4D2-E4E50BC20B39}" type="slidenum">
              <a:rPr lang="en-US"/>
              <a:pPr>
                <a:defRPr/>
              </a:pPr>
              <a:t>4</a:t>
            </a:fld>
            <a:endParaRPr lang="en-US" dirty="0"/>
          </a:p>
        </p:txBody>
      </p:sp>
      <p:sp>
        <p:nvSpPr>
          <p:cNvPr id="13315" name="Title 1"/>
          <p:cNvSpPr>
            <a:spLocks noGrp="1"/>
          </p:cNvSpPr>
          <p:nvPr>
            <p:ph type="title"/>
          </p:nvPr>
        </p:nvSpPr>
        <p:spPr/>
        <p:txBody>
          <a:bodyPr/>
          <a:lstStyle/>
          <a:p>
            <a:pPr algn="ctr" eaLnBrk="1" hangingPunct="1">
              <a:lnSpc>
                <a:spcPct val="80000"/>
              </a:lnSpc>
            </a:pPr>
            <a:r>
              <a:rPr lang="en-US" dirty="0" smtClean="0">
                <a:latin typeface="Arial Narrow"/>
                <a:cs typeface="Arial Narrow"/>
              </a:rPr>
              <a:t>Unit 2 Overview</a:t>
            </a:r>
          </a:p>
        </p:txBody>
      </p:sp>
      <p:sp>
        <p:nvSpPr>
          <p:cNvPr id="13316" name="Content Placeholder 2"/>
          <p:cNvSpPr>
            <a:spLocks noGrp="1"/>
          </p:cNvSpPr>
          <p:nvPr>
            <p:ph idx="1"/>
          </p:nvPr>
        </p:nvSpPr>
        <p:spPr>
          <a:xfrm>
            <a:off x="457200" y="1600200"/>
            <a:ext cx="8229599" cy="4822825"/>
          </a:xfrm>
        </p:spPr>
        <p:txBody>
          <a:bodyPr/>
          <a:lstStyle/>
          <a:p>
            <a:pPr eaLnBrk="1" hangingPunct="1">
              <a:spcAft>
                <a:spcPts val="1200"/>
              </a:spcAft>
            </a:pPr>
            <a:r>
              <a:rPr lang="en-US" sz="3600" dirty="0" smtClean="0">
                <a:latin typeface="Arial Narrow"/>
                <a:cs typeface="Arial Narrow"/>
              </a:rPr>
              <a:t>Unpacking MP1 and MP6</a:t>
            </a:r>
          </a:p>
          <a:p>
            <a:pPr eaLnBrk="1" hangingPunct="1">
              <a:spcAft>
                <a:spcPts val="1200"/>
              </a:spcAft>
            </a:pPr>
            <a:r>
              <a:rPr lang="en-US" sz="3600" dirty="0" smtClean="0">
                <a:latin typeface="Arial Narrow"/>
                <a:cs typeface="Arial Narrow"/>
              </a:rPr>
              <a:t>Belief Systems and Sense Making</a:t>
            </a:r>
          </a:p>
          <a:p>
            <a:pPr eaLnBrk="1" hangingPunct="1">
              <a:spcAft>
                <a:spcPts val="1200"/>
              </a:spcAft>
            </a:pPr>
            <a:r>
              <a:rPr lang="en-US" sz="3600" dirty="0" smtClean="0">
                <a:latin typeface="Arial Narrow"/>
                <a:cs typeface="Arial Narrow"/>
              </a:rPr>
              <a:t>Student Self-Efficacy and Perseverance (MP1)</a:t>
            </a:r>
          </a:p>
          <a:p>
            <a:pPr eaLnBrk="1" hangingPunct="1">
              <a:spcAft>
                <a:spcPts val="1200"/>
              </a:spcAft>
            </a:pPr>
            <a:r>
              <a:rPr lang="en-US" sz="3600" dirty="0" smtClean="0">
                <a:latin typeface="Arial Narrow"/>
                <a:cs typeface="Arial Narrow"/>
              </a:rPr>
              <a:t>Attending to Precision (MP6)</a:t>
            </a:r>
          </a:p>
          <a:p>
            <a:pPr eaLnBrk="1" hangingPunct="1">
              <a:spcAft>
                <a:spcPts val="1200"/>
              </a:spcAft>
            </a:pPr>
            <a:r>
              <a:rPr lang="en-US" sz="3600" dirty="0" smtClean="0">
                <a:latin typeface="Arial Narrow"/>
                <a:cs typeface="Arial Narrow"/>
              </a:rPr>
              <a:t>Summary and Reflection</a:t>
            </a:r>
          </a:p>
        </p:txBody>
      </p:sp>
      <p:sp>
        <p:nvSpPr>
          <p:cNvPr id="14340" name="Slide Number Placeholder 4"/>
          <p:cNvSpPr txBox="1">
            <a:spLocks noGrp="1"/>
          </p:cNvSpPr>
          <p:nvPr/>
        </p:nvSpPr>
        <p:spPr bwMode="auto">
          <a:xfrm>
            <a:off x="339725" y="6486525"/>
            <a:ext cx="395288" cy="365125"/>
          </a:xfrm>
          <a:prstGeom prst="rect">
            <a:avLst/>
          </a:prstGeom>
          <a:noFill/>
          <a:ln>
            <a:miter lim="800000"/>
            <a:headEnd/>
            <a:tailEnd/>
          </a:ln>
        </p:spPr>
        <p:txBody>
          <a:bodyPr>
            <a:prstTxWarp prst="textNoShape">
              <a:avLst/>
            </a:prstTxWarp>
          </a:bodyPr>
          <a:lstStyle/>
          <a:p>
            <a:pPr algn="r">
              <a:defRPr/>
            </a:pPr>
            <a:fld id="{E2FF0AA8-A89F-4FDF-9C69-B6B94AD2CF5B}" type="slidenum">
              <a:rPr lang="en-US" sz="1200" b="1">
                <a:latin typeface="+mn-lt"/>
              </a:rPr>
              <a:pPr algn="r">
                <a:defRPr/>
              </a:pPr>
              <a:t>4</a:t>
            </a:fld>
            <a:endParaRPr lang="en-US" sz="1200" b="1">
              <a:latin typeface="+mn-lt"/>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D4DEF5FC-C764-45A5-A9EC-9757F3AEB4BF}" type="slidenum">
              <a:rPr lang="en-US"/>
              <a:pPr>
                <a:defRPr/>
              </a:pPr>
              <a:t>40</a:t>
            </a:fld>
            <a:endParaRPr lang="en-US" dirty="0"/>
          </a:p>
        </p:txBody>
      </p:sp>
      <p:sp>
        <p:nvSpPr>
          <p:cNvPr id="94211" name="Rectangle 2"/>
          <p:cNvSpPr>
            <a:spLocks noGrp="1"/>
          </p:cNvSpPr>
          <p:nvPr>
            <p:ph type="title"/>
          </p:nvPr>
        </p:nvSpPr>
        <p:spPr/>
        <p:txBody>
          <a:bodyPr/>
          <a:lstStyle/>
          <a:p>
            <a:pPr algn="ctr"/>
            <a:r>
              <a:rPr lang="en-US" dirty="0">
                <a:latin typeface="Arial Narrow"/>
                <a:cs typeface="Arial Narrow"/>
              </a:rPr>
              <a:t>Revisiting Objectives</a:t>
            </a:r>
          </a:p>
        </p:txBody>
      </p:sp>
      <p:sp>
        <p:nvSpPr>
          <p:cNvPr id="94212" name="Rectangle 3"/>
          <p:cNvSpPr>
            <a:spLocks noGrp="1" noChangeArrowheads="1"/>
          </p:cNvSpPr>
          <p:nvPr>
            <p:ph type="body" idx="1"/>
          </p:nvPr>
        </p:nvSpPr>
        <p:spPr>
          <a:xfrm>
            <a:off x="457200" y="1466194"/>
            <a:ext cx="8229600" cy="4956832"/>
          </a:xfrm>
        </p:spPr>
        <p:txBody>
          <a:bodyPr/>
          <a:lstStyle/>
          <a:p>
            <a:pPr marL="0" indent="0">
              <a:spcBef>
                <a:spcPts val="600"/>
              </a:spcBef>
              <a:spcAft>
                <a:spcPts val="600"/>
              </a:spcAft>
              <a:buNone/>
            </a:pPr>
            <a:r>
              <a:rPr lang="en-US" sz="3600" dirty="0">
                <a:solidFill>
                  <a:srgbClr val="000000"/>
                </a:solidFill>
                <a:latin typeface="Arial Narrow"/>
                <a:cs typeface="Arial Narrow"/>
              </a:rPr>
              <a:t>At this point, you should be able to:</a:t>
            </a:r>
          </a:p>
          <a:p>
            <a:pPr lvl="1">
              <a:spcBef>
                <a:spcPts val="600"/>
              </a:spcBef>
              <a:spcAft>
                <a:spcPts val="600"/>
              </a:spcAft>
              <a:buFont typeface="Arial" pitchFamily="34" charset="0"/>
              <a:buChar char="•"/>
            </a:pPr>
            <a:r>
              <a:rPr lang="en-US" sz="3200" dirty="0">
                <a:solidFill>
                  <a:srgbClr val="000000"/>
                </a:solidFill>
                <a:latin typeface="Arial Narrow"/>
                <a:cs typeface="Arial Narrow"/>
              </a:rPr>
              <a:t>Describe why, to be successful in mathematics, all students need to develop overarching habits of mind.</a:t>
            </a:r>
          </a:p>
          <a:p>
            <a:pPr lvl="1">
              <a:spcBef>
                <a:spcPts val="600"/>
              </a:spcBef>
              <a:spcAft>
                <a:spcPts val="600"/>
              </a:spcAft>
              <a:buFont typeface="Arial" pitchFamily="34" charset="0"/>
              <a:buChar char="•"/>
            </a:pPr>
            <a:r>
              <a:rPr lang="en-US" sz="3200" dirty="0">
                <a:solidFill>
                  <a:srgbClr val="000000"/>
                </a:solidFill>
                <a:latin typeface="Arial Narrow"/>
                <a:cs typeface="Arial Narrow"/>
              </a:rPr>
              <a:t>Explain what it means for students to make sense of problems and persevere in solving them.</a:t>
            </a:r>
          </a:p>
          <a:p>
            <a:pPr lvl="1">
              <a:spcBef>
                <a:spcPts val="600"/>
              </a:spcBef>
              <a:spcAft>
                <a:spcPts val="600"/>
              </a:spcAft>
              <a:buFont typeface="Arial" pitchFamily="34" charset="0"/>
              <a:buChar char="•"/>
            </a:pPr>
            <a:r>
              <a:rPr lang="en-US" sz="3200" dirty="0">
                <a:solidFill>
                  <a:srgbClr val="000000"/>
                </a:solidFill>
                <a:latin typeface="Arial Narrow"/>
                <a:cs typeface="Arial Narrow"/>
              </a:rPr>
              <a:t>Discuss what it means for students to attend to precision.</a:t>
            </a:r>
          </a:p>
          <a:p>
            <a:pPr>
              <a:lnSpc>
                <a:spcPct val="90000"/>
              </a:lnSpc>
            </a:pP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D713E825-3212-4F39-AE9C-72972B03C076}" type="slidenum">
              <a:rPr lang="en-US"/>
              <a:pPr>
                <a:defRPr/>
              </a:pPr>
              <a:t>41</a:t>
            </a:fld>
            <a:endParaRPr lang="en-US" dirty="0"/>
          </a:p>
        </p:txBody>
      </p:sp>
      <p:sp>
        <p:nvSpPr>
          <p:cNvPr id="95235" name="Rectangle 2"/>
          <p:cNvSpPr>
            <a:spLocks noGrp="1"/>
          </p:cNvSpPr>
          <p:nvPr>
            <p:ph type="title"/>
          </p:nvPr>
        </p:nvSpPr>
        <p:spPr/>
        <p:txBody>
          <a:bodyPr/>
          <a:lstStyle/>
          <a:p>
            <a:pPr algn="ctr"/>
            <a:r>
              <a:rPr lang="en-US" dirty="0">
                <a:latin typeface="Arial Narrow"/>
                <a:cs typeface="Arial Narrow"/>
              </a:rPr>
              <a:t>Quick Write</a:t>
            </a:r>
          </a:p>
        </p:txBody>
      </p:sp>
      <p:sp>
        <p:nvSpPr>
          <p:cNvPr id="95236" name="Rectangle 3"/>
          <p:cNvSpPr>
            <a:spLocks noGrp="1"/>
          </p:cNvSpPr>
          <p:nvPr>
            <p:ph type="body" idx="1"/>
          </p:nvPr>
        </p:nvSpPr>
        <p:spPr/>
        <p:txBody>
          <a:bodyPr/>
          <a:lstStyle/>
          <a:p>
            <a:r>
              <a:rPr lang="en-US" sz="3600" dirty="0">
                <a:solidFill>
                  <a:srgbClr val="000000"/>
                </a:solidFill>
                <a:latin typeface="Arial Narrow"/>
                <a:cs typeface="Arial Narrow"/>
              </a:rPr>
              <a:t>How do MP1 and MP6 embody “habits of mind” that help students identify themselves as math learners? Explain your answer</a:t>
            </a:r>
            <a:r>
              <a:rPr lang="en-US" sz="3600" dirty="0" smtClean="0">
                <a:solidFill>
                  <a:srgbClr val="000000"/>
                </a:solidFill>
                <a:latin typeface="Arial Narrow"/>
                <a:cs typeface="Arial Narrow"/>
              </a:rPr>
              <a:t>.</a:t>
            </a:r>
          </a:p>
          <a:p>
            <a:endParaRPr lang="en-US" sz="3600" dirty="0">
              <a:solidFill>
                <a:srgbClr val="000000"/>
              </a:solidFill>
              <a:latin typeface="Arial Narrow"/>
              <a:cs typeface="Arial Narrow"/>
            </a:endParaRPr>
          </a:p>
          <a:p>
            <a:r>
              <a:rPr lang="en-US" sz="3600" dirty="0">
                <a:solidFill>
                  <a:srgbClr val="000000"/>
                </a:solidFill>
                <a:latin typeface="Arial Narrow"/>
                <a:cs typeface="Arial Narrow"/>
              </a:rPr>
              <a:t>How might you infuse these practices into the work students do every day in your math classroom?</a:t>
            </a:r>
          </a:p>
          <a:p>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8A6B4F8F-5A3E-47DA-A680-E15F3587B6CC}" type="slidenum">
              <a:rPr lang="en-US"/>
              <a:pPr>
                <a:defRPr/>
              </a:pPr>
              <a:t>42</a:t>
            </a:fld>
            <a:endParaRPr lang="en-US" dirty="0"/>
          </a:p>
        </p:txBody>
      </p:sp>
      <p:sp>
        <p:nvSpPr>
          <p:cNvPr id="96259" name="Title 1"/>
          <p:cNvSpPr>
            <a:spLocks noGrp="1"/>
          </p:cNvSpPr>
          <p:nvPr>
            <p:ph type="title"/>
          </p:nvPr>
        </p:nvSpPr>
        <p:spPr>
          <a:xfrm>
            <a:off x="457200" y="71438"/>
            <a:ext cx="8686800" cy="1143000"/>
          </a:xfrm>
        </p:spPr>
        <p:txBody>
          <a:bodyPr/>
          <a:lstStyle/>
          <a:p>
            <a:pPr eaLnBrk="1" hangingPunct="1"/>
            <a:r>
              <a:rPr lang="en-US" sz="3800" smtClean="0"/>
              <a:t>California’s Common Core State Standards for Mathematics</a:t>
            </a:r>
          </a:p>
        </p:txBody>
      </p:sp>
      <p:pic>
        <p:nvPicPr>
          <p:cNvPr id="96260" name="Content Placeholder 5" descr="iStock_CCSS_Math_Red.jpg"/>
          <p:cNvPicPr>
            <a:picLocks noGrp="1" noChangeAspect="1"/>
          </p:cNvPicPr>
          <p:nvPr>
            <p:ph idx="1"/>
          </p:nvPr>
        </p:nvPicPr>
        <p:blipFill>
          <a:blip r:embed="rId3"/>
          <a:srcRect l="-6746" r="-6746"/>
          <a:stretch>
            <a:fillRect/>
          </a:stretch>
        </p:blip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8"/>
          <p:cNvSpPr>
            <a:spLocks noGrp="1"/>
          </p:cNvSpPr>
          <p:nvPr>
            <p:ph type="sldNum" sz="quarter" idx="11"/>
          </p:nvPr>
        </p:nvSpPr>
        <p:spPr/>
        <p:txBody>
          <a:bodyPr/>
          <a:lstStyle/>
          <a:p>
            <a:pPr>
              <a:defRPr/>
            </a:pPr>
            <a:fld id="{1D9347B0-DA50-4F8D-95A8-B0357F7C969E}" type="slidenum">
              <a:rPr lang="en-US"/>
              <a:pPr>
                <a:defRPr/>
              </a:pPr>
              <a:t>5</a:t>
            </a:fld>
            <a:endParaRPr lang="en-US" dirty="0"/>
          </a:p>
        </p:txBody>
      </p:sp>
      <p:sp>
        <p:nvSpPr>
          <p:cNvPr id="15363" name="Title 1"/>
          <p:cNvSpPr>
            <a:spLocks noGrp="1"/>
          </p:cNvSpPr>
          <p:nvPr>
            <p:ph type="title"/>
          </p:nvPr>
        </p:nvSpPr>
        <p:spPr/>
        <p:txBody>
          <a:bodyPr/>
          <a:lstStyle/>
          <a:p>
            <a:pPr algn="ctr" eaLnBrk="1" hangingPunct="1"/>
            <a:r>
              <a:rPr lang="en-US" dirty="0" smtClean="0">
                <a:latin typeface="Arial Narrow"/>
                <a:cs typeface="Arial Narrow"/>
              </a:rPr>
              <a:t>2.0 Unpacking MP1 and MP6</a:t>
            </a:r>
          </a:p>
        </p:txBody>
      </p:sp>
      <p:sp>
        <p:nvSpPr>
          <p:cNvPr id="15364" name="Footer Placeholder 3"/>
          <p:cNvSpPr txBox="1">
            <a:spLocks noGrp="1"/>
          </p:cNvSpPr>
          <p:nvPr/>
        </p:nvSpPr>
        <p:spPr bwMode="auto">
          <a:xfrm>
            <a:off x="587375" y="6486525"/>
            <a:ext cx="3673475" cy="365125"/>
          </a:xfrm>
          <a:prstGeom prst="rect">
            <a:avLst/>
          </a:prstGeom>
          <a:noFill/>
          <a:ln w="9525">
            <a:noFill/>
            <a:miter lim="800000"/>
            <a:headEnd/>
            <a:tailEnd/>
          </a:ln>
        </p:spPr>
        <p:txBody>
          <a:bodyPr>
            <a:prstTxWarp prst="textNoShape">
              <a:avLst/>
            </a:prstTxWarp>
          </a:bodyPr>
          <a:lstStyle/>
          <a:p>
            <a:r>
              <a:rPr lang="en-US" sz="1200" b="1" dirty="0">
                <a:solidFill>
                  <a:srgbClr val="000000"/>
                </a:solidFill>
                <a:latin typeface="Arial Narrow" pitchFamily="84" charset="0"/>
                <a:ea typeface="Arial Narrow" pitchFamily="84" charset="0"/>
                <a:cs typeface="Arial Narrow" pitchFamily="84" charset="0"/>
              </a:rPr>
              <a:t>| California Department of Education</a:t>
            </a:r>
          </a:p>
        </p:txBody>
      </p:sp>
      <p:sp>
        <p:nvSpPr>
          <p:cNvPr id="2" name="Slide Number Placeholder 4"/>
          <p:cNvSpPr txBox="1">
            <a:spLocks noGrp="1"/>
          </p:cNvSpPr>
          <p:nvPr/>
        </p:nvSpPr>
        <p:spPr bwMode="auto">
          <a:xfrm>
            <a:off x="339725" y="6486525"/>
            <a:ext cx="395288" cy="365125"/>
          </a:xfrm>
          <a:prstGeom prst="rect">
            <a:avLst/>
          </a:prstGeom>
          <a:noFill/>
          <a:ln>
            <a:miter lim="800000"/>
            <a:headEnd/>
            <a:tailEnd/>
          </a:ln>
        </p:spPr>
        <p:txBody>
          <a:bodyPr>
            <a:prstTxWarp prst="textNoShape">
              <a:avLst/>
            </a:prstTxWarp>
          </a:bodyPr>
          <a:lstStyle/>
          <a:p>
            <a:pPr algn="r">
              <a:defRPr/>
            </a:pPr>
            <a:fld id="{1CEB1F19-98A0-4EBC-B178-48723B811F3A}" type="slidenum">
              <a:rPr lang="en-US" sz="1200" b="1">
                <a:latin typeface="+mn-lt"/>
              </a:rPr>
              <a:pPr algn="r">
                <a:defRPr/>
              </a:pPr>
              <a:t>5</a:t>
            </a:fld>
            <a:endParaRPr lang="en-US" sz="1200" b="1">
              <a:latin typeface="+mn-lt"/>
            </a:endParaRPr>
          </a:p>
        </p:txBody>
      </p:sp>
      <p:sp>
        <p:nvSpPr>
          <p:cNvPr id="15366" name="Rectangle 1029"/>
          <p:cNvSpPr>
            <a:spLocks noChangeArrowheads="1"/>
          </p:cNvSpPr>
          <p:nvPr/>
        </p:nvSpPr>
        <p:spPr bwMode="auto">
          <a:xfrm>
            <a:off x="457200" y="1651001"/>
            <a:ext cx="8229600" cy="4835524"/>
          </a:xfrm>
          <a:prstGeom prst="rect">
            <a:avLst/>
          </a:prstGeom>
          <a:noFill/>
          <a:ln w="9525">
            <a:noFill/>
            <a:miter lim="800000"/>
            <a:headEnd/>
            <a:tailEnd/>
          </a:ln>
        </p:spPr>
        <p:txBody>
          <a:bodyPr>
            <a:prstTxWarp prst="textNoShape">
              <a:avLst/>
            </a:prstTxWarp>
          </a:bodyPr>
          <a:lstStyle/>
          <a:p>
            <a:pPr defTabSz="914400">
              <a:lnSpc>
                <a:spcPct val="90000"/>
              </a:lnSpc>
              <a:spcBef>
                <a:spcPct val="20000"/>
              </a:spcBef>
            </a:pPr>
            <a:r>
              <a:rPr lang="en-US" sz="3600" dirty="0">
                <a:latin typeface="Arial Narrow"/>
                <a:cs typeface="Arial Narrow"/>
              </a:rPr>
              <a:t>Read MP1 and MP6</a:t>
            </a:r>
          </a:p>
          <a:p>
            <a:pPr marL="914400" lvl="1" indent="-457200" defTabSz="914400">
              <a:lnSpc>
                <a:spcPct val="90000"/>
              </a:lnSpc>
              <a:spcBef>
                <a:spcPct val="20000"/>
              </a:spcBef>
              <a:buFont typeface="Arial" pitchFamily="34" charset="0"/>
              <a:buChar char="•"/>
            </a:pPr>
            <a:r>
              <a:rPr lang="en-US" sz="3000" dirty="0">
                <a:latin typeface="Arial Narrow"/>
                <a:cs typeface="Arial Narrow"/>
              </a:rPr>
              <a:t>Highlight key words or phrases that seem particularly cogent to you or that puzzle or intrigue you. Place these phrases in the Venn Diagram.</a:t>
            </a:r>
          </a:p>
          <a:p>
            <a:pPr marL="914400" lvl="1" indent="-457200" defTabSz="914400">
              <a:lnSpc>
                <a:spcPct val="90000"/>
              </a:lnSpc>
              <a:spcBef>
                <a:spcPct val="20000"/>
              </a:spcBef>
              <a:buFont typeface="Arial" pitchFamily="34" charset="0"/>
              <a:buChar char="•"/>
            </a:pPr>
            <a:r>
              <a:rPr lang="en-US" sz="3000" dirty="0">
                <a:latin typeface="Arial Narrow"/>
                <a:cs typeface="Arial Narrow"/>
              </a:rPr>
              <a:t>Make a note of questions you have about particular parts of these two mathematical practices. Put your questions in the Venn Diagram.</a:t>
            </a:r>
          </a:p>
          <a:p>
            <a:pPr marL="914400" lvl="1" indent="-457200" defTabSz="914400">
              <a:lnSpc>
                <a:spcPct val="90000"/>
              </a:lnSpc>
              <a:spcBef>
                <a:spcPct val="20000"/>
              </a:spcBef>
              <a:buFont typeface="Arial" pitchFamily="34" charset="0"/>
              <a:buChar char="•"/>
            </a:pPr>
            <a:r>
              <a:rPr lang="en-US" sz="3000" dirty="0">
                <a:latin typeface="Arial Narrow"/>
                <a:cs typeface="Arial Narrow"/>
              </a:rPr>
              <a:t>Consider in particular how the two practices are related. Include this on your </a:t>
            </a:r>
            <a:r>
              <a:rPr lang="en-US" sz="3000" dirty="0" smtClean="0">
                <a:latin typeface="Arial Narrow"/>
                <a:cs typeface="Arial Narrow"/>
              </a:rPr>
              <a:t>Venn Diagram.</a:t>
            </a:r>
          </a:p>
          <a:p>
            <a:pPr marL="742950" lvl="1" indent="-285750" defTabSz="914400" eaLnBrk="0" hangingPunct="0">
              <a:lnSpc>
                <a:spcPct val="90000"/>
              </a:lnSpc>
              <a:spcBef>
                <a:spcPct val="20000"/>
              </a:spcBef>
              <a:buFont typeface="Arial" pitchFamily="84" charset="0"/>
              <a:buChar char="–"/>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10" name="Slide Number Placeholder 8"/>
          <p:cNvSpPr>
            <a:spLocks noGrp="1"/>
          </p:cNvSpPr>
          <p:nvPr>
            <p:ph type="sldNum" sz="quarter" idx="11"/>
          </p:nvPr>
        </p:nvSpPr>
        <p:spPr/>
        <p:txBody>
          <a:bodyPr/>
          <a:lstStyle/>
          <a:p>
            <a:pPr>
              <a:defRPr/>
            </a:pPr>
            <a:fld id="{BDCF18C1-3E71-4FE3-B8CF-67EF7E655210}" type="slidenum">
              <a:rPr lang="en-US"/>
              <a:pPr>
                <a:defRPr/>
              </a:pPr>
              <a:t>6</a:t>
            </a:fld>
            <a:endParaRPr lang="en-US" dirty="0"/>
          </a:p>
        </p:txBody>
      </p:sp>
      <p:sp>
        <p:nvSpPr>
          <p:cNvPr id="17411" name="Rectangle 2"/>
          <p:cNvSpPr>
            <a:spLocks noGrp="1"/>
          </p:cNvSpPr>
          <p:nvPr>
            <p:ph type="title"/>
          </p:nvPr>
        </p:nvSpPr>
        <p:spPr/>
        <p:txBody>
          <a:bodyPr/>
          <a:lstStyle/>
          <a:p>
            <a:pPr algn="ctr" eaLnBrk="1" hangingPunct="1"/>
            <a:r>
              <a:rPr lang="en-US" dirty="0">
                <a:latin typeface="Arial Narrow"/>
                <a:cs typeface="Arial Narrow"/>
              </a:rPr>
              <a:t>Where</a:t>
            </a:r>
            <a:r>
              <a:rPr lang="en-US" dirty="0" smtClean="0">
                <a:latin typeface="Arial Narrow"/>
                <a:cs typeface="Arial Narrow"/>
              </a:rPr>
              <a:t> Do You </a:t>
            </a:r>
            <a:r>
              <a:rPr lang="en-US" dirty="0">
                <a:latin typeface="Arial Narrow"/>
                <a:cs typeface="Arial Narrow"/>
              </a:rPr>
              <a:t>See the Overlap?</a:t>
            </a:r>
          </a:p>
        </p:txBody>
      </p:sp>
      <p:sp>
        <p:nvSpPr>
          <p:cNvPr id="17412" name="Oval 3"/>
          <p:cNvSpPr>
            <a:spLocks noChangeAspect="1" noChangeArrowheads="1"/>
          </p:cNvSpPr>
          <p:nvPr/>
        </p:nvSpPr>
        <p:spPr bwMode="auto">
          <a:xfrm>
            <a:off x="1077808" y="1993900"/>
            <a:ext cx="4486379" cy="4492625"/>
          </a:xfrm>
          <a:prstGeom prst="ellipse">
            <a:avLst/>
          </a:prstGeom>
          <a:noFill/>
          <a:ln w="38100">
            <a:solidFill>
              <a:srgbClr val="000080"/>
            </a:solidFill>
            <a:round/>
            <a:headEnd/>
            <a:tailEnd/>
          </a:ln>
        </p:spPr>
        <p:txBody>
          <a:bodyPr wrap="none" anchor="ctr">
            <a:prstTxWarp prst="textNoShape">
              <a:avLst/>
            </a:prstTxWarp>
          </a:bodyPr>
          <a:lstStyle/>
          <a:p>
            <a:endParaRPr lang="en-US" sz="1800"/>
          </a:p>
        </p:txBody>
      </p:sp>
      <p:sp>
        <p:nvSpPr>
          <p:cNvPr id="17413" name="Oval 7"/>
          <p:cNvSpPr>
            <a:spLocks noChangeAspect="1" noChangeArrowheads="1"/>
          </p:cNvSpPr>
          <p:nvPr/>
        </p:nvSpPr>
        <p:spPr bwMode="auto">
          <a:xfrm>
            <a:off x="3670300" y="1993900"/>
            <a:ext cx="4486379" cy="4492625"/>
          </a:xfrm>
          <a:prstGeom prst="ellipse">
            <a:avLst/>
          </a:prstGeom>
          <a:noFill/>
          <a:ln w="38100">
            <a:solidFill>
              <a:srgbClr val="000080"/>
            </a:solidFill>
            <a:round/>
            <a:headEnd/>
            <a:tailEnd/>
          </a:ln>
        </p:spPr>
        <p:txBody>
          <a:bodyPr wrap="none" anchor="ctr">
            <a:prstTxWarp prst="textNoShape">
              <a:avLst/>
            </a:prstTxWarp>
          </a:bodyPr>
          <a:lstStyle/>
          <a:p>
            <a:endParaRPr lang="en-US" sz="1800"/>
          </a:p>
        </p:txBody>
      </p:sp>
      <p:sp>
        <p:nvSpPr>
          <p:cNvPr id="17414" name="Text Box 8"/>
          <p:cNvSpPr txBox="1">
            <a:spLocks noChangeArrowheads="1"/>
          </p:cNvSpPr>
          <p:nvPr/>
        </p:nvSpPr>
        <p:spPr bwMode="auto">
          <a:xfrm>
            <a:off x="177800" y="1463675"/>
            <a:ext cx="3263900" cy="641350"/>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800" dirty="0">
                <a:latin typeface="Arial Narrow"/>
                <a:cs typeface="Arial Narrow"/>
              </a:rPr>
              <a:t>Make sense of problems and persevere in solving them.</a:t>
            </a:r>
          </a:p>
        </p:txBody>
      </p:sp>
      <p:sp>
        <p:nvSpPr>
          <p:cNvPr id="17415" name="Text Box 9"/>
          <p:cNvSpPr txBox="1">
            <a:spLocks noChangeArrowheads="1"/>
          </p:cNvSpPr>
          <p:nvPr/>
        </p:nvSpPr>
        <p:spPr bwMode="auto">
          <a:xfrm>
            <a:off x="5702300" y="1627187"/>
            <a:ext cx="2692400" cy="366713"/>
          </a:xfrm>
          <a:prstGeom prst="rect">
            <a:avLst/>
          </a:prstGeom>
          <a:noFill/>
          <a:ln w="9525">
            <a:noFill/>
            <a:miter lim="800000"/>
            <a:headEnd/>
            <a:tailEnd/>
          </a:ln>
        </p:spPr>
        <p:txBody>
          <a:bodyPr wrap="square">
            <a:prstTxWarp prst="textNoShape">
              <a:avLst/>
            </a:prstTxWarp>
            <a:spAutoFit/>
          </a:bodyPr>
          <a:lstStyle/>
          <a:p>
            <a:pPr algn="r">
              <a:spcBef>
                <a:spcPct val="50000"/>
              </a:spcBef>
            </a:pPr>
            <a:r>
              <a:rPr lang="en-US" sz="1800" dirty="0">
                <a:latin typeface="Arial Narrow"/>
                <a:cs typeface="Arial Narrow"/>
              </a:rPr>
              <a:t>Attend to </a:t>
            </a:r>
            <a:r>
              <a:rPr lang="en-US" sz="1800" dirty="0" smtClean="0">
                <a:latin typeface="Arial Narrow"/>
                <a:cs typeface="Arial Narrow"/>
              </a:rPr>
              <a:t>precision.</a:t>
            </a:r>
            <a:endParaRPr lang="en-US" sz="1800" dirty="0">
              <a:latin typeface="Arial Narrow"/>
              <a:cs typeface="Arial Narrow"/>
            </a:endParaRPr>
          </a:p>
        </p:txBody>
      </p:sp>
      <p:sp>
        <p:nvSpPr>
          <p:cNvPr id="17416" name="Text Box 10"/>
          <p:cNvSpPr txBox="1">
            <a:spLocks noChangeArrowheads="1"/>
          </p:cNvSpPr>
          <p:nvPr/>
        </p:nvSpPr>
        <p:spPr bwMode="auto">
          <a:xfrm>
            <a:off x="5137150" y="2219325"/>
            <a:ext cx="1739900" cy="366713"/>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800"/>
              <a:t>MP6</a:t>
            </a:r>
          </a:p>
        </p:txBody>
      </p:sp>
      <p:sp>
        <p:nvSpPr>
          <p:cNvPr id="17417" name="Text Box 11"/>
          <p:cNvSpPr txBox="1">
            <a:spLocks noChangeArrowheads="1"/>
          </p:cNvSpPr>
          <p:nvPr/>
        </p:nvSpPr>
        <p:spPr bwMode="auto">
          <a:xfrm>
            <a:off x="2254250" y="2219325"/>
            <a:ext cx="1739900" cy="366713"/>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800"/>
              <a:t>MP1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7" name="Slide Number Placeholder 8"/>
          <p:cNvSpPr>
            <a:spLocks noGrp="1"/>
          </p:cNvSpPr>
          <p:nvPr>
            <p:ph type="sldNum" sz="quarter" idx="11"/>
          </p:nvPr>
        </p:nvSpPr>
        <p:spPr/>
        <p:txBody>
          <a:bodyPr/>
          <a:lstStyle/>
          <a:p>
            <a:pPr>
              <a:defRPr/>
            </a:pPr>
            <a:fld id="{FFED7890-EEEF-467A-8282-73FF9C624A90}" type="slidenum">
              <a:rPr lang="en-US"/>
              <a:pPr>
                <a:defRPr/>
              </a:pPr>
              <a:t>7</a:t>
            </a:fld>
            <a:endParaRPr lang="en-US" dirty="0"/>
          </a:p>
        </p:txBody>
      </p:sp>
      <p:sp>
        <p:nvSpPr>
          <p:cNvPr id="19459" name="Title 1"/>
          <p:cNvSpPr>
            <a:spLocks noGrp="1"/>
          </p:cNvSpPr>
          <p:nvPr>
            <p:ph type="title"/>
          </p:nvPr>
        </p:nvSpPr>
        <p:spPr/>
        <p:txBody>
          <a:bodyPr/>
          <a:lstStyle/>
          <a:p>
            <a:pPr algn="ctr" eaLnBrk="1" hangingPunct="1"/>
            <a:r>
              <a:rPr lang="en-US" dirty="0" smtClean="0">
                <a:latin typeface="Arial Narrow"/>
                <a:cs typeface="Arial Narrow"/>
              </a:rPr>
              <a:t>Small Group Discussion</a:t>
            </a:r>
          </a:p>
        </p:txBody>
      </p:sp>
      <p:sp>
        <p:nvSpPr>
          <p:cNvPr id="17412" name="Slide Number Placeholder 4"/>
          <p:cNvSpPr txBox="1">
            <a:spLocks noGrp="1"/>
          </p:cNvSpPr>
          <p:nvPr/>
        </p:nvSpPr>
        <p:spPr bwMode="auto">
          <a:xfrm>
            <a:off x="339725" y="6486525"/>
            <a:ext cx="395288" cy="365125"/>
          </a:xfrm>
          <a:prstGeom prst="rect">
            <a:avLst/>
          </a:prstGeom>
          <a:noFill/>
          <a:ln>
            <a:miter lim="800000"/>
            <a:headEnd/>
            <a:tailEnd/>
          </a:ln>
        </p:spPr>
        <p:txBody>
          <a:bodyPr>
            <a:prstTxWarp prst="textNoShape">
              <a:avLst/>
            </a:prstTxWarp>
          </a:bodyPr>
          <a:lstStyle/>
          <a:p>
            <a:pPr algn="r">
              <a:defRPr/>
            </a:pPr>
            <a:fld id="{DE77D8F5-E0E0-4565-976A-CC11444FED74}" type="slidenum">
              <a:rPr lang="en-US" sz="1200" b="1">
                <a:latin typeface="+mn-lt"/>
              </a:rPr>
              <a:pPr algn="r">
                <a:defRPr/>
              </a:pPr>
              <a:t>7</a:t>
            </a:fld>
            <a:endParaRPr lang="en-US" sz="1200" b="1">
              <a:latin typeface="+mn-lt"/>
            </a:endParaRPr>
          </a:p>
        </p:txBody>
      </p:sp>
      <p:sp>
        <p:nvSpPr>
          <p:cNvPr id="19462" name="Rectangle 5"/>
          <p:cNvSpPr>
            <a:spLocks noChangeArrowheads="1"/>
          </p:cNvSpPr>
          <p:nvPr/>
        </p:nvSpPr>
        <p:spPr bwMode="auto">
          <a:xfrm>
            <a:off x="457200" y="1529255"/>
            <a:ext cx="8001000" cy="4957270"/>
          </a:xfrm>
          <a:prstGeom prst="rect">
            <a:avLst/>
          </a:prstGeom>
          <a:noFill/>
          <a:ln w="9525">
            <a:noFill/>
            <a:miter lim="800000"/>
            <a:headEnd/>
            <a:tailEnd/>
          </a:ln>
        </p:spPr>
        <p:txBody>
          <a:bodyPr>
            <a:prstTxWarp prst="textNoShape">
              <a:avLst/>
            </a:prstTxWarp>
          </a:bodyPr>
          <a:lstStyle/>
          <a:p>
            <a:pPr marL="342900" indent="-342900">
              <a:spcBef>
                <a:spcPts val="600"/>
              </a:spcBef>
              <a:spcAft>
                <a:spcPts val="600"/>
              </a:spcAft>
              <a:buFont typeface="Arial" pitchFamily="84" charset="0"/>
              <a:buChar char="•"/>
            </a:pPr>
            <a:r>
              <a:rPr lang="en-US" sz="3400" dirty="0">
                <a:latin typeface="Arial Narrow"/>
                <a:cs typeface="Arial Narrow"/>
              </a:rPr>
              <a:t>Compare your Venn diagram with others in your </a:t>
            </a:r>
            <a:r>
              <a:rPr lang="en-US" sz="3400" dirty="0" smtClean="0">
                <a:latin typeface="Arial Narrow"/>
                <a:cs typeface="Arial Narrow"/>
              </a:rPr>
              <a:t>group and discuss the following:</a:t>
            </a:r>
            <a:endParaRPr lang="en-US" sz="3400" dirty="0">
              <a:latin typeface="Arial Narrow"/>
              <a:cs typeface="Arial Narrow"/>
            </a:endParaRPr>
          </a:p>
          <a:p>
            <a:pPr marL="742950" lvl="1" indent="-285750">
              <a:spcBef>
                <a:spcPts val="600"/>
              </a:spcBef>
              <a:spcAft>
                <a:spcPts val="600"/>
              </a:spcAft>
              <a:buFont typeface="Arial" pitchFamily="84" charset="0"/>
              <a:buChar char="–"/>
            </a:pPr>
            <a:r>
              <a:rPr lang="en-US" sz="3000" dirty="0">
                <a:latin typeface="Arial Narrow"/>
                <a:cs typeface="Arial Narrow"/>
              </a:rPr>
              <a:t>What key words or phrases did you highlight and why are they important to you?</a:t>
            </a:r>
          </a:p>
          <a:p>
            <a:pPr marL="742950" lvl="1" indent="-285750">
              <a:spcBef>
                <a:spcPts val="600"/>
              </a:spcBef>
              <a:spcAft>
                <a:spcPts val="600"/>
              </a:spcAft>
              <a:buFont typeface="Arial" pitchFamily="84" charset="0"/>
              <a:buChar char="–"/>
            </a:pPr>
            <a:r>
              <a:rPr lang="en-US" sz="3000" dirty="0">
                <a:latin typeface="Arial Narrow"/>
                <a:cs typeface="Arial Narrow"/>
              </a:rPr>
              <a:t>What questions do you have? </a:t>
            </a:r>
          </a:p>
          <a:p>
            <a:pPr marL="742950" lvl="1" indent="-285750">
              <a:spcBef>
                <a:spcPts val="600"/>
              </a:spcBef>
              <a:spcAft>
                <a:spcPts val="600"/>
              </a:spcAft>
              <a:buFont typeface="Arial" pitchFamily="84" charset="0"/>
              <a:buChar char="–"/>
            </a:pPr>
            <a:r>
              <a:rPr lang="en-US" sz="3000" dirty="0">
                <a:latin typeface="Arial Narrow"/>
                <a:cs typeface="Arial Narrow"/>
              </a:rPr>
              <a:t>How are these standards related to each other?</a:t>
            </a:r>
            <a:endParaRPr lang="en-US" sz="3000" dirty="0" smtClean="0">
              <a:latin typeface="Arial Narrow"/>
              <a:cs typeface="Arial Narrow"/>
            </a:endParaRPr>
          </a:p>
          <a:p>
            <a:pPr marL="742950" lvl="1" indent="-285750">
              <a:spcBef>
                <a:spcPts val="600"/>
              </a:spcBef>
              <a:spcAft>
                <a:spcPts val="600"/>
              </a:spcAft>
              <a:buFont typeface="Arial" pitchFamily="84" charset="0"/>
              <a:buChar char="–"/>
            </a:pPr>
            <a:r>
              <a:rPr lang="en-US" sz="3000" dirty="0" smtClean="0">
                <a:latin typeface="Arial Narrow"/>
                <a:cs typeface="Arial Narrow"/>
              </a:rPr>
              <a:t>What strategies do you use to help students make sense of problems and persevere in solving them?</a:t>
            </a:r>
          </a:p>
          <a:p>
            <a:pPr marL="342900" indent="-342900" eaLnBrk="0" hangingPunct="0">
              <a:spcBef>
                <a:spcPct val="20000"/>
              </a:spcBef>
              <a:buFont typeface="Arial" pitchFamily="84" charset="0"/>
              <a:buChar char="•"/>
            </a:pPr>
            <a:endParaRPr lang="en-US"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7"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6" name="Slide Number Placeholder 8"/>
          <p:cNvSpPr>
            <a:spLocks noGrp="1"/>
          </p:cNvSpPr>
          <p:nvPr>
            <p:ph type="sldNum" sz="quarter" idx="11"/>
          </p:nvPr>
        </p:nvSpPr>
        <p:spPr/>
        <p:txBody>
          <a:bodyPr/>
          <a:lstStyle/>
          <a:p>
            <a:pPr>
              <a:defRPr/>
            </a:pPr>
            <a:fld id="{6D26BDB4-472C-4CD4-9520-D655A68AE39D}" type="slidenum">
              <a:rPr lang="en-US"/>
              <a:pPr>
                <a:defRPr/>
              </a:pPr>
              <a:t>8</a:t>
            </a:fld>
            <a:endParaRPr lang="en-US" dirty="0"/>
          </a:p>
        </p:txBody>
      </p:sp>
      <p:sp>
        <p:nvSpPr>
          <p:cNvPr id="28679" name="Rectangle 2"/>
          <p:cNvSpPr>
            <a:spLocks noGrp="1"/>
          </p:cNvSpPr>
          <p:nvPr>
            <p:ph type="title"/>
          </p:nvPr>
        </p:nvSpPr>
        <p:spPr>
          <a:xfrm>
            <a:off x="457200" y="71438"/>
            <a:ext cx="8407400" cy="1143000"/>
          </a:xfrm>
        </p:spPr>
        <p:txBody>
          <a:bodyPr/>
          <a:lstStyle/>
          <a:p>
            <a:pPr algn="ctr"/>
            <a:r>
              <a:rPr lang="en-US" dirty="0">
                <a:solidFill>
                  <a:srgbClr val="000000"/>
                </a:solidFill>
                <a:latin typeface="Arial Narrow"/>
                <a:ea typeface="Cambria" pitchFamily="84" charset="0"/>
                <a:cs typeface="Arial Narrow"/>
              </a:rPr>
              <a:t>2.1 </a:t>
            </a:r>
            <a:r>
              <a:rPr lang="en-US" dirty="0" smtClean="0">
                <a:solidFill>
                  <a:srgbClr val="000000"/>
                </a:solidFill>
                <a:latin typeface="Arial Narrow"/>
                <a:ea typeface="Cambria" pitchFamily="84" charset="0"/>
                <a:cs typeface="Arial Narrow"/>
              </a:rPr>
              <a:t>Sense Making and Mindsets</a:t>
            </a:r>
            <a:endParaRPr lang="en-US" dirty="0">
              <a:solidFill>
                <a:srgbClr val="000000"/>
              </a:solidFill>
              <a:latin typeface="Arial Narrow"/>
              <a:ea typeface="Cambria" pitchFamily="84" charset="0"/>
              <a:cs typeface="Arial Narrow"/>
            </a:endParaRPr>
          </a:p>
        </p:txBody>
      </p:sp>
      <p:graphicFrame>
        <p:nvGraphicFramePr>
          <p:cNvPr id="28675" name="Object 3"/>
          <p:cNvGraphicFramePr>
            <a:graphicFrameLocks noGrp="1" noChangeAspect="1"/>
          </p:cNvGraphicFramePr>
          <p:nvPr>
            <p:ph type="body" idx="1"/>
            <p:extLst>
              <p:ext uri="{D42A27DB-BD31-4B8C-83A1-F6EECF244321}">
                <p14:modId xmlns:p14="http://schemas.microsoft.com/office/powerpoint/2010/main" val="53738804"/>
              </p:ext>
            </p:extLst>
          </p:nvPr>
        </p:nvGraphicFramePr>
        <p:xfrm>
          <a:off x="1411288" y="2300889"/>
          <a:ext cx="6319837" cy="3971925"/>
        </p:xfrm>
        <a:graphic>
          <a:graphicData uri="http://schemas.openxmlformats.org/presentationml/2006/ole">
            <mc:AlternateContent xmlns:mc="http://schemas.openxmlformats.org/markup-compatibility/2006">
              <mc:Choice xmlns:v="urn:schemas-microsoft-com:vml" Requires="v">
                <p:oleObj spid="_x0000_s28714" name="Document" r:id="rId5" imgW="3496056" imgH="2197608" progId="Word.Document.8">
                  <p:embed/>
                </p:oleObj>
              </mc:Choice>
              <mc:Fallback>
                <p:oleObj name="Document" r:id="rId5" imgW="3496056" imgH="2197608" progId="Word.Document.8">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11288" y="2300889"/>
                        <a:ext cx="6319837" cy="397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680" name="Text Box 4"/>
          <p:cNvSpPr txBox="1">
            <a:spLocks noChangeArrowheads="1"/>
          </p:cNvSpPr>
          <p:nvPr/>
        </p:nvSpPr>
        <p:spPr bwMode="auto">
          <a:xfrm>
            <a:off x="587375" y="1861810"/>
            <a:ext cx="7594600" cy="584775"/>
          </a:xfrm>
          <a:prstGeom prst="rect">
            <a:avLst/>
          </a:prstGeom>
          <a:noFill/>
          <a:ln w="9525">
            <a:noFill/>
            <a:miter lim="800000"/>
            <a:headEnd/>
            <a:tailEnd/>
          </a:ln>
        </p:spPr>
        <p:txBody>
          <a:bodyPr>
            <a:prstTxWarp prst="textNoShape">
              <a:avLst/>
            </a:prstTxWarp>
            <a:spAutoFit/>
          </a:bodyPr>
          <a:lstStyle/>
          <a:p>
            <a:pPr>
              <a:spcBef>
                <a:spcPct val="50000"/>
              </a:spcBef>
            </a:pPr>
            <a:r>
              <a:rPr lang="en-US" sz="3200" dirty="0">
                <a:latin typeface="Arial Narrow"/>
                <a:cs typeface="Arial Narrow"/>
              </a:rPr>
              <a:t>How many triangles do you see?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Footer Placeholder 7"/>
          <p:cNvSpPr>
            <a:spLocks noGrp="1"/>
          </p:cNvSpPr>
          <p:nvPr>
            <p:ph type="ftr" sz="quarter" idx="10"/>
          </p:nvPr>
        </p:nvSpPr>
        <p:spPr bwMode="auto">
          <a:noFill/>
          <a:ln>
            <a:miter lim="800000"/>
            <a:headEnd/>
            <a:tailEnd/>
          </a:ln>
        </p:spPr>
        <p:txBody>
          <a:bodyPr/>
          <a:lstStyle/>
          <a:p>
            <a:r>
              <a:rPr lang="en-US"/>
              <a:t>| California Department of Education</a:t>
            </a:r>
          </a:p>
        </p:txBody>
      </p:sp>
      <p:sp>
        <p:nvSpPr>
          <p:cNvPr id="5" name="Slide Number Placeholder 8"/>
          <p:cNvSpPr>
            <a:spLocks noGrp="1"/>
          </p:cNvSpPr>
          <p:nvPr>
            <p:ph type="sldNum" sz="quarter" idx="11"/>
          </p:nvPr>
        </p:nvSpPr>
        <p:spPr/>
        <p:txBody>
          <a:bodyPr/>
          <a:lstStyle/>
          <a:p>
            <a:pPr>
              <a:defRPr/>
            </a:pPr>
            <a:fld id="{399E871B-2E7E-4488-9A25-4B0471437D7D}" type="slidenum">
              <a:rPr lang="en-US"/>
              <a:pPr>
                <a:defRPr/>
              </a:pPr>
              <a:t>9</a:t>
            </a:fld>
            <a:endParaRPr lang="en-US" dirty="0"/>
          </a:p>
        </p:txBody>
      </p:sp>
      <p:sp>
        <p:nvSpPr>
          <p:cNvPr id="30723" name="Rectangle 2"/>
          <p:cNvSpPr>
            <a:spLocks noGrp="1"/>
          </p:cNvSpPr>
          <p:nvPr>
            <p:ph type="title"/>
          </p:nvPr>
        </p:nvSpPr>
        <p:spPr/>
        <p:txBody>
          <a:bodyPr/>
          <a:lstStyle/>
          <a:p>
            <a:pPr algn="ctr"/>
            <a:r>
              <a:rPr lang="en-US" dirty="0">
                <a:latin typeface="Arial Narrow"/>
                <a:cs typeface="Arial Narrow"/>
              </a:rPr>
              <a:t>Small Group Discussion</a:t>
            </a:r>
          </a:p>
        </p:txBody>
      </p:sp>
      <p:sp>
        <p:nvSpPr>
          <p:cNvPr id="30724" name="Rectangle 3"/>
          <p:cNvSpPr>
            <a:spLocks noGrp="1"/>
          </p:cNvSpPr>
          <p:nvPr>
            <p:ph type="body" idx="1"/>
          </p:nvPr>
        </p:nvSpPr>
        <p:spPr>
          <a:xfrm>
            <a:off x="457200" y="1600200"/>
            <a:ext cx="8229600" cy="4822825"/>
          </a:xfrm>
        </p:spPr>
        <p:txBody>
          <a:bodyPr/>
          <a:lstStyle/>
          <a:p>
            <a:pPr marL="0" indent="0">
              <a:spcBef>
                <a:spcPts val="600"/>
              </a:spcBef>
              <a:spcAft>
                <a:spcPts val="600"/>
              </a:spcAft>
              <a:buNone/>
            </a:pPr>
            <a:r>
              <a:rPr lang="en-US" sz="3600" dirty="0" smtClean="0">
                <a:solidFill>
                  <a:srgbClr val="000000"/>
                </a:solidFill>
                <a:latin typeface="Arial Narrow" pitchFamily="34" charset="0"/>
                <a:ea typeface="Cambria" pitchFamily="84" charset="0"/>
                <a:cs typeface="Arial Narrow"/>
              </a:rPr>
              <a:t>In small </a:t>
            </a:r>
            <a:r>
              <a:rPr lang="en-US" sz="3600" dirty="0">
                <a:solidFill>
                  <a:srgbClr val="000000"/>
                </a:solidFill>
                <a:latin typeface="Arial Narrow" pitchFamily="34" charset="0"/>
                <a:ea typeface="Cambria" pitchFamily="84" charset="0"/>
                <a:cs typeface="Arial Narrow"/>
              </a:rPr>
              <a:t>groups, discuss the following:</a:t>
            </a:r>
          </a:p>
          <a:p>
            <a:pPr lvl="1">
              <a:spcBef>
                <a:spcPts val="600"/>
              </a:spcBef>
              <a:spcAft>
                <a:spcPts val="600"/>
              </a:spcAft>
              <a:buFont typeface="Arial" pitchFamily="34" charset="0"/>
              <a:buChar char="•"/>
            </a:pPr>
            <a:r>
              <a:rPr lang="en-US" sz="3200" dirty="0">
                <a:solidFill>
                  <a:srgbClr val="000000"/>
                </a:solidFill>
                <a:latin typeface="Arial Narrow"/>
                <a:ea typeface="Cambria" pitchFamily="84" charset="0"/>
                <a:cs typeface="Arial Narrow"/>
              </a:rPr>
              <a:t>What conjectures did you make about the problem in order to understand the solution? </a:t>
            </a:r>
          </a:p>
          <a:p>
            <a:pPr lvl="1">
              <a:spcBef>
                <a:spcPts val="600"/>
              </a:spcBef>
              <a:spcAft>
                <a:spcPts val="600"/>
              </a:spcAft>
              <a:buFont typeface="Arial" pitchFamily="34" charset="0"/>
              <a:buChar char="•"/>
            </a:pPr>
            <a:r>
              <a:rPr lang="en-US" sz="3200" dirty="0">
                <a:solidFill>
                  <a:srgbClr val="000000"/>
                </a:solidFill>
                <a:latin typeface="Arial Narrow"/>
                <a:ea typeface="Cambria" pitchFamily="84" charset="0"/>
                <a:cs typeface="Arial Narrow"/>
              </a:rPr>
              <a:t>What critical thinking skills did you use? </a:t>
            </a:r>
          </a:p>
          <a:p>
            <a:pPr lvl="1">
              <a:spcBef>
                <a:spcPts val="600"/>
              </a:spcBef>
              <a:spcAft>
                <a:spcPts val="600"/>
              </a:spcAft>
              <a:buFont typeface="Arial" pitchFamily="34" charset="0"/>
              <a:buChar char="•"/>
            </a:pPr>
            <a:r>
              <a:rPr lang="en-US" sz="3200" dirty="0">
                <a:solidFill>
                  <a:srgbClr val="000000"/>
                </a:solidFill>
                <a:latin typeface="Arial Narrow"/>
                <a:ea typeface="Cambria" pitchFamily="84" charset="0"/>
                <a:cs typeface="Arial Narrow"/>
              </a:rPr>
              <a:t>Did you collaborate with someone or work alone?  </a:t>
            </a:r>
          </a:p>
          <a:p>
            <a:pPr lvl="1">
              <a:spcBef>
                <a:spcPts val="600"/>
              </a:spcBef>
              <a:spcAft>
                <a:spcPts val="600"/>
              </a:spcAft>
              <a:buFont typeface="Arial" pitchFamily="34" charset="0"/>
              <a:buChar char="•"/>
            </a:pPr>
            <a:r>
              <a:rPr lang="en-US" sz="3200" dirty="0">
                <a:solidFill>
                  <a:srgbClr val="000000"/>
                </a:solidFill>
                <a:latin typeface="Arial Narrow"/>
                <a:ea typeface="Cambria" pitchFamily="84" charset="0"/>
                <a:cs typeface="Arial Narrow"/>
              </a:rPr>
              <a:t>Did you work until you </a:t>
            </a:r>
            <a:r>
              <a:rPr lang="en-US" sz="3200" dirty="0" smtClean="0">
                <a:solidFill>
                  <a:srgbClr val="000000"/>
                </a:solidFill>
                <a:latin typeface="Arial Narrow"/>
                <a:ea typeface="Cambria" pitchFamily="84" charset="0"/>
                <a:cs typeface="Arial Narrow"/>
              </a:rPr>
              <a:t>(or </a:t>
            </a:r>
            <a:r>
              <a:rPr lang="en-US" sz="3200" dirty="0">
                <a:solidFill>
                  <a:srgbClr val="000000"/>
                </a:solidFill>
                <a:latin typeface="Arial Narrow"/>
                <a:ea typeface="Cambria" pitchFamily="84" charset="0"/>
                <a:cs typeface="Arial Narrow"/>
              </a:rPr>
              <a:t>you and your </a:t>
            </a:r>
            <a:r>
              <a:rPr lang="en-US" sz="3200" dirty="0" smtClean="0">
                <a:solidFill>
                  <a:srgbClr val="000000"/>
                </a:solidFill>
                <a:latin typeface="Arial Narrow"/>
                <a:ea typeface="Cambria" pitchFamily="84" charset="0"/>
                <a:cs typeface="Arial Narrow"/>
              </a:rPr>
              <a:t>partner) </a:t>
            </a:r>
            <a:r>
              <a:rPr lang="en-US" sz="3200" dirty="0">
                <a:solidFill>
                  <a:srgbClr val="000000"/>
                </a:solidFill>
                <a:latin typeface="Arial Narrow"/>
                <a:ea typeface="Cambria" pitchFamily="84" charset="0"/>
                <a:cs typeface="Arial Narrow"/>
              </a:rPr>
              <a:t>had a solution? If not, why not?</a:t>
            </a:r>
          </a:p>
          <a:p>
            <a:pPr>
              <a:lnSpc>
                <a:spcPct val="90000"/>
              </a:lnSpc>
            </a:pPr>
            <a:endParaRPr lang="en-US" dirty="0">
              <a:latin typeface="Arial Narrow"/>
              <a:cs typeface="Arial Narrow"/>
            </a:endParaRPr>
          </a:p>
        </p:txBody>
      </p:sp>
    </p:spTree>
  </p:cSld>
  <p:clrMapOvr>
    <a:masterClrMapping/>
  </p:clrMapOvr>
</p:sld>
</file>

<file path=ppt/theme/theme1.xml><?xml version="1.0" encoding="utf-8"?>
<a:theme xmlns:a="http://schemas.openxmlformats.org/drawingml/2006/main" name="Office Theme">
  <a:themeElements>
    <a:clrScheme name="Custom 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Custom 23">
      <a:dk1>
        <a:srgbClr val="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5674</TotalTime>
  <Words>5016</Words>
  <Application>Microsoft Office PowerPoint</Application>
  <PresentationFormat>On-screen Show (4:3)</PresentationFormat>
  <Paragraphs>522</Paragraphs>
  <Slides>42</Slides>
  <Notes>42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44" baseType="lpstr">
      <vt:lpstr>Office Theme</vt:lpstr>
      <vt:lpstr>Document</vt:lpstr>
      <vt:lpstr> Kindergarten through Grade Twelve Standards for Mathematical Practice </vt:lpstr>
      <vt:lpstr>PowerPoint Presentation</vt:lpstr>
      <vt:lpstr>Unit 2 Learning Objectives</vt:lpstr>
      <vt:lpstr>Unit 2 Overview</vt:lpstr>
      <vt:lpstr>2.0 Unpacking MP1 and MP6</vt:lpstr>
      <vt:lpstr>Where Do You See the Overlap?</vt:lpstr>
      <vt:lpstr>Small Group Discussion</vt:lpstr>
      <vt:lpstr>2.1 Sense Making and Mindsets</vt:lpstr>
      <vt:lpstr>Small Group Discussion</vt:lpstr>
      <vt:lpstr>Teacher Mindsets</vt:lpstr>
      <vt:lpstr>Workshop Reflections: Fostering Algebraic Thinking for English Learners</vt:lpstr>
      <vt:lpstr>Sense Making - Small Group Discussion</vt:lpstr>
      <vt:lpstr>Engaging Students</vt:lpstr>
      <vt:lpstr>Questioning to Engage:  A Double-Edged Sword</vt:lpstr>
      <vt:lpstr>Posing Questions and  Responding to Students </vt:lpstr>
      <vt:lpstr>Questions that Engage</vt:lpstr>
      <vt:lpstr>Reflecting</vt:lpstr>
      <vt:lpstr>The Importance of Mindsets</vt:lpstr>
      <vt:lpstr>2.2 Student Self-Efficacy and Perseverance (MP1)</vt:lpstr>
      <vt:lpstr>Student Self-Efficacy  and Perseverance (cont.)</vt:lpstr>
      <vt:lpstr>The “Hook” to Persevere</vt:lpstr>
      <vt:lpstr>Task Summary</vt:lpstr>
      <vt:lpstr>Optional Activity</vt:lpstr>
      <vt:lpstr>Reflection and Discussion</vt:lpstr>
      <vt:lpstr>2.3 Attend to Precision</vt:lpstr>
      <vt:lpstr>An Example of Precision</vt:lpstr>
      <vt:lpstr>Focusing on Mathematical Statements</vt:lpstr>
      <vt:lpstr>Analyses of Teachers’ Statements:  Special Education and 6th Grade Teacher</vt:lpstr>
      <vt:lpstr> Analyses of Teachers’ Statements: 2nd and 4th Grade Teacher </vt:lpstr>
      <vt:lpstr>How Many Right Angles Do We Need?</vt:lpstr>
      <vt:lpstr>Analyses of Teachers’ Statements: 7th Grade Teacher</vt:lpstr>
      <vt:lpstr>Beyond Sufficiency</vt:lpstr>
      <vt:lpstr>An Example of Students  Attending to Precision</vt:lpstr>
      <vt:lpstr>Student Explanations: 5 + 5</vt:lpstr>
      <vt:lpstr>Student Explanations: 3 + 5 = 5 + 3</vt:lpstr>
      <vt:lpstr>Student Explanations:  3 + 5 = 8 and 8 = 3 + 5</vt:lpstr>
      <vt:lpstr>Reflection Guidelines</vt:lpstr>
      <vt:lpstr>Reflection Using TIPS</vt:lpstr>
      <vt:lpstr>2.4 Summary and Reflection</vt:lpstr>
      <vt:lpstr>Revisiting Objectives</vt:lpstr>
      <vt:lpstr>Quick Write</vt:lpstr>
      <vt:lpstr>California’s Common Core State Standards for Mathematics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Standards for Mathematical Practice</dc:title>
  <dc:creator>Susie Hakansson</dc:creator>
  <cp:lastModifiedBy>AAZ</cp:lastModifiedBy>
  <cp:revision>350</cp:revision>
  <cp:lastPrinted>2013-01-13T01:00:02Z</cp:lastPrinted>
  <dcterms:created xsi:type="dcterms:W3CDTF">2013-01-15T06:39:26Z</dcterms:created>
  <dcterms:modified xsi:type="dcterms:W3CDTF">2014-01-15T18:39:45Z</dcterms:modified>
</cp:coreProperties>
</file>